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02"/>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8" r:id="rId51"/>
    <p:sldId id="309" r:id="rId52"/>
    <p:sldId id="307" r:id="rId53"/>
    <p:sldId id="310" r:id="rId54"/>
    <p:sldId id="311" r:id="rId55"/>
    <p:sldId id="312" r:id="rId56"/>
    <p:sldId id="313" r:id="rId57"/>
    <p:sldId id="316" r:id="rId58"/>
    <p:sldId id="314" r:id="rId59"/>
    <p:sldId id="315" r:id="rId60"/>
    <p:sldId id="317" r:id="rId61"/>
    <p:sldId id="318" r:id="rId62"/>
    <p:sldId id="319" r:id="rId63"/>
    <p:sldId id="320" r:id="rId64"/>
    <p:sldId id="321" r:id="rId65"/>
    <p:sldId id="323" r:id="rId66"/>
    <p:sldId id="322"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6" autoAdjust="0"/>
    <p:restoredTop sz="86390" autoAdjust="0"/>
  </p:normalViewPr>
  <p:slideViewPr>
    <p:cSldViewPr>
      <p:cViewPr varScale="1">
        <p:scale>
          <a:sx n="84" d="100"/>
          <a:sy n="84" d="100"/>
        </p:scale>
        <p:origin x="-1650" y="-78"/>
      </p:cViewPr>
      <p:guideLst>
        <p:guide orient="horz" pos="2160"/>
        <p:guide pos="2880"/>
      </p:guideLst>
    </p:cSldViewPr>
  </p:slideViewPr>
  <p:outlineViewPr>
    <p:cViewPr>
      <p:scale>
        <a:sx n="33" d="100"/>
        <a:sy n="33" d="100"/>
      </p:scale>
      <p:origin x="246" y="3186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52D2B-B2E0-459B-AB4F-4C8BF198CE08}" type="datetimeFigureOut">
              <a:rPr lang="en-US" smtClean="0"/>
              <a:pPr/>
              <a:t>10/21/2020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C000E5-9C68-4C9F-B836-7556B49D02C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78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13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26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28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54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55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C000E5-9C68-4C9F-B836-7556B49D02C0}" type="slidenum">
              <a:rPr lang="en-US" smtClean="0"/>
              <a:pPr/>
              <a:t>58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DFF87A0-AF62-4D2C-B981-DADCC9E84533}" type="datetime1">
              <a:rPr lang="en-US" smtClean="0"/>
              <a:pPr/>
              <a:t>10/21/2020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0C217E-6AF1-4559-912F-8966F65C9BC4}"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844E56-E63C-46C3-B729-E567152FF027}" type="datetime1">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217E-6AF1-4559-912F-8966F65C9BC4}"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941DAC-4CAC-42A3-A3D4-1DBE4344C6BE}" type="datetime1">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217E-6AF1-4559-912F-8966F65C9BC4}"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B736642-336F-4470-8E68-A667FEC7F5C6}" type="datetime1">
              <a:rPr lang="en-US" smtClean="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0C217E-6AF1-4559-912F-8966F65C9BC4}"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773A70-C096-4D2B-8389-604C8B3647A6}" type="datetime1">
              <a:rPr lang="en-US" smtClean="0"/>
              <a:pPr/>
              <a:t>10/21/2020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B0C217E-6AF1-4559-912F-8966F65C9BC4}"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1D1D8B0-436F-4D5A-A82D-61674E932CBB}" type="datetime1">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0C217E-6AF1-4559-912F-8966F65C9BC4}"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B468D3-B43C-4827-9828-104A5A4DF396}" type="datetime1">
              <a:rPr lang="en-US" smtClean="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B0C217E-6AF1-4559-912F-8966F65C9BC4}"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24CA80-645A-41DA-B7BB-A7EB30062770}" type="datetime1">
              <a:rPr lang="en-US" smtClean="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0C217E-6AF1-4559-912F-8966F65C9BC4}"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EA357-A11B-43B3-9A8F-893C41AEB535}" type="datetime1">
              <a:rPr lang="en-US" smtClean="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B0C217E-6AF1-4559-912F-8966F65C9BC4}"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F0DF1D-C165-46B6-A99C-6D12537E1FF6}" type="datetime1">
              <a:rPr lang="en-US" smtClean="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0C217E-6AF1-4559-912F-8966F65C9BC4}"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EE8A2D-36F5-49F3-93FD-43E052454E32}" type="datetime1">
              <a:rPr lang="en-US" smtClean="0"/>
              <a:pPr/>
              <a:t>10/21/2020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B0C217E-6AF1-4559-912F-8966F65C9BC4}"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a:t>
            </a:r>
            <a:r>
              <a:rPr kumimoji="0" lang="en-US" dirty="0" smtClean="0"/>
              <a:t>to </a:t>
            </a:r>
            <a:r>
              <a:rPr kumimoji="0" lang="en-US" smtClean="0"/>
              <a:t>add picture</a:t>
            </a:r>
            <a:endParaRPr kumimoji="0"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67E1F29-C7B7-43CD-B71A-8F969D558C26}" type="datetime1">
              <a:rPr lang="en-US" smtClean="0"/>
              <a:pPr/>
              <a:t>10/21/2020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0C217E-6AF1-4559-912F-8966F65C9BC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ransition/>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267200"/>
            <a:ext cx="6400800" cy="1600200"/>
          </a:xfrm>
        </p:spPr>
        <p:txBody>
          <a:bodyPr/>
          <a:lstStyle/>
          <a:p>
            <a:r>
              <a:rPr lang="en-US" dirty="0" smtClean="0"/>
              <a:t>BY TESS LAMBERT</a:t>
            </a:r>
            <a:endParaRPr lang="en-US" dirty="0"/>
          </a:p>
        </p:txBody>
      </p:sp>
      <p:sp>
        <p:nvSpPr>
          <p:cNvPr id="2" name="Title 1"/>
          <p:cNvSpPr>
            <a:spLocks noGrp="1"/>
          </p:cNvSpPr>
          <p:nvPr>
            <p:ph type="ctrTitle"/>
          </p:nvPr>
        </p:nvSpPr>
        <p:spPr/>
        <p:txBody>
          <a:bodyPr>
            <a:normAutofit/>
          </a:bodyPr>
          <a:lstStyle/>
          <a:p>
            <a:r>
              <a:rPr lang="en-US" dirty="0" smtClean="0"/>
              <a:t>THE MESSAGE AND IT'S DIVINE DEVELOPMENT </a:t>
            </a:r>
            <a:endParaRPr lang="en-US" dirty="0"/>
          </a:p>
        </p:txBody>
      </p:sp>
      <p:sp>
        <p:nvSpPr>
          <p:cNvPr id="4" name="TextBox 3"/>
          <p:cNvSpPr txBox="1"/>
          <p:nvPr/>
        </p:nvSpPr>
        <p:spPr>
          <a:xfrm>
            <a:off x="3733800" y="5105400"/>
            <a:ext cx="1828800" cy="461665"/>
          </a:xfrm>
          <a:prstGeom prst="rect">
            <a:avLst/>
          </a:prstGeom>
          <a:noFill/>
        </p:spPr>
        <p:txBody>
          <a:bodyPr wrap="square" rtlCol="0">
            <a:spAutoFit/>
          </a:bodyPr>
          <a:lstStyle/>
          <a:p>
            <a:r>
              <a:rPr lang="en-US" sz="2400" dirty="0" smtClean="0"/>
              <a:t>15.08.2020</a:t>
            </a:r>
            <a:endParaRPr lang="en-US" sz="24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2971800"/>
            <a:ext cx="7772400" cy="3276600"/>
          </a:xfrm>
          <a:noFill/>
        </p:spPr>
        <p:txBody>
          <a:bodyPr>
            <a:normAutofit fontScale="92500" lnSpcReduction="20000"/>
          </a:bodyPr>
          <a:lstStyle/>
          <a:p>
            <a:pPr>
              <a:buNone/>
            </a:pPr>
            <a:r>
              <a:rPr lang="en-US" sz="2400" dirty="0" smtClean="0"/>
              <a:t>		</a:t>
            </a:r>
            <a:r>
              <a:rPr lang="en-US" dirty="0" smtClean="0"/>
              <a:t>And we particularly looked at how God has done that with the message of Daniel 11:40 part b, the King of the North and the King of the South.  </a:t>
            </a:r>
            <a:endParaRPr lang="en-US" dirty="0" smtClean="0"/>
          </a:p>
          <a:p>
            <a:pPr>
              <a:buNone/>
            </a:pPr>
            <a:endParaRPr lang="en-US" dirty="0" smtClean="0"/>
          </a:p>
          <a:p>
            <a:pPr>
              <a:buNone/>
            </a:pPr>
            <a:r>
              <a:rPr lang="en-US" dirty="0" smtClean="0"/>
              <a:t>		So </a:t>
            </a:r>
            <a:r>
              <a:rPr lang="en-US" b="1" dirty="0" smtClean="0"/>
              <a:t>1989, it's the time of the end. </a:t>
            </a:r>
            <a:r>
              <a:rPr lang="en-US" dirty="0" smtClean="0"/>
              <a:t>1989 marks the increase of knowledge, and then what we're going to begin to understand is the opening up of again the book of Daniel 11: 40 part b. And what do we begin to understand? What we understand is 1989.  </a:t>
            </a:r>
          </a:p>
          <a:p>
            <a:pPr>
              <a:buNone/>
            </a:pPr>
            <a:r>
              <a:rPr lang="en-US" dirty="0" smtClean="0"/>
              <a:t>.  </a:t>
            </a:r>
          </a:p>
          <a:p>
            <a:endParaRPr lang="en-US" dirty="0"/>
          </a:p>
        </p:txBody>
      </p:sp>
      <p:cxnSp>
        <p:nvCxnSpPr>
          <p:cNvPr id="22" name="Straight Connector 21"/>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24" name="Straight Connector 23"/>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26" name="Straight Connector 25"/>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28" name="Straight Connector 27"/>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30" name="Straight Connector 29"/>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33" name="Straight Connector 32"/>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41" name="Straight Connector 40"/>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47" name="TextBox 46"/>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51" name="Arc 50"/>
          <p:cNvSpPr/>
          <p:nvPr/>
        </p:nvSpPr>
        <p:spPr>
          <a:xfrm>
            <a:off x="1219200" y="6858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5" name="Straight Connector 54"/>
          <p:cNvCxnSpPr>
            <a:stCxn id="51" idx="0"/>
            <a:endCxn id="16" idx="3"/>
          </p:cNvCxnSpPr>
          <p:nvPr/>
        </p:nvCxnSpPr>
        <p:spPr>
          <a:xfrm rot="10800000" flipH="1">
            <a:off x="1676400" y="6572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1676400" y="685800"/>
            <a:ext cx="1524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14600"/>
            <a:ext cx="5638800" cy="1569660"/>
          </a:xfrm>
          <a:prstGeom prst="rect">
            <a:avLst/>
          </a:prstGeom>
          <a:noFill/>
        </p:spPr>
        <p:txBody>
          <a:bodyPr wrap="square" rtlCol="0">
            <a:spAutoFit/>
          </a:bodyPr>
          <a:lstStyle/>
          <a:p>
            <a:r>
              <a:rPr lang="en-US" sz="9600" dirty="0" smtClean="0"/>
              <a:t>THE END</a:t>
            </a:r>
            <a:endParaRPr lang="en-US" sz="9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30" name="Straight Connector 29"/>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32" name="Straight Connector 31"/>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34" name="Straight Connector 33"/>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36" name="Straight Connector 35"/>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38" name="Straight Connector 37"/>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40" name="Straight Connector 39"/>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42" name="TextBox 41"/>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43" name="Arc 42"/>
          <p:cNvSpPr/>
          <p:nvPr/>
        </p:nvSpPr>
        <p:spPr>
          <a:xfrm>
            <a:off x="1219200" y="6858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44" name="Straight Connector 43"/>
          <p:cNvCxnSpPr>
            <a:stCxn id="43" idx="0"/>
            <a:endCxn id="39" idx="3"/>
          </p:cNvCxnSpPr>
          <p:nvPr/>
        </p:nvCxnSpPr>
        <p:spPr>
          <a:xfrm rot="10800000" flipH="1">
            <a:off x="1676400" y="6572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676400" y="6858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1905000" y="1219200"/>
            <a:ext cx="762000" cy="400110"/>
          </a:xfrm>
          <a:prstGeom prst="rect">
            <a:avLst/>
          </a:prstGeom>
          <a:noFill/>
        </p:spPr>
        <p:txBody>
          <a:bodyPr wrap="square" rtlCol="0">
            <a:spAutoFit/>
          </a:bodyPr>
          <a:lstStyle/>
          <a:p>
            <a:r>
              <a:rPr lang="en-US" sz="2000" dirty="0" smtClean="0"/>
              <a:t>96</a:t>
            </a:r>
            <a:endParaRPr lang="en-US" sz="2000" dirty="0"/>
          </a:p>
        </p:txBody>
      </p:sp>
      <p:sp>
        <p:nvSpPr>
          <p:cNvPr id="48" name="TextBox 47"/>
          <p:cNvSpPr txBox="1"/>
          <p:nvPr/>
        </p:nvSpPr>
        <p:spPr>
          <a:xfrm>
            <a:off x="1066800" y="1828800"/>
            <a:ext cx="1066800" cy="461665"/>
          </a:xfrm>
          <a:prstGeom prst="rect">
            <a:avLst/>
          </a:prstGeom>
          <a:noFill/>
        </p:spPr>
        <p:txBody>
          <a:bodyPr wrap="square" rtlCol="0">
            <a:spAutoFit/>
          </a:bodyPr>
          <a:lstStyle/>
          <a:p>
            <a:r>
              <a:rPr lang="en-US" sz="2400" dirty="0" smtClean="0"/>
              <a:t>B</a:t>
            </a:r>
            <a:endParaRPr lang="en-US" sz="2400" dirty="0"/>
          </a:p>
        </p:txBody>
      </p:sp>
      <p:sp>
        <p:nvSpPr>
          <p:cNvPr id="7173" name="Rectangle 5"/>
          <p:cNvSpPr>
            <a:spLocks noChangeArrowheads="1"/>
          </p:cNvSpPr>
          <p:nvPr/>
        </p:nvSpPr>
        <p:spPr bwMode="auto">
          <a:xfrm>
            <a:off x="304800" y="3200400"/>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cs typeface="Arial" pitchFamily="34" charset="0"/>
            </a:endParaRPr>
          </a:p>
        </p:txBody>
      </p:sp>
      <p:sp>
        <p:nvSpPr>
          <p:cNvPr id="25" name="TextBox 24"/>
          <p:cNvSpPr txBox="1"/>
          <p:nvPr/>
        </p:nvSpPr>
        <p:spPr>
          <a:xfrm>
            <a:off x="762000" y="2971800"/>
            <a:ext cx="7543800" cy="2954655"/>
          </a:xfrm>
          <a:prstGeom prst="rect">
            <a:avLst/>
          </a:prstGeom>
          <a:noFill/>
        </p:spPr>
        <p:txBody>
          <a:bodyPr wrap="square" rtlCol="0">
            <a:spAutoFit/>
          </a:bodyPr>
          <a:lstStyle/>
          <a:p>
            <a:r>
              <a:rPr lang="en-US" sz="2400" dirty="0" smtClean="0"/>
              <a:t>	That's what </a:t>
            </a:r>
            <a:r>
              <a:rPr lang="en-US" sz="2400" smtClean="0"/>
              <a:t>you find in the Time </a:t>
            </a:r>
            <a:r>
              <a:rPr lang="en-US" sz="2400" dirty="0" smtClean="0"/>
              <a:t>of the </a:t>
            </a:r>
            <a:r>
              <a:rPr lang="en-US" sz="2400" smtClean="0"/>
              <a:t>End magazine </a:t>
            </a:r>
            <a:r>
              <a:rPr lang="en-US" sz="2400" dirty="0" smtClean="0"/>
              <a:t>that </a:t>
            </a:r>
            <a:r>
              <a:rPr lang="en-US" sz="2400" smtClean="0"/>
              <a:t>1989 is </a:t>
            </a:r>
            <a:r>
              <a:rPr lang="en-US" sz="2400" dirty="0" smtClean="0"/>
              <a:t>a battle between </a:t>
            </a:r>
            <a:r>
              <a:rPr lang="en-US" sz="2400" smtClean="0"/>
              <a:t>the King </a:t>
            </a:r>
            <a:r>
              <a:rPr lang="en-US" sz="2400" dirty="0" smtClean="0"/>
              <a:t>of the North and </a:t>
            </a:r>
            <a:r>
              <a:rPr lang="en-US" sz="2400" smtClean="0"/>
              <a:t>the King </a:t>
            </a:r>
            <a:r>
              <a:rPr lang="en-US" sz="2400" dirty="0" smtClean="0"/>
              <a:t>of the South</a:t>
            </a:r>
            <a:r>
              <a:rPr lang="en-US" sz="2400" smtClean="0"/>
              <a:t>. I’m going </a:t>
            </a:r>
            <a:r>
              <a:rPr lang="en-US" sz="2400" dirty="0" smtClean="0"/>
              <a:t>to roughly say that we understood </a:t>
            </a:r>
            <a:r>
              <a:rPr lang="en-US" sz="2400" smtClean="0"/>
              <a:t>that in </a:t>
            </a:r>
            <a:r>
              <a:rPr lang="en-US" sz="2400" dirty="0" smtClean="0"/>
              <a:t>1996. So there's </a:t>
            </a:r>
            <a:r>
              <a:rPr lang="en-US" sz="2400" smtClean="0"/>
              <a:t>an increase </a:t>
            </a:r>
            <a:r>
              <a:rPr lang="en-US" sz="2400" dirty="0" smtClean="0"/>
              <a:t>of </a:t>
            </a:r>
            <a:r>
              <a:rPr lang="en-US" sz="2400" smtClean="0"/>
              <a:t>knowledge in the history </a:t>
            </a:r>
            <a:r>
              <a:rPr lang="en-US" sz="2400" dirty="0" smtClean="0"/>
              <a:t>of </a:t>
            </a:r>
            <a:r>
              <a:rPr lang="en-US" sz="2400" smtClean="0"/>
              <a:t>the plowing </a:t>
            </a:r>
            <a:r>
              <a:rPr lang="en-US" sz="2400" dirty="0" smtClean="0"/>
              <a:t>where we start to </a:t>
            </a:r>
            <a:r>
              <a:rPr lang="en-US" sz="2400" smtClean="0"/>
              <a:t>understand Daniel </a:t>
            </a:r>
            <a:r>
              <a:rPr lang="en-US" sz="2400" dirty="0" smtClean="0"/>
              <a:t>11:40 part b. We understand </a:t>
            </a:r>
            <a:r>
              <a:rPr lang="en-US" sz="2400" smtClean="0"/>
              <a:t>that it is explaining a prior battle in history. It's opening </a:t>
            </a:r>
            <a:r>
              <a:rPr lang="en-US" sz="2400" dirty="0" smtClean="0"/>
              <a:t>up 1989 as </a:t>
            </a:r>
            <a:r>
              <a:rPr lang="en-US" sz="2400" smtClean="0"/>
              <a:t>a fulfillment </a:t>
            </a:r>
            <a:r>
              <a:rPr lang="en-US" sz="2400" dirty="0" smtClean="0"/>
              <a:t>of part b. </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 name="Straight Connector 3"/>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6" name="Straight Connector 5"/>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8" name="Straight Connector 7"/>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10" name="Straight Connector 9"/>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2" name="Straight Connector 11"/>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14" name="Straight Connector 13"/>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16" name="TextBox 15"/>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17" name="Arc 16"/>
          <p:cNvSpPr/>
          <p:nvPr/>
        </p:nvSpPr>
        <p:spPr>
          <a:xfrm>
            <a:off x="1219200" y="762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0" name="TextBox 19"/>
          <p:cNvSpPr txBox="1"/>
          <p:nvPr/>
        </p:nvSpPr>
        <p:spPr>
          <a:xfrm>
            <a:off x="1905000" y="1219200"/>
            <a:ext cx="762000" cy="400110"/>
          </a:xfrm>
          <a:prstGeom prst="rect">
            <a:avLst/>
          </a:prstGeom>
          <a:noFill/>
        </p:spPr>
        <p:txBody>
          <a:bodyPr wrap="square" rtlCol="0">
            <a:spAutoFit/>
          </a:bodyPr>
          <a:lstStyle/>
          <a:p>
            <a:r>
              <a:rPr lang="en-US" sz="2000" dirty="0" smtClean="0"/>
              <a:t>96</a:t>
            </a:r>
            <a:endParaRPr lang="en-US" sz="2000" dirty="0"/>
          </a:p>
        </p:txBody>
      </p:sp>
      <p:sp>
        <p:nvSpPr>
          <p:cNvPr id="21" name="TextBox 20"/>
          <p:cNvSpPr txBox="1"/>
          <p:nvPr/>
        </p:nvSpPr>
        <p:spPr>
          <a:xfrm>
            <a:off x="1066800" y="1828800"/>
            <a:ext cx="1066800" cy="461665"/>
          </a:xfrm>
          <a:prstGeom prst="rect">
            <a:avLst/>
          </a:prstGeom>
          <a:noFill/>
        </p:spPr>
        <p:txBody>
          <a:bodyPr wrap="square" rtlCol="0">
            <a:spAutoFit/>
          </a:bodyPr>
          <a:lstStyle/>
          <a:p>
            <a:r>
              <a:rPr lang="en-US" sz="2400" dirty="0" smtClean="0"/>
              <a:t>B</a:t>
            </a:r>
            <a:endParaRPr lang="en-US" sz="2400" dirty="0"/>
          </a:p>
        </p:txBody>
      </p:sp>
      <p:sp>
        <p:nvSpPr>
          <p:cNvPr id="22" name="TextBox 21"/>
          <p:cNvSpPr txBox="1"/>
          <p:nvPr/>
        </p:nvSpPr>
        <p:spPr>
          <a:xfrm>
            <a:off x="4191000" y="1828800"/>
            <a:ext cx="3124200" cy="369332"/>
          </a:xfrm>
          <a:prstGeom prst="rect">
            <a:avLst/>
          </a:prstGeom>
          <a:noFill/>
        </p:spPr>
        <p:txBody>
          <a:bodyPr wrap="square" rtlCol="0">
            <a:spAutoFit/>
          </a:bodyPr>
          <a:lstStyle/>
          <a:p>
            <a:r>
              <a:rPr lang="en-US" dirty="0" smtClean="0"/>
              <a:t>Ezra 7:9</a:t>
            </a:r>
            <a:endParaRPr lang="en-US" dirty="0"/>
          </a:p>
        </p:txBody>
      </p:sp>
      <p:cxnSp>
        <p:nvCxnSpPr>
          <p:cNvPr id="24" name="Straight Connector 23"/>
          <p:cNvCxnSpPr/>
          <p:nvPr/>
        </p:nvCxnSpPr>
        <p:spPr>
          <a:xfrm>
            <a:off x="4648200" y="1600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5563394" y="15994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9530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33400" y="3124200"/>
            <a:ext cx="8305800" cy="369332"/>
          </a:xfrm>
          <a:prstGeom prst="rect">
            <a:avLst/>
          </a:prstGeom>
          <a:noFill/>
        </p:spPr>
        <p:txBody>
          <a:bodyPr wrap="square" rtlCol="0">
            <a:spAutoFit/>
          </a:bodyPr>
          <a:lstStyle/>
          <a:p>
            <a:endParaRPr lang="en-US" dirty="0"/>
          </a:p>
        </p:txBody>
      </p:sp>
      <p:cxnSp>
        <p:nvCxnSpPr>
          <p:cNvPr id="40" name="Straight Connector 39"/>
          <p:cNvCxnSpPr>
            <a:stCxn id="17" idx="0"/>
            <a:endCxn id="13" idx="3"/>
          </p:cNvCxnSpPr>
          <p:nvPr/>
        </p:nvCxnSpPr>
        <p:spPr>
          <a:xfrm rot="10800000" flipH="1">
            <a:off x="1676400" y="657256"/>
            <a:ext cx="228599" cy="10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0"/>
          </p:cNvCxnSpPr>
          <p:nvPr/>
        </p:nvCxnSpPr>
        <p:spPr>
          <a:xfrm rot="10800000" flipH="1" flipV="1">
            <a:off x="1676400" y="762000"/>
            <a:ext cx="152399"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85800" y="3048000"/>
            <a:ext cx="8077200" cy="2677656"/>
          </a:xfrm>
          <a:prstGeom prst="rect">
            <a:avLst/>
          </a:prstGeom>
          <a:noFill/>
        </p:spPr>
        <p:txBody>
          <a:bodyPr wrap="square" rtlCol="0">
            <a:spAutoFit/>
          </a:bodyPr>
          <a:lstStyle/>
          <a:p>
            <a:r>
              <a:rPr lang="en-US" sz="2400" i="1" dirty="0" smtClean="0"/>
              <a:t>	 </a:t>
            </a:r>
            <a:r>
              <a:rPr lang="en-US" sz="2400" dirty="0" smtClean="0"/>
              <a:t>And then what happens to that message of the King of the North and the King of the South? That's 1996 through 2001, through 9/ 11 there's no significant change on that message. You come to 2014, this is 18 years later is there any significant change?  No, we do begin to understand in 2014 the understanding of Ezra 7:9 of fractals.   </a:t>
            </a:r>
          </a:p>
          <a:p>
            <a:r>
              <a:rPr lang="en-US" sz="2400" dirty="0" smtClean="0"/>
              <a:t>   </a:t>
            </a:r>
          </a:p>
          <a:p>
            <a:endParaRPr lang="en-US" sz="24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09600" y="3200400"/>
            <a:ext cx="8077200" cy="1846659"/>
          </a:xfrm>
          <a:prstGeom prst="rect">
            <a:avLst/>
          </a:prstGeom>
          <a:noFill/>
        </p:spPr>
        <p:txBody>
          <a:bodyPr wrap="square" rtlCol="0">
            <a:spAutoFit/>
          </a:bodyPr>
          <a:lstStyle/>
          <a:p>
            <a:r>
              <a:rPr lang="en-US" sz="2400" dirty="0" smtClean="0"/>
              <a:t>	But now once we get into this  dispensation, we're looking forward to this way mark, commonly known as</a:t>
            </a:r>
            <a:r>
              <a:rPr lang="en-US" sz="2400" b="1" dirty="0" smtClean="0">
                <a:solidFill>
                  <a:srgbClr val="00B0F0"/>
                </a:solidFill>
              </a:rPr>
              <a:t> </a:t>
            </a:r>
            <a:r>
              <a:rPr lang="en-US" sz="2400" b="1" dirty="0" err="1" smtClean="0"/>
              <a:t>Raphia</a:t>
            </a:r>
            <a:r>
              <a:rPr lang="en-US" sz="2400" dirty="0" smtClean="0"/>
              <a:t>. So the subject  of the King of the North and the King of the South becomes much  more immediately relevant .</a:t>
            </a:r>
          </a:p>
          <a:p>
            <a:endParaRPr lang="en-US" dirty="0"/>
          </a:p>
        </p:txBody>
      </p:sp>
      <p:cxnSp>
        <p:nvCxnSpPr>
          <p:cNvPr id="27" name="Straight Connector 26"/>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31" name="Straight Connector 30"/>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33" name="Straight Connector 32"/>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35" name="Straight Connector 34"/>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37" name="Straight Connector 36"/>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39" name="Straight Connector 38"/>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41" name="Straight Connector 40"/>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43" name="TextBox 42"/>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44" name="Arc 43"/>
          <p:cNvSpPr/>
          <p:nvPr/>
        </p:nvSpPr>
        <p:spPr>
          <a:xfrm>
            <a:off x="1219200" y="762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TextBox 44"/>
          <p:cNvSpPr txBox="1"/>
          <p:nvPr/>
        </p:nvSpPr>
        <p:spPr>
          <a:xfrm>
            <a:off x="1905000" y="1219200"/>
            <a:ext cx="762000" cy="400110"/>
          </a:xfrm>
          <a:prstGeom prst="rect">
            <a:avLst/>
          </a:prstGeom>
          <a:noFill/>
        </p:spPr>
        <p:txBody>
          <a:bodyPr wrap="square" rtlCol="0">
            <a:spAutoFit/>
          </a:bodyPr>
          <a:lstStyle/>
          <a:p>
            <a:r>
              <a:rPr lang="en-US" sz="2000" dirty="0" smtClean="0"/>
              <a:t>96</a:t>
            </a:r>
            <a:endParaRPr lang="en-US" sz="2000" dirty="0"/>
          </a:p>
        </p:txBody>
      </p:sp>
      <p:sp>
        <p:nvSpPr>
          <p:cNvPr id="46" name="TextBox 45"/>
          <p:cNvSpPr txBox="1"/>
          <p:nvPr/>
        </p:nvSpPr>
        <p:spPr>
          <a:xfrm>
            <a:off x="1066800" y="1828800"/>
            <a:ext cx="1066800" cy="461665"/>
          </a:xfrm>
          <a:prstGeom prst="rect">
            <a:avLst/>
          </a:prstGeom>
          <a:noFill/>
        </p:spPr>
        <p:txBody>
          <a:bodyPr wrap="square" rtlCol="0">
            <a:spAutoFit/>
          </a:bodyPr>
          <a:lstStyle/>
          <a:p>
            <a:r>
              <a:rPr lang="en-US" sz="2400" dirty="0" smtClean="0"/>
              <a:t>B</a:t>
            </a:r>
            <a:endParaRPr lang="en-US" sz="2400" dirty="0"/>
          </a:p>
        </p:txBody>
      </p:sp>
      <p:sp>
        <p:nvSpPr>
          <p:cNvPr id="47" name="TextBox 46"/>
          <p:cNvSpPr txBox="1"/>
          <p:nvPr/>
        </p:nvSpPr>
        <p:spPr>
          <a:xfrm>
            <a:off x="4191000" y="1828800"/>
            <a:ext cx="3124200" cy="369332"/>
          </a:xfrm>
          <a:prstGeom prst="rect">
            <a:avLst/>
          </a:prstGeom>
          <a:noFill/>
        </p:spPr>
        <p:txBody>
          <a:bodyPr wrap="square" rtlCol="0">
            <a:spAutoFit/>
          </a:bodyPr>
          <a:lstStyle/>
          <a:p>
            <a:r>
              <a:rPr lang="en-US" dirty="0" smtClean="0"/>
              <a:t>Ezra 7:9</a:t>
            </a:r>
            <a:endParaRPr lang="en-US" dirty="0"/>
          </a:p>
        </p:txBody>
      </p:sp>
      <p:cxnSp>
        <p:nvCxnSpPr>
          <p:cNvPr id="48" name="Straight Connector 47"/>
          <p:cNvCxnSpPr/>
          <p:nvPr/>
        </p:nvCxnSpPr>
        <p:spPr>
          <a:xfrm>
            <a:off x="4648200" y="1600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5563394" y="15994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9530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4" idx="0"/>
            <a:endCxn id="40" idx="3"/>
          </p:cNvCxnSpPr>
          <p:nvPr/>
        </p:nvCxnSpPr>
        <p:spPr>
          <a:xfrm rot="10800000" flipH="1">
            <a:off x="1676400" y="657256"/>
            <a:ext cx="228599" cy="10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4" idx="0"/>
          </p:cNvCxnSpPr>
          <p:nvPr/>
        </p:nvCxnSpPr>
        <p:spPr>
          <a:xfrm rot="10800000" flipH="1" flipV="1">
            <a:off x="1676400" y="762000"/>
            <a:ext cx="152399"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5400000">
            <a:off x="6248400" y="3048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685800" y="2971800"/>
            <a:ext cx="8229600" cy="3416320"/>
          </a:xfrm>
          <a:prstGeom prst="rect">
            <a:avLst/>
          </a:prstGeom>
          <a:noFill/>
        </p:spPr>
        <p:txBody>
          <a:bodyPr wrap="square" rtlCol="0">
            <a:spAutoFit/>
          </a:bodyPr>
          <a:lstStyle/>
          <a:p>
            <a:r>
              <a:rPr lang="en-US" sz="2400" dirty="0" smtClean="0"/>
              <a:t>	So for  about 18 years there's been no significant further development on the message of Daniel 11: 40 part b all the way till 2016   20 years after the Time of the End magazine is published saying that part b was fulfilled prior history done. 2016 what do we begin to understand?  2016 says we're not finished with Daniel 11:40 part b. In fact the King of the North and the  King of the South are going to fight again, they're going to fight two battles,</a:t>
            </a:r>
            <a:r>
              <a:rPr lang="en-US" sz="2400" b="1" dirty="0" smtClean="0">
                <a:solidFill>
                  <a:srgbClr val="00B0F0"/>
                </a:solidFill>
              </a:rPr>
              <a:t> </a:t>
            </a:r>
            <a:r>
              <a:rPr lang="en-US" sz="2400" b="1" dirty="0" smtClean="0"/>
              <a:t>Raffia</a:t>
            </a:r>
            <a:r>
              <a:rPr lang="en-US" sz="2400" dirty="0" smtClean="0"/>
              <a:t>, and </a:t>
            </a:r>
            <a:r>
              <a:rPr lang="en-US" sz="2400" b="1" dirty="0" err="1" smtClean="0"/>
              <a:t>Panium</a:t>
            </a:r>
            <a:r>
              <a:rPr lang="en-US" sz="2400" dirty="0" smtClean="0"/>
              <a:t>. So we understand that  in 2016.  </a:t>
            </a:r>
          </a:p>
          <a:p>
            <a:endParaRPr lang="en-US" sz="2400" dirty="0"/>
          </a:p>
        </p:txBody>
      </p:sp>
      <p:cxnSp>
        <p:nvCxnSpPr>
          <p:cNvPr id="34" name="Straight Connector 33"/>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37" name="Straight Connector 36"/>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39" name="Straight Connector 38"/>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43" name="Straight Connector 42"/>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45" name="Straight Connector 44"/>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47" name="Straight Connector 46"/>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49" name="Straight Connector 48"/>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51" name="TextBox 50"/>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53" name="Arc 52"/>
          <p:cNvSpPr/>
          <p:nvPr/>
        </p:nvSpPr>
        <p:spPr>
          <a:xfrm>
            <a:off x="1219200" y="762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p:cNvSpPr txBox="1"/>
          <p:nvPr/>
        </p:nvSpPr>
        <p:spPr>
          <a:xfrm>
            <a:off x="1905000" y="1219200"/>
            <a:ext cx="762000" cy="400110"/>
          </a:xfrm>
          <a:prstGeom prst="rect">
            <a:avLst/>
          </a:prstGeom>
          <a:noFill/>
        </p:spPr>
        <p:txBody>
          <a:bodyPr wrap="square" rtlCol="0">
            <a:spAutoFit/>
          </a:bodyPr>
          <a:lstStyle/>
          <a:p>
            <a:r>
              <a:rPr lang="en-US" sz="2000" dirty="0" smtClean="0"/>
              <a:t>96</a:t>
            </a:r>
            <a:endParaRPr lang="en-US" sz="2000" dirty="0"/>
          </a:p>
        </p:txBody>
      </p:sp>
      <p:sp>
        <p:nvSpPr>
          <p:cNvPr id="55" name="TextBox 54"/>
          <p:cNvSpPr txBox="1"/>
          <p:nvPr/>
        </p:nvSpPr>
        <p:spPr>
          <a:xfrm>
            <a:off x="1066800" y="1828800"/>
            <a:ext cx="1066800" cy="461665"/>
          </a:xfrm>
          <a:prstGeom prst="rect">
            <a:avLst/>
          </a:prstGeom>
          <a:noFill/>
        </p:spPr>
        <p:txBody>
          <a:bodyPr wrap="square" rtlCol="0">
            <a:spAutoFit/>
          </a:bodyPr>
          <a:lstStyle/>
          <a:p>
            <a:r>
              <a:rPr lang="en-US" sz="2400" dirty="0" smtClean="0"/>
              <a:t>B</a:t>
            </a:r>
            <a:endParaRPr lang="en-US" sz="2400" dirty="0"/>
          </a:p>
        </p:txBody>
      </p:sp>
      <p:sp>
        <p:nvSpPr>
          <p:cNvPr id="56" name="TextBox 55"/>
          <p:cNvSpPr txBox="1"/>
          <p:nvPr/>
        </p:nvSpPr>
        <p:spPr>
          <a:xfrm>
            <a:off x="4191000" y="1828800"/>
            <a:ext cx="3124200" cy="369332"/>
          </a:xfrm>
          <a:prstGeom prst="rect">
            <a:avLst/>
          </a:prstGeom>
          <a:noFill/>
        </p:spPr>
        <p:txBody>
          <a:bodyPr wrap="square" rtlCol="0">
            <a:spAutoFit/>
          </a:bodyPr>
          <a:lstStyle/>
          <a:p>
            <a:r>
              <a:rPr lang="en-US" dirty="0" smtClean="0"/>
              <a:t>Ezra 7:9</a:t>
            </a:r>
            <a:endParaRPr lang="en-US" dirty="0"/>
          </a:p>
        </p:txBody>
      </p:sp>
      <p:cxnSp>
        <p:nvCxnSpPr>
          <p:cNvPr id="57" name="Straight Connector 56"/>
          <p:cNvCxnSpPr/>
          <p:nvPr/>
        </p:nvCxnSpPr>
        <p:spPr>
          <a:xfrm>
            <a:off x="4648200" y="1600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563394" y="1599406"/>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49530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3" idx="0"/>
            <a:endCxn id="48" idx="3"/>
          </p:cNvCxnSpPr>
          <p:nvPr/>
        </p:nvCxnSpPr>
        <p:spPr>
          <a:xfrm rot="10800000" flipH="1">
            <a:off x="1676400" y="657256"/>
            <a:ext cx="228599" cy="10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3" idx="0"/>
          </p:cNvCxnSpPr>
          <p:nvPr/>
        </p:nvCxnSpPr>
        <p:spPr>
          <a:xfrm rot="10800000" flipH="1" flipV="1">
            <a:off x="1676400" y="762000"/>
            <a:ext cx="152399"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6800" y="1143000"/>
            <a:ext cx="609600" cy="381000"/>
          </a:xfrm>
          <a:prstGeom prst="rect">
            <a:avLst/>
          </a:prstGeom>
          <a:noFill/>
        </p:spPr>
        <p:txBody>
          <a:bodyPr wrap="square" rtlCol="0">
            <a:spAutoFit/>
          </a:bodyPr>
          <a:lstStyle/>
          <a:p>
            <a:r>
              <a:rPr lang="en-US" dirty="0" smtClean="0"/>
              <a:t>16</a:t>
            </a:r>
            <a:endParaRPr lang="en-US" dirty="0"/>
          </a:p>
        </p:txBody>
      </p:sp>
      <p:sp>
        <p:nvSpPr>
          <p:cNvPr id="29" name="TextBox 28"/>
          <p:cNvSpPr txBox="1"/>
          <p:nvPr/>
        </p:nvSpPr>
        <p:spPr>
          <a:xfrm>
            <a:off x="6172200" y="533400"/>
            <a:ext cx="457200" cy="461665"/>
          </a:xfrm>
          <a:prstGeom prst="rect">
            <a:avLst/>
          </a:prstGeom>
          <a:noFill/>
        </p:spPr>
        <p:txBody>
          <a:bodyPr wrap="square" rtlCol="0">
            <a:spAutoFit/>
          </a:bodyPr>
          <a:lstStyle/>
          <a:p>
            <a:r>
              <a:rPr lang="en-US" sz="2400" dirty="0" smtClean="0"/>
              <a:t>B</a:t>
            </a:r>
            <a:endParaRPr lang="en-US" sz="2400" dirty="0"/>
          </a:p>
        </p:txBody>
      </p:sp>
      <p:cxnSp>
        <p:nvCxnSpPr>
          <p:cNvPr id="32" name="Straight Arrow Connector 31"/>
          <p:cNvCxnSpPr/>
          <p:nvPr/>
        </p:nvCxnSpPr>
        <p:spPr>
          <a:xfrm rot="5400000">
            <a:off x="6134100" y="190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848600" y="533400"/>
            <a:ext cx="609600" cy="461665"/>
          </a:xfrm>
          <a:prstGeom prst="rect">
            <a:avLst/>
          </a:prstGeom>
          <a:noFill/>
        </p:spPr>
        <p:txBody>
          <a:bodyPr wrap="square" rtlCol="0">
            <a:spAutoFit/>
          </a:bodyPr>
          <a:lstStyle/>
          <a:p>
            <a:r>
              <a:rPr lang="en-US" sz="2400" dirty="0" smtClean="0"/>
              <a:t>B</a:t>
            </a:r>
            <a:endParaRPr lang="en-US" sz="2400" dirty="0"/>
          </a:p>
        </p:txBody>
      </p:sp>
      <p:sp>
        <p:nvSpPr>
          <p:cNvPr id="42" name="Arc 41"/>
          <p:cNvSpPr/>
          <p:nvPr/>
        </p:nvSpPr>
        <p:spPr>
          <a:xfrm rot="17576681">
            <a:off x="5095064" y="827864"/>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2" name="Straight Connector 61"/>
          <p:cNvCxnSpPr>
            <a:stCxn id="42" idx="2"/>
          </p:cNvCxnSpPr>
          <p:nvPr/>
        </p:nvCxnSpPr>
        <p:spPr>
          <a:xfrm flipH="1" flipV="1">
            <a:off x="5638800" y="762000"/>
            <a:ext cx="91700" cy="102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42" idx="2"/>
            <a:endCxn id="42" idx="2"/>
          </p:cNvCxnSpPr>
          <p:nvPr/>
        </p:nvCxnSpPr>
        <p:spPr>
          <a:xfrm>
            <a:off x="5730500" y="864037"/>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2" idx="2"/>
          </p:cNvCxnSpPr>
          <p:nvPr/>
        </p:nvCxnSpPr>
        <p:spPr>
          <a:xfrm flipH="1">
            <a:off x="5638800" y="864037"/>
            <a:ext cx="91700" cy="5036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1143000" y="3124200"/>
            <a:ext cx="7696200" cy="738664"/>
          </a:xfrm>
          <a:prstGeom prst="rect">
            <a:avLst/>
          </a:prstGeom>
          <a:noFill/>
        </p:spPr>
        <p:txBody>
          <a:bodyPr wrap="square" rtlCol="0">
            <a:spAutoFit/>
          </a:bodyPr>
          <a:lstStyle/>
          <a:p>
            <a:r>
              <a:rPr lang="en-US" sz="2400" dirty="0" smtClean="0"/>
              <a:t>	</a:t>
            </a:r>
          </a:p>
          <a:p>
            <a:endParaRPr lang="en-US" dirty="0"/>
          </a:p>
        </p:txBody>
      </p:sp>
      <p:cxnSp>
        <p:nvCxnSpPr>
          <p:cNvPr id="27" name="Straight Connector 26"/>
          <p:cNvCxnSpPr/>
          <p:nvPr/>
        </p:nvCxnSpPr>
        <p:spPr>
          <a:xfrm rot="5400000" flipH="1" flipV="1">
            <a:off x="877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38200" y="6858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29" name="Straight Connector 28"/>
          <p:cNvCxnSpPr/>
          <p:nvPr/>
        </p:nvCxnSpPr>
        <p:spPr>
          <a:xfrm rot="5400000" flipH="1" flipV="1">
            <a:off x="7658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20000" y="762000"/>
            <a:ext cx="1066800" cy="461665"/>
          </a:xfrm>
          <a:prstGeom prst="rect">
            <a:avLst/>
          </a:prstGeom>
          <a:noFill/>
        </p:spPr>
        <p:txBody>
          <a:bodyPr wrap="square" rtlCol="0">
            <a:spAutoFit/>
          </a:bodyPr>
          <a:lstStyle/>
          <a:p>
            <a:r>
              <a:rPr lang="en-US" sz="2400" dirty="0" smtClean="0"/>
              <a:t>2021</a:t>
            </a:r>
            <a:endParaRPr lang="en-US" sz="2400" dirty="0"/>
          </a:p>
        </p:txBody>
      </p:sp>
      <p:cxnSp>
        <p:nvCxnSpPr>
          <p:cNvPr id="31" name="Straight Connector 30"/>
          <p:cNvCxnSpPr/>
          <p:nvPr/>
        </p:nvCxnSpPr>
        <p:spPr>
          <a:xfrm rot="5400000" flipH="1" flipV="1">
            <a:off x="59824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943600" y="7620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33" name="Straight Connector 32"/>
          <p:cNvCxnSpPr/>
          <p:nvPr/>
        </p:nvCxnSpPr>
        <p:spPr>
          <a:xfrm rot="5400000" flipH="1" flipV="1">
            <a:off x="43060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267200" y="7620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35" name="Straight Connector 34"/>
          <p:cNvCxnSpPr/>
          <p:nvPr/>
        </p:nvCxnSpPr>
        <p:spPr>
          <a:xfrm rot="5400000" flipH="1" flipV="1">
            <a:off x="2705894" y="14851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667000" y="762000"/>
            <a:ext cx="990600" cy="461665"/>
          </a:xfrm>
          <a:prstGeom prst="rect">
            <a:avLst/>
          </a:prstGeom>
          <a:noFill/>
        </p:spPr>
        <p:txBody>
          <a:bodyPr wrap="square" rtlCol="0">
            <a:spAutoFit/>
          </a:bodyPr>
          <a:lstStyle/>
          <a:p>
            <a:r>
              <a:rPr lang="en-US" sz="2400" dirty="0" smtClean="0"/>
              <a:t>2001</a:t>
            </a:r>
            <a:endParaRPr lang="en-US" sz="2400" dirty="0"/>
          </a:p>
        </p:txBody>
      </p:sp>
      <p:cxnSp>
        <p:nvCxnSpPr>
          <p:cNvPr id="37" name="Straight Connector 36"/>
          <p:cNvCxnSpPr/>
          <p:nvPr/>
        </p:nvCxnSpPr>
        <p:spPr>
          <a:xfrm>
            <a:off x="1219200" y="18288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914400" y="457200"/>
            <a:ext cx="990600" cy="400110"/>
          </a:xfrm>
          <a:prstGeom prst="rect">
            <a:avLst/>
          </a:prstGeom>
          <a:noFill/>
        </p:spPr>
        <p:txBody>
          <a:bodyPr wrap="square" rtlCol="0">
            <a:spAutoFit/>
          </a:bodyPr>
          <a:lstStyle/>
          <a:p>
            <a:r>
              <a:rPr lang="en-US" sz="2000" dirty="0" smtClean="0"/>
              <a:t>ToE</a:t>
            </a:r>
            <a:endParaRPr lang="en-US" sz="2000" dirty="0"/>
          </a:p>
        </p:txBody>
      </p:sp>
      <p:cxnSp>
        <p:nvCxnSpPr>
          <p:cNvPr id="39" name="Straight Connector 38"/>
          <p:cNvCxnSpPr/>
          <p:nvPr/>
        </p:nvCxnSpPr>
        <p:spPr>
          <a:xfrm rot="5400000" flipH="1" flipV="1">
            <a:off x="19812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752600" y="1828800"/>
            <a:ext cx="1219200" cy="369332"/>
          </a:xfrm>
          <a:prstGeom prst="rect">
            <a:avLst/>
          </a:prstGeom>
          <a:noFill/>
        </p:spPr>
        <p:txBody>
          <a:bodyPr wrap="square" rtlCol="0">
            <a:spAutoFit/>
          </a:bodyPr>
          <a:lstStyle/>
          <a:p>
            <a:r>
              <a:rPr lang="en-US" dirty="0" smtClean="0"/>
              <a:t>Dan 11</a:t>
            </a:r>
            <a:endParaRPr lang="en-US" dirty="0"/>
          </a:p>
        </p:txBody>
      </p:sp>
      <p:sp>
        <p:nvSpPr>
          <p:cNvPr id="41" name="TextBox 40"/>
          <p:cNvSpPr txBox="1"/>
          <p:nvPr/>
        </p:nvSpPr>
        <p:spPr>
          <a:xfrm>
            <a:off x="1752600" y="2057400"/>
            <a:ext cx="1600200" cy="369332"/>
          </a:xfrm>
          <a:prstGeom prst="rect">
            <a:avLst/>
          </a:prstGeom>
          <a:noFill/>
        </p:spPr>
        <p:txBody>
          <a:bodyPr wrap="square" rtlCol="0">
            <a:spAutoFit/>
          </a:bodyPr>
          <a:lstStyle/>
          <a:p>
            <a:r>
              <a:rPr lang="en-US" dirty="0" smtClean="0"/>
              <a:t>40B</a:t>
            </a:r>
            <a:endParaRPr lang="en-US" dirty="0"/>
          </a:p>
        </p:txBody>
      </p:sp>
      <p:sp>
        <p:nvSpPr>
          <p:cNvPr id="42" name="Arc 41"/>
          <p:cNvSpPr/>
          <p:nvPr/>
        </p:nvSpPr>
        <p:spPr>
          <a:xfrm>
            <a:off x="1219200" y="762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TextBox 49"/>
          <p:cNvSpPr txBox="1"/>
          <p:nvPr/>
        </p:nvSpPr>
        <p:spPr>
          <a:xfrm>
            <a:off x="1905000" y="1219200"/>
            <a:ext cx="762000" cy="400110"/>
          </a:xfrm>
          <a:prstGeom prst="rect">
            <a:avLst/>
          </a:prstGeom>
          <a:noFill/>
        </p:spPr>
        <p:txBody>
          <a:bodyPr wrap="square" rtlCol="0">
            <a:spAutoFit/>
          </a:bodyPr>
          <a:lstStyle/>
          <a:p>
            <a:r>
              <a:rPr lang="en-US" sz="2000" dirty="0" smtClean="0"/>
              <a:t>96</a:t>
            </a:r>
            <a:endParaRPr lang="en-US" sz="2000" dirty="0"/>
          </a:p>
        </p:txBody>
      </p:sp>
      <p:sp>
        <p:nvSpPr>
          <p:cNvPr id="58" name="TextBox 57"/>
          <p:cNvSpPr txBox="1"/>
          <p:nvPr/>
        </p:nvSpPr>
        <p:spPr>
          <a:xfrm>
            <a:off x="1066800" y="1828800"/>
            <a:ext cx="1066800" cy="461665"/>
          </a:xfrm>
          <a:prstGeom prst="rect">
            <a:avLst/>
          </a:prstGeom>
          <a:noFill/>
        </p:spPr>
        <p:txBody>
          <a:bodyPr wrap="square" rtlCol="0">
            <a:spAutoFit/>
          </a:bodyPr>
          <a:lstStyle/>
          <a:p>
            <a:r>
              <a:rPr lang="en-US" sz="2400" dirty="0" smtClean="0"/>
              <a:t>B</a:t>
            </a:r>
            <a:endParaRPr lang="en-US" sz="2400" dirty="0"/>
          </a:p>
        </p:txBody>
      </p:sp>
      <p:sp>
        <p:nvSpPr>
          <p:cNvPr id="59" name="TextBox 58"/>
          <p:cNvSpPr txBox="1"/>
          <p:nvPr/>
        </p:nvSpPr>
        <p:spPr>
          <a:xfrm>
            <a:off x="4191000" y="1828800"/>
            <a:ext cx="3124200" cy="369332"/>
          </a:xfrm>
          <a:prstGeom prst="rect">
            <a:avLst/>
          </a:prstGeom>
          <a:noFill/>
        </p:spPr>
        <p:txBody>
          <a:bodyPr wrap="square" rtlCol="0">
            <a:spAutoFit/>
          </a:bodyPr>
          <a:lstStyle/>
          <a:p>
            <a:r>
              <a:rPr lang="en-US" dirty="0" smtClean="0"/>
              <a:t>Ezra 7:9</a:t>
            </a:r>
            <a:endParaRPr lang="en-US" dirty="0"/>
          </a:p>
        </p:txBody>
      </p:sp>
      <p:cxnSp>
        <p:nvCxnSpPr>
          <p:cNvPr id="60" name="Straight Connector 59"/>
          <p:cNvCxnSpPr/>
          <p:nvPr/>
        </p:nvCxnSpPr>
        <p:spPr>
          <a:xfrm>
            <a:off x="4648200" y="16002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5677694" y="17137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4953000" y="1676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42" idx="0"/>
            <a:endCxn id="38" idx="3"/>
          </p:cNvCxnSpPr>
          <p:nvPr/>
        </p:nvCxnSpPr>
        <p:spPr>
          <a:xfrm rot="10800000" flipH="1">
            <a:off x="1676400" y="657256"/>
            <a:ext cx="228599" cy="104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a:stCxn id="42" idx="0"/>
          </p:cNvCxnSpPr>
          <p:nvPr/>
        </p:nvCxnSpPr>
        <p:spPr>
          <a:xfrm rot="10800000" flipH="1" flipV="1">
            <a:off x="1676400" y="762000"/>
            <a:ext cx="152399"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4876800" y="1143000"/>
            <a:ext cx="609600" cy="381000"/>
          </a:xfrm>
          <a:prstGeom prst="rect">
            <a:avLst/>
          </a:prstGeom>
          <a:noFill/>
        </p:spPr>
        <p:txBody>
          <a:bodyPr wrap="square" rtlCol="0">
            <a:spAutoFit/>
          </a:bodyPr>
          <a:lstStyle/>
          <a:p>
            <a:r>
              <a:rPr lang="en-US" dirty="0" smtClean="0"/>
              <a:t>16</a:t>
            </a:r>
            <a:endParaRPr lang="en-US" dirty="0"/>
          </a:p>
        </p:txBody>
      </p:sp>
      <p:sp>
        <p:nvSpPr>
          <p:cNvPr id="77" name="TextBox 76"/>
          <p:cNvSpPr txBox="1"/>
          <p:nvPr/>
        </p:nvSpPr>
        <p:spPr>
          <a:xfrm>
            <a:off x="6172200" y="533400"/>
            <a:ext cx="457200" cy="461665"/>
          </a:xfrm>
          <a:prstGeom prst="rect">
            <a:avLst/>
          </a:prstGeom>
          <a:noFill/>
        </p:spPr>
        <p:txBody>
          <a:bodyPr wrap="square" rtlCol="0">
            <a:spAutoFit/>
          </a:bodyPr>
          <a:lstStyle/>
          <a:p>
            <a:r>
              <a:rPr lang="en-US" sz="2400" dirty="0" smtClean="0"/>
              <a:t>B</a:t>
            </a:r>
            <a:endParaRPr lang="en-US" sz="2400" dirty="0"/>
          </a:p>
        </p:txBody>
      </p:sp>
      <p:cxnSp>
        <p:nvCxnSpPr>
          <p:cNvPr id="78" name="Straight Arrow Connector 77"/>
          <p:cNvCxnSpPr/>
          <p:nvPr/>
        </p:nvCxnSpPr>
        <p:spPr>
          <a:xfrm rot="5400000">
            <a:off x="6134100" y="190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7848600" y="533400"/>
            <a:ext cx="609600" cy="461665"/>
          </a:xfrm>
          <a:prstGeom prst="rect">
            <a:avLst/>
          </a:prstGeom>
          <a:noFill/>
        </p:spPr>
        <p:txBody>
          <a:bodyPr wrap="square" rtlCol="0">
            <a:spAutoFit/>
          </a:bodyPr>
          <a:lstStyle/>
          <a:p>
            <a:r>
              <a:rPr lang="en-US" sz="2400" dirty="0" smtClean="0"/>
              <a:t>B</a:t>
            </a:r>
            <a:endParaRPr lang="en-US" sz="2400" dirty="0"/>
          </a:p>
        </p:txBody>
      </p:sp>
      <p:sp>
        <p:nvSpPr>
          <p:cNvPr id="80" name="Arc 79"/>
          <p:cNvSpPr/>
          <p:nvPr/>
        </p:nvSpPr>
        <p:spPr>
          <a:xfrm rot="17576681">
            <a:off x="5095064" y="827864"/>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81" name="Straight Connector 80"/>
          <p:cNvCxnSpPr>
            <a:stCxn id="80" idx="2"/>
          </p:cNvCxnSpPr>
          <p:nvPr/>
        </p:nvCxnSpPr>
        <p:spPr>
          <a:xfrm flipH="1" flipV="1">
            <a:off x="5638800" y="762000"/>
            <a:ext cx="91700" cy="102037"/>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0" idx="2"/>
            <a:endCxn id="80" idx="2"/>
          </p:cNvCxnSpPr>
          <p:nvPr/>
        </p:nvCxnSpPr>
        <p:spPr>
          <a:xfrm>
            <a:off x="5730500" y="864037"/>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0" idx="2"/>
          </p:cNvCxnSpPr>
          <p:nvPr/>
        </p:nvCxnSpPr>
        <p:spPr>
          <a:xfrm flipH="1">
            <a:off x="5638800" y="864037"/>
            <a:ext cx="91700" cy="50363"/>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914400" y="3505200"/>
            <a:ext cx="7391400" cy="2585323"/>
          </a:xfrm>
          <a:prstGeom prst="rect">
            <a:avLst/>
          </a:prstGeom>
          <a:noFill/>
        </p:spPr>
        <p:txBody>
          <a:bodyPr wrap="square" rtlCol="0">
            <a:spAutoFit/>
          </a:bodyPr>
          <a:lstStyle/>
          <a:p>
            <a:r>
              <a:rPr lang="en-US" sz="2400" dirty="0" smtClean="0"/>
              <a:t>	Another study begins to be developed in 2016. Acts 27 leading by the end of that year to a study on Pyrrhus and World War ll. So now we have Pyrrhus and World War II being added to that model, and what do they do give us?  They tell us there are not two battles there’s four battles:</a:t>
            </a:r>
            <a:r>
              <a:rPr lang="en-US" sz="2400" b="1" dirty="0" smtClean="0"/>
              <a:t> 2016 </a:t>
            </a:r>
            <a:r>
              <a:rPr lang="en-US" sz="2400" dirty="0" smtClean="0"/>
              <a:t>is a battle, </a:t>
            </a:r>
            <a:r>
              <a:rPr lang="en-US" sz="2400" b="1" dirty="0" smtClean="0"/>
              <a:t>2018</a:t>
            </a:r>
            <a:r>
              <a:rPr lang="en-US" sz="2400" dirty="0" smtClean="0"/>
              <a:t> is a battle, and they give us the two fronts of this war. </a:t>
            </a:r>
          </a:p>
          <a:p>
            <a:endParaRPr lang="en-US" dirty="0"/>
          </a:p>
        </p:txBody>
      </p:sp>
      <p:cxnSp>
        <p:nvCxnSpPr>
          <p:cNvPr id="87" name="Straight Arrow Connector 86"/>
          <p:cNvCxnSpPr/>
          <p:nvPr/>
        </p:nvCxnSpPr>
        <p:spPr>
          <a:xfrm rot="5400000">
            <a:off x="4953000" y="2057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4724400" y="2057400"/>
            <a:ext cx="1066800" cy="381000"/>
          </a:xfrm>
          <a:prstGeom prst="rect">
            <a:avLst/>
          </a:prstGeom>
          <a:noFill/>
        </p:spPr>
        <p:txBody>
          <a:bodyPr wrap="square" rtlCol="0">
            <a:spAutoFit/>
          </a:bodyPr>
          <a:lstStyle/>
          <a:p>
            <a:r>
              <a:rPr lang="en-US" dirty="0" smtClean="0"/>
              <a:t>Pyrrhus</a:t>
            </a:r>
            <a:endParaRPr lang="en-US" dirty="0"/>
          </a:p>
        </p:txBody>
      </p:sp>
      <p:sp>
        <p:nvSpPr>
          <p:cNvPr id="89" name="TextBox 88"/>
          <p:cNvSpPr txBox="1"/>
          <p:nvPr/>
        </p:nvSpPr>
        <p:spPr>
          <a:xfrm>
            <a:off x="4800600" y="2286000"/>
            <a:ext cx="990600" cy="369332"/>
          </a:xfrm>
          <a:prstGeom prst="rect">
            <a:avLst/>
          </a:prstGeom>
          <a:noFill/>
        </p:spPr>
        <p:txBody>
          <a:bodyPr wrap="square" rtlCol="0">
            <a:spAutoFit/>
          </a:bodyPr>
          <a:lstStyle/>
          <a:p>
            <a:r>
              <a:rPr lang="en-US" dirty="0" smtClean="0"/>
              <a:t>WW2</a:t>
            </a:r>
            <a:endParaRPr lang="en-US" dirty="0"/>
          </a:p>
        </p:txBody>
      </p:sp>
      <p:sp>
        <p:nvSpPr>
          <p:cNvPr id="90" name="TextBox 89"/>
          <p:cNvSpPr txBox="1"/>
          <p:nvPr/>
        </p:nvSpPr>
        <p:spPr>
          <a:xfrm>
            <a:off x="5562600" y="1219200"/>
            <a:ext cx="457200" cy="369332"/>
          </a:xfrm>
          <a:prstGeom prst="rect">
            <a:avLst/>
          </a:prstGeom>
          <a:noFill/>
        </p:spPr>
        <p:txBody>
          <a:bodyPr wrap="square" rtlCol="0">
            <a:spAutoFit/>
          </a:bodyPr>
          <a:lstStyle/>
          <a:p>
            <a:r>
              <a:rPr lang="en-US" dirty="0" smtClean="0"/>
              <a:t>18</a:t>
            </a:r>
            <a:endParaRPr lang="en-US" dirty="0"/>
          </a:p>
        </p:txBody>
      </p:sp>
      <p:sp>
        <p:nvSpPr>
          <p:cNvPr id="91" name="TextBox 90"/>
          <p:cNvSpPr txBox="1"/>
          <p:nvPr/>
        </p:nvSpPr>
        <p:spPr>
          <a:xfrm>
            <a:off x="4876800" y="457200"/>
            <a:ext cx="533400" cy="461665"/>
          </a:xfrm>
          <a:prstGeom prst="rect">
            <a:avLst/>
          </a:prstGeom>
          <a:noFill/>
        </p:spPr>
        <p:txBody>
          <a:bodyPr wrap="square" rtlCol="0">
            <a:spAutoFit/>
          </a:bodyPr>
          <a:lstStyle/>
          <a:p>
            <a:r>
              <a:rPr lang="en-US" sz="2400" dirty="0" smtClean="0"/>
              <a:t>B</a:t>
            </a:r>
            <a:endParaRPr lang="en-US" sz="2400" dirty="0"/>
          </a:p>
        </p:txBody>
      </p:sp>
      <p:sp>
        <p:nvSpPr>
          <p:cNvPr id="92" name="TextBox 91"/>
          <p:cNvSpPr txBox="1"/>
          <p:nvPr/>
        </p:nvSpPr>
        <p:spPr>
          <a:xfrm>
            <a:off x="5562600" y="381000"/>
            <a:ext cx="381000" cy="461665"/>
          </a:xfrm>
          <a:prstGeom prst="rect">
            <a:avLst/>
          </a:prstGeom>
          <a:noFill/>
        </p:spPr>
        <p:txBody>
          <a:bodyPr wrap="square" rtlCol="0">
            <a:spAutoFit/>
          </a:bodyPr>
          <a:lstStyle/>
          <a:p>
            <a:r>
              <a:rPr lang="en-US" sz="2400" dirty="0" smtClean="0"/>
              <a:t>B</a:t>
            </a:r>
            <a:endParaRPr lang="en-US" sz="2400" dirty="0"/>
          </a:p>
        </p:txBody>
      </p:sp>
      <p:sp>
        <p:nvSpPr>
          <p:cNvPr id="106" name="TextBox 105"/>
          <p:cNvSpPr txBox="1"/>
          <p:nvPr/>
        </p:nvSpPr>
        <p:spPr>
          <a:xfrm>
            <a:off x="4953000" y="2514600"/>
            <a:ext cx="457200" cy="381000"/>
          </a:xfrm>
          <a:prstGeom prst="rect">
            <a:avLst/>
          </a:prstGeom>
          <a:noFill/>
        </p:spPr>
        <p:txBody>
          <a:bodyPr wrap="square" rtlCol="0">
            <a:spAutoFit/>
          </a:bodyPr>
          <a:lstStyle/>
          <a:p>
            <a:r>
              <a:rPr lang="en-US" dirty="0" smtClean="0"/>
              <a:t>O</a:t>
            </a:r>
            <a:endParaRPr lang="en-US" dirty="0"/>
          </a:p>
        </p:txBody>
      </p:sp>
      <p:cxnSp>
        <p:nvCxnSpPr>
          <p:cNvPr id="110" name="Straight Arrow Connector 109"/>
          <p:cNvCxnSpPr/>
          <p:nvPr/>
        </p:nvCxnSpPr>
        <p:spPr>
          <a:xfrm>
            <a:off x="5257800" y="2667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06" idx="1"/>
            <a:endCxn id="120" idx="3"/>
          </p:cNvCxnSpPr>
          <p:nvPr/>
        </p:nvCxnSpPr>
        <p:spPr>
          <a:xfrm rot="10800000">
            <a:off x="4495800" y="2699266"/>
            <a:ext cx="457200" cy="5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5638800" y="2514600"/>
            <a:ext cx="533400" cy="381000"/>
          </a:xfrm>
          <a:prstGeom prst="rect">
            <a:avLst/>
          </a:prstGeom>
          <a:noFill/>
        </p:spPr>
        <p:txBody>
          <a:bodyPr wrap="square" rtlCol="0">
            <a:spAutoFit/>
          </a:bodyPr>
          <a:lstStyle/>
          <a:p>
            <a:r>
              <a:rPr lang="en-US" dirty="0" smtClean="0"/>
              <a:t>E</a:t>
            </a:r>
            <a:endParaRPr lang="en-US" dirty="0"/>
          </a:p>
        </p:txBody>
      </p:sp>
      <p:sp>
        <p:nvSpPr>
          <p:cNvPr id="120" name="TextBox 119"/>
          <p:cNvSpPr txBox="1"/>
          <p:nvPr/>
        </p:nvSpPr>
        <p:spPr>
          <a:xfrm>
            <a:off x="4114800" y="2514600"/>
            <a:ext cx="381000" cy="369332"/>
          </a:xfrm>
          <a:prstGeom prst="rect">
            <a:avLst/>
          </a:prstGeom>
          <a:noFill/>
        </p:spPr>
        <p:txBody>
          <a:bodyPr wrap="square" rtlCol="0">
            <a:spAutoFit/>
          </a:bodyPr>
          <a:lstStyle/>
          <a:p>
            <a:r>
              <a:rPr lang="en-US" dirty="0" smtClean="0"/>
              <a:t>W</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838200" y="3962400"/>
            <a:ext cx="7696200" cy="738664"/>
          </a:xfrm>
          <a:prstGeom prst="rect">
            <a:avLst/>
          </a:prstGeom>
          <a:noFill/>
        </p:spPr>
        <p:txBody>
          <a:bodyPr wrap="square" rtlCol="0">
            <a:spAutoFit/>
          </a:bodyPr>
          <a:lstStyle/>
          <a:p>
            <a:r>
              <a:rPr lang="en-US" sz="2400" dirty="0" smtClean="0"/>
              <a:t>.  </a:t>
            </a:r>
          </a:p>
          <a:p>
            <a:endParaRPr lang="en-US" dirty="0"/>
          </a:p>
        </p:txBody>
      </p:sp>
      <p:cxnSp>
        <p:nvCxnSpPr>
          <p:cNvPr id="44" name="Straight Connector 43"/>
          <p:cNvCxnSpPr/>
          <p:nvPr/>
        </p:nvCxnSpPr>
        <p:spPr>
          <a:xfrm rot="5400000" flipH="1" flipV="1">
            <a:off x="953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77350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60586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0198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48" name="Straight Connector 47"/>
          <p:cNvCxnSpPr/>
          <p:nvPr/>
        </p:nvCxnSpPr>
        <p:spPr>
          <a:xfrm rot="5400000" flipH="1" flipV="1">
            <a:off x="4382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3434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50" name="Straight Connector 49"/>
          <p:cNvCxnSpPr/>
          <p:nvPr/>
        </p:nvCxnSpPr>
        <p:spPr>
          <a:xfrm rot="5400000" flipH="1" flipV="1">
            <a:off x="27820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7432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52" name="Straight Connector 51"/>
          <p:cNvCxnSpPr/>
          <p:nvPr/>
        </p:nvCxnSpPr>
        <p:spPr>
          <a:xfrm>
            <a:off x="1295401"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9906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54" name="Straight Connector 53"/>
          <p:cNvCxnSpPr/>
          <p:nvPr/>
        </p:nvCxnSpPr>
        <p:spPr>
          <a:xfrm rot="5400000" flipH="1" flipV="1">
            <a:off x="2057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828801" y="2362200"/>
            <a:ext cx="1219200" cy="369332"/>
          </a:xfrm>
          <a:prstGeom prst="rect">
            <a:avLst/>
          </a:prstGeom>
          <a:noFill/>
        </p:spPr>
        <p:txBody>
          <a:bodyPr wrap="square" rtlCol="0">
            <a:spAutoFit/>
          </a:bodyPr>
          <a:lstStyle/>
          <a:p>
            <a:r>
              <a:rPr lang="en-US" dirty="0" smtClean="0"/>
              <a:t>Dan 11</a:t>
            </a:r>
            <a:endParaRPr lang="en-US" dirty="0"/>
          </a:p>
        </p:txBody>
      </p:sp>
      <p:sp>
        <p:nvSpPr>
          <p:cNvPr id="56" name="TextBox 55"/>
          <p:cNvSpPr txBox="1"/>
          <p:nvPr/>
        </p:nvSpPr>
        <p:spPr>
          <a:xfrm>
            <a:off x="1828801" y="2590800"/>
            <a:ext cx="1600200" cy="369332"/>
          </a:xfrm>
          <a:prstGeom prst="rect">
            <a:avLst/>
          </a:prstGeom>
          <a:noFill/>
        </p:spPr>
        <p:txBody>
          <a:bodyPr wrap="square" rtlCol="0">
            <a:spAutoFit/>
          </a:bodyPr>
          <a:lstStyle/>
          <a:p>
            <a:r>
              <a:rPr lang="en-US" dirty="0" smtClean="0"/>
              <a:t>40B</a:t>
            </a:r>
            <a:endParaRPr lang="en-US" dirty="0"/>
          </a:p>
        </p:txBody>
      </p:sp>
      <p:sp>
        <p:nvSpPr>
          <p:cNvPr id="57" name="Arc 56"/>
          <p:cNvSpPr/>
          <p:nvPr/>
        </p:nvSpPr>
        <p:spPr>
          <a:xfrm>
            <a:off x="12954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8" name="Straight Connector 57"/>
          <p:cNvCxnSpPr>
            <a:stCxn id="57" idx="0"/>
            <a:endCxn id="53" idx="3"/>
          </p:cNvCxnSpPr>
          <p:nvPr/>
        </p:nvCxnSpPr>
        <p:spPr>
          <a:xfrm rot="10800000" flipH="1">
            <a:off x="17526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7526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9812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61" name="TextBox 60"/>
          <p:cNvSpPr txBox="1"/>
          <p:nvPr/>
        </p:nvSpPr>
        <p:spPr>
          <a:xfrm>
            <a:off x="11430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62" name="TextBox 61"/>
          <p:cNvSpPr txBox="1"/>
          <p:nvPr/>
        </p:nvSpPr>
        <p:spPr>
          <a:xfrm>
            <a:off x="4191001" y="2362200"/>
            <a:ext cx="3124200" cy="369332"/>
          </a:xfrm>
          <a:prstGeom prst="rect">
            <a:avLst/>
          </a:prstGeom>
          <a:noFill/>
        </p:spPr>
        <p:txBody>
          <a:bodyPr wrap="square" rtlCol="0">
            <a:spAutoFit/>
          </a:bodyPr>
          <a:lstStyle/>
          <a:p>
            <a:r>
              <a:rPr lang="en-US" dirty="0" smtClean="0"/>
              <a:t>Ezra 7:9</a:t>
            </a:r>
            <a:endParaRPr lang="en-US" dirty="0"/>
          </a:p>
        </p:txBody>
      </p:sp>
      <p:cxnSp>
        <p:nvCxnSpPr>
          <p:cNvPr id="63" name="Straight Connector 62"/>
          <p:cNvCxnSpPr/>
          <p:nvPr/>
        </p:nvCxnSpPr>
        <p:spPr>
          <a:xfrm rot="5400000">
            <a:off x="57150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029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62872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696201"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67" name="TextBox 66"/>
          <p:cNvSpPr txBox="1"/>
          <p:nvPr/>
        </p:nvSpPr>
        <p:spPr>
          <a:xfrm>
            <a:off x="49530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68" name="TextBox 67"/>
          <p:cNvSpPr txBox="1"/>
          <p:nvPr/>
        </p:nvSpPr>
        <p:spPr>
          <a:xfrm>
            <a:off x="6248401" y="990600"/>
            <a:ext cx="381000" cy="461665"/>
          </a:xfrm>
          <a:prstGeom prst="rect">
            <a:avLst/>
          </a:prstGeom>
          <a:noFill/>
        </p:spPr>
        <p:txBody>
          <a:bodyPr wrap="square" rtlCol="0">
            <a:spAutoFit/>
          </a:bodyPr>
          <a:lstStyle/>
          <a:p>
            <a:r>
              <a:rPr lang="en-US" sz="2400" dirty="0" smtClean="0"/>
              <a:t>B</a:t>
            </a:r>
            <a:endParaRPr lang="en-US" sz="2400" dirty="0"/>
          </a:p>
        </p:txBody>
      </p:sp>
      <p:sp>
        <p:nvSpPr>
          <p:cNvPr id="69" name="TextBox 68"/>
          <p:cNvSpPr txBox="1"/>
          <p:nvPr/>
        </p:nvSpPr>
        <p:spPr>
          <a:xfrm>
            <a:off x="7924801" y="990600"/>
            <a:ext cx="609600" cy="461665"/>
          </a:xfrm>
          <a:prstGeom prst="rect">
            <a:avLst/>
          </a:prstGeom>
          <a:noFill/>
        </p:spPr>
        <p:txBody>
          <a:bodyPr wrap="square" rtlCol="0">
            <a:spAutoFit/>
          </a:bodyPr>
          <a:lstStyle/>
          <a:p>
            <a:r>
              <a:rPr lang="en-US" sz="2400" dirty="0" smtClean="0"/>
              <a:t>B</a:t>
            </a:r>
            <a:endParaRPr lang="en-US" sz="2400" dirty="0"/>
          </a:p>
        </p:txBody>
      </p:sp>
      <p:sp>
        <p:nvSpPr>
          <p:cNvPr id="70" name="Arc 69"/>
          <p:cNvSpPr/>
          <p:nvPr/>
        </p:nvSpPr>
        <p:spPr>
          <a:xfrm rot="17405111">
            <a:off x="53108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71" name="Straight Connector 70"/>
          <p:cNvCxnSpPr>
            <a:endCxn id="70" idx="2"/>
          </p:cNvCxnSpPr>
          <p:nvPr/>
        </p:nvCxnSpPr>
        <p:spPr>
          <a:xfrm rot="10800000" flipV="1">
            <a:off x="59250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V="1">
            <a:off x="58293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0" idx="2"/>
          </p:cNvCxnSpPr>
          <p:nvPr/>
        </p:nvCxnSpPr>
        <p:spPr>
          <a:xfrm flipH="1">
            <a:off x="57912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6388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75" name="TextBox 74"/>
          <p:cNvSpPr txBox="1"/>
          <p:nvPr/>
        </p:nvSpPr>
        <p:spPr>
          <a:xfrm>
            <a:off x="5029201" y="990600"/>
            <a:ext cx="533400" cy="461665"/>
          </a:xfrm>
          <a:prstGeom prst="rect">
            <a:avLst/>
          </a:prstGeom>
          <a:noFill/>
        </p:spPr>
        <p:txBody>
          <a:bodyPr wrap="square" rtlCol="0">
            <a:spAutoFit/>
          </a:bodyPr>
          <a:lstStyle/>
          <a:p>
            <a:r>
              <a:rPr lang="en-US" sz="2400" dirty="0" smtClean="0"/>
              <a:t>B</a:t>
            </a:r>
            <a:endParaRPr lang="en-US" sz="2400" dirty="0"/>
          </a:p>
        </p:txBody>
      </p:sp>
      <p:sp>
        <p:nvSpPr>
          <p:cNvPr id="76" name="TextBox 75"/>
          <p:cNvSpPr txBox="1"/>
          <p:nvPr/>
        </p:nvSpPr>
        <p:spPr>
          <a:xfrm>
            <a:off x="5715001" y="762000"/>
            <a:ext cx="304800" cy="461665"/>
          </a:xfrm>
          <a:prstGeom prst="rect">
            <a:avLst/>
          </a:prstGeom>
          <a:noFill/>
        </p:spPr>
        <p:txBody>
          <a:bodyPr wrap="square" rtlCol="0">
            <a:spAutoFit/>
          </a:bodyPr>
          <a:lstStyle/>
          <a:p>
            <a:r>
              <a:rPr lang="en-US" sz="2400" dirty="0" smtClean="0"/>
              <a:t>B</a:t>
            </a:r>
            <a:endParaRPr lang="en-US" sz="2400" dirty="0"/>
          </a:p>
        </p:txBody>
      </p:sp>
      <p:sp>
        <p:nvSpPr>
          <p:cNvPr id="77" name="TextBox 76"/>
          <p:cNvSpPr txBox="1"/>
          <p:nvPr/>
        </p:nvSpPr>
        <p:spPr>
          <a:xfrm>
            <a:off x="50292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78" name="TextBox 77"/>
          <p:cNvSpPr txBox="1"/>
          <p:nvPr/>
        </p:nvSpPr>
        <p:spPr>
          <a:xfrm>
            <a:off x="50292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79" name="TextBox 78"/>
          <p:cNvSpPr txBox="1"/>
          <p:nvPr/>
        </p:nvSpPr>
        <p:spPr>
          <a:xfrm>
            <a:off x="5181601" y="3048000"/>
            <a:ext cx="381000" cy="369332"/>
          </a:xfrm>
          <a:prstGeom prst="rect">
            <a:avLst/>
          </a:prstGeom>
          <a:noFill/>
        </p:spPr>
        <p:txBody>
          <a:bodyPr wrap="square" rtlCol="0">
            <a:spAutoFit/>
          </a:bodyPr>
          <a:lstStyle/>
          <a:p>
            <a:r>
              <a:rPr lang="en-US" dirty="0" smtClean="0"/>
              <a:t>O</a:t>
            </a:r>
            <a:endParaRPr lang="en-US" dirty="0"/>
          </a:p>
        </p:txBody>
      </p:sp>
      <p:cxnSp>
        <p:nvCxnSpPr>
          <p:cNvPr id="80" name="Straight Arrow Connector 79"/>
          <p:cNvCxnSpPr/>
          <p:nvPr/>
        </p:nvCxnSpPr>
        <p:spPr>
          <a:xfrm>
            <a:off x="54102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rot="10800000">
            <a:off x="49530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4648201" y="2971800"/>
            <a:ext cx="609600" cy="461665"/>
          </a:xfrm>
          <a:prstGeom prst="rect">
            <a:avLst/>
          </a:prstGeom>
          <a:noFill/>
        </p:spPr>
        <p:txBody>
          <a:bodyPr wrap="square" rtlCol="0">
            <a:spAutoFit/>
          </a:bodyPr>
          <a:lstStyle/>
          <a:p>
            <a:r>
              <a:rPr lang="en-US" sz="2400" dirty="0" smtClean="0"/>
              <a:t>w</a:t>
            </a:r>
            <a:endParaRPr lang="en-US" sz="2400" dirty="0"/>
          </a:p>
        </p:txBody>
      </p:sp>
      <p:sp>
        <p:nvSpPr>
          <p:cNvPr id="83" name="TextBox 82"/>
          <p:cNvSpPr txBox="1"/>
          <p:nvPr/>
        </p:nvSpPr>
        <p:spPr>
          <a:xfrm>
            <a:off x="5638801" y="3048000"/>
            <a:ext cx="381000" cy="400110"/>
          </a:xfrm>
          <a:prstGeom prst="rect">
            <a:avLst/>
          </a:prstGeom>
          <a:noFill/>
        </p:spPr>
        <p:txBody>
          <a:bodyPr wrap="square" rtlCol="0">
            <a:spAutoFit/>
          </a:bodyPr>
          <a:lstStyle/>
          <a:p>
            <a:r>
              <a:rPr lang="en-US" sz="2000" dirty="0" smtClean="0"/>
              <a:t>E</a:t>
            </a:r>
            <a:endParaRPr lang="en-US" sz="2000" dirty="0"/>
          </a:p>
        </p:txBody>
      </p:sp>
      <p:sp>
        <p:nvSpPr>
          <p:cNvPr id="84" name="TextBox 83"/>
          <p:cNvSpPr txBox="1"/>
          <p:nvPr/>
        </p:nvSpPr>
        <p:spPr>
          <a:xfrm>
            <a:off x="9906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92" name="Straight Connector 91"/>
          <p:cNvCxnSpPr/>
          <p:nvPr/>
        </p:nvCxnSpPr>
        <p:spPr>
          <a:xfrm rot="5400000">
            <a:off x="1219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flipH="1" flipV="1">
            <a:off x="12954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flipH="1" flipV="1">
            <a:off x="12573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12954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rot="5400000">
            <a:off x="79629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12192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1181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47244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838200" y="3534013"/>
            <a:ext cx="7620000" cy="3323987"/>
          </a:xfrm>
          <a:prstGeom prst="rect">
            <a:avLst/>
          </a:prstGeom>
          <a:noFill/>
        </p:spPr>
        <p:txBody>
          <a:bodyPr wrap="square" rtlCol="0">
            <a:spAutoFit/>
          </a:bodyPr>
          <a:lstStyle/>
          <a:p>
            <a:r>
              <a:rPr lang="en-US" sz="2400" dirty="0" smtClean="0"/>
              <a:t>	</a:t>
            </a:r>
            <a:r>
              <a:rPr lang="en-US" sz="2400" smtClean="0"/>
              <a:t>Now this is </a:t>
            </a:r>
            <a:r>
              <a:rPr lang="en-US" sz="2400" dirty="0" smtClean="0"/>
              <a:t>a war not just </a:t>
            </a:r>
            <a:r>
              <a:rPr lang="en-US" sz="2400" smtClean="0"/>
              <a:t>fought in </a:t>
            </a:r>
            <a:r>
              <a:rPr lang="en-US" sz="2400" dirty="0" smtClean="0"/>
              <a:t>the East</a:t>
            </a:r>
            <a:r>
              <a:rPr lang="en-US" sz="2400" smtClean="0"/>
              <a:t>, it’s not something </a:t>
            </a:r>
            <a:r>
              <a:rPr lang="en-US" sz="2400" dirty="0" smtClean="0"/>
              <a:t>that's </a:t>
            </a:r>
            <a:r>
              <a:rPr lang="en-US" sz="2400" smtClean="0"/>
              <a:t>just visible between Russia </a:t>
            </a:r>
            <a:r>
              <a:rPr lang="en-US" sz="2400" dirty="0" smtClean="0"/>
              <a:t>and </a:t>
            </a:r>
            <a:r>
              <a:rPr lang="en-US" sz="2400" smtClean="0"/>
              <a:t>the United </a:t>
            </a:r>
            <a:r>
              <a:rPr lang="en-US" sz="2400" dirty="0" smtClean="0"/>
              <a:t>States, </a:t>
            </a:r>
            <a:r>
              <a:rPr lang="en-US" sz="2400" smtClean="0"/>
              <a:t>but it </a:t>
            </a:r>
            <a:r>
              <a:rPr lang="en-US" sz="2400" dirty="0" smtClean="0"/>
              <a:t>becomes </a:t>
            </a:r>
            <a:r>
              <a:rPr lang="en-US" sz="2400" smtClean="0"/>
              <a:t>an internal Civil War in </a:t>
            </a:r>
            <a:r>
              <a:rPr lang="en-US" sz="2400" dirty="0" smtClean="0"/>
              <a:t>the West</a:t>
            </a:r>
            <a:r>
              <a:rPr lang="en-US" sz="2400" smtClean="0"/>
              <a:t>. With </a:t>
            </a:r>
            <a:r>
              <a:rPr lang="en-US" sz="2400" dirty="0" smtClean="0"/>
              <a:t>that </a:t>
            </a:r>
            <a:r>
              <a:rPr lang="en-US" sz="2400" smtClean="0"/>
              <a:t>we begin </a:t>
            </a:r>
            <a:r>
              <a:rPr lang="en-US" sz="2400" dirty="0" smtClean="0"/>
              <a:t>to understand that all </a:t>
            </a:r>
            <a:r>
              <a:rPr lang="en-US" sz="2400" smtClean="0"/>
              <a:t>of this is an information </a:t>
            </a:r>
            <a:r>
              <a:rPr lang="en-US" sz="2400" dirty="0" smtClean="0"/>
              <a:t>war. Stone Age stone weapons</a:t>
            </a:r>
            <a:r>
              <a:rPr lang="en-US" sz="2400" smtClean="0"/>
              <a:t>, information age information weapons which </a:t>
            </a:r>
            <a:r>
              <a:rPr lang="en-US" sz="2400" dirty="0" smtClean="0"/>
              <a:t>start </a:t>
            </a:r>
            <a:r>
              <a:rPr lang="en-US" sz="2400" smtClean="0"/>
              <a:t>to give </a:t>
            </a:r>
            <a:r>
              <a:rPr lang="en-US" sz="2400" dirty="0" smtClean="0"/>
              <a:t>us </a:t>
            </a:r>
            <a:r>
              <a:rPr lang="en-US" sz="2400" smtClean="0"/>
              <a:t>an understanding of conspiracy theories</a:t>
            </a:r>
            <a:r>
              <a:rPr lang="en-US" sz="2400" dirty="0" smtClean="0"/>
              <a:t>, of </a:t>
            </a:r>
            <a:r>
              <a:rPr lang="en-US" sz="2400" smtClean="0"/>
              <a:t>the rise </a:t>
            </a:r>
            <a:r>
              <a:rPr lang="en-US" sz="2400" dirty="0" smtClean="0"/>
              <a:t>of the </a:t>
            </a:r>
            <a:r>
              <a:rPr lang="en-US" sz="2400" smtClean="0"/>
              <a:t>World Wide </a:t>
            </a:r>
            <a:r>
              <a:rPr lang="en-US" sz="2400" dirty="0" smtClean="0"/>
              <a:t>Web from 1989 of these platforms.  So </a:t>
            </a:r>
            <a:r>
              <a:rPr lang="en-US" sz="2400" smtClean="0"/>
              <a:t>we're fighting with information </a:t>
            </a:r>
            <a:r>
              <a:rPr lang="en-US" sz="2400" dirty="0" smtClean="0"/>
              <a:t>weapons on both fronts </a:t>
            </a:r>
            <a:r>
              <a:rPr lang="en-US" sz="2400" smtClean="0"/>
              <a:t>of this </a:t>
            </a:r>
            <a:r>
              <a:rPr lang="en-US" sz="2400" dirty="0" smtClean="0"/>
              <a:t>two-front war.   </a:t>
            </a:r>
          </a:p>
          <a:p>
            <a:endParaRPr lang="en-US" dirty="0"/>
          </a:p>
        </p:txBody>
      </p:sp>
      <p:sp>
        <p:nvSpPr>
          <p:cNvPr id="114" name="TextBox 113"/>
          <p:cNvSpPr txBox="1"/>
          <p:nvPr/>
        </p:nvSpPr>
        <p:spPr>
          <a:xfrm>
            <a:off x="3657600" y="228600"/>
            <a:ext cx="1981200" cy="369332"/>
          </a:xfrm>
          <a:prstGeom prst="rect">
            <a:avLst/>
          </a:prstGeom>
          <a:noFill/>
        </p:spPr>
        <p:txBody>
          <a:bodyPr wrap="square" rtlCol="0">
            <a:spAutoFit/>
          </a:bodyPr>
          <a:lstStyle/>
          <a:p>
            <a:r>
              <a:rPr lang="en-US" smtClean="0"/>
              <a:t>Information </a:t>
            </a:r>
            <a:r>
              <a:rPr lang="en-US" dirty="0" smtClean="0"/>
              <a:t>War</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48" name="Straight Connector 47"/>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50" name="Straight Connector 49"/>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52" name="Straight Connector 51"/>
          <p:cNvCxnSpPr/>
          <p:nvPr/>
        </p:nvCxnSpPr>
        <p:spPr>
          <a:xfrm>
            <a:off x="990601"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54" name="Straight Connector 53"/>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56" name="TextBox 55"/>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57" name="Arc 56"/>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58" name="Straight Connector 57"/>
          <p:cNvCxnSpPr>
            <a:stCxn id="57" idx="0"/>
            <a:endCxn id="53"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61" name="TextBox 60"/>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62" name="TextBox 61"/>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63" name="Straight Connector 62"/>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67" name="TextBox 66"/>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68" name="TextBox 67"/>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69" name="TextBox 68"/>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70" name="Arc 69"/>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71" name="Straight Connector 70"/>
          <p:cNvCxnSpPr>
            <a:endCxn id="70"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0"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75" name="TextBox 74"/>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76" name="TextBox 75"/>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77" name="TextBox 76"/>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78" name="TextBox 77"/>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79" name="TextBox 78"/>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80" name="Straight Arrow Connector 79"/>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125" name="TextBox 124"/>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126" name="TextBox 125"/>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127" name="Straight Connector 126"/>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5" name="TextBox 134"/>
          <p:cNvSpPr txBox="1"/>
          <p:nvPr/>
        </p:nvSpPr>
        <p:spPr>
          <a:xfrm>
            <a:off x="3429000" y="228600"/>
            <a:ext cx="1981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136" name="TextBox 135"/>
          <p:cNvSpPr txBox="1"/>
          <p:nvPr/>
        </p:nvSpPr>
        <p:spPr>
          <a:xfrm>
            <a:off x="990600" y="3657600"/>
            <a:ext cx="7391400" cy="2954655"/>
          </a:xfrm>
          <a:prstGeom prst="rect">
            <a:avLst/>
          </a:prstGeom>
          <a:noFill/>
        </p:spPr>
        <p:txBody>
          <a:bodyPr wrap="square" rtlCol="0">
            <a:spAutoFit/>
          </a:bodyPr>
          <a:lstStyle/>
          <a:p>
            <a:r>
              <a:rPr lang="en-US" sz="2400" dirty="0" smtClean="0"/>
              <a:t>	We then understand the concept of the deadly wound and the death.</a:t>
            </a:r>
            <a:r>
              <a:rPr lang="en-US" sz="2400" dirty="0" smtClean="0">
                <a:solidFill>
                  <a:srgbClr val="FF0000"/>
                </a:solidFill>
              </a:rPr>
              <a:t> </a:t>
            </a:r>
            <a:r>
              <a:rPr lang="en-US" sz="2400" b="1" dirty="0" smtClean="0"/>
              <a:t>1989 is the deadly wound</a:t>
            </a:r>
            <a:r>
              <a:rPr lang="en-US" sz="2400" dirty="0" smtClean="0"/>
              <a:t>, leads to the </a:t>
            </a:r>
            <a:r>
              <a:rPr lang="en-US" sz="2400" b="1" dirty="0" smtClean="0"/>
              <a:t>death in 1991</a:t>
            </a:r>
            <a:r>
              <a:rPr lang="en-US" sz="2400" dirty="0" smtClean="0"/>
              <a:t>. </a:t>
            </a:r>
            <a:r>
              <a:rPr lang="en-US" sz="2400" b="1" dirty="0" smtClean="0"/>
              <a:t>2021 </a:t>
            </a:r>
            <a:r>
              <a:rPr lang="en-US" sz="2400" b="1" dirty="0" err="1" smtClean="0"/>
              <a:t>Panium</a:t>
            </a:r>
            <a:r>
              <a:rPr lang="en-US" sz="2400" b="1" dirty="0" smtClean="0"/>
              <a:t> the deadly wound</a:t>
            </a:r>
            <a:r>
              <a:rPr lang="en-US" sz="2400" dirty="0" smtClean="0"/>
              <a:t>, leads to the </a:t>
            </a:r>
            <a:r>
              <a:rPr lang="en-US" sz="2400" b="1" dirty="0" smtClean="0"/>
              <a:t>death</a:t>
            </a:r>
            <a:r>
              <a:rPr lang="en-US" sz="2400" dirty="0" smtClean="0"/>
              <a:t> at the </a:t>
            </a:r>
            <a:r>
              <a:rPr lang="en-US" sz="2400" b="1" dirty="0" smtClean="0"/>
              <a:t>Sunday Law</a:t>
            </a:r>
            <a:r>
              <a:rPr lang="en-US" sz="2400" dirty="0" smtClean="0"/>
              <a:t>. Now for the first time we have an understanding of Daniel 11:40 part b that takes us all the way to Daniel 11: 41. So before what we had was Daniel 11: 40 part b empty unexplained space verse 41.  </a:t>
            </a:r>
          </a:p>
          <a:p>
            <a:endParaRPr lang="en-US" dirty="0"/>
          </a:p>
        </p:txBody>
      </p:sp>
      <p:sp>
        <p:nvSpPr>
          <p:cNvPr id="137" name="TextBox 136"/>
          <p:cNvSpPr txBox="1"/>
          <p:nvPr/>
        </p:nvSpPr>
        <p:spPr>
          <a:xfrm>
            <a:off x="685800" y="2667000"/>
            <a:ext cx="533400" cy="369332"/>
          </a:xfrm>
          <a:prstGeom prst="rect">
            <a:avLst/>
          </a:prstGeom>
          <a:noFill/>
        </p:spPr>
        <p:txBody>
          <a:bodyPr wrap="square" rtlCol="0">
            <a:spAutoFit/>
          </a:bodyPr>
          <a:lstStyle/>
          <a:p>
            <a:r>
              <a:rPr lang="en-US" dirty="0" smtClean="0"/>
              <a:t>DW</a:t>
            </a:r>
            <a:endParaRPr lang="en-US" dirty="0"/>
          </a:p>
        </p:txBody>
      </p:sp>
      <p:sp>
        <p:nvSpPr>
          <p:cNvPr id="138" name="TextBox 137"/>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139" name="TextBox 138"/>
          <p:cNvSpPr txBox="1"/>
          <p:nvPr/>
        </p:nvSpPr>
        <p:spPr>
          <a:xfrm>
            <a:off x="4648200" y="3276600"/>
            <a:ext cx="990600" cy="369332"/>
          </a:xfrm>
          <a:prstGeom prst="rect">
            <a:avLst/>
          </a:prstGeom>
          <a:noFill/>
        </p:spPr>
        <p:txBody>
          <a:bodyPr wrap="square" rtlCol="0">
            <a:spAutoFit/>
          </a:bodyPr>
          <a:lstStyle/>
          <a:p>
            <a:r>
              <a:rPr lang="en-US" dirty="0" smtClean="0"/>
              <a:t>D W--D</a:t>
            </a:r>
            <a:endParaRPr lang="en-US" dirty="0"/>
          </a:p>
        </p:txBody>
      </p:sp>
      <p:sp>
        <p:nvSpPr>
          <p:cNvPr id="141" name="TextBox 140"/>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143" name="Straight Connector 142"/>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4" name="TextBox 143"/>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145" name="TextBox 144"/>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146" name="TextBox 145"/>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cxnSp>
        <p:nvCxnSpPr>
          <p:cNvPr id="83" name="Straight Connector 82"/>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066800" y="1828800"/>
            <a:ext cx="457200" cy="369332"/>
          </a:xfrm>
          <a:prstGeom prst="rect">
            <a:avLst/>
          </a:prstGeom>
          <a:noFill/>
        </p:spPr>
        <p:txBody>
          <a:bodyPr wrap="square" rtlCol="0">
            <a:spAutoFit/>
          </a:bodyPr>
          <a:lstStyle/>
          <a:p>
            <a:r>
              <a:rPr lang="en-US" dirty="0" smtClean="0"/>
              <a:t>91</a:t>
            </a:r>
            <a:endParaRPr lang="en-US" dirty="0"/>
          </a:p>
        </p:txBody>
      </p:sp>
      <p:sp>
        <p:nvSpPr>
          <p:cNvPr id="85" name="TextBox 84"/>
          <p:cNvSpPr txBox="1"/>
          <p:nvPr/>
        </p:nvSpPr>
        <p:spPr>
          <a:xfrm>
            <a:off x="1143000" y="2286000"/>
            <a:ext cx="4572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4" name="Straight Connector 133"/>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138" name="Straight Connector 137"/>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140" name="Straight Connector 139"/>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42" name="Straight Connector 141"/>
          <p:cNvCxnSpPr/>
          <p:nvPr/>
        </p:nvCxnSpPr>
        <p:spPr>
          <a:xfrm>
            <a:off x="990601"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44" name="Straight Connector 143"/>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6" name="TextBox 145"/>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47" name="Arc 146"/>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48" name="Straight Connector 147"/>
          <p:cNvCxnSpPr>
            <a:stCxn id="147" idx="0"/>
            <a:endCxn id="143"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50" name="TextBox 149"/>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51" name="TextBox 150"/>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152" name="TextBox 151"/>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153" name="Straight Connector 152"/>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157" name="TextBox 156"/>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158" name="TextBox 157"/>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159" name="TextBox 158"/>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160" name="Arc 159"/>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1" name="Straight Connector 160"/>
          <p:cNvCxnSpPr>
            <a:endCxn id="160"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Straight Connector 162"/>
          <p:cNvCxnSpPr>
            <a:stCxn id="160"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165" name="TextBox 164"/>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166" name="TextBox 165"/>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167" name="TextBox 166"/>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168" name="TextBox 167"/>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169" name="TextBox 168"/>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170" name="Straight Arrow Connector 169"/>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2" name="TextBox 171"/>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173" name="TextBox 172"/>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174" name="TextBox 173"/>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175" name="Straight Connector 174"/>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3" name="TextBox 182"/>
          <p:cNvSpPr txBox="1"/>
          <p:nvPr/>
        </p:nvSpPr>
        <p:spPr>
          <a:xfrm>
            <a:off x="3657600" y="228600"/>
            <a:ext cx="1981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184" name="TextBox 183"/>
          <p:cNvSpPr txBox="1"/>
          <p:nvPr/>
        </p:nvSpPr>
        <p:spPr>
          <a:xfrm>
            <a:off x="685800" y="2667000"/>
            <a:ext cx="685800" cy="369332"/>
          </a:xfrm>
          <a:prstGeom prst="rect">
            <a:avLst/>
          </a:prstGeom>
          <a:noFill/>
        </p:spPr>
        <p:txBody>
          <a:bodyPr wrap="square" rtlCol="0">
            <a:spAutoFit/>
          </a:bodyPr>
          <a:lstStyle/>
          <a:p>
            <a:r>
              <a:rPr lang="en-US" dirty="0" smtClean="0"/>
              <a:t>DW</a:t>
            </a:r>
            <a:endParaRPr lang="en-US" dirty="0"/>
          </a:p>
        </p:txBody>
      </p:sp>
      <p:sp>
        <p:nvSpPr>
          <p:cNvPr id="185" name="TextBox 184"/>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186" name="TextBox 185"/>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187" name="TextBox 186"/>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188" name="Straight Connector 187"/>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9" name="TextBox 188"/>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190" name="TextBox 189"/>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191" name="TextBox 190"/>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192" name="TextBox 191"/>
          <p:cNvSpPr txBox="1"/>
          <p:nvPr/>
        </p:nvSpPr>
        <p:spPr>
          <a:xfrm>
            <a:off x="914400" y="3886201"/>
            <a:ext cx="7543800" cy="2215991"/>
          </a:xfrm>
          <a:prstGeom prst="rect">
            <a:avLst/>
          </a:prstGeom>
          <a:noFill/>
        </p:spPr>
        <p:txBody>
          <a:bodyPr wrap="square" rtlCol="0">
            <a:spAutoFit/>
          </a:bodyPr>
          <a:lstStyle/>
          <a:p>
            <a:r>
              <a:rPr lang="en-US" sz="2400" dirty="0" smtClean="0"/>
              <a:t>	With World War II we were able to see Daniel 11:40 part b to here, then still empty space 41. When we understood the deadly wound and  the death we finally saw the full extent of verse  40 that would take us all the way to verse 41, all the way to the to the Sunday Law  way mark, no empty unexplained space.  </a:t>
            </a:r>
          </a:p>
          <a:p>
            <a:endParaRPr lang="en-US" dirty="0"/>
          </a:p>
        </p:txBody>
      </p:sp>
      <p:cxnSp>
        <p:nvCxnSpPr>
          <p:cNvPr id="63" name="Straight Connector 62"/>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143000" y="1752600"/>
            <a:ext cx="457200" cy="381000"/>
          </a:xfrm>
          <a:prstGeom prst="rect">
            <a:avLst/>
          </a:prstGeom>
          <a:noFill/>
        </p:spPr>
        <p:txBody>
          <a:bodyPr wrap="square" rtlCol="0">
            <a:spAutoFit/>
          </a:bodyPr>
          <a:lstStyle/>
          <a:p>
            <a:r>
              <a:rPr lang="en-US" dirty="0" smtClean="0"/>
              <a:t>91</a:t>
            </a:r>
            <a:endParaRPr lang="en-US" dirty="0"/>
          </a:p>
        </p:txBody>
      </p:sp>
      <p:sp>
        <p:nvSpPr>
          <p:cNvPr id="67" name="TextBox 66"/>
          <p:cNvSpPr txBox="1"/>
          <p:nvPr/>
        </p:nvSpPr>
        <p:spPr>
          <a:xfrm>
            <a:off x="1143000" y="2362200"/>
            <a:ext cx="5334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Straight Connector 83"/>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88" name="Straight Connector 87"/>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90" name="Straight Connector 89"/>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92" name="Straight Connector 91"/>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94" name="Straight Connector 93"/>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96" name="TextBox 95"/>
          <p:cNvSpPr txBox="1"/>
          <p:nvPr/>
        </p:nvSpPr>
        <p:spPr>
          <a:xfrm>
            <a:off x="1524000" y="2590800"/>
            <a:ext cx="1600200" cy="369332"/>
          </a:xfrm>
          <a:prstGeom prst="rect">
            <a:avLst/>
          </a:prstGeom>
          <a:noFill/>
        </p:spPr>
        <p:txBody>
          <a:bodyPr wrap="square" rtlCol="0">
            <a:spAutoFit/>
          </a:bodyPr>
          <a:lstStyle/>
          <a:p>
            <a:r>
              <a:rPr lang="en-US" dirty="0" smtClean="0"/>
              <a:t>40B</a:t>
            </a:r>
            <a:endParaRPr lang="en-US" dirty="0"/>
          </a:p>
        </p:txBody>
      </p:sp>
      <p:sp>
        <p:nvSpPr>
          <p:cNvPr id="97" name="Arc 96"/>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8" name="Straight Connector 97"/>
          <p:cNvCxnSpPr>
            <a:stCxn id="97" idx="0"/>
            <a:endCxn id="93"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01" name="TextBox 100"/>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102" name="TextBox 101"/>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103" name="Straight Connector 102"/>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107" name="TextBox 106"/>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108" name="TextBox 107"/>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109" name="TextBox 108"/>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110" name="Arc 109"/>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11" name="Straight Connector 110"/>
          <p:cNvCxnSpPr>
            <a:endCxn id="110"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10"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115" name="TextBox 114"/>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116" name="TextBox 115"/>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117" name="TextBox 116"/>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118" name="TextBox 117"/>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119" name="TextBox 118"/>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120" name="Straight Arrow Connector 119"/>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123" name="TextBox 122"/>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124" name="TextBox 123"/>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125" name="Straight Connector 124"/>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3200400" y="304800"/>
            <a:ext cx="2133600" cy="381000"/>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134" name="TextBox 133"/>
          <p:cNvSpPr txBox="1"/>
          <p:nvPr/>
        </p:nvSpPr>
        <p:spPr>
          <a:xfrm>
            <a:off x="685800" y="2743200"/>
            <a:ext cx="685800" cy="381000"/>
          </a:xfrm>
          <a:prstGeom prst="rect">
            <a:avLst/>
          </a:prstGeom>
          <a:noFill/>
        </p:spPr>
        <p:txBody>
          <a:bodyPr wrap="square" rtlCol="0">
            <a:spAutoFit/>
          </a:bodyPr>
          <a:lstStyle/>
          <a:p>
            <a:r>
              <a:rPr lang="en-US" dirty="0" smtClean="0"/>
              <a:t>DW</a:t>
            </a:r>
            <a:endParaRPr lang="en-US" dirty="0"/>
          </a:p>
        </p:txBody>
      </p:sp>
      <p:sp>
        <p:nvSpPr>
          <p:cNvPr id="135" name="TextBox 134"/>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136" name="TextBox 135"/>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137" name="TextBox 136"/>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138" name="Straight Connector 137"/>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9" name="TextBox 138"/>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140" name="TextBox 139"/>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141" name="TextBox 140"/>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142" name="Arc 141"/>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3" name="TextBox 142"/>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144" name="TextBox 143"/>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146" name="TextBox 145"/>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147" name="TextBox 146"/>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150" name="TextBox 149"/>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152" name="TextBox 151"/>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153" name="TextBox 152"/>
          <p:cNvSpPr txBox="1"/>
          <p:nvPr/>
        </p:nvSpPr>
        <p:spPr>
          <a:xfrm>
            <a:off x="914400" y="3962401"/>
            <a:ext cx="7239000" cy="2585323"/>
          </a:xfrm>
          <a:prstGeom prst="rect">
            <a:avLst/>
          </a:prstGeom>
          <a:noFill/>
        </p:spPr>
        <p:txBody>
          <a:bodyPr wrap="square" rtlCol="0">
            <a:spAutoFit/>
          </a:bodyPr>
          <a:lstStyle/>
          <a:p>
            <a:r>
              <a:rPr lang="en-US" sz="2400" dirty="0" smtClean="0"/>
              <a:t>	Then came World War I. Now it's going to explain to us other elements that had not been understood, particularly this Gulf War, Desert Storm, Afghanistan, Iraq. So we start to be more introduced to the significance of these spheres of influence because this is an information war, but it’s also fought out with proxies.  </a:t>
            </a:r>
          </a:p>
          <a:p>
            <a:endParaRPr lang="en-US" dirty="0"/>
          </a:p>
        </p:txBody>
      </p:sp>
      <p:sp>
        <p:nvSpPr>
          <p:cNvPr id="154" name="TextBox 153"/>
          <p:cNvSpPr txBox="1"/>
          <p:nvPr/>
        </p:nvSpPr>
        <p:spPr>
          <a:xfrm>
            <a:off x="4724400" y="304800"/>
            <a:ext cx="1295400" cy="369332"/>
          </a:xfrm>
          <a:prstGeom prst="rect">
            <a:avLst/>
          </a:prstGeom>
          <a:noFill/>
        </p:spPr>
        <p:txBody>
          <a:bodyPr wrap="square" rtlCol="0">
            <a:spAutoFit/>
          </a:bodyPr>
          <a:lstStyle/>
          <a:p>
            <a:r>
              <a:rPr lang="en-US" smtClean="0"/>
              <a:t>+ Proxies</a:t>
            </a:r>
            <a:endParaRPr lang="en-US" dirty="0"/>
          </a:p>
        </p:txBody>
      </p:sp>
      <p:sp>
        <p:nvSpPr>
          <p:cNvPr id="70" name="TextBox 69"/>
          <p:cNvSpPr txBox="1"/>
          <p:nvPr/>
        </p:nvSpPr>
        <p:spPr>
          <a:xfrm>
            <a:off x="1143000" y="2362200"/>
            <a:ext cx="381000" cy="369332"/>
          </a:xfrm>
          <a:prstGeom prst="rect">
            <a:avLst/>
          </a:prstGeom>
          <a:noFill/>
        </p:spPr>
        <p:txBody>
          <a:bodyPr wrap="square" rtlCol="0">
            <a:spAutoFit/>
          </a:bodyPr>
          <a:lstStyle/>
          <a:p>
            <a:r>
              <a:rPr lang="en-US" dirty="0" smtClean="0"/>
              <a:t>D</a:t>
            </a:r>
            <a:endParaRPr lang="en-US" dirty="0"/>
          </a:p>
        </p:txBody>
      </p:sp>
      <p:cxnSp>
        <p:nvCxnSpPr>
          <p:cNvPr id="72" name="Straight Connector 71"/>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143000" y="1828800"/>
            <a:ext cx="457200" cy="369332"/>
          </a:xfrm>
          <a:prstGeom prst="rect">
            <a:avLst/>
          </a:prstGeom>
          <a:noFill/>
        </p:spPr>
        <p:txBody>
          <a:bodyPr wrap="square" rtlCol="0">
            <a:spAutoFit/>
          </a:bodyPr>
          <a:lstStyle/>
          <a:p>
            <a:r>
              <a:rPr lang="en-US" dirty="0" smtClean="0"/>
              <a:t>91</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990600"/>
            <a:ext cx="7848600" cy="5181600"/>
          </a:xfrm>
          <a:noFill/>
        </p:spPr>
        <p:txBody>
          <a:bodyPr>
            <a:normAutofit lnSpcReduction="10000"/>
          </a:bodyPr>
          <a:lstStyle/>
          <a:p>
            <a:pPr>
              <a:buNone/>
            </a:pPr>
            <a:r>
              <a:rPr lang="en-US" dirty="0" smtClean="0"/>
              <a:t>	 </a:t>
            </a:r>
          </a:p>
          <a:p>
            <a:pPr>
              <a:buNone/>
            </a:pPr>
            <a:r>
              <a:rPr lang="en-US" dirty="0" smtClean="0"/>
              <a:t>		I’m aware as we're doing these studies that we have a mixture of an audience between those who are less familiar with what this movement teaches. Some may be quite unfamiliar, quite new to what we teach that participate now, and some who have been are following this movement for quite some years. So there is a mixture and there is an attempt throughout these studies to try and reach both, but for the progression of the message we do find that we have to move on beyond what many people might be familiar with. So I am hoping those if they have those questions from these studies that they will speak to people, speak to the leaders in their area  and also go back to prior presentations.  </a:t>
            </a:r>
          </a:p>
          <a:p>
            <a:pPr>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51" name="Straight Connector 50"/>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53" name="Straight Connector 52"/>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55" name="Straight Connector 54"/>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58" name="Straight Connector 57"/>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60" name="TextBox 59"/>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61" name="Arc 60"/>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62" name="Straight Connector 61"/>
          <p:cNvCxnSpPr>
            <a:stCxn id="61" idx="0"/>
            <a:endCxn id="56"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65" name="TextBox 64"/>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66" name="TextBox 65"/>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67" name="Straight Connector 66"/>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71" name="TextBox 70"/>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72" name="TextBox 71"/>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73" name="TextBox 72"/>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74" name="Arc 73"/>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75" name="Straight Connector 74"/>
          <p:cNvCxnSpPr>
            <a:endCxn id="74"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74"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79" name="TextBox 78"/>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80" name="TextBox 79"/>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81" name="TextBox 80"/>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82" name="TextBox 81"/>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83" name="TextBox 82"/>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84" name="Straight Arrow Connector 83"/>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87" name="TextBox 86"/>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88" name="TextBox 87"/>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89" name="Straight Connector 88"/>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3352800" y="228600"/>
            <a:ext cx="1981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98" name="TextBox 97"/>
          <p:cNvSpPr txBox="1"/>
          <p:nvPr/>
        </p:nvSpPr>
        <p:spPr>
          <a:xfrm>
            <a:off x="685800" y="2667000"/>
            <a:ext cx="533400" cy="369332"/>
          </a:xfrm>
          <a:prstGeom prst="rect">
            <a:avLst/>
          </a:prstGeom>
          <a:noFill/>
        </p:spPr>
        <p:txBody>
          <a:bodyPr wrap="square" rtlCol="0">
            <a:spAutoFit/>
          </a:bodyPr>
          <a:lstStyle/>
          <a:p>
            <a:r>
              <a:rPr lang="en-US" dirty="0" smtClean="0"/>
              <a:t>DW</a:t>
            </a:r>
            <a:endParaRPr lang="en-US" dirty="0"/>
          </a:p>
        </p:txBody>
      </p:sp>
      <p:sp>
        <p:nvSpPr>
          <p:cNvPr id="99" name="TextBox 98"/>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100" name="TextBox 99"/>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101" name="TextBox 100"/>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102" name="Straight Connector 101"/>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3" name="TextBox 102"/>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104" name="TextBox 103"/>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105" name="TextBox 104"/>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106" name="Arc 105"/>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7" name="TextBox 106"/>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108" name="TextBox 107"/>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109" name="TextBox 108"/>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110" name="TextBox 109"/>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111" name="TextBox 110"/>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112" name="TextBox 111"/>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113" name="TextBox 112"/>
          <p:cNvSpPr txBox="1"/>
          <p:nvPr/>
        </p:nvSpPr>
        <p:spPr>
          <a:xfrm>
            <a:off x="4876800" y="228600"/>
            <a:ext cx="1295400" cy="369332"/>
          </a:xfrm>
          <a:prstGeom prst="rect">
            <a:avLst/>
          </a:prstGeom>
          <a:noFill/>
        </p:spPr>
        <p:txBody>
          <a:bodyPr wrap="square" rtlCol="0">
            <a:spAutoFit/>
          </a:bodyPr>
          <a:lstStyle/>
          <a:p>
            <a:r>
              <a:rPr lang="en-US" smtClean="0"/>
              <a:t>+ Proxies</a:t>
            </a:r>
            <a:endParaRPr lang="en-US" dirty="0"/>
          </a:p>
        </p:txBody>
      </p:sp>
      <p:sp>
        <p:nvSpPr>
          <p:cNvPr id="114" name="TextBox 113"/>
          <p:cNvSpPr txBox="1"/>
          <p:nvPr/>
        </p:nvSpPr>
        <p:spPr>
          <a:xfrm>
            <a:off x="1143000" y="3962400"/>
            <a:ext cx="7239000" cy="2585323"/>
          </a:xfrm>
          <a:prstGeom prst="rect">
            <a:avLst/>
          </a:prstGeom>
          <a:noFill/>
        </p:spPr>
        <p:txBody>
          <a:bodyPr wrap="square" rtlCol="0">
            <a:spAutoFit/>
          </a:bodyPr>
          <a:lstStyle/>
          <a:p>
            <a:r>
              <a:rPr lang="en-US" sz="2400" dirty="0" smtClean="0"/>
              <a:t>	Now </a:t>
            </a:r>
            <a:r>
              <a:rPr lang="en-US" sz="2400" smtClean="0"/>
              <a:t>we begin </a:t>
            </a:r>
            <a:r>
              <a:rPr lang="en-US" sz="2400" dirty="0" smtClean="0"/>
              <a:t>to understand </a:t>
            </a:r>
            <a:r>
              <a:rPr lang="en-US" sz="2400" smtClean="0"/>
              <a:t>better Libya</a:t>
            </a:r>
            <a:r>
              <a:rPr lang="en-US" sz="2400" dirty="0" smtClean="0"/>
              <a:t>, Yemen, Venezuela</a:t>
            </a:r>
            <a:r>
              <a:rPr lang="en-US" sz="2400" smtClean="0"/>
              <a:t>, Ukraine, Syria </a:t>
            </a:r>
            <a:r>
              <a:rPr lang="en-US" sz="2400" dirty="0" smtClean="0"/>
              <a:t>and </a:t>
            </a:r>
            <a:r>
              <a:rPr lang="en-US" sz="2400" smtClean="0"/>
              <a:t>other significant </a:t>
            </a:r>
            <a:r>
              <a:rPr lang="en-US" sz="2400" dirty="0" smtClean="0"/>
              <a:t>spheres </a:t>
            </a:r>
            <a:r>
              <a:rPr lang="en-US" sz="2400" smtClean="0"/>
              <a:t>of influence</a:t>
            </a:r>
            <a:r>
              <a:rPr lang="en-US" sz="2400" dirty="0" smtClean="0"/>
              <a:t>. So why do we have 20 years </a:t>
            </a:r>
            <a:r>
              <a:rPr lang="en-US" sz="2400" smtClean="0"/>
              <a:t>of Time </a:t>
            </a:r>
            <a:r>
              <a:rPr lang="en-US" sz="2400" dirty="0" smtClean="0"/>
              <a:t>of the </a:t>
            </a:r>
            <a:r>
              <a:rPr lang="en-US" sz="2400" smtClean="0"/>
              <a:t>End magazine </a:t>
            </a:r>
            <a:r>
              <a:rPr lang="en-US" sz="2400" dirty="0" smtClean="0"/>
              <a:t>from 1996 to 2016 where all </a:t>
            </a:r>
            <a:r>
              <a:rPr lang="en-US" sz="2400" smtClean="0"/>
              <a:t>we're seeing is essentially </a:t>
            </a:r>
            <a:r>
              <a:rPr lang="en-US" sz="2400" dirty="0" smtClean="0"/>
              <a:t>the </a:t>
            </a:r>
            <a:r>
              <a:rPr lang="en-US" sz="2400" smtClean="0"/>
              <a:t>same thing, Daniel </a:t>
            </a:r>
            <a:r>
              <a:rPr lang="en-US" sz="2400" dirty="0" smtClean="0"/>
              <a:t>11:40 part </a:t>
            </a:r>
            <a:r>
              <a:rPr lang="en-US" sz="2400" smtClean="0"/>
              <a:t>b fulfilled in </a:t>
            </a:r>
            <a:r>
              <a:rPr lang="en-US" sz="2400" dirty="0" smtClean="0"/>
              <a:t>1989 no </a:t>
            </a:r>
            <a:r>
              <a:rPr lang="en-US" sz="2400" smtClean="0"/>
              <a:t>extra information</a:t>
            </a:r>
            <a:r>
              <a:rPr lang="en-US" sz="2400" dirty="0" smtClean="0"/>
              <a:t>. </a:t>
            </a:r>
          </a:p>
          <a:p>
            <a:endParaRPr lang="en-US" dirty="0"/>
          </a:p>
        </p:txBody>
      </p:sp>
      <p:cxnSp>
        <p:nvCxnSpPr>
          <p:cNvPr id="117" name="Straight Connector 116"/>
          <p:cNvCxnSpPr/>
          <p:nvPr/>
        </p:nvCxnSpPr>
        <p:spPr>
          <a:xfrm rot="5400000">
            <a:off x="1181894" y="2247106"/>
            <a:ext cx="2278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19" name="TextBox 118"/>
          <p:cNvSpPr txBox="1"/>
          <p:nvPr/>
        </p:nvSpPr>
        <p:spPr>
          <a:xfrm>
            <a:off x="1143000" y="2286000"/>
            <a:ext cx="381000" cy="369332"/>
          </a:xfrm>
          <a:prstGeom prst="rect">
            <a:avLst/>
          </a:prstGeom>
          <a:noFill/>
        </p:spPr>
        <p:txBody>
          <a:bodyPr wrap="square" rtlCol="0">
            <a:spAutoFit/>
          </a:bodyPr>
          <a:lstStyle/>
          <a:p>
            <a:r>
              <a:rPr lang="en-US" dirty="0" smtClean="0"/>
              <a:t>D</a:t>
            </a:r>
            <a:endParaRPr lang="en-US" dirty="0"/>
          </a:p>
        </p:txBody>
      </p:sp>
      <p:sp>
        <p:nvSpPr>
          <p:cNvPr id="120" name="TextBox 119"/>
          <p:cNvSpPr txBox="1"/>
          <p:nvPr/>
        </p:nvSpPr>
        <p:spPr>
          <a:xfrm>
            <a:off x="1143000" y="1752600"/>
            <a:ext cx="533400" cy="369332"/>
          </a:xfrm>
          <a:prstGeom prst="rect">
            <a:avLst/>
          </a:prstGeom>
          <a:noFill/>
        </p:spPr>
        <p:txBody>
          <a:bodyPr wrap="square" rtlCol="0">
            <a:spAutoFit/>
          </a:bodyPr>
          <a:lstStyle/>
          <a:p>
            <a:r>
              <a:rPr lang="en-US" dirty="0" smtClean="0"/>
              <a:t>91</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276600" y="228600"/>
            <a:ext cx="1981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52" name="TextBox 51"/>
          <p:cNvSpPr txBox="1"/>
          <p:nvPr/>
        </p:nvSpPr>
        <p:spPr>
          <a:xfrm>
            <a:off x="762000" y="2667000"/>
            <a:ext cx="533400" cy="381000"/>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4" name="TextBox 53"/>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5" name="TextBox 54"/>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6" name="Straight Connector 55"/>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8" name="TextBox 57"/>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9" name="TextBox 58"/>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60" name="Arc 59"/>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62" name="TextBox 61"/>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3" name="TextBox 62"/>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4" name="TextBox 63"/>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5" name="TextBox 64"/>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67" name="TextBox 66"/>
          <p:cNvSpPr txBox="1"/>
          <p:nvPr/>
        </p:nvSpPr>
        <p:spPr>
          <a:xfrm>
            <a:off x="4876800" y="228600"/>
            <a:ext cx="1295400" cy="369332"/>
          </a:xfrm>
          <a:prstGeom prst="rect">
            <a:avLst/>
          </a:prstGeom>
          <a:noFill/>
        </p:spPr>
        <p:txBody>
          <a:bodyPr wrap="square" rtlCol="0">
            <a:spAutoFit/>
          </a:bodyPr>
          <a:lstStyle/>
          <a:p>
            <a:r>
              <a:rPr lang="en-US" smtClean="0"/>
              <a:t>+ Proxies</a:t>
            </a:r>
            <a:endParaRPr lang="en-US" dirty="0"/>
          </a:p>
        </p:txBody>
      </p:sp>
      <p:sp>
        <p:nvSpPr>
          <p:cNvPr id="68" name="TextBox 67"/>
          <p:cNvSpPr txBox="1"/>
          <p:nvPr/>
        </p:nvSpPr>
        <p:spPr>
          <a:xfrm>
            <a:off x="1143000" y="3886200"/>
            <a:ext cx="7010400" cy="2123658"/>
          </a:xfrm>
          <a:prstGeom prst="rect">
            <a:avLst/>
          </a:prstGeom>
          <a:noFill/>
        </p:spPr>
        <p:txBody>
          <a:bodyPr wrap="square" rtlCol="0">
            <a:spAutoFit/>
          </a:bodyPr>
          <a:lstStyle/>
          <a:p>
            <a:r>
              <a:rPr lang="en-US" dirty="0" smtClean="0"/>
              <a:t> </a:t>
            </a:r>
            <a:endParaRPr lang="en-US" sz="2400" dirty="0" smtClean="0"/>
          </a:p>
          <a:p>
            <a:r>
              <a:rPr lang="en-US" sz="2400" dirty="0" smtClean="0"/>
              <a:t>	And </a:t>
            </a:r>
            <a:r>
              <a:rPr lang="en-US" sz="2400" smtClean="0"/>
              <a:t>then in </a:t>
            </a:r>
            <a:r>
              <a:rPr lang="en-US" sz="2400" dirty="0" smtClean="0"/>
              <a:t>just about three years, </a:t>
            </a:r>
            <a:r>
              <a:rPr lang="en-US" sz="2400" smtClean="0"/>
              <a:t>and in16</a:t>
            </a:r>
            <a:r>
              <a:rPr lang="en-US" sz="2400" dirty="0" smtClean="0"/>
              <a:t>, </a:t>
            </a:r>
            <a:r>
              <a:rPr lang="en-US" sz="2400" smtClean="0"/>
              <a:t>and in17</a:t>
            </a:r>
            <a:r>
              <a:rPr lang="en-US" sz="2400" dirty="0" smtClean="0"/>
              <a:t>, </a:t>
            </a:r>
            <a:r>
              <a:rPr lang="en-US" sz="2400" smtClean="0"/>
              <a:t>and in18</a:t>
            </a:r>
            <a:r>
              <a:rPr lang="en-US" sz="2400" dirty="0" smtClean="0"/>
              <a:t>, and of </a:t>
            </a:r>
            <a:r>
              <a:rPr lang="en-US" sz="2400" smtClean="0"/>
              <a:t>19 it </a:t>
            </a:r>
            <a:r>
              <a:rPr lang="en-US" sz="2400" dirty="0" smtClean="0"/>
              <a:t>grows to </a:t>
            </a:r>
            <a:r>
              <a:rPr lang="en-US" sz="2400" smtClean="0"/>
              <a:t>where it </a:t>
            </a:r>
            <a:r>
              <a:rPr lang="en-US" sz="2400" dirty="0" smtClean="0"/>
              <a:t>encompasses  all </a:t>
            </a:r>
            <a:r>
              <a:rPr lang="en-US" sz="2400" smtClean="0"/>
              <a:t>the history </a:t>
            </a:r>
            <a:r>
              <a:rPr lang="en-US" sz="2400" dirty="0" smtClean="0"/>
              <a:t>from 1989 through all of those proxy wars through 2014 all the way up to the Sunday Law </a:t>
            </a:r>
            <a:r>
              <a:rPr lang="en-US" dirty="0" smtClean="0"/>
              <a:t>.</a:t>
            </a:r>
          </a:p>
          <a:p>
            <a:endParaRPr lang="en-US" dirty="0"/>
          </a:p>
        </p:txBody>
      </p:sp>
      <p:cxnSp>
        <p:nvCxnSpPr>
          <p:cNvPr id="73" name="Straight Connector 72"/>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143000" y="1752600"/>
            <a:ext cx="457200" cy="369332"/>
          </a:xfrm>
          <a:prstGeom prst="rect">
            <a:avLst/>
          </a:prstGeom>
          <a:noFill/>
        </p:spPr>
        <p:txBody>
          <a:bodyPr wrap="square" rtlCol="0">
            <a:spAutoFit/>
          </a:bodyPr>
          <a:lstStyle/>
          <a:p>
            <a:r>
              <a:rPr lang="en-US" dirty="0" smtClean="0"/>
              <a:t>91</a:t>
            </a:r>
            <a:endParaRPr lang="en-US" dirty="0"/>
          </a:p>
        </p:txBody>
      </p:sp>
      <p:sp>
        <p:nvSpPr>
          <p:cNvPr id="75" name="TextBox 74"/>
          <p:cNvSpPr txBox="1"/>
          <p:nvPr/>
        </p:nvSpPr>
        <p:spPr>
          <a:xfrm>
            <a:off x="1143000" y="2362200"/>
            <a:ext cx="3810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505200" y="228600"/>
            <a:ext cx="16764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52" name="TextBox 51"/>
          <p:cNvSpPr txBox="1"/>
          <p:nvPr/>
        </p:nvSpPr>
        <p:spPr>
          <a:xfrm>
            <a:off x="685800" y="2667000"/>
            <a:ext cx="533400" cy="381000"/>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4" name="TextBox 53"/>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5" name="TextBox 54"/>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6" name="Straight Connector 55"/>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8" name="TextBox 57"/>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9" name="TextBox 58"/>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60" name="Arc 59"/>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62" name="TextBox 61"/>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3" name="TextBox 62"/>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4" name="TextBox 63"/>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5" name="TextBox 64"/>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67" name="TextBox 66"/>
          <p:cNvSpPr txBox="1"/>
          <p:nvPr/>
        </p:nvSpPr>
        <p:spPr>
          <a:xfrm>
            <a:off x="4953000" y="228600"/>
            <a:ext cx="1295400" cy="369332"/>
          </a:xfrm>
          <a:prstGeom prst="rect">
            <a:avLst/>
          </a:prstGeom>
          <a:noFill/>
        </p:spPr>
        <p:txBody>
          <a:bodyPr wrap="square" rtlCol="0">
            <a:spAutoFit/>
          </a:bodyPr>
          <a:lstStyle/>
          <a:p>
            <a:r>
              <a:rPr lang="en-US" smtClean="0"/>
              <a:t>+ Proxies</a:t>
            </a:r>
            <a:endParaRPr lang="en-US" dirty="0"/>
          </a:p>
        </p:txBody>
      </p:sp>
      <p:sp>
        <p:nvSpPr>
          <p:cNvPr id="68" name="TextBox 67"/>
          <p:cNvSpPr txBox="1"/>
          <p:nvPr/>
        </p:nvSpPr>
        <p:spPr>
          <a:xfrm>
            <a:off x="914400" y="3962400"/>
            <a:ext cx="7391400" cy="2585323"/>
          </a:xfrm>
          <a:prstGeom prst="rect">
            <a:avLst/>
          </a:prstGeom>
          <a:noFill/>
        </p:spPr>
        <p:txBody>
          <a:bodyPr wrap="square" rtlCol="0">
            <a:spAutoFit/>
          </a:bodyPr>
          <a:lstStyle/>
          <a:p>
            <a:r>
              <a:rPr lang="en-US" sz="2400" dirty="0" smtClean="0"/>
              <a:t>	So you </a:t>
            </a:r>
            <a:r>
              <a:rPr lang="en-US" sz="2400" smtClean="0"/>
              <a:t>have something </a:t>
            </a:r>
            <a:r>
              <a:rPr lang="en-US" sz="2400" dirty="0" smtClean="0"/>
              <a:t>that </a:t>
            </a:r>
            <a:r>
              <a:rPr lang="en-US" sz="2400" smtClean="0"/>
              <a:t>looks incredibly simple</a:t>
            </a:r>
            <a:r>
              <a:rPr lang="en-US" sz="2400" dirty="0" smtClean="0"/>
              <a:t>. Verse 40 part </a:t>
            </a:r>
            <a:r>
              <a:rPr lang="en-US" sz="2400" smtClean="0"/>
              <a:t>b fulfilled in </a:t>
            </a:r>
            <a:r>
              <a:rPr lang="en-US" sz="2400" dirty="0" smtClean="0"/>
              <a:t>1989, and then God has to expand on that and package that </a:t>
            </a:r>
            <a:r>
              <a:rPr lang="en-US" sz="2400" smtClean="0"/>
              <a:t>and in </a:t>
            </a:r>
            <a:r>
              <a:rPr lang="en-US" sz="2400" dirty="0" smtClean="0"/>
              <a:t>that process we start to see that </a:t>
            </a:r>
            <a:r>
              <a:rPr lang="en-US" sz="2400" smtClean="0"/>
              <a:t>our initial understanding </a:t>
            </a:r>
            <a:r>
              <a:rPr lang="en-US" sz="2400" dirty="0" smtClean="0"/>
              <a:t>was </a:t>
            </a:r>
            <a:r>
              <a:rPr lang="en-US" sz="2400" smtClean="0"/>
              <a:t>too simple, it </a:t>
            </a:r>
            <a:r>
              <a:rPr lang="en-US" sz="2400" dirty="0" smtClean="0"/>
              <a:t>left too many gaps. And then as God opens that </a:t>
            </a:r>
            <a:r>
              <a:rPr lang="en-US" sz="2400" smtClean="0"/>
              <a:t>up it </a:t>
            </a:r>
            <a:r>
              <a:rPr lang="en-US" sz="2400" dirty="0" smtClean="0"/>
              <a:t>becomes so much </a:t>
            </a:r>
            <a:r>
              <a:rPr lang="en-US" sz="2400" smtClean="0"/>
              <a:t>more detailed</a:t>
            </a:r>
            <a:r>
              <a:rPr lang="en-US" sz="2400" dirty="0" smtClean="0"/>
              <a:t>, so much </a:t>
            </a:r>
            <a:r>
              <a:rPr lang="en-US" sz="2400" smtClean="0"/>
              <a:t>more precise</a:t>
            </a:r>
            <a:r>
              <a:rPr lang="en-US" sz="2400" dirty="0" smtClean="0"/>
              <a:t>.  </a:t>
            </a:r>
          </a:p>
          <a:p>
            <a:endParaRPr lang="en-US" dirty="0"/>
          </a:p>
        </p:txBody>
      </p:sp>
      <p:cxnSp>
        <p:nvCxnSpPr>
          <p:cNvPr id="71" name="Straight Connector 70"/>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143000" y="1752600"/>
            <a:ext cx="533400" cy="369332"/>
          </a:xfrm>
          <a:prstGeom prst="rect">
            <a:avLst/>
          </a:prstGeom>
          <a:noFill/>
        </p:spPr>
        <p:txBody>
          <a:bodyPr wrap="square" rtlCol="0">
            <a:spAutoFit/>
          </a:bodyPr>
          <a:lstStyle/>
          <a:p>
            <a:r>
              <a:rPr lang="en-US" dirty="0" smtClean="0"/>
              <a:t>91</a:t>
            </a:r>
            <a:endParaRPr lang="en-US" dirty="0"/>
          </a:p>
        </p:txBody>
      </p:sp>
      <p:sp>
        <p:nvSpPr>
          <p:cNvPr id="74" name="TextBox 73"/>
          <p:cNvSpPr txBox="1"/>
          <p:nvPr/>
        </p:nvSpPr>
        <p:spPr>
          <a:xfrm>
            <a:off x="1143000" y="2362200"/>
            <a:ext cx="457200" cy="381000"/>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590800" y="228600"/>
            <a:ext cx="3429000" cy="369332"/>
          </a:xfrm>
          <a:prstGeom prst="rect">
            <a:avLst/>
          </a:prstGeom>
          <a:noFill/>
        </p:spPr>
        <p:txBody>
          <a:bodyPr wrap="square" rtlCol="0">
            <a:spAutoFit/>
          </a:bodyPr>
          <a:lstStyle/>
          <a:p>
            <a:pPr algn="ctr"/>
            <a:r>
              <a:rPr lang="en-US" smtClean="0"/>
              <a:t>Information </a:t>
            </a:r>
            <a:r>
              <a:rPr lang="en-US" dirty="0" smtClean="0"/>
              <a:t>War  </a:t>
            </a:r>
            <a:r>
              <a:rPr lang="en-US" smtClean="0"/>
              <a:t>+  Proxies</a:t>
            </a:r>
            <a:endParaRPr lang="en-US" dirty="0"/>
          </a:p>
        </p:txBody>
      </p:sp>
      <p:sp>
        <p:nvSpPr>
          <p:cNvPr id="52" name="TextBox 51"/>
          <p:cNvSpPr txBox="1"/>
          <p:nvPr/>
        </p:nvSpPr>
        <p:spPr>
          <a:xfrm>
            <a:off x="685800" y="2667000"/>
            <a:ext cx="533400" cy="369332"/>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4" name="TextBox 53"/>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5" name="TextBox 54"/>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6" name="Straight Connector 55"/>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8" name="TextBox 57"/>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9" name="TextBox 58"/>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60" name="Arc 59"/>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62" name="TextBox 61"/>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3" name="TextBox 62"/>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4" name="TextBox 63"/>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5" name="TextBox 64"/>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cxnSp>
        <p:nvCxnSpPr>
          <p:cNvPr id="70" name="Straight Connector 69"/>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sp>
        <p:nvSpPr>
          <p:cNvPr id="72" name="TextBox 71"/>
          <p:cNvSpPr txBox="1"/>
          <p:nvPr/>
        </p:nvSpPr>
        <p:spPr>
          <a:xfrm>
            <a:off x="609600" y="4038600"/>
            <a:ext cx="7848600" cy="2585323"/>
          </a:xfrm>
          <a:prstGeom prst="rect">
            <a:avLst/>
          </a:prstGeom>
          <a:noFill/>
        </p:spPr>
        <p:txBody>
          <a:bodyPr wrap="square" rtlCol="0">
            <a:spAutoFit/>
          </a:bodyPr>
          <a:lstStyle/>
          <a:p>
            <a:r>
              <a:rPr lang="en-US" sz="2400" dirty="0" smtClean="0"/>
              <a:t>	“We </a:t>
            </a:r>
            <a:r>
              <a:rPr lang="en-US" sz="2400" smtClean="0"/>
              <a:t>have nothing </a:t>
            </a:r>
            <a:r>
              <a:rPr lang="en-US" sz="2400" dirty="0" smtClean="0"/>
              <a:t>to fear for the future except as we shall forget the way the Lord has led us </a:t>
            </a:r>
            <a:r>
              <a:rPr lang="en-US" sz="2400" smtClean="0"/>
              <a:t>and his teaching in </a:t>
            </a:r>
            <a:r>
              <a:rPr lang="en-US" sz="2400" dirty="0" smtClean="0"/>
              <a:t>our </a:t>
            </a:r>
            <a:r>
              <a:rPr lang="en-US" sz="2400" smtClean="0"/>
              <a:t>past history</a:t>
            </a:r>
            <a:r>
              <a:rPr lang="en-US" sz="2400" dirty="0" smtClean="0"/>
              <a:t>”. </a:t>
            </a:r>
            <a:r>
              <a:rPr lang="en-US" sz="2400" smtClean="0"/>
              <a:t>Our understanding in </a:t>
            </a:r>
            <a:r>
              <a:rPr lang="en-US" sz="2400" dirty="0" smtClean="0"/>
              <a:t>1996 was not </a:t>
            </a:r>
            <a:r>
              <a:rPr lang="en-US" sz="2400" smtClean="0"/>
              <a:t>our understanding in </a:t>
            </a:r>
            <a:r>
              <a:rPr lang="en-US" sz="2400" dirty="0" smtClean="0"/>
              <a:t>2016 was not </a:t>
            </a:r>
            <a:r>
              <a:rPr lang="en-US" sz="2400" smtClean="0"/>
              <a:t>our understanding in </a:t>
            </a:r>
            <a:r>
              <a:rPr lang="en-US" sz="2400" dirty="0" smtClean="0"/>
              <a:t>2018, was not </a:t>
            </a:r>
            <a:r>
              <a:rPr lang="en-US" sz="2400" smtClean="0"/>
              <a:t>our understanding in </a:t>
            </a:r>
            <a:r>
              <a:rPr lang="en-US" sz="2400" dirty="0" smtClean="0"/>
              <a:t>September of </a:t>
            </a:r>
            <a:r>
              <a:rPr lang="en-US" sz="2400" smtClean="0"/>
              <a:t>2019 is </a:t>
            </a:r>
            <a:r>
              <a:rPr lang="en-US" sz="2400" dirty="0" smtClean="0"/>
              <a:t>not </a:t>
            </a:r>
            <a:r>
              <a:rPr lang="en-US" sz="2400" smtClean="0"/>
              <a:t>our understanding in </a:t>
            </a:r>
            <a:r>
              <a:rPr lang="en-US" sz="2400" dirty="0" smtClean="0"/>
              <a:t>2020</a:t>
            </a:r>
            <a:r>
              <a:rPr lang="en-US" sz="2400" smtClean="0"/>
              <a:t>. It has continued </a:t>
            </a:r>
            <a:r>
              <a:rPr lang="en-US" sz="2400" dirty="0" smtClean="0"/>
              <a:t>to grow and develop.   </a:t>
            </a:r>
          </a:p>
          <a:p>
            <a:endParaRPr lang="en-US" dirty="0"/>
          </a:p>
        </p:txBody>
      </p:sp>
      <p:cxnSp>
        <p:nvCxnSpPr>
          <p:cNvPr id="75" name="Straight Connector 74"/>
          <p:cNvCxnSpPr/>
          <p:nvPr/>
        </p:nvCxnSpPr>
        <p:spPr>
          <a:xfrm rot="5400000">
            <a:off x="1181100" y="2247900"/>
            <a:ext cx="229394"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066800" y="1752600"/>
            <a:ext cx="533400" cy="369332"/>
          </a:xfrm>
          <a:prstGeom prst="rect">
            <a:avLst/>
          </a:prstGeom>
          <a:noFill/>
        </p:spPr>
        <p:txBody>
          <a:bodyPr wrap="square" rtlCol="0">
            <a:spAutoFit/>
          </a:bodyPr>
          <a:lstStyle/>
          <a:p>
            <a:r>
              <a:rPr lang="en-US" dirty="0" smtClean="0"/>
              <a:t>91</a:t>
            </a:r>
            <a:endParaRPr lang="en-US" dirty="0"/>
          </a:p>
        </p:txBody>
      </p:sp>
      <p:sp>
        <p:nvSpPr>
          <p:cNvPr id="79" name="TextBox 78"/>
          <p:cNvSpPr txBox="1"/>
          <p:nvPr/>
        </p:nvSpPr>
        <p:spPr>
          <a:xfrm>
            <a:off x="1143000" y="2362200"/>
            <a:ext cx="6096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3276600" y="228600"/>
            <a:ext cx="1600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52" name="TextBox 51"/>
          <p:cNvSpPr txBox="1"/>
          <p:nvPr/>
        </p:nvSpPr>
        <p:spPr>
          <a:xfrm>
            <a:off x="685800" y="2667000"/>
            <a:ext cx="609600" cy="369332"/>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4" name="TextBox 53"/>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5" name="TextBox 54"/>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6" name="Straight Connector 55"/>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8" name="TextBox 57"/>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9" name="TextBox 58"/>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60" name="Arc 59"/>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1" name="TextBox 60"/>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62" name="TextBox 61"/>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3" name="TextBox 62"/>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4" name="TextBox 63"/>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5" name="TextBox 64"/>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67" name="TextBox 66"/>
          <p:cNvSpPr txBox="1"/>
          <p:nvPr/>
        </p:nvSpPr>
        <p:spPr>
          <a:xfrm>
            <a:off x="4800600" y="228600"/>
            <a:ext cx="1295400" cy="369332"/>
          </a:xfrm>
          <a:prstGeom prst="rect">
            <a:avLst/>
          </a:prstGeom>
          <a:noFill/>
        </p:spPr>
        <p:txBody>
          <a:bodyPr wrap="square" rtlCol="0">
            <a:spAutoFit/>
          </a:bodyPr>
          <a:lstStyle/>
          <a:p>
            <a:r>
              <a:rPr lang="en-US" smtClean="0"/>
              <a:t>+ Proxies</a:t>
            </a:r>
            <a:endParaRPr lang="en-US" dirty="0"/>
          </a:p>
        </p:txBody>
      </p:sp>
      <p:cxnSp>
        <p:nvCxnSpPr>
          <p:cNvPr id="68" name="Straight Connector 67"/>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sp>
        <p:nvSpPr>
          <p:cNvPr id="70" name="TextBox 69"/>
          <p:cNvSpPr txBox="1"/>
          <p:nvPr/>
        </p:nvSpPr>
        <p:spPr>
          <a:xfrm>
            <a:off x="533400" y="3903345"/>
            <a:ext cx="8001000" cy="2954655"/>
          </a:xfrm>
          <a:prstGeom prst="rect">
            <a:avLst/>
          </a:prstGeom>
          <a:noFill/>
        </p:spPr>
        <p:txBody>
          <a:bodyPr wrap="square" rtlCol="0">
            <a:spAutoFit/>
          </a:bodyPr>
          <a:lstStyle/>
          <a:p>
            <a:r>
              <a:rPr lang="en-US" sz="2400" dirty="0" smtClean="0"/>
              <a:t>	But there was a reason that it particularly needed to swell in this dispensation, and why is that? Because this way mark is characterized by a battle between the King of the North and the King of the South. This is the history of the beginning of those battles, in fact three of those four battles. So once we enter into this dispensation we need to understand this if you follow me Boston way mark we need to understand October 22, </a:t>
            </a:r>
            <a:r>
              <a:rPr lang="en-US" sz="2400" b="1" dirty="0" smtClean="0">
                <a:solidFill>
                  <a:srgbClr val="FF0000"/>
                </a:solidFill>
              </a:rPr>
              <a:t>we need to understand the test</a:t>
            </a:r>
            <a:r>
              <a:rPr lang="en-US" sz="2400" dirty="0" smtClean="0"/>
              <a:t>.</a:t>
            </a:r>
          </a:p>
          <a:p>
            <a:endParaRPr lang="en-US" dirty="0"/>
          </a:p>
        </p:txBody>
      </p:sp>
      <p:cxnSp>
        <p:nvCxnSpPr>
          <p:cNvPr id="73" name="Straight Connector 72"/>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143000" y="1752600"/>
            <a:ext cx="457200" cy="369332"/>
          </a:xfrm>
          <a:prstGeom prst="rect">
            <a:avLst/>
          </a:prstGeom>
          <a:noFill/>
        </p:spPr>
        <p:txBody>
          <a:bodyPr wrap="square" rtlCol="0">
            <a:spAutoFit/>
          </a:bodyPr>
          <a:lstStyle/>
          <a:p>
            <a:r>
              <a:rPr lang="en-US" dirty="0" smtClean="0"/>
              <a:t>91</a:t>
            </a:r>
            <a:endParaRPr lang="en-US" dirty="0"/>
          </a:p>
        </p:txBody>
      </p:sp>
      <p:sp>
        <p:nvSpPr>
          <p:cNvPr id="75" name="TextBox 74"/>
          <p:cNvSpPr txBox="1"/>
          <p:nvPr/>
        </p:nvSpPr>
        <p:spPr>
          <a:xfrm>
            <a:off x="1143000" y="2362200"/>
            <a:ext cx="4572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Box 67"/>
          <p:cNvSpPr txBox="1"/>
          <p:nvPr/>
        </p:nvSpPr>
        <p:spPr>
          <a:xfrm>
            <a:off x="685800" y="4191000"/>
            <a:ext cx="7772400" cy="2215991"/>
          </a:xfrm>
          <a:prstGeom prst="rect">
            <a:avLst/>
          </a:prstGeom>
          <a:noFill/>
        </p:spPr>
        <p:txBody>
          <a:bodyPr wrap="square" rtlCol="0">
            <a:spAutoFit/>
          </a:bodyPr>
          <a:lstStyle/>
          <a:p>
            <a:r>
              <a:rPr lang="en-US" sz="2400" dirty="0" smtClean="0"/>
              <a:t>	So </a:t>
            </a:r>
            <a:r>
              <a:rPr lang="en-US" sz="2400" smtClean="0"/>
              <a:t>the increase </a:t>
            </a:r>
            <a:r>
              <a:rPr lang="en-US" sz="2400" dirty="0" smtClean="0"/>
              <a:t>of knowledge, </a:t>
            </a:r>
            <a:r>
              <a:rPr lang="en-US" sz="2400" smtClean="0"/>
              <a:t>the formalization </a:t>
            </a:r>
            <a:r>
              <a:rPr lang="en-US" sz="2400" dirty="0" smtClean="0"/>
              <a:t>of </a:t>
            </a:r>
            <a:r>
              <a:rPr lang="en-US" sz="2400" smtClean="0"/>
              <a:t>that increase </a:t>
            </a:r>
            <a:r>
              <a:rPr lang="en-US" sz="2400" dirty="0" smtClean="0"/>
              <a:t>of  </a:t>
            </a:r>
            <a:r>
              <a:rPr lang="en-US" sz="2400" smtClean="0"/>
              <a:t>knowledge is going to direct </a:t>
            </a:r>
            <a:r>
              <a:rPr lang="en-US" sz="2400" dirty="0" smtClean="0"/>
              <a:t>us to understand our test. </a:t>
            </a:r>
            <a:r>
              <a:rPr lang="en-US" sz="2400" smtClean="0"/>
              <a:t>So it's going to shine light </a:t>
            </a:r>
            <a:r>
              <a:rPr lang="en-US" sz="2400" dirty="0" smtClean="0"/>
              <a:t>on 2019 way mark</a:t>
            </a:r>
            <a:r>
              <a:rPr lang="en-US" sz="2400" smtClean="0"/>
              <a:t>. In </a:t>
            </a:r>
            <a:r>
              <a:rPr lang="en-US" sz="2400" dirty="0" smtClean="0"/>
              <a:t>that process whenever </a:t>
            </a:r>
            <a:r>
              <a:rPr lang="en-US" sz="2400" smtClean="0"/>
              <a:t>you shine </a:t>
            </a:r>
            <a:r>
              <a:rPr lang="en-US" sz="2400" dirty="0" smtClean="0"/>
              <a:t>a </a:t>
            </a:r>
            <a:r>
              <a:rPr lang="en-US" sz="2400" smtClean="0"/>
              <a:t>torch light </a:t>
            </a:r>
            <a:r>
              <a:rPr lang="en-US" sz="2400" dirty="0" smtClean="0"/>
              <a:t>and </a:t>
            </a:r>
            <a:r>
              <a:rPr lang="en-US" sz="2400" smtClean="0"/>
              <a:t>you shine it </a:t>
            </a:r>
            <a:r>
              <a:rPr lang="en-US" sz="2400" dirty="0" smtClean="0"/>
              <a:t>at an </a:t>
            </a:r>
            <a:r>
              <a:rPr lang="en-US" sz="2400" smtClean="0"/>
              <a:t>object it also disperses and shines </a:t>
            </a:r>
            <a:r>
              <a:rPr lang="en-US" sz="2400" dirty="0" smtClean="0"/>
              <a:t>some </a:t>
            </a:r>
            <a:r>
              <a:rPr lang="en-US" sz="2400" smtClean="0"/>
              <a:t>smaller thinner light </a:t>
            </a:r>
            <a:r>
              <a:rPr lang="en-US" sz="2400" dirty="0" smtClean="0"/>
              <a:t>beyond</a:t>
            </a:r>
            <a:r>
              <a:rPr lang="en-US" dirty="0" smtClean="0"/>
              <a:t>.   </a:t>
            </a:r>
          </a:p>
          <a:p>
            <a:endParaRPr lang="en-US" dirty="0"/>
          </a:p>
        </p:txBody>
      </p:sp>
      <p:cxnSp>
        <p:nvCxnSpPr>
          <p:cNvPr id="76" name="Straight Connector 75"/>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80" name="Straight Connector 79"/>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2" name="Straight Connector 81"/>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84" name="Straight Connector 83"/>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86" name="Straight Connector 85"/>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88" name="TextBox 87"/>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89" name="Arc 88"/>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0" name="Straight Connector 89"/>
          <p:cNvCxnSpPr>
            <a:stCxn id="89" idx="0"/>
            <a:endCxn id="85"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93" name="TextBox 92"/>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94" name="TextBox 93"/>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95" name="Straight Connector 94"/>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99" name="TextBox 98"/>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100" name="TextBox 99"/>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101" name="TextBox 100"/>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102" name="Arc 101"/>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03" name="Straight Connector 102"/>
          <p:cNvCxnSpPr>
            <a:endCxn id="102"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02"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107" name="TextBox 106"/>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108" name="TextBox 107"/>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109" name="TextBox 108"/>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110" name="TextBox 109"/>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111" name="TextBox 110"/>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112" name="Straight Arrow Connector 111"/>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115" name="TextBox 114"/>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116" name="TextBox 115"/>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117" name="Straight Connector 116"/>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3276600" y="228600"/>
            <a:ext cx="1600200" cy="369332"/>
          </a:xfrm>
          <a:prstGeom prst="rect">
            <a:avLst/>
          </a:prstGeom>
          <a:noFill/>
        </p:spPr>
        <p:txBody>
          <a:bodyPr wrap="square" rtlCol="0">
            <a:spAutoFit/>
          </a:bodyPr>
          <a:lstStyle/>
          <a:p>
            <a:r>
              <a:rPr lang="en-US" smtClean="0"/>
              <a:t>Information </a:t>
            </a:r>
            <a:r>
              <a:rPr lang="en-US" dirty="0" smtClean="0"/>
              <a:t>War</a:t>
            </a:r>
            <a:endParaRPr lang="en-US" dirty="0"/>
          </a:p>
        </p:txBody>
      </p:sp>
      <p:sp>
        <p:nvSpPr>
          <p:cNvPr id="126" name="TextBox 125"/>
          <p:cNvSpPr txBox="1"/>
          <p:nvPr/>
        </p:nvSpPr>
        <p:spPr>
          <a:xfrm>
            <a:off x="685800" y="2667000"/>
            <a:ext cx="609600" cy="369332"/>
          </a:xfrm>
          <a:prstGeom prst="rect">
            <a:avLst/>
          </a:prstGeom>
          <a:noFill/>
        </p:spPr>
        <p:txBody>
          <a:bodyPr wrap="square" rtlCol="0">
            <a:spAutoFit/>
          </a:bodyPr>
          <a:lstStyle/>
          <a:p>
            <a:r>
              <a:rPr lang="en-US" dirty="0" smtClean="0"/>
              <a:t>DW</a:t>
            </a:r>
            <a:endParaRPr lang="en-US" dirty="0"/>
          </a:p>
        </p:txBody>
      </p:sp>
      <p:sp>
        <p:nvSpPr>
          <p:cNvPr id="127" name="TextBox 126"/>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128" name="TextBox 127"/>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129" name="TextBox 128"/>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130" name="Straight Connector 129"/>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132" name="TextBox 131"/>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133" name="TextBox 132"/>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134" name="Arc 133"/>
          <p:cNvSpPr/>
          <p:nvPr/>
        </p:nvSpPr>
        <p:spPr>
          <a:xfrm rot="18336190">
            <a:off x="439849" y="1940402"/>
            <a:ext cx="990600" cy="10287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5" name="TextBox 134"/>
          <p:cNvSpPr txBox="1"/>
          <p:nvPr/>
        </p:nvSpPr>
        <p:spPr>
          <a:xfrm>
            <a:off x="228600" y="2057400"/>
            <a:ext cx="762000" cy="646331"/>
          </a:xfrm>
          <a:prstGeom prst="rect">
            <a:avLst/>
          </a:prstGeom>
          <a:noFill/>
        </p:spPr>
        <p:txBody>
          <a:bodyPr wrap="square" rtlCol="0">
            <a:spAutoFit/>
          </a:bodyPr>
          <a:lstStyle/>
          <a:p>
            <a:r>
              <a:rPr lang="en-US" dirty="0" smtClean="0"/>
              <a:t>Gulf  War</a:t>
            </a:r>
            <a:endParaRPr lang="en-US" dirty="0"/>
          </a:p>
        </p:txBody>
      </p:sp>
      <p:sp>
        <p:nvSpPr>
          <p:cNvPr id="136" name="TextBox 135"/>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137" name="TextBox 136"/>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138" name="TextBox 137"/>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139" name="TextBox 138"/>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140" name="TextBox 139"/>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sp>
        <p:nvSpPr>
          <p:cNvPr id="141" name="TextBox 140"/>
          <p:cNvSpPr txBox="1"/>
          <p:nvPr/>
        </p:nvSpPr>
        <p:spPr>
          <a:xfrm>
            <a:off x="4800600" y="228600"/>
            <a:ext cx="1295400" cy="369332"/>
          </a:xfrm>
          <a:prstGeom prst="rect">
            <a:avLst/>
          </a:prstGeom>
          <a:noFill/>
        </p:spPr>
        <p:txBody>
          <a:bodyPr wrap="square" rtlCol="0">
            <a:spAutoFit/>
          </a:bodyPr>
          <a:lstStyle/>
          <a:p>
            <a:r>
              <a:rPr lang="en-US" smtClean="0"/>
              <a:t>+ Proxies</a:t>
            </a:r>
            <a:endParaRPr lang="en-US" dirty="0"/>
          </a:p>
        </p:txBody>
      </p:sp>
      <p:cxnSp>
        <p:nvCxnSpPr>
          <p:cNvPr id="142" name="Straight Connector 141"/>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cxnSp>
        <p:nvCxnSpPr>
          <p:cNvPr id="144" name="Straight Connector 143"/>
          <p:cNvCxnSpPr/>
          <p:nvPr/>
        </p:nvCxnSpPr>
        <p:spPr>
          <a:xfrm rot="5400000">
            <a:off x="11818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1143000" y="1752600"/>
            <a:ext cx="457200" cy="369332"/>
          </a:xfrm>
          <a:prstGeom prst="rect">
            <a:avLst/>
          </a:prstGeom>
          <a:noFill/>
        </p:spPr>
        <p:txBody>
          <a:bodyPr wrap="square" rtlCol="0">
            <a:spAutoFit/>
          </a:bodyPr>
          <a:lstStyle/>
          <a:p>
            <a:r>
              <a:rPr lang="en-US" dirty="0" smtClean="0"/>
              <a:t>91</a:t>
            </a:r>
            <a:endParaRPr lang="en-US" dirty="0"/>
          </a:p>
        </p:txBody>
      </p:sp>
      <p:sp>
        <p:nvSpPr>
          <p:cNvPr id="146" name="TextBox 145"/>
          <p:cNvSpPr txBox="1"/>
          <p:nvPr/>
        </p:nvSpPr>
        <p:spPr>
          <a:xfrm>
            <a:off x="1143000" y="2362200"/>
            <a:ext cx="457200" cy="369332"/>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7" name="Straight Connector 6"/>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9" name="Straight Connector 8"/>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1" name="Straight Connector 10"/>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3" name="Straight Connector 12"/>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5" name="TextBox 14"/>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6" name="Arc 15"/>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7" name="Straight Connector 16"/>
          <p:cNvCxnSpPr>
            <a:stCxn id="16" idx="0"/>
            <a:endCxn id="12"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20" name="TextBox 19"/>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1" name="TextBox 20"/>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2" name="Straight Connector 21"/>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6" name="TextBox 25"/>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7" name="TextBox 26"/>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8" name="TextBox 27"/>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9" name="Arc 28"/>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0" name="Straight Connector 29"/>
          <p:cNvCxnSpPr>
            <a:endCxn id="29"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9"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4" name="TextBox 33"/>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6" name="TextBox 35"/>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7" name="TextBox 36"/>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8" name="TextBox 37"/>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9" name="Straight Arrow Connector 38"/>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2" name="TextBox 41"/>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3" name="TextBox 42"/>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4" name="Straight Connector 43"/>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85800" y="2667000"/>
            <a:ext cx="533400" cy="369332"/>
          </a:xfrm>
          <a:prstGeom prst="rect">
            <a:avLst/>
          </a:prstGeom>
          <a:noFill/>
        </p:spPr>
        <p:txBody>
          <a:bodyPr wrap="square" rtlCol="0">
            <a:spAutoFit/>
          </a:bodyPr>
          <a:lstStyle/>
          <a:p>
            <a:r>
              <a:rPr lang="en-US" dirty="0" smtClean="0"/>
              <a:t>DW</a:t>
            </a:r>
            <a:endParaRPr lang="en-US" dirty="0"/>
          </a:p>
        </p:txBody>
      </p:sp>
      <p:sp>
        <p:nvSpPr>
          <p:cNvPr id="54" name="TextBox 53"/>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5" name="TextBox 54"/>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6" name="TextBox 55"/>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7" name="Straight Connector 56"/>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9" name="TextBox 58"/>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60" name="TextBox 59"/>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61" name="TextBox 60"/>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2" name="TextBox 61"/>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3" name="TextBox 62"/>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4" name="TextBox 63"/>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5" name="TextBox 64"/>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cxnSp>
        <p:nvCxnSpPr>
          <p:cNvPr id="67" name="Straight Connector 66"/>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sp>
        <p:nvSpPr>
          <p:cNvPr id="69" name="TextBox 68"/>
          <p:cNvSpPr txBox="1"/>
          <p:nvPr/>
        </p:nvSpPr>
        <p:spPr>
          <a:xfrm rot="20091543">
            <a:off x="4723448" y="1862612"/>
            <a:ext cx="1676400" cy="369332"/>
          </a:xfrm>
          <a:prstGeom prst="rect">
            <a:avLst/>
          </a:prstGeom>
          <a:noFill/>
        </p:spPr>
        <p:txBody>
          <a:bodyPr wrap="square" rtlCol="0">
            <a:spAutoFit/>
          </a:bodyPr>
          <a:lstStyle/>
          <a:p>
            <a:r>
              <a:rPr lang="en-US" dirty="0" smtClean="0"/>
              <a:t>---------</a:t>
            </a:r>
            <a:endParaRPr lang="en-US" dirty="0"/>
          </a:p>
        </p:txBody>
      </p:sp>
      <p:sp>
        <p:nvSpPr>
          <p:cNvPr id="70" name="TextBox 69"/>
          <p:cNvSpPr txBox="1"/>
          <p:nvPr/>
        </p:nvSpPr>
        <p:spPr>
          <a:xfrm>
            <a:off x="838200" y="3903345"/>
            <a:ext cx="7696200" cy="2954655"/>
          </a:xfrm>
          <a:prstGeom prst="rect">
            <a:avLst/>
          </a:prstGeom>
          <a:noFill/>
        </p:spPr>
        <p:txBody>
          <a:bodyPr wrap="square" rtlCol="0">
            <a:spAutoFit/>
          </a:bodyPr>
          <a:lstStyle/>
          <a:p>
            <a:r>
              <a:rPr lang="en-US" sz="2400" dirty="0" smtClean="0"/>
              <a:t>	Do we understand the battle of</a:t>
            </a:r>
            <a:r>
              <a:rPr lang="en-US" sz="2400" b="1" dirty="0" smtClean="0">
                <a:solidFill>
                  <a:srgbClr val="00B0F0"/>
                </a:solidFill>
              </a:rPr>
              <a:t> </a:t>
            </a:r>
            <a:r>
              <a:rPr lang="en-US" sz="2400" dirty="0" err="1" smtClean="0"/>
              <a:t>Panium</a:t>
            </a:r>
            <a:r>
              <a:rPr lang="en-US" sz="2400" dirty="0" smtClean="0"/>
              <a:t>? No. Do we need too, yes, will we, yes because we're here? So we have more to learn. The fear the danger is that unless we can look back and see how God has led us we start to see advances in knowledge as either threatening the previous knowledge that we had, or as discrediting it as if there were mistakes in the past that we need to be ashamed of that we need to repent of.  </a:t>
            </a:r>
          </a:p>
          <a:p>
            <a:endParaRPr lang="en-US" dirty="0"/>
          </a:p>
        </p:txBody>
      </p:sp>
      <p:cxnSp>
        <p:nvCxnSpPr>
          <p:cNvPr id="80" name="Straight Connector 79"/>
          <p:cNvCxnSpPr>
            <a:endCxn id="73" idx="2"/>
          </p:cNvCxnSpPr>
          <p:nvPr/>
        </p:nvCxnSpPr>
        <p:spPr>
          <a:xfrm rot="5400000">
            <a:off x="7086600" y="3264932"/>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2590800" y="228600"/>
            <a:ext cx="3429000" cy="369332"/>
          </a:xfrm>
          <a:prstGeom prst="rect">
            <a:avLst/>
          </a:prstGeom>
          <a:noFill/>
        </p:spPr>
        <p:txBody>
          <a:bodyPr wrap="square" rtlCol="0">
            <a:spAutoFit/>
          </a:bodyPr>
          <a:lstStyle/>
          <a:p>
            <a:pPr algn="ctr"/>
            <a:r>
              <a:rPr lang="en-US" smtClean="0"/>
              <a:t>Information </a:t>
            </a:r>
            <a:r>
              <a:rPr lang="en-US" dirty="0" smtClean="0"/>
              <a:t>War  </a:t>
            </a:r>
            <a:r>
              <a:rPr lang="en-US" smtClean="0"/>
              <a:t>+  Proxies</a:t>
            </a:r>
            <a:endParaRPr lang="en-US" dirty="0"/>
          </a:p>
        </p:txBody>
      </p:sp>
      <p:sp>
        <p:nvSpPr>
          <p:cNvPr id="76" name="TextBox 75"/>
          <p:cNvSpPr txBox="1"/>
          <p:nvPr/>
        </p:nvSpPr>
        <p:spPr>
          <a:xfrm>
            <a:off x="6858000" y="2438400"/>
            <a:ext cx="533400" cy="461665"/>
          </a:xfrm>
          <a:prstGeom prst="rect">
            <a:avLst/>
          </a:prstGeom>
          <a:noFill/>
        </p:spPr>
        <p:txBody>
          <a:bodyPr wrap="square" rtlCol="0">
            <a:spAutoFit/>
          </a:bodyPr>
          <a:lstStyle/>
          <a:p>
            <a:r>
              <a:rPr lang="en-US" sz="2400" dirty="0" smtClean="0"/>
              <a:t>*</a:t>
            </a:r>
            <a:endParaRPr lang="en-US" sz="2400" dirty="0"/>
          </a:p>
        </p:txBody>
      </p:sp>
      <p:cxnSp>
        <p:nvCxnSpPr>
          <p:cNvPr id="75" name="Straight Connector 74"/>
          <p:cNvCxnSpPr/>
          <p:nvPr/>
        </p:nvCxnSpPr>
        <p:spPr>
          <a:xfrm rot="5400000">
            <a:off x="1258094" y="2247106"/>
            <a:ext cx="2278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219200" y="1752600"/>
            <a:ext cx="533400" cy="369332"/>
          </a:xfrm>
          <a:prstGeom prst="rect">
            <a:avLst/>
          </a:prstGeom>
          <a:noFill/>
        </p:spPr>
        <p:txBody>
          <a:bodyPr wrap="square" rtlCol="0">
            <a:spAutoFit/>
          </a:bodyPr>
          <a:lstStyle/>
          <a:p>
            <a:r>
              <a:rPr lang="en-US" dirty="0" smtClean="0"/>
              <a:t>91</a:t>
            </a:r>
            <a:endParaRPr lang="en-US" dirty="0"/>
          </a:p>
        </p:txBody>
      </p:sp>
      <p:sp>
        <p:nvSpPr>
          <p:cNvPr id="79" name="TextBox 78"/>
          <p:cNvSpPr txBox="1"/>
          <p:nvPr/>
        </p:nvSpPr>
        <p:spPr>
          <a:xfrm>
            <a:off x="1219200" y="2362200"/>
            <a:ext cx="533400" cy="381000"/>
          </a:xfrm>
          <a:prstGeom prst="rect">
            <a:avLst/>
          </a:prstGeom>
          <a:noFill/>
        </p:spPr>
        <p:txBody>
          <a:bodyPr wrap="square" rtlCol="0">
            <a:spAutoFit/>
          </a:bodyPr>
          <a:lstStyle/>
          <a:p>
            <a:r>
              <a:rPr lang="en-US" dirty="0" smtClean="0"/>
              <a:t>D</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95400"/>
            <a:ext cx="7391400" cy="4431983"/>
          </a:xfrm>
          <a:prstGeom prst="rect">
            <a:avLst/>
          </a:prstGeom>
          <a:noFill/>
        </p:spPr>
        <p:txBody>
          <a:bodyPr wrap="square" rtlCol="0">
            <a:spAutoFit/>
          </a:bodyPr>
          <a:lstStyle/>
          <a:p>
            <a:r>
              <a:rPr lang="en-US" sz="2400" dirty="0" smtClean="0"/>
              <a:t>	Either it damages our faith in God's leading of the movement or we start becoming defensive about old positions and unwilling inflexible to advance.  And there is nothing more dangerous than not being willing to learn if we can understand how this is how God has led us in understanding Daniel 11 verse 40. How do you think he's going to open up Daniel11:41?</a:t>
            </a:r>
          </a:p>
          <a:p>
            <a:endParaRPr lang="en-US" sz="2400" dirty="0" smtClean="0"/>
          </a:p>
          <a:p>
            <a:r>
              <a:rPr lang="en-US" sz="2400" dirty="0" smtClean="0"/>
              <a:t>	 If this is verse 40, ware your expectations of verse 41?  We should expect the same thing if we forget how God led us in understanding verse 40. </a:t>
            </a:r>
            <a:r>
              <a:rPr lang="en-US" sz="2400" b="1" dirty="0" smtClean="0">
                <a:solidFill>
                  <a:srgbClr val="FF0000"/>
                </a:solidFill>
              </a:rPr>
              <a:t>The danger is that when we see </a:t>
            </a:r>
            <a:r>
              <a:rPr lang="en-US" sz="2400" b="1" dirty="0" smtClean="0">
                <a:solidFill>
                  <a:srgbClr val="FF0000"/>
                </a:solidFill>
              </a:rPr>
              <a:t>Him </a:t>
            </a:r>
            <a:r>
              <a:rPr lang="en-US" sz="2400" b="1" dirty="0" smtClean="0">
                <a:solidFill>
                  <a:srgbClr val="FF0000"/>
                </a:solidFill>
              </a:rPr>
              <a:t>open up 41 it will shake our faith</a:t>
            </a:r>
            <a:r>
              <a:rPr lang="en-US" sz="2400" b="1" dirty="0" smtClean="0"/>
              <a:t>.  </a:t>
            </a:r>
          </a:p>
          <a:p>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85800" y="2667000"/>
            <a:ext cx="609600" cy="369332"/>
          </a:xfrm>
          <a:prstGeom prst="rect">
            <a:avLst/>
          </a:prstGeom>
          <a:noFill/>
        </p:spPr>
        <p:txBody>
          <a:bodyPr wrap="square" rtlCol="0">
            <a:spAutoFit/>
          </a:bodyPr>
          <a:lstStyle/>
          <a:p>
            <a:r>
              <a:rPr lang="en-US" dirty="0" smtClean="0"/>
              <a:t>DW</a:t>
            </a:r>
            <a:endParaRPr lang="en-US" dirty="0"/>
          </a:p>
        </p:txBody>
      </p:sp>
      <p:sp>
        <p:nvSpPr>
          <p:cNvPr id="52" name="TextBox 51"/>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4" name="TextBox 53"/>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5" name="Straight Connector 54"/>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7" name="TextBox 56"/>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8" name="TextBox 57"/>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59" name="TextBox 58"/>
          <p:cNvSpPr txBox="1"/>
          <p:nvPr/>
        </p:nvSpPr>
        <p:spPr>
          <a:xfrm>
            <a:off x="4648200" y="3505200"/>
            <a:ext cx="838200" cy="369332"/>
          </a:xfrm>
          <a:prstGeom prst="rect">
            <a:avLst/>
          </a:prstGeom>
          <a:noFill/>
        </p:spPr>
        <p:txBody>
          <a:bodyPr wrap="square" rtlCol="0">
            <a:spAutoFit/>
          </a:bodyPr>
          <a:lstStyle/>
          <a:p>
            <a:r>
              <a:rPr lang="en-US" dirty="0" smtClean="0"/>
              <a:t>WW1</a:t>
            </a:r>
            <a:endParaRPr lang="en-US" dirty="0"/>
          </a:p>
        </p:txBody>
      </p:sp>
      <p:sp>
        <p:nvSpPr>
          <p:cNvPr id="60" name="TextBox 59"/>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1" name="TextBox 60"/>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2" name="TextBox 61"/>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3" name="TextBox 62"/>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cxnSp>
        <p:nvCxnSpPr>
          <p:cNvPr id="64" name="Straight Connector 63"/>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sp>
        <p:nvSpPr>
          <p:cNvPr id="66" name="TextBox 65"/>
          <p:cNvSpPr txBox="1"/>
          <p:nvPr/>
        </p:nvSpPr>
        <p:spPr>
          <a:xfrm rot="20091543">
            <a:off x="4723448" y="1862612"/>
            <a:ext cx="1676400" cy="369332"/>
          </a:xfrm>
          <a:prstGeom prst="rect">
            <a:avLst/>
          </a:prstGeom>
          <a:noFill/>
        </p:spPr>
        <p:txBody>
          <a:bodyPr wrap="square" rtlCol="0">
            <a:spAutoFit/>
          </a:bodyPr>
          <a:lstStyle/>
          <a:p>
            <a:r>
              <a:rPr lang="en-US" dirty="0" smtClean="0"/>
              <a:t>---------</a:t>
            </a:r>
            <a:endParaRPr lang="en-US" dirty="0"/>
          </a:p>
        </p:txBody>
      </p:sp>
      <p:sp>
        <p:nvSpPr>
          <p:cNvPr id="67" name="TextBox 66"/>
          <p:cNvSpPr txBox="1"/>
          <p:nvPr/>
        </p:nvSpPr>
        <p:spPr>
          <a:xfrm>
            <a:off x="2590800" y="228600"/>
            <a:ext cx="3200400" cy="369332"/>
          </a:xfrm>
          <a:prstGeom prst="rect">
            <a:avLst/>
          </a:prstGeom>
          <a:noFill/>
        </p:spPr>
        <p:txBody>
          <a:bodyPr wrap="square" rtlCol="0">
            <a:spAutoFit/>
          </a:bodyPr>
          <a:lstStyle/>
          <a:p>
            <a:r>
              <a:rPr lang="en-US" smtClean="0"/>
              <a:t>Information </a:t>
            </a:r>
            <a:r>
              <a:rPr lang="en-US" dirty="0" smtClean="0"/>
              <a:t>Wars     </a:t>
            </a:r>
            <a:r>
              <a:rPr lang="en-US" smtClean="0"/>
              <a:t>+     Proxies</a:t>
            </a:r>
            <a:endParaRPr lang="en-US" dirty="0"/>
          </a:p>
        </p:txBody>
      </p:sp>
      <p:sp>
        <p:nvSpPr>
          <p:cNvPr id="68" name="TextBox 67"/>
          <p:cNvSpPr txBox="1"/>
          <p:nvPr/>
        </p:nvSpPr>
        <p:spPr>
          <a:xfrm>
            <a:off x="6858000" y="2362200"/>
            <a:ext cx="457200" cy="461665"/>
          </a:xfrm>
          <a:prstGeom prst="rect">
            <a:avLst/>
          </a:prstGeom>
          <a:noFill/>
        </p:spPr>
        <p:txBody>
          <a:bodyPr wrap="square" rtlCol="0">
            <a:spAutoFit/>
          </a:bodyPr>
          <a:lstStyle/>
          <a:p>
            <a:r>
              <a:rPr lang="en-US" sz="2400" dirty="0" smtClean="0"/>
              <a:t>*</a:t>
            </a:r>
            <a:endParaRPr lang="en-US" sz="2400" dirty="0"/>
          </a:p>
        </p:txBody>
      </p:sp>
      <p:cxnSp>
        <p:nvCxnSpPr>
          <p:cNvPr id="70" name="Straight Connector 69"/>
          <p:cNvCxnSpPr>
            <a:stCxn id="68" idx="2"/>
            <a:endCxn id="68" idx="2"/>
          </p:cNvCxnSpPr>
          <p:nvPr/>
        </p:nvCxnSpPr>
        <p:spPr>
          <a:xfrm rot="5400000">
            <a:off x="7086600" y="2823865"/>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267200" y="1066800"/>
            <a:ext cx="533400" cy="369332"/>
          </a:xfrm>
          <a:prstGeom prst="rect">
            <a:avLst/>
          </a:prstGeom>
          <a:noFill/>
        </p:spPr>
        <p:txBody>
          <a:bodyPr wrap="square" rtlCol="0">
            <a:spAutoFit/>
          </a:bodyPr>
          <a:lstStyle/>
          <a:p>
            <a:r>
              <a:rPr lang="en-US" dirty="0" smtClean="0"/>
              <a:t>SL</a:t>
            </a:r>
            <a:endParaRPr lang="en-US" dirty="0"/>
          </a:p>
        </p:txBody>
      </p:sp>
      <p:sp>
        <p:nvSpPr>
          <p:cNvPr id="74" name="TextBox 73"/>
          <p:cNvSpPr txBox="1"/>
          <p:nvPr/>
        </p:nvSpPr>
        <p:spPr>
          <a:xfrm>
            <a:off x="762000" y="3886200"/>
            <a:ext cx="7620000" cy="2585323"/>
          </a:xfrm>
          <a:prstGeom prst="rect">
            <a:avLst/>
          </a:prstGeom>
          <a:noFill/>
        </p:spPr>
        <p:txBody>
          <a:bodyPr wrap="square" rtlCol="0">
            <a:spAutoFit/>
          </a:bodyPr>
          <a:lstStyle/>
          <a:p>
            <a:r>
              <a:rPr lang="en-US" sz="2400" dirty="0" smtClean="0"/>
              <a:t>	So I want to briefly address not just verse 41 but 2014, because what is 2014 for a priest? This is the Sunday Law way mark. So 1989 there’s an increase of knowledge and what does that increase of knowledge say about the Sunday Law? It says the Sunday Law is coming, the Sunday Law is approaching. Does it give much more information than that?  </a:t>
            </a:r>
          </a:p>
          <a:p>
            <a:endParaRPr lang="en-US" dirty="0"/>
          </a:p>
        </p:txBody>
      </p:sp>
      <p:sp>
        <p:nvSpPr>
          <p:cNvPr id="75" name="TextBox 74"/>
          <p:cNvSpPr txBox="1"/>
          <p:nvPr/>
        </p:nvSpPr>
        <p:spPr>
          <a:xfrm>
            <a:off x="1219200" y="2362200"/>
            <a:ext cx="533400" cy="369332"/>
          </a:xfrm>
          <a:prstGeom prst="rect">
            <a:avLst/>
          </a:prstGeom>
          <a:noFill/>
        </p:spPr>
        <p:txBody>
          <a:bodyPr wrap="square" rtlCol="0">
            <a:spAutoFit/>
          </a:bodyPr>
          <a:lstStyle/>
          <a:p>
            <a:r>
              <a:rPr lang="en-US" dirty="0" smtClean="0"/>
              <a:t>D</a:t>
            </a:r>
            <a:endParaRPr lang="en-US" dirty="0"/>
          </a:p>
        </p:txBody>
      </p:sp>
      <p:cxnSp>
        <p:nvCxnSpPr>
          <p:cNvPr id="77" name="Straight Connector 76"/>
          <p:cNvCxnSpPr/>
          <p:nvPr/>
        </p:nvCxnSpPr>
        <p:spPr>
          <a:xfrm rot="5400000">
            <a:off x="12580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219200" y="1752600"/>
            <a:ext cx="457200" cy="369332"/>
          </a:xfrm>
          <a:prstGeom prst="rect">
            <a:avLst/>
          </a:prstGeom>
          <a:noFill/>
        </p:spPr>
        <p:txBody>
          <a:bodyPr wrap="square" rtlCol="0">
            <a:spAutoFit/>
          </a:bodyPr>
          <a:lstStyle/>
          <a:p>
            <a:r>
              <a:rPr lang="en-US" dirty="0" smtClean="0"/>
              <a:t>91</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rot="5400000" flipH="1" flipV="1">
            <a:off x="648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7430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57538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5715001" y="1295400"/>
            <a:ext cx="1066800" cy="461665"/>
          </a:xfrm>
          <a:prstGeom prst="rect">
            <a:avLst/>
          </a:prstGeom>
          <a:noFill/>
        </p:spPr>
        <p:txBody>
          <a:bodyPr wrap="square" rtlCol="0">
            <a:spAutoFit/>
          </a:bodyPr>
          <a:lstStyle/>
          <a:p>
            <a:r>
              <a:rPr lang="en-US" sz="2400" dirty="0" smtClean="0"/>
              <a:t>2019</a:t>
            </a:r>
            <a:endParaRPr lang="en-US" sz="2400" dirty="0"/>
          </a:p>
        </p:txBody>
      </p:sp>
      <p:cxnSp>
        <p:nvCxnSpPr>
          <p:cNvPr id="6" name="Straight Connector 5"/>
          <p:cNvCxnSpPr/>
          <p:nvPr/>
        </p:nvCxnSpPr>
        <p:spPr>
          <a:xfrm rot="5400000" flipH="1" flipV="1">
            <a:off x="40774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038601" y="1295400"/>
            <a:ext cx="1066800" cy="461665"/>
          </a:xfrm>
          <a:prstGeom prst="rect">
            <a:avLst/>
          </a:prstGeom>
          <a:noFill/>
        </p:spPr>
        <p:txBody>
          <a:bodyPr wrap="square" rtlCol="0">
            <a:spAutoFit/>
          </a:bodyPr>
          <a:lstStyle/>
          <a:p>
            <a:r>
              <a:rPr lang="en-US" sz="2400" dirty="0" smtClean="0"/>
              <a:t>2014</a:t>
            </a:r>
            <a:endParaRPr lang="en-US" sz="2400" dirty="0"/>
          </a:p>
        </p:txBody>
      </p:sp>
      <p:cxnSp>
        <p:nvCxnSpPr>
          <p:cNvPr id="8" name="Straight Connector 7"/>
          <p:cNvCxnSpPr/>
          <p:nvPr/>
        </p:nvCxnSpPr>
        <p:spPr>
          <a:xfrm rot="5400000" flipH="1" flipV="1">
            <a:off x="2477295" y="2018506"/>
            <a:ext cx="685006" cy="794"/>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8401" y="1295400"/>
            <a:ext cx="990600" cy="461665"/>
          </a:xfrm>
          <a:prstGeom prst="rect">
            <a:avLst/>
          </a:prstGeom>
          <a:noFill/>
        </p:spPr>
        <p:txBody>
          <a:bodyPr wrap="square" rtlCol="0">
            <a:spAutoFit/>
          </a:bodyPr>
          <a:lstStyle/>
          <a:p>
            <a:r>
              <a:rPr lang="en-US" sz="2400" dirty="0" smtClean="0"/>
              <a:t>2001</a:t>
            </a:r>
            <a:endParaRPr lang="en-US" sz="2400" dirty="0"/>
          </a:p>
        </p:txBody>
      </p:sp>
      <p:cxnSp>
        <p:nvCxnSpPr>
          <p:cNvPr id="10" name="Straight Connector 9"/>
          <p:cNvCxnSpPr/>
          <p:nvPr/>
        </p:nvCxnSpPr>
        <p:spPr>
          <a:xfrm>
            <a:off x="1066800" y="2362200"/>
            <a:ext cx="678180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85801" y="990600"/>
            <a:ext cx="990600" cy="400110"/>
          </a:xfrm>
          <a:prstGeom prst="rect">
            <a:avLst/>
          </a:prstGeom>
          <a:noFill/>
        </p:spPr>
        <p:txBody>
          <a:bodyPr wrap="square" rtlCol="0">
            <a:spAutoFit/>
          </a:bodyPr>
          <a:lstStyle/>
          <a:p>
            <a:r>
              <a:rPr lang="en-US" sz="2000" dirty="0" smtClean="0"/>
              <a:t>ToE</a:t>
            </a:r>
            <a:endParaRPr lang="en-US" sz="2000" dirty="0"/>
          </a:p>
        </p:txBody>
      </p:sp>
      <p:cxnSp>
        <p:nvCxnSpPr>
          <p:cNvPr id="12" name="Straight Connector 11"/>
          <p:cNvCxnSpPr/>
          <p:nvPr/>
        </p:nvCxnSpPr>
        <p:spPr>
          <a:xfrm rot="5400000" flipH="1" flipV="1">
            <a:off x="17526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1" y="2362200"/>
            <a:ext cx="1219200" cy="369332"/>
          </a:xfrm>
          <a:prstGeom prst="rect">
            <a:avLst/>
          </a:prstGeom>
          <a:noFill/>
        </p:spPr>
        <p:txBody>
          <a:bodyPr wrap="square" rtlCol="0">
            <a:spAutoFit/>
          </a:bodyPr>
          <a:lstStyle/>
          <a:p>
            <a:r>
              <a:rPr lang="en-US" dirty="0" smtClean="0"/>
              <a:t>Dan 11</a:t>
            </a:r>
            <a:endParaRPr lang="en-US" dirty="0"/>
          </a:p>
        </p:txBody>
      </p:sp>
      <p:sp>
        <p:nvSpPr>
          <p:cNvPr id="14" name="TextBox 13"/>
          <p:cNvSpPr txBox="1"/>
          <p:nvPr/>
        </p:nvSpPr>
        <p:spPr>
          <a:xfrm>
            <a:off x="1524001" y="2590800"/>
            <a:ext cx="1600200" cy="369332"/>
          </a:xfrm>
          <a:prstGeom prst="rect">
            <a:avLst/>
          </a:prstGeom>
          <a:noFill/>
        </p:spPr>
        <p:txBody>
          <a:bodyPr wrap="square" rtlCol="0">
            <a:spAutoFit/>
          </a:bodyPr>
          <a:lstStyle/>
          <a:p>
            <a:r>
              <a:rPr lang="en-US" dirty="0" smtClean="0"/>
              <a:t>40B</a:t>
            </a:r>
            <a:endParaRPr lang="en-US" dirty="0"/>
          </a:p>
        </p:txBody>
      </p:sp>
      <p:sp>
        <p:nvSpPr>
          <p:cNvPr id="15" name="Arc 14"/>
          <p:cNvSpPr/>
          <p:nvPr/>
        </p:nvSpPr>
        <p:spPr>
          <a:xfrm>
            <a:off x="990601"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6" name="Straight Connector 15"/>
          <p:cNvCxnSpPr>
            <a:stCxn id="15" idx="0"/>
            <a:endCxn id="11" idx="3"/>
          </p:cNvCxnSpPr>
          <p:nvPr/>
        </p:nvCxnSpPr>
        <p:spPr>
          <a:xfrm rot="10800000" flipH="1">
            <a:off x="1447801" y="1190656"/>
            <a:ext cx="228599" cy="285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447801" y="1219200"/>
            <a:ext cx="15240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76401" y="1752600"/>
            <a:ext cx="762000" cy="400110"/>
          </a:xfrm>
          <a:prstGeom prst="rect">
            <a:avLst/>
          </a:prstGeom>
          <a:noFill/>
        </p:spPr>
        <p:txBody>
          <a:bodyPr wrap="square" rtlCol="0">
            <a:spAutoFit/>
          </a:bodyPr>
          <a:lstStyle/>
          <a:p>
            <a:r>
              <a:rPr lang="en-US" sz="2000" dirty="0" smtClean="0"/>
              <a:t>96</a:t>
            </a:r>
            <a:endParaRPr lang="en-US" sz="2000" dirty="0"/>
          </a:p>
        </p:txBody>
      </p:sp>
      <p:sp>
        <p:nvSpPr>
          <p:cNvPr id="19" name="TextBox 18"/>
          <p:cNvSpPr txBox="1"/>
          <p:nvPr/>
        </p:nvSpPr>
        <p:spPr>
          <a:xfrm>
            <a:off x="838201" y="2362200"/>
            <a:ext cx="1066800" cy="461665"/>
          </a:xfrm>
          <a:prstGeom prst="rect">
            <a:avLst/>
          </a:prstGeom>
          <a:noFill/>
        </p:spPr>
        <p:txBody>
          <a:bodyPr wrap="square" rtlCol="0">
            <a:spAutoFit/>
          </a:bodyPr>
          <a:lstStyle/>
          <a:p>
            <a:r>
              <a:rPr lang="en-US" sz="2400" dirty="0" smtClean="0"/>
              <a:t>B</a:t>
            </a:r>
            <a:endParaRPr lang="en-US" sz="2400" dirty="0"/>
          </a:p>
        </p:txBody>
      </p:sp>
      <p:sp>
        <p:nvSpPr>
          <p:cNvPr id="20" name="TextBox 19"/>
          <p:cNvSpPr txBox="1"/>
          <p:nvPr/>
        </p:nvSpPr>
        <p:spPr>
          <a:xfrm>
            <a:off x="3886201" y="2362200"/>
            <a:ext cx="3124200" cy="369332"/>
          </a:xfrm>
          <a:prstGeom prst="rect">
            <a:avLst/>
          </a:prstGeom>
          <a:noFill/>
        </p:spPr>
        <p:txBody>
          <a:bodyPr wrap="square" rtlCol="0">
            <a:spAutoFit/>
          </a:bodyPr>
          <a:lstStyle/>
          <a:p>
            <a:r>
              <a:rPr lang="en-US" dirty="0" smtClean="0"/>
              <a:t>Ezra 7:9</a:t>
            </a:r>
            <a:endParaRPr lang="en-US" dirty="0"/>
          </a:p>
        </p:txBody>
      </p:sp>
      <p:cxnSp>
        <p:nvCxnSpPr>
          <p:cNvPr id="21" name="Straight Connector 20"/>
          <p:cNvCxnSpPr/>
          <p:nvPr/>
        </p:nvCxnSpPr>
        <p:spPr>
          <a:xfrm rot="5400000">
            <a:off x="54102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724401" y="22098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5982495" y="875506"/>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391400" y="1295400"/>
            <a:ext cx="990600" cy="461665"/>
          </a:xfrm>
          <a:prstGeom prst="rect">
            <a:avLst/>
          </a:prstGeom>
          <a:noFill/>
        </p:spPr>
        <p:txBody>
          <a:bodyPr wrap="square" rtlCol="0">
            <a:spAutoFit/>
          </a:bodyPr>
          <a:lstStyle/>
          <a:p>
            <a:r>
              <a:rPr lang="en-US" sz="2400" dirty="0" smtClean="0"/>
              <a:t>2021</a:t>
            </a:r>
            <a:endParaRPr lang="en-US" sz="2400" dirty="0"/>
          </a:p>
        </p:txBody>
      </p:sp>
      <p:sp>
        <p:nvSpPr>
          <p:cNvPr id="25" name="TextBox 24"/>
          <p:cNvSpPr txBox="1"/>
          <p:nvPr/>
        </p:nvSpPr>
        <p:spPr>
          <a:xfrm>
            <a:off x="4648201" y="1676400"/>
            <a:ext cx="457200" cy="400110"/>
          </a:xfrm>
          <a:prstGeom prst="rect">
            <a:avLst/>
          </a:prstGeom>
          <a:noFill/>
        </p:spPr>
        <p:txBody>
          <a:bodyPr wrap="square" rtlCol="0">
            <a:spAutoFit/>
          </a:bodyPr>
          <a:lstStyle/>
          <a:p>
            <a:r>
              <a:rPr lang="en-US" sz="2000" dirty="0" smtClean="0"/>
              <a:t>16</a:t>
            </a:r>
            <a:endParaRPr lang="en-US" sz="2000" dirty="0"/>
          </a:p>
        </p:txBody>
      </p:sp>
      <p:sp>
        <p:nvSpPr>
          <p:cNvPr id="26" name="TextBox 25"/>
          <p:cNvSpPr txBox="1"/>
          <p:nvPr/>
        </p:nvSpPr>
        <p:spPr>
          <a:xfrm>
            <a:off x="5943601" y="990600"/>
            <a:ext cx="381000" cy="461665"/>
          </a:xfrm>
          <a:prstGeom prst="rect">
            <a:avLst/>
          </a:prstGeom>
          <a:noFill/>
        </p:spPr>
        <p:txBody>
          <a:bodyPr wrap="square" rtlCol="0">
            <a:spAutoFit/>
          </a:bodyPr>
          <a:lstStyle/>
          <a:p>
            <a:r>
              <a:rPr lang="en-US" sz="2400" dirty="0" smtClean="0"/>
              <a:t>B</a:t>
            </a:r>
            <a:endParaRPr lang="en-US" sz="2400" dirty="0"/>
          </a:p>
        </p:txBody>
      </p:sp>
      <p:sp>
        <p:nvSpPr>
          <p:cNvPr id="27" name="TextBox 26"/>
          <p:cNvSpPr txBox="1"/>
          <p:nvPr/>
        </p:nvSpPr>
        <p:spPr>
          <a:xfrm>
            <a:off x="7620000" y="914400"/>
            <a:ext cx="609600" cy="461665"/>
          </a:xfrm>
          <a:prstGeom prst="rect">
            <a:avLst/>
          </a:prstGeom>
          <a:noFill/>
        </p:spPr>
        <p:txBody>
          <a:bodyPr wrap="square" rtlCol="0">
            <a:spAutoFit/>
          </a:bodyPr>
          <a:lstStyle/>
          <a:p>
            <a:r>
              <a:rPr lang="en-US" sz="2400" dirty="0" smtClean="0"/>
              <a:t>B</a:t>
            </a:r>
            <a:endParaRPr lang="en-US" sz="2400" dirty="0"/>
          </a:p>
        </p:txBody>
      </p:sp>
      <p:sp>
        <p:nvSpPr>
          <p:cNvPr id="28" name="Arc 27"/>
          <p:cNvSpPr/>
          <p:nvPr/>
        </p:nvSpPr>
        <p:spPr>
          <a:xfrm rot="17405111">
            <a:off x="5006004" y="1272205"/>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a:endCxn id="28" idx="2"/>
          </p:cNvCxnSpPr>
          <p:nvPr/>
        </p:nvCxnSpPr>
        <p:spPr>
          <a:xfrm rot="10800000" flipV="1">
            <a:off x="5620215" y="1295400"/>
            <a:ext cx="18587" cy="46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V="1">
            <a:off x="5524501" y="1181100"/>
            <a:ext cx="152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8" idx="2"/>
          </p:cNvCxnSpPr>
          <p:nvPr/>
        </p:nvCxnSpPr>
        <p:spPr>
          <a:xfrm flipH="1">
            <a:off x="5486401" y="1300010"/>
            <a:ext cx="133813" cy="71590"/>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4001" y="1676400"/>
            <a:ext cx="533400" cy="400110"/>
          </a:xfrm>
          <a:prstGeom prst="rect">
            <a:avLst/>
          </a:prstGeom>
          <a:noFill/>
        </p:spPr>
        <p:txBody>
          <a:bodyPr wrap="square" rtlCol="0">
            <a:spAutoFit/>
          </a:bodyPr>
          <a:lstStyle/>
          <a:p>
            <a:r>
              <a:rPr lang="en-US" sz="2000" dirty="0" smtClean="0"/>
              <a:t>18</a:t>
            </a:r>
            <a:endParaRPr lang="en-US" sz="2000" dirty="0"/>
          </a:p>
        </p:txBody>
      </p:sp>
      <p:sp>
        <p:nvSpPr>
          <p:cNvPr id="33" name="TextBox 32"/>
          <p:cNvSpPr txBox="1"/>
          <p:nvPr/>
        </p:nvSpPr>
        <p:spPr>
          <a:xfrm>
            <a:off x="4724401" y="990600"/>
            <a:ext cx="533400" cy="461665"/>
          </a:xfrm>
          <a:prstGeom prst="rect">
            <a:avLst/>
          </a:prstGeom>
          <a:noFill/>
        </p:spPr>
        <p:txBody>
          <a:bodyPr wrap="square" rtlCol="0">
            <a:spAutoFit/>
          </a:bodyPr>
          <a:lstStyle/>
          <a:p>
            <a:r>
              <a:rPr lang="en-US" sz="2400" dirty="0" smtClean="0"/>
              <a:t>B</a:t>
            </a:r>
            <a:endParaRPr lang="en-US" sz="2400" dirty="0"/>
          </a:p>
        </p:txBody>
      </p:sp>
      <p:sp>
        <p:nvSpPr>
          <p:cNvPr id="34" name="TextBox 33"/>
          <p:cNvSpPr txBox="1"/>
          <p:nvPr/>
        </p:nvSpPr>
        <p:spPr>
          <a:xfrm>
            <a:off x="5410201" y="762000"/>
            <a:ext cx="304800" cy="461665"/>
          </a:xfrm>
          <a:prstGeom prst="rect">
            <a:avLst/>
          </a:prstGeom>
          <a:noFill/>
        </p:spPr>
        <p:txBody>
          <a:bodyPr wrap="square" rtlCol="0">
            <a:spAutoFit/>
          </a:bodyPr>
          <a:lstStyle/>
          <a:p>
            <a:r>
              <a:rPr lang="en-US" sz="2400" dirty="0" smtClean="0"/>
              <a:t>B</a:t>
            </a:r>
            <a:endParaRPr lang="en-US" sz="2400" dirty="0"/>
          </a:p>
        </p:txBody>
      </p:sp>
      <p:sp>
        <p:nvSpPr>
          <p:cNvPr id="35" name="TextBox 34"/>
          <p:cNvSpPr txBox="1"/>
          <p:nvPr/>
        </p:nvSpPr>
        <p:spPr>
          <a:xfrm>
            <a:off x="4724400" y="2438400"/>
            <a:ext cx="1066799" cy="400110"/>
          </a:xfrm>
          <a:prstGeom prst="rect">
            <a:avLst/>
          </a:prstGeom>
          <a:noFill/>
        </p:spPr>
        <p:txBody>
          <a:bodyPr wrap="square" rtlCol="0">
            <a:spAutoFit/>
          </a:bodyPr>
          <a:lstStyle/>
          <a:p>
            <a:r>
              <a:rPr lang="en-US" sz="2000" dirty="0" smtClean="0"/>
              <a:t>pyrrhus</a:t>
            </a:r>
            <a:endParaRPr lang="en-US" sz="2000" dirty="0"/>
          </a:p>
        </p:txBody>
      </p:sp>
      <p:sp>
        <p:nvSpPr>
          <p:cNvPr id="36" name="TextBox 35"/>
          <p:cNvSpPr txBox="1"/>
          <p:nvPr/>
        </p:nvSpPr>
        <p:spPr>
          <a:xfrm>
            <a:off x="4724401" y="2743200"/>
            <a:ext cx="838200" cy="400110"/>
          </a:xfrm>
          <a:prstGeom prst="rect">
            <a:avLst/>
          </a:prstGeom>
          <a:noFill/>
        </p:spPr>
        <p:txBody>
          <a:bodyPr wrap="square" rtlCol="0">
            <a:spAutoFit/>
          </a:bodyPr>
          <a:lstStyle/>
          <a:p>
            <a:r>
              <a:rPr lang="en-US" sz="2000" dirty="0" smtClean="0"/>
              <a:t>ww2</a:t>
            </a:r>
            <a:endParaRPr lang="en-US" sz="2000" dirty="0"/>
          </a:p>
        </p:txBody>
      </p:sp>
      <p:sp>
        <p:nvSpPr>
          <p:cNvPr id="37" name="TextBox 36"/>
          <p:cNvSpPr txBox="1"/>
          <p:nvPr/>
        </p:nvSpPr>
        <p:spPr>
          <a:xfrm>
            <a:off x="4876801" y="3048000"/>
            <a:ext cx="381000" cy="369332"/>
          </a:xfrm>
          <a:prstGeom prst="rect">
            <a:avLst/>
          </a:prstGeom>
          <a:noFill/>
        </p:spPr>
        <p:txBody>
          <a:bodyPr wrap="square" rtlCol="0">
            <a:spAutoFit/>
          </a:bodyPr>
          <a:lstStyle/>
          <a:p>
            <a:r>
              <a:rPr lang="en-US" dirty="0" smtClean="0"/>
              <a:t>O</a:t>
            </a:r>
            <a:endParaRPr lang="en-US" dirty="0"/>
          </a:p>
        </p:txBody>
      </p:sp>
      <p:cxnSp>
        <p:nvCxnSpPr>
          <p:cNvPr id="38" name="Straight Arrow Connector 37"/>
          <p:cNvCxnSpPr/>
          <p:nvPr/>
        </p:nvCxnSpPr>
        <p:spPr>
          <a:xfrm>
            <a:off x="5105401"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4648201" y="32004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343401" y="2971800"/>
            <a:ext cx="609600" cy="461665"/>
          </a:xfrm>
          <a:prstGeom prst="rect">
            <a:avLst/>
          </a:prstGeom>
          <a:noFill/>
        </p:spPr>
        <p:txBody>
          <a:bodyPr wrap="square" rtlCol="0">
            <a:spAutoFit/>
          </a:bodyPr>
          <a:lstStyle/>
          <a:p>
            <a:r>
              <a:rPr lang="en-US" sz="2400" dirty="0" smtClean="0"/>
              <a:t>w</a:t>
            </a:r>
            <a:endParaRPr lang="en-US" sz="2400" dirty="0"/>
          </a:p>
        </p:txBody>
      </p:sp>
      <p:sp>
        <p:nvSpPr>
          <p:cNvPr id="41" name="TextBox 40"/>
          <p:cNvSpPr txBox="1"/>
          <p:nvPr/>
        </p:nvSpPr>
        <p:spPr>
          <a:xfrm>
            <a:off x="5334001" y="3048000"/>
            <a:ext cx="381000" cy="400110"/>
          </a:xfrm>
          <a:prstGeom prst="rect">
            <a:avLst/>
          </a:prstGeom>
          <a:noFill/>
        </p:spPr>
        <p:txBody>
          <a:bodyPr wrap="square" rtlCol="0">
            <a:spAutoFit/>
          </a:bodyPr>
          <a:lstStyle/>
          <a:p>
            <a:r>
              <a:rPr lang="en-US" sz="2000" dirty="0" smtClean="0"/>
              <a:t>E</a:t>
            </a:r>
            <a:endParaRPr lang="en-US" sz="2000" dirty="0"/>
          </a:p>
        </p:txBody>
      </p:sp>
      <p:sp>
        <p:nvSpPr>
          <p:cNvPr id="42" name="TextBox 41"/>
          <p:cNvSpPr txBox="1"/>
          <p:nvPr/>
        </p:nvSpPr>
        <p:spPr>
          <a:xfrm>
            <a:off x="685801" y="1295400"/>
            <a:ext cx="1143000" cy="461665"/>
          </a:xfrm>
          <a:prstGeom prst="rect">
            <a:avLst/>
          </a:prstGeom>
          <a:noFill/>
        </p:spPr>
        <p:txBody>
          <a:bodyPr wrap="square" rtlCol="0">
            <a:spAutoFit/>
          </a:bodyPr>
          <a:lstStyle/>
          <a:p>
            <a:r>
              <a:rPr lang="en-US" sz="2400" dirty="0" smtClean="0"/>
              <a:t>1989</a:t>
            </a:r>
            <a:endParaRPr lang="en-US" sz="2400" dirty="0"/>
          </a:p>
        </p:txBody>
      </p:sp>
      <p:cxnSp>
        <p:nvCxnSpPr>
          <p:cNvPr id="43" name="Straight Connector 42"/>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990600" y="5334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952500" y="6477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990600" y="609600"/>
            <a:ext cx="6781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76581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914400" y="6858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876300" y="7239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419600" y="2209800"/>
            <a:ext cx="1676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85800" y="2667000"/>
            <a:ext cx="685800" cy="369332"/>
          </a:xfrm>
          <a:prstGeom prst="rect">
            <a:avLst/>
          </a:prstGeom>
          <a:noFill/>
        </p:spPr>
        <p:txBody>
          <a:bodyPr wrap="square" rtlCol="0">
            <a:spAutoFit/>
          </a:bodyPr>
          <a:lstStyle/>
          <a:p>
            <a:r>
              <a:rPr lang="en-US" dirty="0" smtClean="0"/>
              <a:t>DW</a:t>
            </a:r>
            <a:endParaRPr lang="en-US" dirty="0"/>
          </a:p>
        </p:txBody>
      </p:sp>
      <p:sp>
        <p:nvSpPr>
          <p:cNvPr id="52" name="TextBox 51"/>
          <p:cNvSpPr txBox="1"/>
          <p:nvPr/>
        </p:nvSpPr>
        <p:spPr>
          <a:xfrm>
            <a:off x="7467600" y="2362200"/>
            <a:ext cx="609600" cy="381000"/>
          </a:xfrm>
          <a:prstGeom prst="rect">
            <a:avLst/>
          </a:prstGeom>
          <a:noFill/>
        </p:spPr>
        <p:txBody>
          <a:bodyPr wrap="square" rtlCol="0">
            <a:spAutoFit/>
          </a:bodyPr>
          <a:lstStyle/>
          <a:p>
            <a:r>
              <a:rPr lang="en-US" dirty="0" smtClean="0"/>
              <a:t>DW</a:t>
            </a:r>
            <a:endParaRPr lang="en-US" dirty="0"/>
          </a:p>
        </p:txBody>
      </p:sp>
      <p:sp>
        <p:nvSpPr>
          <p:cNvPr id="53" name="TextBox 52"/>
          <p:cNvSpPr txBox="1"/>
          <p:nvPr/>
        </p:nvSpPr>
        <p:spPr>
          <a:xfrm>
            <a:off x="4648200" y="3276600"/>
            <a:ext cx="990600" cy="369332"/>
          </a:xfrm>
          <a:prstGeom prst="rect">
            <a:avLst/>
          </a:prstGeom>
          <a:noFill/>
        </p:spPr>
        <p:txBody>
          <a:bodyPr wrap="square" rtlCol="0">
            <a:spAutoFit/>
          </a:bodyPr>
          <a:lstStyle/>
          <a:p>
            <a:r>
              <a:rPr lang="en-US" dirty="0" smtClean="0"/>
              <a:t>DW--D</a:t>
            </a:r>
            <a:endParaRPr lang="en-US" dirty="0"/>
          </a:p>
        </p:txBody>
      </p:sp>
      <p:sp>
        <p:nvSpPr>
          <p:cNvPr id="54" name="TextBox 53"/>
          <p:cNvSpPr txBox="1"/>
          <p:nvPr/>
        </p:nvSpPr>
        <p:spPr>
          <a:xfrm>
            <a:off x="7772400" y="2133600"/>
            <a:ext cx="990600" cy="369332"/>
          </a:xfrm>
          <a:prstGeom prst="rect">
            <a:avLst/>
          </a:prstGeom>
          <a:noFill/>
        </p:spPr>
        <p:txBody>
          <a:bodyPr wrap="square" rtlCol="0">
            <a:spAutoFit/>
          </a:bodyPr>
          <a:lstStyle/>
          <a:p>
            <a:r>
              <a:rPr lang="en-US" dirty="0" smtClean="0"/>
              <a:t> --------</a:t>
            </a:r>
            <a:endParaRPr lang="en-US" dirty="0"/>
          </a:p>
        </p:txBody>
      </p:sp>
      <p:cxnSp>
        <p:nvCxnSpPr>
          <p:cNvPr id="55" name="Straight Connector 54"/>
          <p:cNvCxnSpPr/>
          <p:nvPr/>
        </p:nvCxnSpPr>
        <p:spPr>
          <a:xfrm rot="5400000">
            <a:off x="8154194" y="2056606"/>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229600" y="1447800"/>
            <a:ext cx="609600" cy="461665"/>
          </a:xfrm>
          <a:prstGeom prst="rect">
            <a:avLst/>
          </a:prstGeom>
          <a:noFill/>
        </p:spPr>
        <p:txBody>
          <a:bodyPr wrap="square" rtlCol="0">
            <a:spAutoFit/>
          </a:bodyPr>
          <a:lstStyle/>
          <a:p>
            <a:r>
              <a:rPr lang="en-US" sz="2400" dirty="0" smtClean="0"/>
              <a:t>SL</a:t>
            </a:r>
            <a:endParaRPr lang="en-US" sz="2400" dirty="0"/>
          </a:p>
        </p:txBody>
      </p:sp>
      <p:sp>
        <p:nvSpPr>
          <p:cNvPr id="57" name="TextBox 56"/>
          <p:cNvSpPr txBox="1"/>
          <p:nvPr/>
        </p:nvSpPr>
        <p:spPr>
          <a:xfrm>
            <a:off x="8305800" y="2362200"/>
            <a:ext cx="457200" cy="369332"/>
          </a:xfrm>
          <a:prstGeom prst="rect">
            <a:avLst/>
          </a:prstGeom>
          <a:noFill/>
        </p:spPr>
        <p:txBody>
          <a:bodyPr wrap="square" rtlCol="0">
            <a:spAutoFit/>
          </a:bodyPr>
          <a:lstStyle/>
          <a:p>
            <a:r>
              <a:rPr lang="en-US" dirty="0" smtClean="0"/>
              <a:t>D</a:t>
            </a:r>
            <a:endParaRPr lang="en-US" dirty="0"/>
          </a:p>
        </p:txBody>
      </p:sp>
      <p:sp>
        <p:nvSpPr>
          <p:cNvPr id="58" name="TextBox 57"/>
          <p:cNvSpPr txBox="1"/>
          <p:nvPr/>
        </p:nvSpPr>
        <p:spPr>
          <a:xfrm rot="2247472">
            <a:off x="816954" y="2032240"/>
            <a:ext cx="1295400" cy="369332"/>
          </a:xfrm>
          <a:prstGeom prst="rect">
            <a:avLst/>
          </a:prstGeom>
          <a:noFill/>
        </p:spPr>
        <p:txBody>
          <a:bodyPr wrap="square" rtlCol="0">
            <a:spAutoFit/>
          </a:bodyPr>
          <a:lstStyle/>
          <a:p>
            <a:r>
              <a:rPr lang="en-US" dirty="0" smtClean="0"/>
              <a:t>----------</a:t>
            </a:r>
            <a:endParaRPr lang="en-US" dirty="0"/>
          </a:p>
        </p:txBody>
      </p:sp>
      <p:sp>
        <p:nvSpPr>
          <p:cNvPr id="59" name="TextBox 58"/>
          <p:cNvSpPr txBox="1"/>
          <p:nvPr/>
        </p:nvSpPr>
        <p:spPr>
          <a:xfrm rot="10800000" flipV="1">
            <a:off x="2743200" y="2362200"/>
            <a:ext cx="685800" cy="369332"/>
          </a:xfrm>
          <a:prstGeom prst="rect">
            <a:avLst/>
          </a:prstGeom>
          <a:noFill/>
        </p:spPr>
        <p:txBody>
          <a:bodyPr wrap="square" rtlCol="0">
            <a:spAutoFit/>
          </a:bodyPr>
          <a:lstStyle/>
          <a:p>
            <a:r>
              <a:rPr lang="en-US" dirty="0" smtClean="0"/>
              <a:t>Af.</a:t>
            </a:r>
            <a:endParaRPr lang="en-US" dirty="0"/>
          </a:p>
        </p:txBody>
      </p:sp>
      <p:sp>
        <p:nvSpPr>
          <p:cNvPr id="60" name="TextBox 59"/>
          <p:cNvSpPr txBox="1"/>
          <p:nvPr/>
        </p:nvSpPr>
        <p:spPr>
          <a:xfrm>
            <a:off x="3048000" y="1828800"/>
            <a:ext cx="609600" cy="369332"/>
          </a:xfrm>
          <a:prstGeom prst="rect">
            <a:avLst/>
          </a:prstGeom>
          <a:noFill/>
        </p:spPr>
        <p:txBody>
          <a:bodyPr wrap="square" rtlCol="0">
            <a:spAutoFit/>
          </a:bodyPr>
          <a:lstStyle/>
          <a:p>
            <a:r>
              <a:rPr lang="en-US" dirty="0" smtClean="0"/>
              <a:t>03</a:t>
            </a:r>
            <a:endParaRPr lang="en-US" dirty="0"/>
          </a:p>
        </p:txBody>
      </p:sp>
      <p:sp>
        <p:nvSpPr>
          <p:cNvPr id="61" name="TextBox 60"/>
          <p:cNvSpPr txBox="1"/>
          <p:nvPr/>
        </p:nvSpPr>
        <p:spPr>
          <a:xfrm rot="5400000">
            <a:off x="2362200" y="2667000"/>
            <a:ext cx="1752600" cy="381000"/>
          </a:xfrm>
          <a:prstGeom prst="rect">
            <a:avLst/>
          </a:prstGeom>
          <a:noFill/>
        </p:spPr>
        <p:txBody>
          <a:bodyPr wrap="square" rtlCol="0">
            <a:spAutoFit/>
          </a:bodyPr>
          <a:lstStyle/>
          <a:p>
            <a:r>
              <a:rPr lang="en-US" dirty="0" smtClean="0"/>
              <a:t>---------</a:t>
            </a:r>
            <a:endParaRPr lang="en-US" dirty="0"/>
          </a:p>
        </p:txBody>
      </p:sp>
      <p:sp>
        <p:nvSpPr>
          <p:cNvPr id="62" name="TextBox 61"/>
          <p:cNvSpPr txBox="1"/>
          <p:nvPr/>
        </p:nvSpPr>
        <p:spPr>
          <a:xfrm>
            <a:off x="2971800" y="2667000"/>
            <a:ext cx="609600" cy="369332"/>
          </a:xfrm>
          <a:prstGeom prst="rect">
            <a:avLst/>
          </a:prstGeom>
          <a:noFill/>
        </p:spPr>
        <p:txBody>
          <a:bodyPr wrap="square" rtlCol="0">
            <a:spAutoFit/>
          </a:bodyPr>
          <a:lstStyle/>
          <a:p>
            <a:r>
              <a:rPr lang="en-US" smtClean="0"/>
              <a:t>Iraq</a:t>
            </a:r>
            <a:endParaRPr lang="en-US" dirty="0"/>
          </a:p>
        </p:txBody>
      </p:sp>
      <p:cxnSp>
        <p:nvCxnSpPr>
          <p:cNvPr id="63" name="Straight Connector 62"/>
          <p:cNvCxnSpPr/>
          <p:nvPr/>
        </p:nvCxnSpPr>
        <p:spPr>
          <a:xfrm rot="5400000">
            <a:off x="6896100" y="2247900"/>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6781800" y="1828800"/>
            <a:ext cx="533400" cy="369332"/>
          </a:xfrm>
          <a:prstGeom prst="rect">
            <a:avLst/>
          </a:prstGeom>
          <a:noFill/>
        </p:spPr>
        <p:txBody>
          <a:bodyPr wrap="square" rtlCol="0">
            <a:spAutoFit/>
          </a:bodyPr>
          <a:lstStyle/>
          <a:p>
            <a:r>
              <a:rPr lang="en-US" dirty="0" smtClean="0"/>
              <a:t>20</a:t>
            </a:r>
            <a:endParaRPr lang="en-US" dirty="0"/>
          </a:p>
        </p:txBody>
      </p:sp>
      <p:sp>
        <p:nvSpPr>
          <p:cNvPr id="65" name="TextBox 64"/>
          <p:cNvSpPr txBox="1"/>
          <p:nvPr/>
        </p:nvSpPr>
        <p:spPr>
          <a:xfrm rot="20091543">
            <a:off x="4723448" y="1862612"/>
            <a:ext cx="1676400" cy="369332"/>
          </a:xfrm>
          <a:prstGeom prst="rect">
            <a:avLst/>
          </a:prstGeom>
          <a:noFill/>
        </p:spPr>
        <p:txBody>
          <a:bodyPr wrap="square" rtlCol="0">
            <a:spAutoFit/>
          </a:bodyPr>
          <a:lstStyle/>
          <a:p>
            <a:r>
              <a:rPr lang="en-US" dirty="0" smtClean="0"/>
              <a:t>---------</a:t>
            </a:r>
            <a:endParaRPr lang="en-US" dirty="0"/>
          </a:p>
        </p:txBody>
      </p:sp>
      <p:sp>
        <p:nvSpPr>
          <p:cNvPr id="66" name="TextBox 65"/>
          <p:cNvSpPr txBox="1"/>
          <p:nvPr/>
        </p:nvSpPr>
        <p:spPr>
          <a:xfrm>
            <a:off x="2590800" y="228600"/>
            <a:ext cx="3200400" cy="369332"/>
          </a:xfrm>
          <a:prstGeom prst="rect">
            <a:avLst/>
          </a:prstGeom>
          <a:noFill/>
        </p:spPr>
        <p:txBody>
          <a:bodyPr wrap="square" rtlCol="0">
            <a:spAutoFit/>
          </a:bodyPr>
          <a:lstStyle/>
          <a:p>
            <a:r>
              <a:rPr lang="en-US" smtClean="0"/>
              <a:t>Information </a:t>
            </a:r>
            <a:r>
              <a:rPr lang="en-US" dirty="0" smtClean="0"/>
              <a:t>Wars     </a:t>
            </a:r>
            <a:r>
              <a:rPr lang="en-US" smtClean="0"/>
              <a:t>+     Proxies</a:t>
            </a:r>
            <a:endParaRPr lang="en-US" dirty="0"/>
          </a:p>
        </p:txBody>
      </p:sp>
      <p:sp>
        <p:nvSpPr>
          <p:cNvPr id="67" name="TextBox 66"/>
          <p:cNvSpPr txBox="1"/>
          <p:nvPr/>
        </p:nvSpPr>
        <p:spPr>
          <a:xfrm>
            <a:off x="6858000" y="2362200"/>
            <a:ext cx="457200" cy="461665"/>
          </a:xfrm>
          <a:prstGeom prst="rect">
            <a:avLst/>
          </a:prstGeom>
          <a:noFill/>
        </p:spPr>
        <p:txBody>
          <a:bodyPr wrap="square" rtlCol="0">
            <a:spAutoFit/>
          </a:bodyPr>
          <a:lstStyle/>
          <a:p>
            <a:r>
              <a:rPr lang="en-US" sz="2400" dirty="0" smtClean="0"/>
              <a:t>*</a:t>
            </a:r>
            <a:endParaRPr lang="en-US" sz="2400" dirty="0"/>
          </a:p>
        </p:txBody>
      </p:sp>
      <p:cxnSp>
        <p:nvCxnSpPr>
          <p:cNvPr id="69" name="Straight Connector 68"/>
          <p:cNvCxnSpPr>
            <a:stCxn id="67" idx="2"/>
            <a:endCxn id="67" idx="2"/>
          </p:cNvCxnSpPr>
          <p:nvPr/>
        </p:nvCxnSpPr>
        <p:spPr>
          <a:xfrm rot="5400000">
            <a:off x="7086600" y="2823865"/>
            <a:ext cx="15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267200" y="1066800"/>
            <a:ext cx="533400" cy="369332"/>
          </a:xfrm>
          <a:prstGeom prst="rect">
            <a:avLst/>
          </a:prstGeom>
          <a:noFill/>
        </p:spPr>
        <p:txBody>
          <a:bodyPr wrap="square" rtlCol="0">
            <a:spAutoFit/>
          </a:bodyPr>
          <a:lstStyle/>
          <a:p>
            <a:r>
              <a:rPr lang="en-US" dirty="0" smtClean="0"/>
              <a:t>SL</a:t>
            </a:r>
            <a:endParaRPr lang="en-US" dirty="0"/>
          </a:p>
        </p:txBody>
      </p:sp>
      <p:sp>
        <p:nvSpPr>
          <p:cNvPr id="73" name="TextBox 72"/>
          <p:cNvSpPr txBox="1"/>
          <p:nvPr/>
        </p:nvSpPr>
        <p:spPr>
          <a:xfrm>
            <a:off x="762000" y="3903345"/>
            <a:ext cx="7696200" cy="2954655"/>
          </a:xfrm>
          <a:prstGeom prst="rect">
            <a:avLst/>
          </a:prstGeom>
          <a:noFill/>
        </p:spPr>
        <p:txBody>
          <a:bodyPr wrap="square" rtlCol="0">
            <a:spAutoFit/>
          </a:bodyPr>
          <a:lstStyle/>
          <a:p>
            <a:r>
              <a:rPr lang="en-US" sz="2400" b="1" dirty="0" smtClean="0">
                <a:solidFill>
                  <a:srgbClr val="00B0F0"/>
                </a:solidFill>
              </a:rPr>
              <a:t>	</a:t>
            </a:r>
            <a:r>
              <a:rPr lang="en-US" sz="2400" b="1" dirty="0" smtClean="0">
                <a:solidFill>
                  <a:srgbClr val="FF0000"/>
                </a:solidFill>
              </a:rPr>
              <a:t>If we understand the reform lines the message is the Sunday Law is in our lifetime</a:t>
            </a:r>
            <a:r>
              <a:rPr lang="en-US" sz="2400" b="1" dirty="0" smtClean="0">
                <a:solidFill>
                  <a:srgbClr val="00B0F0"/>
                </a:solidFill>
              </a:rPr>
              <a:t>. </a:t>
            </a:r>
            <a:r>
              <a:rPr lang="en-US" sz="2400" dirty="0" smtClean="0"/>
              <a:t>It's now directly in front of us, a way mark in our current dispensation, we are in the final generation. So the difficulty is saying that you are on this line but you're also on another line. There’s </a:t>
            </a:r>
            <a:r>
              <a:rPr lang="en-US" sz="2400" b="1" dirty="0" smtClean="0"/>
              <a:t>two different lines </a:t>
            </a:r>
            <a:r>
              <a:rPr lang="en-US" sz="2400" dirty="0" smtClean="0"/>
              <a:t>that we're currently walking across is the Priests and what is the other? Remember this dispensation when much of that light opened.   </a:t>
            </a:r>
          </a:p>
          <a:p>
            <a:endParaRPr lang="en-US" dirty="0"/>
          </a:p>
        </p:txBody>
      </p:sp>
      <p:cxnSp>
        <p:nvCxnSpPr>
          <p:cNvPr id="76" name="Straight Connector 75"/>
          <p:cNvCxnSpPr/>
          <p:nvPr/>
        </p:nvCxnSpPr>
        <p:spPr>
          <a:xfrm rot="5400000">
            <a:off x="1258094" y="2247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219200" y="2362200"/>
            <a:ext cx="609600" cy="369332"/>
          </a:xfrm>
          <a:prstGeom prst="rect">
            <a:avLst/>
          </a:prstGeom>
          <a:noFill/>
        </p:spPr>
        <p:txBody>
          <a:bodyPr wrap="square" rtlCol="0">
            <a:spAutoFit/>
          </a:bodyPr>
          <a:lstStyle/>
          <a:p>
            <a:r>
              <a:rPr lang="en-US" dirty="0" smtClean="0"/>
              <a:t>D</a:t>
            </a:r>
            <a:endParaRPr lang="en-US" dirty="0"/>
          </a:p>
        </p:txBody>
      </p:sp>
      <p:sp>
        <p:nvSpPr>
          <p:cNvPr id="78" name="TextBox 77"/>
          <p:cNvSpPr txBox="1"/>
          <p:nvPr/>
        </p:nvSpPr>
        <p:spPr>
          <a:xfrm>
            <a:off x="1219200" y="1752600"/>
            <a:ext cx="609600" cy="369332"/>
          </a:xfrm>
          <a:prstGeom prst="rect">
            <a:avLst/>
          </a:prstGeom>
          <a:noFill/>
        </p:spPr>
        <p:txBody>
          <a:bodyPr wrap="square" rtlCol="0">
            <a:spAutoFit/>
          </a:bodyPr>
          <a:lstStyle/>
          <a:p>
            <a:r>
              <a:rPr lang="en-US" dirty="0" smtClean="0"/>
              <a:t>91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905000"/>
            <a:ext cx="7772400" cy="2590800"/>
          </a:xfrm>
          <a:noFill/>
        </p:spPr>
        <p:txBody>
          <a:bodyPr/>
          <a:lstStyle/>
          <a:p>
            <a:pPr>
              <a:buNone/>
            </a:pPr>
            <a:r>
              <a:rPr lang="en-US" dirty="0" smtClean="0"/>
              <a:t>		If you see what happened last year the same message was taught and re-taught through a series of schools and camp meetings. So you had something like Acts 27 that was taught and re-taught and re-taught because of the amount of teaching slots that were available and the message really grew through being repeated and repeated.  </a:t>
            </a:r>
          </a:p>
          <a:p>
            <a:pPr>
              <a:buNone/>
            </a:pPr>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2895600" y="12954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314700" y="1104900"/>
            <a:ext cx="381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001294" y="1104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4763294" y="1104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2705894" y="1104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5525294" y="1104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8673564">
            <a:off x="1913982" y="833191"/>
            <a:ext cx="762000" cy="369332"/>
          </a:xfrm>
          <a:prstGeom prst="rect">
            <a:avLst/>
          </a:prstGeom>
          <a:noFill/>
        </p:spPr>
        <p:txBody>
          <a:bodyPr wrap="square" rtlCol="0">
            <a:spAutoFit/>
          </a:bodyPr>
          <a:lstStyle/>
          <a:p>
            <a:r>
              <a:rPr lang="en-US" smtClean="0"/>
              <a:t>Priest</a:t>
            </a:r>
            <a:endParaRPr lang="en-US" dirty="0"/>
          </a:p>
        </p:txBody>
      </p:sp>
      <p:sp>
        <p:nvSpPr>
          <p:cNvPr id="15" name="TextBox 14"/>
          <p:cNvSpPr txBox="1"/>
          <p:nvPr/>
        </p:nvSpPr>
        <p:spPr>
          <a:xfrm>
            <a:off x="3886200" y="609600"/>
            <a:ext cx="838200" cy="400110"/>
          </a:xfrm>
          <a:prstGeom prst="rect">
            <a:avLst/>
          </a:prstGeom>
          <a:noFill/>
        </p:spPr>
        <p:txBody>
          <a:bodyPr wrap="square" rtlCol="0">
            <a:spAutoFit/>
          </a:bodyPr>
          <a:lstStyle/>
          <a:p>
            <a:r>
              <a:rPr lang="en-US" sz="2000" dirty="0" smtClean="0"/>
              <a:t>2014</a:t>
            </a:r>
            <a:endParaRPr lang="en-US" sz="2000" dirty="0"/>
          </a:p>
        </p:txBody>
      </p:sp>
      <p:sp>
        <p:nvSpPr>
          <p:cNvPr id="16" name="TextBox 15"/>
          <p:cNvSpPr txBox="1"/>
          <p:nvPr/>
        </p:nvSpPr>
        <p:spPr>
          <a:xfrm>
            <a:off x="3962400" y="381000"/>
            <a:ext cx="609600" cy="400110"/>
          </a:xfrm>
          <a:prstGeom prst="rect">
            <a:avLst/>
          </a:prstGeom>
          <a:noFill/>
        </p:spPr>
        <p:txBody>
          <a:bodyPr wrap="square" rtlCol="0">
            <a:spAutoFit/>
          </a:bodyPr>
          <a:lstStyle/>
          <a:p>
            <a:r>
              <a:rPr lang="en-US" sz="2000" dirty="0" smtClean="0"/>
              <a:t>SL</a:t>
            </a:r>
            <a:endParaRPr lang="en-US" sz="2000" dirty="0"/>
          </a:p>
        </p:txBody>
      </p:sp>
      <p:sp>
        <p:nvSpPr>
          <p:cNvPr id="18" name="TextBox 17"/>
          <p:cNvSpPr txBox="1"/>
          <p:nvPr/>
        </p:nvSpPr>
        <p:spPr>
          <a:xfrm>
            <a:off x="4648200" y="533400"/>
            <a:ext cx="914400" cy="400110"/>
          </a:xfrm>
          <a:prstGeom prst="rect">
            <a:avLst/>
          </a:prstGeom>
          <a:noFill/>
        </p:spPr>
        <p:txBody>
          <a:bodyPr wrap="square" rtlCol="0">
            <a:spAutoFit/>
          </a:bodyPr>
          <a:lstStyle/>
          <a:p>
            <a:r>
              <a:rPr lang="en-US" sz="2000" dirty="0" smtClean="0"/>
              <a:t>COP</a:t>
            </a:r>
            <a:endParaRPr lang="en-US" sz="2000" dirty="0"/>
          </a:p>
        </p:txBody>
      </p:sp>
      <p:sp>
        <p:nvSpPr>
          <p:cNvPr id="19" name="TextBox 18"/>
          <p:cNvSpPr txBox="1"/>
          <p:nvPr/>
        </p:nvSpPr>
        <p:spPr>
          <a:xfrm>
            <a:off x="5486400" y="533400"/>
            <a:ext cx="609600" cy="400110"/>
          </a:xfrm>
          <a:prstGeom prst="rect">
            <a:avLst/>
          </a:prstGeom>
          <a:noFill/>
        </p:spPr>
        <p:txBody>
          <a:bodyPr wrap="square" rtlCol="0">
            <a:spAutoFit/>
          </a:bodyPr>
          <a:lstStyle/>
          <a:p>
            <a:r>
              <a:rPr lang="en-US" sz="2000" dirty="0" smtClean="0"/>
              <a:t>SC</a:t>
            </a:r>
            <a:endParaRPr lang="en-US" sz="2000" dirty="0"/>
          </a:p>
        </p:txBody>
      </p:sp>
      <p:sp>
        <p:nvSpPr>
          <p:cNvPr id="20" name="TextBox 19"/>
          <p:cNvSpPr txBox="1"/>
          <p:nvPr/>
        </p:nvSpPr>
        <p:spPr>
          <a:xfrm>
            <a:off x="1371600" y="2819400"/>
            <a:ext cx="6324600" cy="3046988"/>
          </a:xfrm>
          <a:prstGeom prst="rect">
            <a:avLst/>
          </a:prstGeom>
          <a:noFill/>
        </p:spPr>
        <p:txBody>
          <a:bodyPr wrap="square" rtlCol="0">
            <a:spAutoFit/>
          </a:bodyPr>
          <a:lstStyle/>
          <a:p>
            <a:r>
              <a:rPr lang="en-US" sz="2400" dirty="0" smtClean="0"/>
              <a:t>	So what two reform lines are we on, particularly thinking about Sunday law way mark?  The reform line of the Priests where 2014 becomes the Sunday Law. And what did we say happened at the Sunday law from last week? </a:t>
            </a:r>
            <a:r>
              <a:rPr lang="en-US" sz="2400" b="1" dirty="0" smtClean="0">
                <a:solidFill>
                  <a:srgbClr val="FF0000"/>
                </a:solidFill>
              </a:rPr>
              <a:t>At the Sunday Law the United States speaks as a Dragon</a:t>
            </a:r>
            <a:r>
              <a:rPr lang="en-US" sz="2400" dirty="0" smtClean="0"/>
              <a:t>. So in 2014 you expect to see a speaking of the United States as a Dragon</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15" name="TextBox 14"/>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6" name="TextBox 15"/>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7" name="TextBox 16"/>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9" name="TextBox 18"/>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21" name="TextBox 20"/>
          <p:cNvSpPr txBox="1"/>
          <p:nvPr/>
        </p:nvSpPr>
        <p:spPr>
          <a:xfrm>
            <a:off x="1371600" y="2819400"/>
            <a:ext cx="6096000" cy="3323987"/>
          </a:xfrm>
          <a:prstGeom prst="rect">
            <a:avLst/>
          </a:prstGeom>
          <a:noFill/>
        </p:spPr>
        <p:txBody>
          <a:bodyPr wrap="square" rtlCol="0">
            <a:spAutoFit/>
          </a:bodyPr>
          <a:lstStyle/>
          <a:p>
            <a:r>
              <a:rPr lang="en-US" sz="2400" dirty="0" smtClean="0"/>
              <a:t>	But we’re on another reform line, the reform line of the 144 thousand.  </a:t>
            </a:r>
            <a:r>
              <a:rPr lang="en-US" sz="2400" b="1" dirty="0" smtClean="0">
                <a:solidFill>
                  <a:srgbClr val="FF0000"/>
                </a:solidFill>
              </a:rPr>
              <a:t>Five key way marks</a:t>
            </a:r>
            <a:r>
              <a:rPr lang="en-US" sz="2400" dirty="0" smtClean="0">
                <a:solidFill>
                  <a:srgbClr val="FF0000"/>
                </a:solidFill>
              </a:rPr>
              <a:t>, </a:t>
            </a:r>
            <a:r>
              <a:rPr lang="en-US" sz="2400" b="1" dirty="0" smtClean="0">
                <a:solidFill>
                  <a:srgbClr val="FF0000"/>
                </a:solidFill>
              </a:rPr>
              <a:t>plowing</a:t>
            </a:r>
            <a:r>
              <a:rPr lang="en-US" sz="2400" dirty="0" smtClean="0">
                <a:solidFill>
                  <a:srgbClr val="FF0000"/>
                </a:solidFill>
              </a:rPr>
              <a:t>, </a:t>
            </a:r>
            <a:r>
              <a:rPr lang="en-US" sz="2400" b="1" dirty="0" smtClean="0">
                <a:solidFill>
                  <a:srgbClr val="FF0000"/>
                </a:solidFill>
              </a:rPr>
              <a:t>early rain</a:t>
            </a:r>
            <a:r>
              <a:rPr lang="en-US" sz="2400" dirty="0" smtClean="0">
                <a:solidFill>
                  <a:srgbClr val="FF0000"/>
                </a:solidFill>
              </a:rPr>
              <a:t>, </a:t>
            </a:r>
            <a:r>
              <a:rPr lang="en-US" sz="2400" b="1" dirty="0" smtClean="0">
                <a:solidFill>
                  <a:srgbClr val="FF0000"/>
                </a:solidFill>
              </a:rPr>
              <a:t>ladder rain</a:t>
            </a:r>
            <a:r>
              <a:rPr lang="en-US" sz="2400" dirty="0" smtClean="0">
                <a:solidFill>
                  <a:srgbClr val="FF0000"/>
                </a:solidFill>
              </a:rPr>
              <a:t>, and </a:t>
            </a:r>
            <a:r>
              <a:rPr lang="en-US" sz="2400" b="1" dirty="0" smtClean="0">
                <a:solidFill>
                  <a:srgbClr val="FF0000"/>
                </a:solidFill>
              </a:rPr>
              <a:t>harvest</a:t>
            </a:r>
            <a:r>
              <a:rPr lang="en-US" sz="2400" dirty="0" smtClean="0"/>
              <a:t>. And where are we? I want us to become comfortable that we are in the dispensation on the 144,000 heading towards the Sunday law the same way we were in the dispensation of 2014 to 2019 heading towards </a:t>
            </a:r>
            <a:r>
              <a:rPr lang="en-US" sz="2400" dirty="0" err="1" smtClean="0"/>
              <a:t>Raphia</a:t>
            </a:r>
            <a:r>
              <a:rPr lang="en-US" sz="2400" dirty="0" smtClean="0"/>
              <a:t>. </a:t>
            </a:r>
          </a:p>
          <a:p>
            <a:endParaRPr lang="en-US" dirty="0"/>
          </a:p>
        </p:txBody>
      </p:sp>
      <p:sp>
        <p:nvSpPr>
          <p:cNvPr id="22" name="TextBox 21"/>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23" name="TextBox 22"/>
          <p:cNvSpPr txBox="1"/>
          <p:nvPr/>
        </p:nvSpPr>
        <p:spPr>
          <a:xfrm>
            <a:off x="5029200" y="228600"/>
            <a:ext cx="1143000" cy="646331"/>
          </a:xfrm>
          <a:prstGeom prst="rect">
            <a:avLst/>
          </a:prstGeom>
          <a:noFill/>
        </p:spPr>
        <p:txBody>
          <a:bodyPr wrap="square" rtlCol="0">
            <a:spAutoFit/>
          </a:bodyPr>
          <a:lstStyle/>
          <a:p>
            <a:r>
              <a:rPr lang="en-US" dirty="0" smtClean="0"/>
              <a:t>Speaks as a Dragon</a:t>
            </a:r>
            <a:endParaRPr lang="en-US" dirty="0"/>
          </a:p>
        </p:txBody>
      </p:sp>
      <p:cxnSp>
        <p:nvCxnSpPr>
          <p:cNvPr id="25" name="Straight Connector 2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33" name="TextBox 32"/>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34" name="TextBox 33"/>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35" name="TextBox 34"/>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36" name="TextBox 35"/>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37" name="TextBox 36"/>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38" name="TextBox 37"/>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39" name="TextBox 38"/>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40" name="TextBox 39"/>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41" name="TextBox 40"/>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42" name="TextBox 41"/>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14" name="TextBox 13"/>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5" name="Straight Connector 1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9" name="TextBox 18"/>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20" name="TextBox 19"/>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6" name="TextBox 25"/>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27" name="TextBox 26"/>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8" name="TextBox 27"/>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31" name="Straight Connector 30"/>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3" name="TextBox 32"/>
          <p:cNvSpPr txBox="1"/>
          <p:nvPr/>
        </p:nvSpPr>
        <p:spPr>
          <a:xfrm>
            <a:off x="685800" y="2514600"/>
            <a:ext cx="8001000" cy="3785652"/>
          </a:xfrm>
          <a:prstGeom prst="rect">
            <a:avLst/>
          </a:prstGeom>
          <a:noFill/>
        </p:spPr>
        <p:txBody>
          <a:bodyPr wrap="square" rtlCol="0">
            <a:spAutoFit/>
          </a:bodyPr>
          <a:lstStyle/>
          <a:p>
            <a:r>
              <a:rPr lang="en-US" sz="2400" dirty="0" smtClean="0"/>
              <a:t>	So what do you expect to </a:t>
            </a:r>
            <a:r>
              <a:rPr lang="en-US" sz="2400" smtClean="0"/>
              <a:t>happen with </a:t>
            </a:r>
            <a:r>
              <a:rPr lang="en-US" sz="2400" dirty="0" smtClean="0"/>
              <a:t>the subject of the Sunday Law? Just as verse 40, just </a:t>
            </a:r>
            <a:r>
              <a:rPr lang="en-US" sz="2400" smtClean="0"/>
              <a:t>grew like </a:t>
            </a:r>
            <a:r>
              <a:rPr lang="en-US" sz="2400" dirty="0" smtClean="0"/>
              <a:t>popcorn </a:t>
            </a:r>
            <a:r>
              <a:rPr lang="en-US" sz="2400" smtClean="0"/>
              <a:t>when it pops it </a:t>
            </a:r>
            <a:r>
              <a:rPr lang="en-US" sz="2400" dirty="0" smtClean="0"/>
              <a:t>went from </a:t>
            </a:r>
            <a:r>
              <a:rPr lang="en-US" sz="2400" smtClean="0"/>
              <a:t>so big </a:t>
            </a:r>
            <a:r>
              <a:rPr lang="en-US" sz="2400" dirty="0" smtClean="0"/>
              <a:t>to just </a:t>
            </a:r>
            <a:r>
              <a:rPr lang="en-US" sz="2400" smtClean="0"/>
              <a:t>an explosion of information</a:t>
            </a:r>
            <a:r>
              <a:rPr lang="en-US" sz="2400" dirty="0" smtClean="0"/>
              <a:t>. So when </a:t>
            </a:r>
            <a:r>
              <a:rPr lang="en-US" sz="2400" smtClean="0"/>
              <a:t>we're approaching </a:t>
            </a:r>
            <a:r>
              <a:rPr lang="en-US" sz="2400" dirty="0" smtClean="0"/>
              <a:t>the Sunday Law what should we expect?  We should expect to come back here 1996 and what are </a:t>
            </a:r>
            <a:r>
              <a:rPr lang="en-US" sz="2400" smtClean="0"/>
              <a:t>we going </a:t>
            </a:r>
            <a:r>
              <a:rPr lang="en-US" sz="2400" dirty="0" smtClean="0"/>
              <a:t>to see about </a:t>
            </a:r>
            <a:r>
              <a:rPr lang="en-US" sz="2400" smtClean="0"/>
              <a:t>our understanding </a:t>
            </a:r>
            <a:r>
              <a:rPr lang="en-US" sz="2400" dirty="0" smtClean="0"/>
              <a:t>of 1996</a:t>
            </a:r>
            <a:r>
              <a:rPr lang="en-US" sz="2400" smtClean="0"/>
              <a:t>? It's too simple it gives </a:t>
            </a:r>
            <a:r>
              <a:rPr lang="en-US" sz="2400" dirty="0" smtClean="0"/>
              <a:t>us the that kernel </a:t>
            </a:r>
            <a:r>
              <a:rPr lang="en-US" sz="2400" smtClean="0"/>
              <a:t>that's going </a:t>
            </a:r>
            <a:r>
              <a:rPr lang="en-US" sz="2400" dirty="0" smtClean="0"/>
              <a:t>to </a:t>
            </a:r>
            <a:r>
              <a:rPr lang="en-US" sz="2400" smtClean="0"/>
              <a:t>grow into </a:t>
            </a:r>
            <a:r>
              <a:rPr lang="en-US" sz="2400" dirty="0" smtClean="0"/>
              <a:t>an oak</a:t>
            </a:r>
            <a:r>
              <a:rPr lang="en-US" sz="2400" smtClean="0"/>
              <a:t>, it gives </a:t>
            </a:r>
            <a:r>
              <a:rPr lang="en-US" sz="2400" dirty="0" smtClean="0"/>
              <a:t>us </a:t>
            </a:r>
            <a:r>
              <a:rPr lang="en-US" sz="2400" smtClean="0"/>
              <a:t>that point</a:t>
            </a:r>
            <a:r>
              <a:rPr lang="en-US" sz="2400" dirty="0" smtClean="0"/>
              <a:t>, Sunday </a:t>
            </a:r>
            <a:r>
              <a:rPr lang="en-US" sz="2400" smtClean="0"/>
              <a:t>Law in this generation</a:t>
            </a:r>
            <a:r>
              <a:rPr lang="en-US" sz="2400" dirty="0" smtClean="0"/>
              <a:t>, present truth </a:t>
            </a:r>
            <a:r>
              <a:rPr lang="en-US" sz="2400" smtClean="0"/>
              <a:t>reform lines</a:t>
            </a:r>
            <a:r>
              <a:rPr lang="en-US" sz="2400" dirty="0" smtClean="0"/>
              <a:t>, </a:t>
            </a:r>
            <a:r>
              <a:rPr lang="en-US" sz="2400" smtClean="0"/>
              <a:t>but it doesn't give </a:t>
            </a:r>
            <a:r>
              <a:rPr lang="en-US" sz="2400" dirty="0" smtClean="0"/>
              <a:t>us </a:t>
            </a:r>
            <a:r>
              <a:rPr lang="en-US" sz="2400" smtClean="0"/>
              <a:t>that explosion of  information </a:t>
            </a:r>
            <a:r>
              <a:rPr lang="en-US" sz="2400" dirty="0" smtClean="0"/>
              <a:t>that we should expect we should </a:t>
            </a:r>
            <a:r>
              <a:rPr lang="en-US" sz="2400" smtClean="0"/>
              <a:t>expect   it   if this is </a:t>
            </a:r>
            <a:r>
              <a:rPr lang="en-US" sz="2400" dirty="0" smtClean="0"/>
              <a:t>2014</a:t>
            </a:r>
            <a:r>
              <a:rPr lang="en-US" dirty="0" smtClean="0"/>
              <a:t>.</a:t>
            </a:r>
            <a:endParaRPr lang="en-US" dirty="0"/>
          </a:p>
        </p:txBody>
      </p:sp>
      <p:sp>
        <p:nvSpPr>
          <p:cNvPr id="34" name="TextBox 33"/>
          <p:cNvSpPr txBox="1"/>
          <p:nvPr/>
        </p:nvSpPr>
        <p:spPr>
          <a:xfrm>
            <a:off x="5257800" y="457200"/>
            <a:ext cx="838200" cy="369332"/>
          </a:xfrm>
          <a:prstGeom prst="rect">
            <a:avLst/>
          </a:prstGeom>
          <a:noFill/>
        </p:spPr>
        <p:txBody>
          <a:bodyPr wrap="square" rtlCol="0">
            <a:spAutoFit/>
          </a:bodyPr>
          <a:lstStyle/>
          <a:p>
            <a:r>
              <a:rPr lang="en-US" dirty="0" smtClean="0"/>
              <a:t>Dragon</a:t>
            </a: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14" name="TextBox 13"/>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5" name="Straight Connector 1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9" name="TextBox 18"/>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20" name="TextBox 19"/>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6" name="TextBox 25"/>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27" name="TextBox 26"/>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8" name="TextBox 27"/>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29" name="Straight Connector 28"/>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1" name="TextBox 30"/>
          <p:cNvSpPr txBox="1"/>
          <p:nvPr/>
        </p:nvSpPr>
        <p:spPr>
          <a:xfrm rot="21279691">
            <a:off x="2907824" y="1096143"/>
            <a:ext cx="2286000" cy="369332"/>
          </a:xfrm>
          <a:prstGeom prst="rect">
            <a:avLst/>
          </a:prstGeom>
          <a:noFill/>
        </p:spPr>
        <p:txBody>
          <a:bodyPr wrap="square" rtlCol="0">
            <a:spAutoFit/>
          </a:bodyPr>
          <a:lstStyle/>
          <a:p>
            <a:r>
              <a:rPr lang="en-US" dirty="0" smtClean="0"/>
              <a:t>---------------------------</a:t>
            </a:r>
            <a:endParaRPr lang="en-US" dirty="0"/>
          </a:p>
        </p:txBody>
      </p:sp>
      <p:sp>
        <p:nvSpPr>
          <p:cNvPr id="32" name="TextBox 31"/>
          <p:cNvSpPr txBox="1"/>
          <p:nvPr/>
        </p:nvSpPr>
        <p:spPr>
          <a:xfrm>
            <a:off x="36576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3" name="TextBox 32"/>
          <p:cNvSpPr txBox="1"/>
          <p:nvPr/>
        </p:nvSpPr>
        <p:spPr>
          <a:xfrm>
            <a:off x="838200" y="2590800"/>
            <a:ext cx="7543800" cy="3323987"/>
          </a:xfrm>
          <a:prstGeom prst="rect">
            <a:avLst/>
          </a:prstGeom>
          <a:noFill/>
        </p:spPr>
        <p:txBody>
          <a:bodyPr wrap="square" rtlCol="0">
            <a:spAutoFit/>
          </a:bodyPr>
          <a:lstStyle/>
          <a:p>
            <a:r>
              <a:rPr lang="en-US" dirty="0" smtClean="0"/>
              <a:t>	 </a:t>
            </a:r>
            <a:r>
              <a:rPr lang="en-US" sz="2400" dirty="0" smtClean="0"/>
              <a:t>2014 we don't have much of an understanding about </a:t>
            </a:r>
            <a:r>
              <a:rPr lang="en-US" sz="2400" dirty="0" err="1" smtClean="0"/>
              <a:t>Raphia</a:t>
            </a:r>
            <a:r>
              <a:rPr lang="en-US" sz="2400" dirty="0" smtClean="0"/>
              <a:t> and </a:t>
            </a:r>
            <a:r>
              <a:rPr lang="en-US" sz="2400" dirty="0" err="1" smtClean="0"/>
              <a:t>Panium</a:t>
            </a:r>
            <a:r>
              <a:rPr lang="en-US" sz="2400" dirty="0" smtClean="0"/>
              <a:t>. We have virtually none, 2015 we don't, 2016 we start to, it's the increase of knowledge. At the increase of knowledge you would expect to see that message grow, swell, and develop, and the danger is that</a:t>
            </a:r>
            <a:r>
              <a:rPr lang="en-US" sz="2400" b="1" dirty="0" smtClean="0"/>
              <a:t> </a:t>
            </a:r>
            <a:r>
              <a:rPr lang="en-US" sz="2400" b="1" dirty="0" smtClean="0">
                <a:solidFill>
                  <a:srgbClr val="FF0000"/>
                </a:solidFill>
              </a:rPr>
              <a:t>in looking back we lose faith in God's leading</a:t>
            </a:r>
            <a:r>
              <a:rPr lang="en-US" sz="2400" dirty="0" smtClean="0"/>
              <a:t>, because we could argue why he didn’t tell us that from back then. Maybe this movement has taught error in the past the same way it taught that 40 part b was fulfilled in 1989</a:t>
            </a:r>
            <a:r>
              <a:rPr lang="en-US" dirty="0" smtClean="0"/>
              <a:t>.</a:t>
            </a:r>
          </a:p>
          <a:p>
            <a:endParaRPr lang="en-US" dirty="0"/>
          </a:p>
        </p:txBody>
      </p:sp>
      <p:sp>
        <p:nvSpPr>
          <p:cNvPr id="34" name="TextBox 33"/>
          <p:cNvSpPr txBox="1"/>
          <p:nvPr/>
        </p:nvSpPr>
        <p:spPr>
          <a:xfrm>
            <a:off x="5257800" y="457200"/>
            <a:ext cx="914400" cy="369332"/>
          </a:xfrm>
          <a:prstGeom prst="rect">
            <a:avLst/>
          </a:prstGeom>
          <a:noFill/>
        </p:spPr>
        <p:txBody>
          <a:bodyPr wrap="square" rtlCol="0">
            <a:spAutoFit/>
          </a:bodyPr>
          <a:lstStyle/>
          <a:p>
            <a:r>
              <a:rPr lang="en-US" dirty="0" smtClean="0"/>
              <a:t>Dragon</a:t>
            </a: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5240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3314700" y="1333500"/>
            <a:ext cx="381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001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763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27058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525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8673564">
            <a:off x="1913982" y="1061791"/>
            <a:ext cx="762000" cy="369332"/>
          </a:xfrm>
          <a:prstGeom prst="rect">
            <a:avLst/>
          </a:prstGeom>
          <a:noFill/>
        </p:spPr>
        <p:txBody>
          <a:bodyPr wrap="square" rtlCol="0">
            <a:spAutoFit/>
          </a:bodyPr>
          <a:lstStyle/>
          <a:p>
            <a:r>
              <a:rPr lang="en-US" smtClean="0"/>
              <a:t>Priest</a:t>
            </a:r>
            <a:endParaRPr lang="en-US" dirty="0"/>
          </a:p>
        </p:txBody>
      </p:sp>
      <p:sp>
        <p:nvSpPr>
          <p:cNvPr id="9" name="TextBox 8"/>
          <p:cNvSpPr txBox="1"/>
          <p:nvPr/>
        </p:nvSpPr>
        <p:spPr>
          <a:xfrm>
            <a:off x="3886200" y="838200"/>
            <a:ext cx="838200" cy="400110"/>
          </a:xfrm>
          <a:prstGeom prst="rect">
            <a:avLst/>
          </a:prstGeom>
          <a:noFill/>
        </p:spPr>
        <p:txBody>
          <a:bodyPr wrap="square" rtlCol="0">
            <a:spAutoFit/>
          </a:bodyPr>
          <a:lstStyle/>
          <a:p>
            <a:r>
              <a:rPr lang="en-US" sz="2000" dirty="0" smtClean="0"/>
              <a:t>2014</a:t>
            </a:r>
            <a:endParaRPr lang="en-US" sz="2000" dirty="0"/>
          </a:p>
        </p:txBody>
      </p:sp>
      <p:sp>
        <p:nvSpPr>
          <p:cNvPr id="10" name="TextBox 9"/>
          <p:cNvSpPr txBox="1"/>
          <p:nvPr/>
        </p:nvSpPr>
        <p:spPr>
          <a:xfrm>
            <a:off x="3962400" y="609600"/>
            <a:ext cx="6096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4648200" y="762000"/>
            <a:ext cx="9144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5486400" y="762000"/>
            <a:ext cx="609600" cy="400110"/>
          </a:xfrm>
          <a:prstGeom prst="rect">
            <a:avLst/>
          </a:prstGeom>
          <a:noFill/>
        </p:spPr>
        <p:txBody>
          <a:bodyPr wrap="square" rtlCol="0">
            <a:spAutoFit/>
          </a:bodyPr>
          <a:lstStyle/>
          <a:p>
            <a:r>
              <a:rPr lang="en-US" sz="2000" dirty="0" smtClean="0"/>
              <a:t>SC</a:t>
            </a:r>
            <a:endParaRPr lang="en-US" sz="2000" dirty="0"/>
          </a:p>
        </p:txBody>
      </p:sp>
      <p:cxnSp>
        <p:nvCxnSpPr>
          <p:cNvPr id="14" name="Straight Connector 13"/>
          <p:cNvCxnSpPr/>
          <p:nvPr/>
        </p:nvCxnSpPr>
        <p:spPr>
          <a:xfrm rot="5400000">
            <a:off x="3848894" y="14089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733800" y="990600"/>
            <a:ext cx="533400" cy="369332"/>
          </a:xfrm>
          <a:prstGeom prst="rect">
            <a:avLst/>
          </a:prstGeom>
          <a:noFill/>
        </p:spPr>
        <p:txBody>
          <a:bodyPr wrap="square" rtlCol="0">
            <a:spAutoFit/>
          </a:bodyPr>
          <a:lstStyle/>
          <a:p>
            <a:r>
              <a:rPr lang="en-US" dirty="0" smtClean="0"/>
              <a:t>12</a:t>
            </a:r>
            <a:endParaRPr lang="en-US" dirty="0"/>
          </a:p>
        </p:txBody>
      </p:sp>
      <p:sp>
        <p:nvSpPr>
          <p:cNvPr id="16" name="TextBox 15"/>
          <p:cNvSpPr txBox="1"/>
          <p:nvPr/>
        </p:nvSpPr>
        <p:spPr>
          <a:xfrm>
            <a:off x="3657600" y="1524000"/>
            <a:ext cx="762000" cy="646331"/>
          </a:xfrm>
          <a:prstGeom prst="rect">
            <a:avLst/>
          </a:prstGeom>
          <a:noFill/>
        </p:spPr>
        <p:txBody>
          <a:bodyPr wrap="square" rtlCol="0">
            <a:spAutoFit/>
          </a:bodyPr>
          <a:lstStyle/>
          <a:p>
            <a:r>
              <a:rPr lang="en-US" smtClean="0"/>
              <a:t>2520  time</a:t>
            </a:r>
            <a:endParaRPr lang="en-US" dirty="0"/>
          </a:p>
        </p:txBody>
      </p:sp>
      <p:sp>
        <p:nvSpPr>
          <p:cNvPr id="17" name="Arc 16"/>
          <p:cNvSpPr/>
          <p:nvPr/>
        </p:nvSpPr>
        <p:spPr>
          <a:xfrm rot="2763574">
            <a:off x="3979408" y="1317189"/>
            <a:ext cx="466518" cy="457200"/>
          </a:xfrm>
          <a:prstGeom prst="arc">
            <a:avLst>
              <a:gd name="adj1" fmla="val 16200000"/>
              <a:gd name="adj2" fmla="val 214858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9" name="Straight Connector 18"/>
          <p:cNvCxnSpPr>
            <a:stCxn id="17" idx="0"/>
          </p:cNvCxnSpPr>
          <p:nvPr/>
        </p:nvCxnSpPr>
        <p:spPr>
          <a:xfrm rot="16200000" flipH="1">
            <a:off x="4406216" y="1358217"/>
            <a:ext cx="60639" cy="118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7" idx="0"/>
          </p:cNvCxnSpPr>
          <p:nvPr/>
        </p:nvCxnSpPr>
        <p:spPr>
          <a:xfrm rot="16200000" flipH="1" flipV="1">
            <a:off x="4291917" y="1438643"/>
            <a:ext cx="136839" cy="33873"/>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2438400"/>
            <a:ext cx="6629400" cy="3785652"/>
          </a:xfrm>
          <a:prstGeom prst="rect">
            <a:avLst/>
          </a:prstGeom>
          <a:noFill/>
        </p:spPr>
        <p:txBody>
          <a:bodyPr wrap="square" rtlCol="0">
            <a:spAutoFit/>
          </a:bodyPr>
          <a:lstStyle/>
          <a:p>
            <a:r>
              <a:rPr lang="en-US" dirty="0" smtClean="0"/>
              <a:t> 	</a:t>
            </a:r>
            <a:r>
              <a:rPr lang="en-US" sz="2400" b="1" dirty="0" smtClean="0">
                <a:solidFill>
                  <a:srgbClr val="FF0000"/>
                </a:solidFill>
              </a:rPr>
              <a:t>We need to come out of that mindset and see how God has led in our past history which explains how he's leading in our present history</a:t>
            </a:r>
            <a:r>
              <a:rPr lang="en-US" sz="2400" dirty="0" smtClean="0">
                <a:solidFill>
                  <a:srgbClr val="FF0000"/>
                </a:solidFill>
              </a:rPr>
              <a:t>. </a:t>
            </a:r>
            <a:r>
              <a:rPr lang="en-US" sz="2400" dirty="0" smtClean="0"/>
              <a:t>So 1996 that kernel of truth Sunday Law in our lifetime just before us. We begin to understand it the Sunday Law a little earlier because it did become part of the test of the early rain of the Priests. Increase of knowledge of the early rain of the Priests was the 2520 that developed into time. And 2012 what is said? That 2014 is the Sunday Law, were they wrong?  </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752600"/>
            <a:ext cx="7924800" cy="3323987"/>
          </a:xfrm>
          <a:prstGeom prst="rect">
            <a:avLst/>
          </a:prstGeom>
          <a:noFill/>
        </p:spPr>
        <p:txBody>
          <a:bodyPr wrap="square" rtlCol="0">
            <a:spAutoFit/>
          </a:bodyPr>
          <a:lstStyle/>
          <a:p>
            <a:r>
              <a:rPr lang="en-US" sz="2400" dirty="0" smtClean="0"/>
              <a:t>	Spot quiz; were they half right and half wrong?  No, 2014 was the Sunday Law way mark. It's that dangerous half right half  wrong thinking that makes us look back at 2012 and expect to see error</a:t>
            </a:r>
            <a:r>
              <a:rPr lang="en-US" sz="2400" dirty="0" smtClean="0">
                <a:solidFill>
                  <a:srgbClr val="FF0000"/>
                </a:solidFill>
              </a:rPr>
              <a:t>.</a:t>
            </a:r>
            <a:r>
              <a:rPr lang="en-US" sz="2400" b="1" dirty="0" smtClean="0">
                <a:solidFill>
                  <a:srgbClr val="FF0000"/>
                </a:solidFill>
              </a:rPr>
              <a:t> It was not error; it was perfect for the dispensation that it was in</a:t>
            </a:r>
            <a:r>
              <a:rPr lang="en-US" sz="2400" dirty="0" smtClean="0"/>
              <a:t>. What had to happen was a new dispensation came upon us and with that new dispensation, if we go back to the idea of a classroom of grades. We just needed the next grade, and with the next grade came an understanding of fractals.</a:t>
            </a:r>
          </a:p>
          <a:p>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76400"/>
            <a:ext cx="7086600" cy="3323987"/>
          </a:xfrm>
          <a:prstGeom prst="rect">
            <a:avLst/>
          </a:prstGeom>
          <a:noFill/>
        </p:spPr>
        <p:txBody>
          <a:bodyPr wrap="square" rtlCol="0">
            <a:spAutoFit/>
          </a:bodyPr>
          <a:lstStyle/>
          <a:p>
            <a:r>
              <a:rPr lang="en-US" sz="2400" dirty="0" smtClean="0"/>
              <a:t>	In 2014 came an understanding of Ezra and the three groups we discussed last week</a:t>
            </a:r>
            <a:r>
              <a:rPr lang="en-US" sz="2400" b="1" dirty="0" smtClean="0"/>
              <a:t> </a:t>
            </a:r>
            <a:r>
              <a:rPr lang="en-US" sz="2400" b="1" dirty="0" smtClean="0">
                <a:solidFill>
                  <a:srgbClr val="FF0000"/>
                </a:solidFill>
              </a:rPr>
              <a:t>Priests</a:t>
            </a:r>
            <a:r>
              <a:rPr lang="en-US" sz="2400" dirty="0" smtClean="0">
                <a:solidFill>
                  <a:srgbClr val="FF0000"/>
                </a:solidFill>
              </a:rPr>
              <a:t>, </a:t>
            </a:r>
            <a:r>
              <a:rPr lang="en-US" sz="2400" b="1" dirty="0" smtClean="0">
                <a:solidFill>
                  <a:srgbClr val="FF0000"/>
                </a:solidFill>
              </a:rPr>
              <a:t>Levites, </a:t>
            </a:r>
            <a:r>
              <a:rPr lang="en-US" sz="2400" dirty="0" smtClean="0">
                <a:solidFill>
                  <a:srgbClr val="FF0000"/>
                </a:solidFill>
              </a:rPr>
              <a:t>and </a:t>
            </a:r>
            <a:r>
              <a:rPr lang="en-US" sz="2400" b="1" dirty="0" err="1" smtClean="0">
                <a:solidFill>
                  <a:srgbClr val="FF0000"/>
                </a:solidFill>
              </a:rPr>
              <a:t>Nathinims</a:t>
            </a:r>
            <a:r>
              <a:rPr lang="en-US" sz="2400" dirty="0" smtClean="0">
                <a:solidFill>
                  <a:srgbClr val="FF0000"/>
                </a:solidFill>
              </a:rPr>
              <a:t>. </a:t>
            </a:r>
            <a:r>
              <a:rPr lang="en-US" sz="2400" dirty="0" smtClean="0"/>
              <a:t>Once we had that light we understood 2014 was a Sunday Law, not for the 144,000. Therefore it's not Daniel 11:41 but a Sunday Law for the first group called. So we started to have in 2012 a greater understanding of the Sunday Law just because we needed to understand time setting and that would be further explained once we understood fractals</a:t>
            </a:r>
            <a:r>
              <a:rPr lang="en-US" dirty="0" smtClean="0"/>
              <a:t>.</a:t>
            </a:r>
          </a:p>
          <a:p>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895600" y="15240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3314700" y="1333500"/>
            <a:ext cx="381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001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763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27058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525294" y="13327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8673564">
            <a:off x="1913982" y="1061791"/>
            <a:ext cx="762000" cy="369332"/>
          </a:xfrm>
          <a:prstGeom prst="rect">
            <a:avLst/>
          </a:prstGeom>
          <a:noFill/>
        </p:spPr>
        <p:txBody>
          <a:bodyPr wrap="square" rtlCol="0">
            <a:spAutoFit/>
          </a:bodyPr>
          <a:lstStyle/>
          <a:p>
            <a:r>
              <a:rPr lang="en-US" smtClean="0"/>
              <a:t>Priest</a:t>
            </a:r>
            <a:endParaRPr lang="en-US" dirty="0"/>
          </a:p>
        </p:txBody>
      </p:sp>
      <p:sp>
        <p:nvSpPr>
          <p:cNvPr id="9" name="TextBox 8"/>
          <p:cNvSpPr txBox="1"/>
          <p:nvPr/>
        </p:nvSpPr>
        <p:spPr>
          <a:xfrm>
            <a:off x="3886200" y="838200"/>
            <a:ext cx="838200" cy="400110"/>
          </a:xfrm>
          <a:prstGeom prst="rect">
            <a:avLst/>
          </a:prstGeom>
          <a:noFill/>
        </p:spPr>
        <p:txBody>
          <a:bodyPr wrap="square" rtlCol="0">
            <a:spAutoFit/>
          </a:bodyPr>
          <a:lstStyle/>
          <a:p>
            <a:r>
              <a:rPr lang="en-US" sz="2000" dirty="0" smtClean="0"/>
              <a:t>2014</a:t>
            </a:r>
            <a:endParaRPr lang="en-US" sz="2000" dirty="0"/>
          </a:p>
        </p:txBody>
      </p:sp>
      <p:sp>
        <p:nvSpPr>
          <p:cNvPr id="10" name="TextBox 9"/>
          <p:cNvSpPr txBox="1"/>
          <p:nvPr/>
        </p:nvSpPr>
        <p:spPr>
          <a:xfrm>
            <a:off x="3962400" y="609600"/>
            <a:ext cx="6096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4648200" y="762000"/>
            <a:ext cx="9144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5486400" y="762000"/>
            <a:ext cx="609600" cy="400110"/>
          </a:xfrm>
          <a:prstGeom prst="rect">
            <a:avLst/>
          </a:prstGeom>
          <a:noFill/>
        </p:spPr>
        <p:txBody>
          <a:bodyPr wrap="square" rtlCol="0">
            <a:spAutoFit/>
          </a:bodyPr>
          <a:lstStyle/>
          <a:p>
            <a:r>
              <a:rPr lang="en-US" sz="2000" dirty="0" smtClean="0"/>
              <a:t>SC</a:t>
            </a:r>
            <a:endParaRPr lang="en-US" sz="2000" dirty="0"/>
          </a:p>
        </p:txBody>
      </p:sp>
      <p:cxnSp>
        <p:nvCxnSpPr>
          <p:cNvPr id="13" name="Straight Connector 12"/>
          <p:cNvCxnSpPr/>
          <p:nvPr/>
        </p:nvCxnSpPr>
        <p:spPr>
          <a:xfrm rot="5400000">
            <a:off x="3848894" y="14089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33800" y="990600"/>
            <a:ext cx="533400" cy="369332"/>
          </a:xfrm>
          <a:prstGeom prst="rect">
            <a:avLst/>
          </a:prstGeom>
          <a:noFill/>
        </p:spPr>
        <p:txBody>
          <a:bodyPr wrap="square" rtlCol="0">
            <a:spAutoFit/>
          </a:bodyPr>
          <a:lstStyle/>
          <a:p>
            <a:r>
              <a:rPr lang="en-US" dirty="0" smtClean="0"/>
              <a:t>12</a:t>
            </a:r>
            <a:endParaRPr lang="en-US" dirty="0"/>
          </a:p>
        </p:txBody>
      </p:sp>
      <p:sp>
        <p:nvSpPr>
          <p:cNvPr id="15" name="TextBox 14"/>
          <p:cNvSpPr txBox="1"/>
          <p:nvPr/>
        </p:nvSpPr>
        <p:spPr>
          <a:xfrm>
            <a:off x="3657600" y="1524000"/>
            <a:ext cx="762000" cy="646331"/>
          </a:xfrm>
          <a:prstGeom prst="rect">
            <a:avLst/>
          </a:prstGeom>
          <a:noFill/>
        </p:spPr>
        <p:txBody>
          <a:bodyPr wrap="square" rtlCol="0">
            <a:spAutoFit/>
          </a:bodyPr>
          <a:lstStyle/>
          <a:p>
            <a:r>
              <a:rPr lang="en-US" smtClean="0"/>
              <a:t>2520  time</a:t>
            </a:r>
            <a:endParaRPr lang="en-US" dirty="0"/>
          </a:p>
        </p:txBody>
      </p:sp>
      <p:sp>
        <p:nvSpPr>
          <p:cNvPr id="16" name="Arc 15"/>
          <p:cNvSpPr/>
          <p:nvPr/>
        </p:nvSpPr>
        <p:spPr>
          <a:xfrm rot="2763574">
            <a:off x="3979408" y="1317189"/>
            <a:ext cx="466518" cy="457200"/>
          </a:xfrm>
          <a:prstGeom prst="arc">
            <a:avLst>
              <a:gd name="adj1" fmla="val 16200000"/>
              <a:gd name="adj2" fmla="val 214858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7" name="Straight Connector 16"/>
          <p:cNvCxnSpPr>
            <a:stCxn id="16" idx="0"/>
          </p:cNvCxnSpPr>
          <p:nvPr/>
        </p:nvCxnSpPr>
        <p:spPr>
          <a:xfrm rot="16200000" flipH="1">
            <a:off x="4406216" y="1358217"/>
            <a:ext cx="60639" cy="118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0"/>
          </p:cNvCxnSpPr>
          <p:nvPr/>
        </p:nvCxnSpPr>
        <p:spPr>
          <a:xfrm rot="16200000" flipH="1" flipV="1">
            <a:off x="4291917" y="1438643"/>
            <a:ext cx="136839" cy="3387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95400" y="2895600"/>
            <a:ext cx="6781800" cy="2677656"/>
          </a:xfrm>
          <a:prstGeom prst="rect">
            <a:avLst/>
          </a:prstGeom>
          <a:noFill/>
        </p:spPr>
        <p:txBody>
          <a:bodyPr wrap="square" rtlCol="0">
            <a:spAutoFit/>
          </a:bodyPr>
          <a:lstStyle/>
          <a:p>
            <a:r>
              <a:rPr lang="en-US" sz="2400" dirty="0" smtClean="0"/>
              <a:t>	But what that Sunday Law actually looks like had not materially changed. So 2014 we start to understand fractals. So I want us to understand 2014 in two different ways if we can try and conceptualize both ways.</a:t>
            </a:r>
            <a:r>
              <a:rPr lang="en-US" sz="2400" b="1" dirty="0" smtClean="0">
                <a:solidFill>
                  <a:srgbClr val="00B0F0"/>
                </a:solidFill>
              </a:rPr>
              <a:t> </a:t>
            </a:r>
            <a:r>
              <a:rPr lang="en-US" sz="2400" b="1" dirty="0" smtClean="0">
                <a:solidFill>
                  <a:srgbClr val="FF0000"/>
                </a:solidFill>
              </a:rPr>
              <a:t>When it comes to the reform line of the Priests this is the Sunday Law there is no other it's just simply for that group of people the Sunday Law way mark.   </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514600" y="16764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3620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48394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906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3248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209800" y="990600"/>
            <a:ext cx="838200" cy="400110"/>
          </a:xfrm>
          <a:prstGeom prst="rect">
            <a:avLst/>
          </a:prstGeom>
          <a:noFill/>
        </p:spPr>
        <p:txBody>
          <a:bodyPr wrap="square" rtlCol="0">
            <a:spAutoFit/>
          </a:bodyPr>
          <a:lstStyle/>
          <a:p>
            <a:r>
              <a:rPr lang="en-US" sz="2000" dirty="0" smtClean="0"/>
              <a:t>2014</a:t>
            </a:r>
            <a:endParaRPr lang="en-US" sz="2000" dirty="0"/>
          </a:p>
        </p:txBody>
      </p:sp>
      <p:sp>
        <p:nvSpPr>
          <p:cNvPr id="12" name="TextBox 11"/>
          <p:cNvSpPr txBox="1"/>
          <p:nvPr/>
        </p:nvSpPr>
        <p:spPr>
          <a:xfrm>
            <a:off x="3505200" y="990600"/>
            <a:ext cx="685800" cy="381000"/>
          </a:xfrm>
          <a:prstGeom prst="rect">
            <a:avLst/>
          </a:prstGeom>
          <a:noFill/>
        </p:spPr>
        <p:txBody>
          <a:bodyPr wrap="square" rtlCol="0">
            <a:spAutoFit/>
          </a:bodyPr>
          <a:lstStyle/>
          <a:p>
            <a:r>
              <a:rPr lang="en-US" dirty="0" smtClean="0"/>
              <a:t>2019</a:t>
            </a:r>
            <a:endParaRPr lang="en-US" dirty="0"/>
          </a:p>
        </p:txBody>
      </p:sp>
      <p:sp>
        <p:nvSpPr>
          <p:cNvPr id="14" name="TextBox 13"/>
          <p:cNvSpPr txBox="1"/>
          <p:nvPr/>
        </p:nvSpPr>
        <p:spPr>
          <a:xfrm>
            <a:off x="4724400" y="990600"/>
            <a:ext cx="685800" cy="381000"/>
          </a:xfrm>
          <a:prstGeom prst="rect">
            <a:avLst/>
          </a:prstGeom>
          <a:noFill/>
        </p:spPr>
        <p:txBody>
          <a:bodyPr wrap="square" rtlCol="0">
            <a:spAutoFit/>
          </a:bodyPr>
          <a:lstStyle/>
          <a:p>
            <a:r>
              <a:rPr lang="en-US" dirty="0" smtClean="0"/>
              <a:t>2021</a:t>
            </a:r>
            <a:endParaRPr lang="en-US" dirty="0"/>
          </a:p>
        </p:txBody>
      </p:sp>
      <p:sp>
        <p:nvSpPr>
          <p:cNvPr id="15" name="TextBox 14"/>
          <p:cNvSpPr txBox="1"/>
          <p:nvPr/>
        </p:nvSpPr>
        <p:spPr>
          <a:xfrm>
            <a:off x="5562600" y="990600"/>
            <a:ext cx="1219200" cy="369332"/>
          </a:xfrm>
          <a:prstGeom prst="rect">
            <a:avLst/>
          </a:prstGeom>
          <a:noFill/>
        </p:spPr>
        <p:txBody>
          <a:bodyPr wrap="square" rtlCol="0">
            <a:spAutoFit/>
          </a:bodyPr>
          <a:lstStyle/>
          <a:p>
            <a:r>
              <a:rPr lang="en-US" dirty="0" smtClean="0"/>
              <a:t>Dan 11:41</a:t>
            </a:r>
            <a:endParaRPr lang="en-US" dirty="0"/>
          </a:p>
        </p:txBody>
      </p:sp>
      <p:sp>
        <p:nvSpPr>
          <p:cNvPr id="16" name="TextBox 15"/>
          <p:cNvSpPr txBox="1"/>
          <p:nvPr/>
        </p:nvSpPr>
        <p:spPr>
          <a:xfrm>
            <a:off x="2362200" y="685800"/>
            <a:ext cx="381000" cy="369332"/>
          </a:xfrm>
          <a:prstGeom prst="rect">
            <a:avLst/>
          </a:prstGeom>
          <a:noFill/>
        </p:spPr>
        <p:txBody>
          <a:bodyPr wrap="square" rtlCol="0">
            <a:spAutoFit/>
          </a:bodyPr>
          <a:lstStyle/>
          <a:p>
            <a:r>
              <a:rPr lang="en-US" dirty="0" smtClean="0"/>
              <a:t>P</a:t>
            </a:r>
            <a:endParaRPr lang="en-US" dirty="0"/>
          </a:p>
        </p:txBody>
      </p:sp>
      <p:sp>
        <p:nvSpPr>
          <p:cNvPr id="17" name="TextBox 16"/>
          <p:cNvSpPr txBox="1"/>
          <p:nvPr/>
        </p:nvSpPr>
        <p:spPr>
          <a:xfrm>
            <a:off x="3657600" y="685800"/>
            <a:ext cx="381000" cy="369332"/>
          </a:xfrm>
          <a:prstGeom prst="rect">
            <a:avLst/>
          </a:prstGeom>
          <a:noFill/>
        </p:spPr>
        <p:txBody>
          <a:bodyPr wrap="square" rtlCol="0">
            <a:spAutoFit/>
          </a:bodyPr>
          <a:lstStyle/>
          <a:p>
            <a:r>
              <a:rPr lang="en-US" dirty="0" smtClean="0"/>
              <a:t>L</a:t>
            </a:r>
            <a:endParaRPr lang="en-US" dirty="0"/>
          </a:p>
        </p:txBody>
      </p:sp>
      <p:sp>
        <p:nvSpPr>
          <p:cNvPr id="18" name="TextBox 17"/>
          <p:cNvSpPr txBox="1"/>
          <p:nvPr/>
        </p:nvSpPr>
        <p:spPr>
          <a:xfrm>
            <a:off x="4800600" y="685800"/>
            <a:ext cx="381000" cy="369332"/>
          </a:xfrm>
          <a:prstGeom prst="rect">
            <a:avLst/>
          </a:prstGeom>
          <a:noFill/>
        </p:spPr>
        <p:txBody>
          <a:bodyPr wrap="square" rtlCol="0">
            <a:spAutoFit/>
          </a:bodyPr>
          <a:lstStyle/>
          <a:p>
            <a:r>
              <a:rPr lang="en-US" dirty="0" smtClean="0"/>
              <a:t>N</a:t>
            </a:r>
            <a:endParaRPr lang="en-US" dirty="0"/>
          </a:p>
        </p:txBody>
      </p:sp>
      <p:sp>
        <p:nvSpPr>
          <p:cNvPr id="19" name="TextBox 18"/>
          <p:cNvSpPr txBox="1"/>
          <p:nvPr/>
        </p:nvSpPr>
        <p:spPr>
          <a:xfrm>
            <a:off x="5638800" y="685800"/>
            <a:ext cx="914400" cy="381000"/>
          </a:xfrm>
          <a:prstGeom prst="rect">
            <a:avLst/>
          </a:prstGeom>
          <a:noFill/>
        </p:spPr>
        <p:txBody>
          <a:bodyPr wrap="square" rtlCol="0">
            <a:spAutoFit/>
          </a:bodyPr>
          <a:lstStyle/>
          <a:p>
            <a:r>
              <a:rPr lang="en-US" dirty="0" smtClean="0"/>
              <a:t>144000</a:t>
            </a:r>
            <a:endParaRPr lang="en-US" dirty="0"/>
          </a:p>
        </p:txBody>
      </p:sp>
      <p:sp>
        <p:nvSpPr>
          <p:cNvPr id="20" name="TextBox 19"/>
          <p:cNvSpPr txBox="1"/>
          <p:nvPr/>
        </p:nvSpPr>
        <p:spPr>
          <a:xfrm>
            <a:off x="3657600" y="1676400"/>
            <a:ext cx="533400" cy="381000"/>
          </a:xfrm>
          <a:prstGeom prst="rect">
            <a:avLst/>
          </a:prstGeom>
          <a:noFill/>
        </p:spPr>
        <p:txBody>
          <a:bodyPr wrap="square" rtlCol="0">
            <a:spAutoFit/>
          </a:bodyPr>
          <a:lstStyle/>
          <a:p>
            <a:r>
              <a:rPr lang="en-US" dirty="0" smtClean="0"/>
              <a:t>SL</a:t>
            </a:r>
            <a:endParaRPr lang="en-US" dirty="0"/>
          </a:p>
        </p:txBody>
      </p:sp>
      <p:sp>
        <p:nvSpPr>
          <p:cNvPr id="21" name="TextBox 20"/>
          <p:cNvSpPr txBox="1"/>
          <p:nvPr/>
        </p:nvSpPr>
        <p:spPr>
          <a:xfrm>
            <a:off x="2362200" y="1676400"/>
            <a:ext cx="609600" cy="381000"/>
          </a:xfrm>
          <a:prstGeom prst="rect">
            <a:avLst/>
          </a:prstGeom>
          <a:noFill/>
        </p:spPr>
        <p:txBody>
          <a:bodyPr wrap="square" rtlCol="0">
            <a:spAutoFit/>
          </a:bodyPr>
          <a:lstStyle/>
          <a:p>
            <a:r>
              <a:rPr lang="en-US" dirty="0" smtClean="0"/>
              <a:t>SL</a:t>
            </a:r>
            <a:endParaRPr lang="en-US" dirty="0"/>
          </a:p>
        </p:txBody>
      </p:sp>
      <p:sp>
        <p:nvSpPr>
          <p:cNvPr id="22" name="TextBox 21"/>
          <p:cNvSpPr txBox="1"/>
          <p:nvPr/>
        </p:nvSpPr>
        <p:spPr>
          <a:xfrm>
            <a:off x="4876800" y="1676400"/>
            <a:ext cx="533400" cy="381000"/>
          </a:xfrm>
          <a:prstGeom prst="rect">
            <a:avLst/>
          </a:prstGeom>
          <a:noFill/>
        </p:spPr>
        <p:txBody>
          <a:bodyPr wrap="square" rtlCol="0">
            <a:spAutoFit/>
          </a:bodyPr>
          <a:lstStyle/>
          <a:p>
            <a:r>
              <a:rPr lang="en-US" dirty="0" smtClean="0"/>
              <a:t>SL</a:t>
            </a:r>
            <a:endParaRPr lang="en-US" dirty="0"/>
          </a:p>
        </p:txBody>
      </p:sp>
      <p:sp>
        <p:nvSpPr>
          <p:cNvPr id="23" name="TextBox 22"/>
          <p:cNvSpPr txBox="1"/>
          <p:nvPr/>
        </p:nvSpPr>
        <p:spPr>
          <a:xfrm>
            <a:off x="5943600" y="1676400"/>
            <a:ext cx="609600" cy="369332"/>
          </a:xfrm>
          <a:prstGeom prst="rect">
            <a:avLst/>
          </a:prstGeom>
          <a:noFill/>
        </p:spPr>
        <p:txBody>
          <a:bodyPr wrap="square" rtlCol="0">
            <a:spAutoFit/>
          </a:bodyPr>
          <a:lstStyle/>
          <a:p>
            <a:r>
              <a:rPr lang="en-US" dirty="0" smtClean="0"/>
              <a:t>SL</a:t>
            </a:r>
            <a:endParaRPr lang="en-US" dirty="0"/>
          </a:p>
        </p:txBody>
      </p:sp>
      <p:sp>
        <p:nvSpPr>
          <p:cNvPr id="24" name="TextBox 23"/>
          <p:cNvSpPr txBox="1"/>
          <p:nvPr/>
        </p:nvSpPr>
        <p:spPr>
          <a:xfrm>
            <a:off x="1295400" y="3048000"/>
            <a:ext cx="6705600" cy="2954655"/>
          </a:xfrm>
          <a:prstGeom prst="rect">
            <a:avLst/>
          </a:prstGeom>
          <a:noFill/>
        </p:spPr>
        <p:txBody>
          <a:bodyPr wrap="square" rtlCol="0">
            <a:spAutoFit/>
          </a:bodyPr>
          <a:lstStyle/>
          <a:p>
            <a:r>
              <a:rPr lang="en-US" sz="2400" dirty="0" smtClean="0"/>
              <a:t>	But when we start to construct our lines with the fractals we start to see another view of what God is trying to teach us. And when we see it that way </a:t>
            </a:r>
            <a:r>
              <a:rPr lang="en-US" sz="2400" b="1" dirty="0" smtClean="0">
                <a:solidFill>
                  <a:srgbClr val="FF0000"/>
                </a:solidFill>
              </a:rPr>
              <a:t>2014</a:t>
            </a:r>
            <a:r>
              <a:rPr lang="en-US" sz="2400" dirty="0" smtClean="0"/>
              <a:t> is a Sunday Law for the </a:t>
            </a:r>
            <a:r>
              <a:rPr lang="en-US" sz="2400" b="1" dirty="0" smtClean="0">
                <a:solidFill>
                  <a:srgbClr val="FF0000"/>
                </a:solidFill>
              </a:rPr>
              <a:t>Priests</a:t>
            </a:r>
            <a:r>
              <a:rPr lang="en-US" sz="2400" dirty="0" smtClean="0"/>
              <a:t>, </a:t>
            </a:r>
            <a:r>
              <a:rPr lang="en-US" sz="2400" b="1" dirty="0" smtClean="0">
                <a:solidFill>
                  <a:srgbClr val="FF0000"/>
                </a:solidFill>
              </a:rPr>
              <a:t>2019</a:t>
            </a:r>
            <a:r>
              <a:rPr lang="en-US" sz="2400" dirty="0" smtClean="0"/>
              <a:t> Sunday Law for the</a:t>
            </a:r>
            <a:r>
              <a:rPr lang="en-US" sz="2400" b="1" dirty="0" smtClean="0"/>
              <a:t> </a:t>
            </a:r>
            <a:r>
              <a:rPr lang="en-US" sz="2400" b="1" dirty="0" smtClean="0">
                <a:solidFill>
                  <a:srgbClr val="FF0000"/>
                </a:solidFill>
              </a:rPr>
              <a:t>Levites</a:t>
            </a:r>
            <a:r>
              <a:rPr lang="en-US" sz="2400" dirty="0" smtClean="0"/>
              <a:t>, </a:t>
            </a:r>
            <a:r>
              <a:rPr lang="en-US" sz="2400" b="1" dirty="0" smtClean="0">
                <a:solidFill>
                  <a:srgbClr val="FF0000"/>
                </a:solidFill>
              </a:rPr>
              <a:t>2021</a:t>
            </a:r>
            <a:r>
              <a:rPr lang="en-US" sz="2400" dirty="0" smtClean="0"/>
              <a:t> Sunday Law for the</a:t>
            </a:r>
            <a:r>
              <a:rPr lang="en-US" sz="2400" b="1" dirty="0" smtClean="0"/>
              <a:t> </a:t>
            </a:r>
            <a:r>
              <a:rPr lang="en-US" sz="2400" b="1" dirty="0" err="1" smtClean="0">
                <a:solidFill>
                  <a:srgbClr val="FF0000"/>
                </a:solidFill>
              </a:rPr>
              <a:t>Nethinims</a:t>
            </a:r>
            <a:r>
              <a:rPr lang="en-US" sz="2400" dirty="0" smtClean="0">
                <a:solidFill>
                  <a:srgbClr val="FF0000"/>
                </a:solidFill>
              </a:rPr>
              <a:t>, </a:t>
            </a:r>
            <a:r>
              <a:rPr lang="en-US" sz="2400" b="1" dirty="0" smtClean="0">
                <a:solidFill>
                  <a:srgbClr val="FF0000"/>
                </a:solidFill>
              </a:rPr>
              <a:t>Daniel 11: 41 Sunday Law for the 144,000</a:t>
            </a:r>
            <a:r>
              <a:rPr lang="en-US" sz="2400" dirty="0" smtClean="0"/>
              <a:t>. And we see that evidence when we go to the end of Ancient Israel.</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981200"/>
            <a:ext cx="6934200" cy="3323987"/>
          </a:xfrm>
          <a:prstGeom prst="rect">
            <a:avLst/>
          </a:prstGeom>
          <a:noFill/>
        </p:spPr>
        <p:txBody>
          <a:bodyPr wrap="square" rtlCol="0">
            <a:spAutoFit/>
          </a:bodyPr>
          <a:lstStyle/>
          <a:p>
            <a:r>
              <a:rPr lang="en-US" sz="2400" dirty="0" smtClean="0"/>
              <a:t>	What are the gospels designed to teach us? Matthew, Mark, Luke, and John into Acts. What are they designed to teach us?</a:t>
            </a:r>
            <a:r>
              <a:rPr lang="en-US" sz="2400" dirty="0" smtClean="0">
                <a:solidFill>
                  <a:srgbClr val="FF0000"/>
                </a:solidFill>
              </a:rPr>
              <a:t> </a:t>
            </a:r>
            <a:r>
              <a:rPr lang="en-US" sz="2400" b="1" dirty="0" smtClean="0">
                <a:solidFill>
                  <a:srgbClr val="FF0000"/>
                </a:solidFill>
              </a:rPr>
              <a:t>They’re designed to teach us all of the history that must happen, the steps that must occur before 34 A.D. before the gospel goes to the Gentiles</a:t>
            </a:r>
            <a:r>
              <a:rPr lang="en-US" sz="2400" b="1" dirty="0" smtClean="0"/>
              <a:t>. </a:t>
            </a:r>
            <a:r>
              <a:rPr lang="en-US" sz="2400" dirty="0" smtClean="0"/>
              <a:t>The gospels are designed to show us the history prior to the gospel going to the world,</a:t>
            </a:r>
            <a:r>
              <a:rPr lang="en-US" sz="2400" b="1" dirty="0" smtClean="0">
                <a:solidFill>
                  <a:srgbClr val="FF0000"/>
                </a:solidFill>
              </a:rPr>
              <a:t> the history prior to the Sunday law</a:t>
            </a:r>
            <a:r>
              <a:rPr lang="en-US" b="1" dirty="0" smtClean="0"/>
              <a:t>.</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295400"/>
            <a:ext cx="7772400" cy="4038600"/>
          </a:xfrm>
          <a:noFill/>
        </p:spPr>
        <p:txBody>
          <a:bodyPr>
            <a:noAutofit/>
          </a:bodyPr>
          <a:lstStyle/>
          <a:p>
            <a:pPr>
              <a:buNone/>
            </a:pPr>
            <a:r>
              <a:rPr lang="en-US" dirty="0" smtClean="0"/>
              <a:t>	</a:t>
            </a:r>
            <a:r>
              <a:rPr lang="en-US" dirty="0" smtClean="0"/>
              <a:t>	As </a:t>
            </a:r>
            <a:r>
              <a:rPr lang="en-US" dirty="0" smtClean="0"/>
              <a:t>we've had to handle this pandemic we haven't  been able to do that. So some of the things that were presented inside  Australia over the last two or three months would normally go to another school, another camp meeting and they would be repeated again with more information, may   be condensed, maybe summarized, maybe stretched out  over a school and developed  further. But none of that has been able to happen because of the pandemic. So a subject like the Apis Bull is not being repeated in any school or camp meeting as it was done here</a:t>
            </a:r>
            <a:r>
              <a:rPr lang="en-US" dirty="0" smtClean="0"/>
              <a:t>.</a:t>
            </a:r>
          </a:p>
          <a:p>
            <a:pPr>
              <a:buNone/>
            </a:pPr>
            <a:endParaRPr lang="en-US" dirty="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14" name="TextBox 13"/>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5" name="Straight Connector 1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9" name="TextBox 18"/>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20" name="TextBox 19"/>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6" name="TextBox 25"/>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27" name="TextBox 26"/>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8" name="TextBox 27"/>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29" name="Straight Connector 28"/>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1" name="TextBox 30"/>
          <p:cNvSpPr txBox="1"/>
          <p:nvPr/>
        </p:nvSpPr>
        <p:spPr>
          <a:xfrm rot="21279691">
            <a:off x="2907824" y="1096143"/>
            <a:ext cx="2286000" cy="369332"/>
          </a:xfrm>
          <a:prstGeom prst="rect">
            <a:avLst/>
          </a:prstGeom>
          <a:noFill/>
        </p:spPr>
        <p:txBody>
          <a:bodyPr wrap="square" rtlCol="0">
            <a:spAutoFit/>
          </a:bodyPr>
          <a:lstStyle/>
          <a:p>
            <a:r>
              <a:rPr lang="en-US" dirty="0" smtClean="0"/>
              <a:t>---------------------------</a:t>
            </a:r>
            <a:endParaRPr lang="en-US" dirty="0"/>
          </a:p>
        </p:txBody>
      </p:sp>
      <p:sp>
        <p:nvSpPr>
          <p:cNvPr id="32" name="TextBox 31"/>
          <p:cNvSpPr txBox="1"/>
          <p:nvPr/>
        </p:nvSpPr>
        <p:spPr>
          <a:xfrm>
            <a:off x="36576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3" name="TextBox 32"/>
          <p:cNvSpPr txBox="1"/>
          <p:nvPr/>
        </p:nvSpPr>
        <p:spPr>
          <a:xfrm>
            <a:off x="838200" y="2895600"/>
            <a:ext cx="7543800" cy="3046988"/>
          </a:xfrm>
          <a:prstGeom prst="rect">
            <a:avLst/>
          </a:prstGeom>
          <a:noFill/>
        </p:spPr>
        <p:txBody>
          <a:bodyPr wrap="square" rtlCol="0">
            <a:spAutoFit/>
          </a:bodyPr>
          <a:lstStyle/>
          <a:p>
            <a:r>
              <a:rPr lang="en-US" sz="2400" dirty="0" smtClean="0"/>
              <a:t>	So what these lines are teaching us, what much of our message is teaching us is of the history leading up to the Sunday Law.  2014, 16, 18, 19 the focus of that increase of knowledge was to prepare us for this event,</a:t>
            </a:r>
            <a:r>
              <a:rPr lang="en-US" sz="2400" b="1" dirty="0" smtClean="0">
                <a:solidFill>
                  <a:srgbClr val="FF0000"/>
                </a:solidFill>
              </a:rPr>
              <a:t> </a:t>
            </a:r>
            <a:r>
              <a:rPr lang="en-US" sz="2400" b="1" dirty="0" err="1" smtClean="0">
                <a:solidFill>
                  <a:srgbClr val="FF0000"/>
                </a:solidFill>
              </a:rPr>
              <a:t>Raphia</a:t>
            </a:r>
            <a:r>
              <a:rPr lang="en-US" sz="2400" dirty="0" smtClean="0"/>
              <a:t>. In that history so much of what we're understanding is designed to prepare us for the Sunday Law not the history after the Sunday law not the history after </a:t>
            </a:r>
            <a:r>
              <a:rPr lang="en-US" sz="2400" dirty="0" err="1" smtClean="0"/>
              <a:t>Panium</a:t>
            </a:r>
            <a:r>
              <a:rPr lang="en-US" sz="2400" dirty="0" smtClean="0"/>
              <a:t>  that wasn't the focus, </a:t>
            </a:r>
            <a:r>
              <a:rPr lang="en-US" sz="2400" b="1" dirty="0" smtClean="0">
                <a:solidFill>
                  <a:srgbClr val="FF0000"/>
                </a:solidFill>
              </a:rPr>
              <a:t>but on the dispensation that we were currently in the test that we were approaching</a:t>
            </a:r>
            <a:r>
              <a:rPr lang="en-US" sz="2400" dirty="0" smtClean="0"/>
              <a:t>.   </a:t>
            </a:r>
            <a:endParaRPr lang="en-US" sz="2400" dirty="0"/>
          </a:p>
        </p:txBody>
      </p:sp>
      <p:sp>
        <p:nvSpPr>
          <p:cNvPr id="34" name="TextBox 33"/>
          <p:cNvSpPr txBox="1"/>
          <p:nvPr/>
        </p:nvSpPr>
        <p:spPr>
          <a:xfrm>
            <a:off x="5181600" y="457200"/>
            <a:ext cx="838200" cy="369332"/>
          </a:xfrm>
          <a:prstGeom prst="rect">
            <a:avLst/>
          </a:prstGeom>
          <a:noFill/>
        </p:spPr>
        <p:txBody>
          <a:bodyPr wrap="square" rtlCol="0">
            <a:spAutoFit/>
          </a:bodyPr>
          <a:lstStyle/>
          <a:p>
            <a:r>
              <a:rPr lang="en-US" dirty="0" smtClean="0"/>
              <a:t>Dragon</a:t>
            </a:r>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14" name="TextBox 13"/>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5" name="Straight Connector 1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9" name="TextBox 18"/>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20" name="TextBox 19"/>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6" name="TextBox 25"/>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27" name="TextBox 26"/>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8" name="TextBox 27"/>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29" name="Straight Connector 28"/>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1" name="TextBox 30"/>
          <p:cNvSpPr txBox="1"/>
          <p:nvPr/>
        </p:nvSpPr>
        <p:spPr>
          <a:xfrm rot="21279691">
            <a:off x="2907824" y="1096143"/>
            <a:ext cx="2286000" cy="369332"/>
          </a:xfrm>
          <a:prstGeom prst="rect">
            <a:avLst/>
          </a:prstGeom>
          <a:noFill/>
        </p:spPr>
        <p:txBody>
          <a:bodyPr wrap="square" rtlCol="0">
            <a:spAutoFit/>
          </a:bodyPr>
          <a:lstStyle/>
          <a:p>
            <a:r>
              <a:rPr lang="en-US" dirty="0" smtClean="0"/>
              <a:t>---------------------------</a:t>
            </a:r>
            <a:endParaRPr lang="en-US" dirty="0"/>
          </a:p>
        </p:txBody>
      </p:sp>
      <p:sp>
        <p:nvSpPr>
          <p:cNvPr id="32" name="TextBox 31"/>
          <p:cNvSpPr txBox="1"/>
          <p:nvPr/>
        </p:nvSpPr>
        <p:spPr>
          <a:xfrm>
            <a:off x="36576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3" name="TextBox 32"/>
          <p:cNvSpPr txBox="1"/>
          <p:nvPr/>
        </p:nvSpPr>
        <p:spPr>
          <a:xfrm>
            <a:off x="1066800" y="2971800"/>
            <a:ext cx="7162800" cy="2954655"/>
          </a:xfrm>
          <a:prstGeom prst="rect">
            <a:avLst/>
          </a:prstGeom>
          <a:noFill/>
        </p:spPr>
        <p:txBody>
          <a:bodyPr wrap="square" rtlCol="0">
            <a:spAutoFit/>
          </a:bodyPr>
          <a:lstStyle/>
          <a:p>
            <a:r>
              <a:rPr lang="en-US" sz="2400" dirty="0" smtClean="0"/>
              <a:t>	So we should expect in this history in this dispensation to have an explosion of information about the Sunday Law, both in the timing of the Sunday Law, and in the characteristics of the Sunday Law what it looks like. And that all began at the increase of knowledge. From 1996 to 2019 is 23 years, has there been any material change in our understanding of what the Sunday Law looks like? No. </a:t>
            </a:r>
          </a:p>
          <a:p>
            <a:endParaRPr lang="en-US" dirty="0"/>
          </a:p>
        </p:txBody>
      </p:sp>
      <p:sp>
        <p:nvSpPr>
          <p:cNvPr id="34" name="TextBox 33"/>
          <p:cNvSpPr txBox="1"/>
          <p:nvPr/>
        </p:nvSpPr>
        <p:spPr>
          <a:xfrm>
            <a:off x="5181600" y="457200"/>
            <a:ext cx="838200" cy="381000"/>
          </a:xfrm>
          <a:prstGeom prst="rect">
            <a:avLst/>
          </a:prstGeom>
          <a:noFill/>
        </p:spPr>
        <p:txBody>
          <a:bodyPr wrap="square" rtlCol="0">
            <a:spAutoFit/>
          </a:bodyPr>
          <a:lstStyle/>
          <a:p>
            <a:r>
              <a:rPr lang="en-US" dirty="0" smtClean="0"/>
              <a:t>Dragon</a:t>
            </a: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rot="18605989">
            <a:off x="332220" y="1152831"/>
            <a:ext cx="838200" cy="461665"/>
          </a:xfrm>
          <a:prstGeom prst="rect">
            <a:avLst/>
          </a:prstGeom>
          <a:noFill/>
        </p:spPr>
        <p:txBody>
          <a:bodyPr wrap="square" rtlCol="0">
            <a:spAutoFit/>
          </a:bodyPr>
          <a:lstStyle/>
          <a:p>
            <a:r>
              <a:rPr lang="en-US" sz="2400" dirty="0" smtClean="0"/>
              <a:t>144’</a:t>
            </a:r>
            <a:endParaRPr lang="en-US" sz="2400" dirty="0"/>
          </a:p>
        </p:txBody>
      </p:sp>
      <p:sp>
        <p:nvSpPr>
          <p:cNvPr id="14" name="TextBox 13"/>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5" name="Straight Connector 14"/>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9" name="TextBox 18"/>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20" name="TextBox 19"/>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5" name="TextBox 24"/>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6" name="TextBox 25"/>
          <p:cNvSpPr txBox="1"/>
          <p:nvPr/>
        </p:nvSpPr>
        <p:spPr>
          <a:xfrm>
            <a:off x="3124200" y="1524000"/>
            <a:ext cx="533400" cy="369332"/>
          </a:xfrm>
          <a:prstGeom prst="rect">
            <a:avLst/>
          </a:prstGeom>
          <a:noFill/>
        </p:spPr>
        <p:txBody>
          <a:bodyPr wrap="square" rtlCol="0">
            <a:spAutoFit/>
          </a:bodyPr>
          <a:lstStyle/>
          <a:p>
            <a:r>
              <a:rPr lang="en-US" dirty="0" smtClean="0"/>
              <a:t>ER</a:t>
            </a:r>
            <a:endParaRPr lang="en-US" dirty="0"/>
          </a:p>
        </p:txBody>
      </p:sp>
      <p:sp>
        <p:nvSpPr>
          <p:cNvPr id="27" name="TextBox 26"/>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8" name="TextBox 27"/>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29" name="Straight Connector 28"/>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1" name="TextBox 30"/>
          <p:cNvSpPr txBox="1"/>
          <p:nvPr/>
        </p:nvSpPr>
        <p:spPr>
          <a:xfrm rot="21279691">
            <a:off x="2907824" y="1096143"/>
            <a:ext cx="2286000" cy="369332"/>
          </a:xfrm>
          <a:prstGeom prst="rect">
            <a:avLst/>
          </a:prstGeom>
          <a:noFill/>
        </p:spPr>
        <p:txBody>
          <a:bodyPr wrap="square" rtlCol="0">
            <a:spAutoFit/>
          </a:bodyPr>
          <a:lstStyle/>
          <a:p>
            <a:r>
              <a:rPr lang="en-US" dirty="0" smtClean="0"/>
              <a:t>---------------------------</a:t>
            </a:r>
            <a:endParaRPr lang="en-US" dirty="0"/>
          </a:p>
        </p:txBody>
      </p:sp>
      <p:sp>
        <p:nvSpPr>
          <p:cNvPr id="32" name="TextBox 31"/>
          <p:cNvSpPr txBox="1"/>
          <p:nvPr/>
        </p:nvSpPr>
        <p:spPr>
          <a:xfrm>
            <a:off x="36576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3" name="TextBox 32"/>
          <p:cNvSpPr txBox="1"/>
          <p:nvPr/>
        </p:nvSpPr>
        <p:spPr>
          <a:xfrm>
            <a:off x="3810000" y="1447800"/>
            <a:ext cx="914400" cy="381000"/>
          </a:xfrm>
          <a:prstGeom prst="rect">
            <a:avLst/>
          </a:prstGeom>
          <a:noFill/>
        </p:spPr>
        <p:txBody>
          <a:bodyPr wrap="square" rtlCol="0">
            <a:spAutoFit/>
          </a:bodyPr>
          <a:lstStyle/>
          <a:p>
            <a:r>
              <a:rPr lang="en-US" smtClean="0"/>
              <a:t>Equality</a:t>
            </a:r>
            <a:endParaRPr lang="en-US" dirty="0"/>
          </a:p>
        </p:txBody>
      </p:sp>
      <p:sp>
        <p:nvSpPr>
          <p:cNvPr id="34" name="TextBox 33"/>
          <p:cNvSpPr txBox="1"/>
          <p:nvPr/>
        </p:nvSpPr>
        <p:spPr>
          <a:xfrm>
            <a:off x="3886200" y="1676400"/>
            <a:ext cx="990600" cy="646331"/>
          </a:xfrm>
          <a:prstGeom prst="rect">
            <a:avLst/>
          </a:prstGeom>
          <a:noFill/>
        </p:spPr>
        <p:txBody>
          <a:bodyPr wrap="square" rtlCol="0">
            <a:spAutoFit/>
          </a:bodyPr>
          <a:lstStyle/>
          <a:p>
            <a:r>
              <a:rPr lang="en-US" dirty="0" smtClean="0"/>
              <a:t>1850  1888</a:t>
            </a:r>
            <a:endParaRPr lang="en-US" dirty="0"/>
          </a:p>
        </p:txBody>
      </p:sp>
      <p:cxnSp>
        <p:nvCxnSpPr>
          <p:cNvPr id="36" name="Straight Connector 35"/>
          <p:cNvCxnSpPr/>
          <p:nvPr/>
        </p:nvCxnSpPr>
        <p:spPr>
          <a:xfrm>
            <a:off x="3886200" y="2286000"/>
            <a:ext cx="609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038600" y="2286000"/>
            <a:ext cx="457200" cy="369332"/>
          </a:xfrm>
          <a:prstGeom prst="rect">
            <a:avLst/>
          </a:prstGeom>
          <a:noFill/>
        </p:spPr>
        <p:txBody>
          <a:bodyPr wrap="square" rtlCol="0">
            <a:spAutoFit/>
          </a:bodyPr>
          <a:lstStyle/>
          <a:p>
            <a:r>
              <a:rPr lang="en-US" dirty="0" smtClean="0"/>
              <a:t>SL</a:t>
            </a:r>
            <a:endParaRPr lang="en-US" dirty="0"/>
          </a:p>
        </p:txBody>
      </p:sp>
      <p:sp>
        <p:nvSpPr>
          <p:cNvPr id="41" name="TextBox 40"/>
          <p:cNvSpPr txBox="1"/>
          <p:nvPr/>
        </p:nvSpPr>
        <p:spPr>
          <a:xfrm>
            <a:off x="1219200" y="3048000"/>
            <a:ext cx="6705600" cy="2954655"/>
          </a:xfrm>
          <a:prstGeom prst="rect">
            <a:avLst/>
          </a:prstGeom>
          <a:noFill/>
        </p:spPr>
        <p:txBody>
          <a:bodyPr wrap="square" rtlCol="0">
            <a:spAutoFit/>
          </a:bodyPr>
          <a:lstStyle/>
          <a:p>
            <a:r>
              <a:rPr lang="en-US" sz="2400" dirty="0" smtClean="0"/>
              <a:t>	Now what do we understand,  King of the North King of the South leading us to the subject of church and state, church over state, state over church,  </a:t>
            </a:r>
            <a:r>
              <a:rPr lang="en-US" sz="2400" dirty="0" err="1" smtClean="0"/>
              <a:t>dispensationalism</a:t>
            </a:r>
            <a:r>
              <a:rPr lang="en-US" sz="2400" dirty="0" smtClean="0"/>
              <a:t> , Eden to Eden, equality. So we understand in 2019 equality.  We understand here an increase of knowledge on reform lines which explains to us </a:t>
            </a:r>
            <a:r>
              <a:rPr lang="en-US" sz="2400" b="1" dirty="0" smtClean="0">
                <a:solidFill>
                  <a:srgbClr val="FF0000"/>
                </a:solidFill>
              </a:rPr>
              <a:t>1850 plus 1888 equals the Sunday Law</a:t>
            </a:r>
            <a:r>
              <a:rPr lang="en-US" sz="2400" b="1" dirty="0" smtClean="0"/>
              <a:t>. </a:t>
            </a:r>
          </a:p>
          <a:p>
            <a:endParaRPr lang="en-US" dirty="0"/>
          </a:p>
        </p:txBody>
      </p:sp>
      <p:sp>
        <p:nvSpPr>
          <p:cNvPr id="38" name="TextBox 37"/>
          <p:cNvSpPr txBox="1"/>
          <p:nvPr/>
        </p:nvSpPr>
        <p:spPr>
          <a:xfrm>
            <a:off x="5181600" y="457200"/>
            <a:ext cx="838200" cy="381000"/>
          </a:xfrm>
          <a:prstGeom prst="rect">
            <a:avLst/>
          </a:prstGeom>
          <a:noFill/>
        </p:spPr>
        <p:txBody>
          <a:bodyPr wrap="square" rtlCol="0">
            <a:spAutoFit/>
          </a:bodyPr>
          <a:lstStyle/>
          <a:p>
            <a:r>
              <a:rPr lang="en-US" dirty="0" smtClean="0"/>
              <a:t>Dragon</a:t>
            </a:r>
            <a:endParaRPr lang="en-US" dirty="0"/>
          </a:p>
        </p:txBody>
      </p:sp>
      <p:sp>
        <p:nvSpPr>
          <p:cNvPr id="39" name="TextBox 38"/>
          <p:cNvSpPr txBox="1"/>
          <p:nvPr/>
        </p:nvSpPr>
        <p:spPr>
          <a:xfrm>
            <a:off x="3733800" y="1981200"/>
            <a:ext cx="381000" cy="307777"/>
          </a:xfrm>
          <a:prstGeom prst="rect">
            <a:avLst/>
          </a:prstGeom>
          <a:noFill/>
        </p:spPr>
        <p:txBody>
          <a:bodyPr wrap="square" rtlCol="0">
            <a:spAutoFit/>
          </a:bodyPr>
          <a:lstStyle/>
          <a:p>
            <a:r>
              <a:rPr lang="en-US" sz="1400" dirty="0" smtClean="0"/>
              <a:t>+</a:t>
            </a:r>
            <a:endParaRPr lang="en-US" sz="14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524000"/>
            <a:ext cx="7467600" cy="4431983"/>
          </a:xfrm>
          <a:prstGeom prst="rect">
            <a:avLst/>
          </a:prstGeom>
          <a:noFill/>
        </p:spPr>
        <p:txBody>
          <a:bodyPr wrap="square" rtlCol="0">
            <a:spAutoFit/>
          </a:bodyPr>
          <a:lstStyle/>
          <a:p>
            <a:r>
              <a:rPr lang="en-US" sz="2400" dirty="0" smtClean="0"/>
              <a:t>	Now we start to see that this way mark has as much to do with slavery as it has to do with the Sabbath Sunday question. So our understanding of this way mark begins to change and what do people start doing? What they start saying is you’re fighting against the Time of the End </a:t>
            </a:r>
            <a:r>
              <a:rPr lang="en-US" sz="2400" dirty="0" smtClean="0"/>
              <a:t>magazine.</a:t>
            </a:r>
          </a:p>
          <a:p>
            <a:endParaRPr lang="en-US" sz="2400" dirty="0" smtClean="0"/>
          </a:p>
          <a:p>
            <a:r>
              <a:rPr lang="en-US" sz="2400" dirty="0" smtClean="0"/>
              <a:t>	This </a:t>
            </a:r>
            <a:r>
              <a:rPr lang="en-US" sz="2400" dirty="0" smtClean="0"/>
              <a:t>advancement in understanding is a direct attack on the knowledge we had 23 years ago.  Why are they saying that on this subject, on the Sunday Law subject?  They never said that when it came to the subject of the King of the North and the King of the South.</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772400" cy="5909310"/>
          </a:xfrm>
          <a:prstGeom prst="rect">
            <a:avLst/>
          </a:prstGeom>
          <a:noFill/>
        </p:spPr>
        <p:txBody>
          <a:bodyPr wrap="square" rtlCol="0">
            <a:spAutoFit/>
          </a:bodyPr>
          <a:lstStyle/>
          <a:p>
            <a:r>
              <a:rPr lang="en-US" dirty="0" smtClean="0"/>
              <a:t> 	</a:t>
            </a:r>
            <a:r>
              <a:rPr lang="en-US" sz="2400" dirty="0" smtClean="0"/>
              <a:t>People can be very logical when they see knowledge increased on subjects that don't directly challenge their set way of thinking. Once that methodology, once God's leading, advancing begins to challenge their deep held fundamental beliefs then it starts to become a fight. Now people start to see the advancement of knowledge as either two things; </a:t>
            </a:r>
            <a:r>
              <a:rPr lang="en-US" sz="2400" b="1" dirty="0" smtClean="0">
                <a:solidFill>
                  <a:srgbClr val="FF0000"/>
                </a:solidFill>
              </a:rPr>
              <a:t>either a rejection of prior knowledge</a:t>
            </a:r>
            <a:r>
              <a:rPr lang="en-US" sz="2400" dirty="0" smtClean="0"/>
              <a:t> that people in this movement are attacking the foundations of this movement's beliefs.</a:t>
            </a:r>
          </a:p>
          <a:p>
            <a:r>
              <a:rPr lang="en-US" sz="2400" dirty="0" smtClean="0"/>
              <a:t> </a:t>
            </a:r>
          </a:p>
          <a:p>
            <a:r>
              <a:rPr lang="en-US" sz="2400" dirty="0" smtClean="0"/>
              <a:t>	So it's either an attack on foundations, or it is seen as evidence that </a:t>
            </a:r>
            <a:r>
              <a:rPr lang="en-US" sz="2400" b="1" dirty="0" smtClean="0">
                <a:solidFill>
                  <a:srgbClr val="FF0000"/>
                </a:solidFill>
              </a:rPr>
              <a:t>God was never leading us to begin </a:t>
            </a:r>
            <a:r>
              <a:rPr lang="en-US" sz="2400" dirty="0" smtClean="0"/>
              <a:t>with because if he was leading us to begin with then for 23 years we wouldn't have a wrong understanding of the Sunday Law . I want to suggest both thoughts are a serious life-threatening danger where we forget how God leads his people in his past history.</a:t>
            </a:r>
          </a:p>
          <a:p>
            <a:endParaRPr 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514600" y="16764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3620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8394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906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3248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09800" y="990600"/>
            <a:ext cx="838200" cy="400110"/>
          </a:xfrm>
          <a:prstGeom prst="rect">
            <a:avLst/>
          </a:prstGeom>
          <a:noFill/>
        </p:spPr>
        <p:txBody>
          <a:bodyPr wrap="square" rtlCol="0">
            <a:spAutoFit/>
          </a:bodyPr>
          <a:lstStyle/>
          <a:p>
            <a:r>
              <a:rPr lang="en-US" sz="2000" dirty="0" smtClean="0"/>
              <a:t>2014</a:t>
            </a:r>
            <a:endParaRPr lang="en-US" sz="2000" dirty="0"/>
          </a:p>
        </p:txBody>
      </p:sp>
      <p:sp>
        <p:nvSpPr>
          <p:cNvPr id="8" name="TextBox 7"/>
          <p:cNvSpPr txBox="1"/>
          <p:nvPr/>
        </p:nvSpPr>
        <p:spPr>
          <a:xfrm>
            <a:off x="3505200" y="990600"/>
            <a:ext cx="685800" cy="381000"/>
          </a:xfrm>
          <a:prstGeom prst="rect">
            <a:avLst/>
          </a:prstGeom>
          <a:noFill/>
        </p:spPr>
        <p:txBody>
          <a:bodyPr wrap="square" rtlCol="0">
            <a:spAutoFit/>
          </a:bodyPr>
          <a:lstStyle/>
          <a:p>
            <a:r>
              <a:rPr lang="en-US" dirty="0" smtClean="0"/>
              <a:t>2019</a:t>
            </a:r>
            <a:endParaRPr lang="en-US" dirty="0"/>
          </a:p>
        </p:txBody>
      </p:sp>
      <p:sp>
        <p:nvSpPr>
          <p:cNvPr id="9" name="TextBox 8"/>
          <p:cNvSpPr txBox="1"/>
          <p:nvPr/>
        </p:nvSpPr>
        <p:spPr>
          <a:xfrm>
            <a:off x="4724400" y="990600"/>
            <a:ext cx="685800" cy="381000"/>
          </a:xfrm>
          <a:prstGeom prst="rect">
            <a:avLst/>
          </a:prstGeom>
          <a:noFill/>
        </p:spPr>
        <p:txBody>
          <a:bodyPr wrap="square" rtlCol="0">
            <a:spAutoFit/>
          </a:bodyPr>
          <a:lstStyle/>
          <a:p>
            <a:r>
              <a:rPr lang="en-US" dirty="0" smtClean="0"/>
              <a:t>2021</a:t>
            </a:r>
            <a:endParaRPr lang="en-US" dirty="0"/>
          </a:p>
        </p:txBody>
      </p:sp>
      <p:sp>
        <p:nvSpPr>
          <p:cNvPr id="10" name="TextBox 9"/>
          <p:cNvSpPr txBox="1"/>
          <p:nvPr/>
        </p:nvSpPr>
        <p:spPr>
          <a:xfrm>
            <a:off x="5562600" y="990600"/>
            <a:ext cx="1219200" cy="369332"/>
          </a:xfrm>
          <a:prstGeom prst="rect">
            <a:avLst/>
          </a:prstGeom>
          <a:noFill/>
        </p:spPr>
        <p:txBody>
          <a:bodyPr wrap="square" rtlCol="0">
            <a:spAutoFit/>
          </a:bodyPr>
          <a:lstStyle/>
          <a:p>
            <a:r>
              <a:rPr lang="en-US" dirty="0" smtClean="0"/>
              <a:t>Dan 11:41</a:t>
            </a:r>
            <a:endParaRPr lang="en-US" dirty="0"/>
          </a:p>
        </p:txBody>
      </p:sp>
      <p:sp>
        <p:nvSpPr>
          <p:cNvPr id="11" name="TextBox 10"/>
          <p:cNvSpPr txBox="1"/>
          <p:nvPr/>
        </p:nvSpPr>
        <p:spPr>
          <a:xfrm>
            <a:off x="2362200" y="685800"/>
            <a:ext cx="381000" cy="369332"/>
          </a:xfrm>
          <a:prstGeom prst="rect">
            <a:avLst/>
          </a:prstGeom>
          <a:noFill/>
        </p:spPr>
        <p:txBody>
          <a:bodyPr wrap="square" rtlCol="0">
            <a:spAutoFit/>
          </a:bodyPr>
          <a:lstStyle/>
          <a:p>
            <a:r>
              <a:rPr lang="en-US" dirty="0" smtClean="0"/>
              <a:t>P</a:t>
            </a:r>
            <a:endParaRPr lang="en-US" dirty="0"/>
          </a:p>
        </p:txBody>
      </p:sp>
      <p:sp>
        <p:nvSpPr>
          <p:cNvPr id="12" name="TextBox 11"/>
          <p:cNvSpPr txBox="1"/>
          <p:nvPr/>
        </p:nvSpPr>
        <p:spPr>
          <a:xfrm>
            <a:off x="3657600" y="685800"/>
            <a:ext cx="381000" cy="369332"/>
          </a:xfrm>
          <a:prstGeom prst="rect">
            <a:avLst/>
          </a:prstGeom>
          <a:noFill/>
        </p:spPr>
        <p:txBody>
          <a:bodyPr wrap="square" rtlCol="0">
            <a:spAutoFit/>
          </a:bodyPr>
          <a:lstStyle/>
          <a:p>
            <a:r>
              <a:rPr lang="en-US" dirty="0" smtClean="0"/>
              <a:t>L</a:t>
            </a:r>
            <a:endParaRPr lang="en-US" dirty="0"/>
          </a:p>
        </p:txBody>
      </p:sp>
      <p:sp>
        <p:nvSpPr>
          <p:cNvPr id="13" name="TextBox 12"/>
          <p:cNvSpPr txBox="1"/>
          <p:nvPr/>
        </p:nvSpPr>
        <p:spPr>
          <a:xfrm>
            <a:off x="4800600" y="685800"/>
            <a:ext cx="381000" cy="369332"/>
          </a:xfrm>
          <a:prstGeom prst="rect">
            <a:avLst/>
          </a:prstGeom>
          <a:noFill/>
        </p:spPr>
        <p:txBody>
          <a:bodyPr wrap="square" rtlCol="0">
            <a:spAutoFit/>
          </a:bodyPr>
          <a:lstStyle/>
          <a:p>
            <a:r>
              <a:rPr lang="en-US" dirty="0" smtClean="0"/>
              <a:t>N</a:t>
            </a:r>
            <a:endParaRPr lang="en-US" dirty="0"/>
          </a:p>
        </p:txBody>
      </p:sp>
      <p:sp>
        <p:nvSpPr>
          <p:cNvPr id="14" name="TextBox 13"/>
          <p:cNvSpPr txBox="1"/>
          <p:nvPr/>
        </p:nvSpPr>
        <p:spPr>
          <a:xfrm>
            <a:off x="5638800" y="685800"/>
            <a:ext cx="914400" cy="381000"/>
          </a:xfrm>
          <a:prstGeom prst="rect">
            <a:avLst/>
          </a:prstGeom>
          <a:noFill/>
        </p:spPr>
        <p:txBody>
          <a:bodyPr wrap="square" rtlCol="0">
            <a:spAutoFit/>
          </a:bodyPr>
          <a:lstStyle/>
          <a:p>
            <a:r>
              <a:rPr lang="en-US" dirty="0" smtClean="0"/>
              <a:t>144000</a:t>
            </a:r>
            <a:endParaRPr lang="en-US" dirty="0"/>
          </a:p>
        </p:txBody>
      </p:sp>
      <p:sp>
        <p:nvSpPr>
          <p:cNvPr id="15" name="TextBox 14"/>
          <p:cNvSpPr txBox="1"/>
          <p:nvPr/>
        </p:nvSpPr>
        <p:spPr>
          <a:xfrm>
            <a:off x="3657600" y="1676400"/>
            <a:ext cx="533400" cy="381000"/>
          </a:xfrm>
          <a:prstGeom prst="rect">
            <a:avLst/>
          </a:prstGeom>
          <a:noFill/>
        </p:spPr>
        <p:txBody>
          <a:bodyPr wrap="square" rtlCol="0">
            <a:spAutoFit/>
          </a:bodyPr>
          <a:lstStyle/>
          <a:p>
            <a:r>
              <a:rPr lang="en-US" dirty="0" smtClean="0"/>
              <a:t>SL</a:t>
            </a:r>
            <a:endParaRPr lang="en-US" dirty="0"/>
          </a:p>
        </p:txBody>
      </p:sp>
      <p:sp>
        <p:nvSpPr>
          <p:cNvPr id="16" name="TextBox 15"/>
          <p:cNvSpPr txBox="1"/>
          <p:nvPr/>
        </p:nvSpPr>
        <p:spPr>
          <a:xfrm>
            <a:off x="2362200" y="1676400"/>
            <a:ext cx="609600" cy="381000"/>
          </a:xfrm>
          <a:prstGeom prst="rect">
            <a:avLst/>
          </a:prstGeom>
          <a:noFill/>
        </p:spPr>
        <p:txBody>
          <a:bodyPr wrap="square" rtlCol="0">
            <a:spAutoFit/>
          </a:bodyPr>
          <a:lstStyle/>
          <a:p>
            <a:r>
              <a:rPr lang="en-US" dirty="0" smtClean="0"/>
              <a:t>SL</a:t>
            </a:r>
            <a:endParaRPr lang="en-US" dirty="0"/>
          </a:p>
        </p:txBody>
      </p:sp>
      <p:sp>
        <p:nvSpPr>
          <p:cNvPr id="17" name="TextBox 16"/>
          <p:cNvSpPr txBox="1"/>
          <p:nvPr/>
        </p:nvSpPr>
        <p:spPr>
          <a:xfrm>
            <a:off x="4876800" y="1676400"/>
            <a:ext cx="533400" cy="381000"/>
          </a:xfrm>
          <a:prstGeom prst="rect">
            <a:avLst/>
          </a:prstGeom>
          <a:noFill/>
        </p:spPr>
        <p:txBody>
          <a:bodyPr wrap="square" rtlCol="0">
            <a:spAutoFit/>
          </a:bodyPr>
          <a:lstStyle/>
          <a:p>
            <a:r>
              <a:rPr lang="en-US" dirty="0" smtClean="0"/>
              <a:t>SL</a:t>
            </a:r>
            <a:endParaRPr lang="en-US" dirty="0"/>
          </a:p>
        </p:txBody>
      </p:sp>
      <p:sp>
        <p:nvSpPr>
          <p:cNvPr id="18" name="TextBox 17"/>
          <p:cNvSpPr txBox="1"/>
          <p:nvPr/>
        </p:nvSpPr>
        <p:spPr>
          <a:xfrm>
            <a:off x="5943600" y="1676400"/>
            <a:ext cx="609600" cy="369332"/>
          </a:xfrm>
          <a:prstGeom prst="rect">
            <a:avLst/>
          </a:prstGeom>
          <a:noFill/>
        </p:spPr>
        <p:txBody>
          <a:bodyPr wrap="square" rtlCol="0">
            <a:spAutoFit/>
          </a:bodyPr>
          <a:lstStyle/>
          <a:p>
            <a:r>
              <a:rPr lang="en-US" dirty="0" smtClean="0"/>
              <a:t>SL</a:t>
            </a:r>
            <a:endParaRPr lang="en-US" dirty="0"/>
          </a:p>
        </p:txBody>
      </p:sp>
      <p:sp>
        <p:nvSpPr>
          <p:cNvPr id="20" name="TextBox 19"/>
          <p:cNvSpPr txBox="1"/>
          <p:nvPr/>
        </p:nvSpPr>
        <p:spPr>
          <a:xfrm>
            <a:off x="685800" y="2743200"/>
            <a:ext cx="7924800" cy="3693319"/>
          </a:xfrm>
          <a:prstGeom prst="rect">
            <a:avLst/>
          </a:prstGeom>
          <a:noFill/>
        </p:spPr>
        <p:txBody>
          <a:bodyPr wrap="square" rtlCol="0">
            <a:spAutoFit/>
          </a:bodyPr>
          <a:lstStyle/>
          <a:p>
            <a:r>
              <a:rPr lang="en-US" sz="2400" dirty="0" smtClean="0"/>
              <a:t>	</a:t>
            </a:r>
            <a:r>
              <a:rPr lang="en-US" sz="2400" smtClean="0"/>
              <a:t> In </a:t>
            </a:r>
            <a:r>
              <a:rPr lang="en-US" sz="2400" dirty="0" smtClean="0"/>
              <a:t>the </a:t>
            </a:r>
            <a:r>
              <a:rPr lang="en-US" sz="2400" smtClean="0"/>
              <a:t>latter rain </a:t>
            </a:r>
            <a:r>
              <a:rPr lang="en-US" sz="2400" dirty="0" smtClean="0"/>
              <a:t>of </a:t>
            </a:r>
            <a:r>
              <a:rPr lang="en-US" sz="2400" smtClean="0"/>
              <a:t>the Priests when it </a:t>
            </a:r>
            <a:r>
              <a:rPr lang="en-US" sz="2400" dirty="0" smtClean="0"/>
              <a:t>came to the subject of verse 40, </a:t>
            </a:r>
            <a:r>
              <a:rPr lang="en-US" sz="2400" smtClean="0"/>
              <a:t>now it </a:t>
            </a:r>
            <a:r>
              <a:rPr lang="en-US" sz="2400" dirty="0" smtClean="0"/>
              <a:t>starts to challenge us and now we start </a:t>
            </a:r>
            <a:r>
              <a:rPr lang="en-US" sz="2400" smtClean="0"/>
              <a:t>to question God's opening </a:t>
            </a:r>
            <a:r>
              <a:rPr lang="en-US" sz="2400" dirty="0" smtClean="0"/>
              <a:t>up of verse 41. All that </a:t>
            </a:r>
            <a:r>
              <a:rPr lang="en-US" sz="2400" smtClean="0"/>
              <a:t>God is doing now is leading </a:t>
            </a:r>
            <a:r>
              <a:rPr lang="en-US" sz="2400" dirty="0" smtClean="0"/>
              <a:t>the same way he always has. So 2019 </a:t>
            </a:r>
            <a:r>
              <a:rPr lang="en-US" sz="2400" smtClean="0"/>
              <a:t>we begin </a:t>
            </a:r>
            <a:r>
              <a:rPr lang="en-US" sz="2400" dirty="0" smtClean="0"/>
              <a:t>to </a:t>
            </a:r>
            <a:r>
              <a:rPr lang="en-US" sz="2400" smtClean="0"/>
              <a:t>understand equality. Coming </a:t>
            </a:r>
            <a:r>
              <a:rPr lang="en-US" sz="2400" dirty="0" smtClean="0"/>
              <a:t>back to 2014  we need to </a:t>
            </a:r>
            <a:r>
              <a:rPr lang="en-US" sz="2400" smtClean="0"/>
              <a:t>see it in </a:t>
            </a:r>
            <a:r>
              <a:rPr lang="en-US" sz="2400" dirty="0" smtClean="0"/>
              <a:t>two ways</a:t>
            </a:r>
            <a:r>
              <a:rPr lang="en-US" sz="2400" smtClean="0"/>
              <a:t>;  it is first cutting </a:t>
            </a:r>
            <a:r>
              <a:rPr lang="en-US" sz="2400" dirty="0" smtClean="0"/>
              <a:t>out  all </a:t>
            </a:r>
            <a:r>
              <a:rPr lang="en-US" sz="2400" smtClean="0"/>
              <a:t>other noise</a:t>
            </a:r>
            <a:r>
              <a:rPr lang="en-US" sz="2400" dirty="0" smtClean="0"/>
              <a:t>, </a:t>
            </a:r>
            <a:r>
              <a:rPr lang="en-US" sz="2400" smtClean="0"/>
              <a:t>the singular </a:t>
            </a:r>
            <a:r>
              <a:rPr lang="en-US" sz="2400" dirty="0" smtClean="0"/>
              <a:t>Sunday Law for </a:t>
            </a:r>
            <a:r>
              <a:rPr lang="en-US" sz="2400" smtClean="0"/>
              <a:t>the priests</a:t>
            </a:r>
            <a:r>
              <a:rPr lang="en-US" sz="2400" dirty="0" smtClean="0"/>
              <a:t>, put that thought to </a:t>
            </a:r>
            <a:r>
              <a:rPr lang="en-US" sz="2400" smtClean="0"/>
              <a:t>one side. it's </a:t>
            </a:r>
            <a:r>
              <a:rPr lang="en-US" sz="2400" dirty="0" smtClean="0"/>
              <a:t>not </a:t>
            </a:r>
            <a:r>
              <a:rPr lang="en-US" sz="2400" smtClean="0"/>
              <a:t>a contradiction </a:t>
            </a:r>
            <a:r>
              <a:rPr lang="en-US" sz="2400" dirty="0" smtClean="0"/>
              <a:t>both are correct </a:t>
            </a:r>
            <a:r>
              <a:rPr lang="en-US" sz="2400" smtClean="0"/>
              <a:t>2014 is </a:t>
            </a:r>
            <a:r>
              <a:rPr lang="en-US" sz="2400" dirty="0" smtClean="0"/>
              <a:t>a small step </a:t>
            </a:r>
            <a:r>
              <a:rPr lang="en-US" sz="2400" smtClean="0"/>
              <a:t>towards Daniel </a:t>
            </a:r>
            <a:r>
              <a:rPr lang="en-US" sz="2400" dirty="0" smtClean="0"/>
              <a:t>11:41. Step, step, </a:t>
            </a:r>
            <a:r>
              <a:rPr lang="en-US" sz="2400" smtClean="0"/>
              <a:t>step United </a:t>
            </a:r>
            <a:r>
              <a:rPr lang="en-US" sz="2400" dirty="0" smtClean="0"/>
              <a:t>States speaks as a Dragon.  </a:t>
            </a:r>
          </a:p>
          <a:p>
            <a:endParaRPr lang="en-US"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7924800" cy="5170646"/>
          </a:xfrm>
          <a:prstGeom prst="rect">
            <a:avLst/>
          </a:prstGeom>
          <a:noFill/>
        </p:spPr>
        <p:txBody>
          <a:bodyPr wrap="square" rtlCol="0">
            <a:spAutoFit/>
          </a:bodyPr>
          <a:lstStyle/>
          <a:p>
            <a:r>
              <a:rPr lang="en-US" sz="2400" dirty="0" smtClean="0"/>
              <a:t>	 If we can visualize our fractals in this way you have the hundred and forty four thousand plowing, early rain, ladder rain, harvest, middle way mark verse 41 Sunday Law, swelling to the loud cry that Revelation 18 come out of Babylon my people, close of   probation end of intercession, beginning of the time of trouble, death decree, time given for the second advent, the literal second advent of Christ.</a:t>
            </a:r>
          </a:p>
          <a:p>
            <a:endParaRPr lang="en-US" sz="2400" dirty="0" smtClean="0"/>
          </a:p>
          <a:p>
            <a:r>
              <a:rPr lang="en-US" sz="2400" dirty="0" smtClean="0"/>
              <a:t>	 If you can picture that reform line of the 144 000 what is a fractal? However you conceptualize fractals I want to suggest in this way that a </a:t>
            </a:r>
            <a:r>
              <a:rPr lang="en-US" sz="2400" b="1" dirty="0" smtClean="0">
                <a:solidFill>
                  <a:srgbClr val="FF0000"/>
                </a:solidFill>
              </a:rPr>
              <a:t>fractal is a shadow</a:t>
            </a:r>
            <a:r>
              <a:rPr lang="en-US" sz="2400" dirty="0" smtClean="0"/>
              <a:t>. So does a shadow have all the form and substance of the whole?  No it doesn't have all of the substance;   it's a shadow of it.   </a:t>
            </a:r>
          </a:p>
          <a:p>
            <a:endParaRPr lang="en-US" dirty="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219200"/>
            <a:ext cx="8001000" cy="4431983"/>
          </a:xfrm>
          <a:prstGeom prst="rect">
            <a:avLst/>
          </a:prstGeom>
          <a:noFill/>
        </p:spPr>
        <p:txBody>
          <a:bodyPr wrap="square" rtlCol="0">
            <a:spAutoFit/>
          </a:bodyPr>
          <a:lstStyle/>
          <a:p>
            <a:r>
              <a:rPr lang="en-US" sz="2400" dirty="0" smtClean="0"/>
              <a:t>	Which is why when we come to </a:t>
            </a:r>
            <a:r>
              <a:rPr lang="en-US" sz="2400" dirty="0" err="1" smtClean="0"/>
              <a:t>Panium</a:t>
            </a:r>
            <a:r>
              <a:rPr lang="en-US" sz="2400" dirty="0" smtClean="0"/>
              <a:t>, is there a literal   present second advent? No stepping back is there a death a decree right now?  No. Are we in the time of trouble, yes, can you feel it, yes, does it hurt, yes, are we experiencing a death decree, no, you have   the outline, the structure, </a:t>
            </a:r>
            <a:r>
              <a:rPr lang="en-US" sz="2400" b="1" dirty="0" smtClean="0">
                <a:solidFill>
                  <a:srgbClr val="FF0000"/>
                </a:solidFill>
              </a:rPr>
              <a:t>but a shadow of the experience</a:t>
            </a:r>
            <a:r>
              <a:rPr lang="en-US" sz="2400" dirty="0" smtClean="0">
                <a:solidFill>
                  <a:srgbClr val="FF0000"/>
                </a:solidFill>
              </a:rPr>
              <a:t>.  </a:t>
            </a:r>
          </a:p>
          <a:p>
            <a:r>
              <a:rPr lang="en-US" sz="2400" dirty="0" smtClean="0"/>
              <a:t> </a:t>
            </a:r>
          </a:p>
          <a:p>
            <a:r>
              <a:rPr lang="en-US" sz="2400" dirty="0" smtClean="0"/>
              <a:t>	So when you come to 2014 it is not Daniel 11:41 the same way the death decree of the 144 000 is not a death decree now. It becomes a </a:t>
            </a:r>
            <a:r>
              <a:rPr lang="en-US" sz="2400" b="1" dirty="0" smtClean="0"/>
              <a:t>shadow</a:t>
            </a:r>
            <a:r>
              <a:rPr lang="en-US" sz="2400" dirty="0" smtClean="0"/>
              <a:t> of it if you can understand that type of parable.</a:t>
            </a:r>
            <a:r>
              <a:rPr lang="en-US" sz="2400" b="1" dirty="0" smtClean="0"/>
              <a:t>  </a:t>
            </a:r>
            <a:r>
              <a:rPr lang="en-US" sz="2400" b="1" dirty="0" smtClean="0">
                <a:solidFill>
                  <a:srgbClr val="FF0000"/>
                </a:solidFill>
              </a:rPr>
              <a:t>So 2014 for the Priests, that is a rock-solid stand-alone reform line, 2014 being the Sunday Law.</a:t>
            </a:r>
          </a:p>
          <a:p>
            <a:endParaRPr lang="en-US"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2514600" y="1676400"/>
            <a:ext cx="3581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3620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48394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59062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324894"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209800" y="990600"/>
            <a:ext cx="838200" cy="400110"/>
          </a:xfrm>
          <a:prstGeom prst="rect">
            <a:avLst/>
          </a:prstGeom>
          <a:noFill/>
        </p:spPr>
        <p:txBody>
          <a:bodyPr wrap="square" rtlCol="0">
            <a:spAutoFit/>
          </a:bodyPr>
          <a:lstStyle/>
          <a:p>
            <a:r>
              <a:rPr lang="en-US" sz="2000" dirty="0" smtClean="0"/>
              <a:t>2014</a:t>
            </a:r>
            <a:endParaRPr lang="en-US" sz="2000" dirty="0"/>
          </a:p>
        </p:txBody>
      </p:sp>
      <p:sp>
        <p:nvSpPr>
          <p:cNvPr id="8" name="TextBox 7"/>
          <p:cNvSpPr txBox="1"/>
          <p:nvPr/>
        </p:nvSpPr>
        <p:spPr>
          <a:xfrm>
            <a:off x="3505200" y="990600"/>
            <a:ext cx="685800" cy="381000"/>
          </a:xfrm>
          <a:prstGeom prst="rect">
            <a:avLst/>
          </a:prstGeom>
          <a:noFill/>
        </p:spPr>
        <p:txBody>
          <a:bodyPr wrap="square" rtlCol="0">
            <a:spAutoFit/>
          </a:bodyPr>
          <a:lstStyle/>
          <a:p>
            <a:r>
              <a:rPr lang="en-US" dirty="0" smtClean="0"/>
              <a:t>2019</a:t>
            </a:r>
            <a:endParaRPr lang="en-US" dirty="0"/>
          </a:p>
        </p:txBody>
      </p:sp>
      <p:sp>
        <p:nvSpPr>
          <p:cNvPr id="9" name="TextBox 8"/>
          <p:cNvSpPr txBox="1"/>
          <p:nvPr/>
        </p:nvSpPr>
        <p:spPr>
          <a:xfrm>
            <a:off x="4724400" y="990600"/>
            <a:ext cx="685800" cy="381000"/>
          </a:xfrm>
          <a:prstGeom prst="rect">
            <a:avLst/>
          </a:prstGeom>
          <a:noFill/>
        </p:spPr>
        <p:txBody>
          <a:bodyPr wrap="square" rtlCol="0">
            <a:spAutoFit/>
          </a:bodyPr>
          <a:lstStyle/>
          <a:p>
            <a:r>
              <a:rPr lang="en-US" dirty="0" smtClean="0"/>
              <a:t>2021</a:t>
            </a:r>
            <a:endParaRPr lang="en-US" dirty="0"/>
          </a:p>
        </p:txBody>
      </p:sp>
      <p:sp>
        <p:nvSpPr>
          <p:cNvPr id="10" name="TextBox 9"/>
          <p:cNvSpPr txBox="1"/>
          <p:nvPr/>
        </p:nvSpPr>
        <p:spPr>
          <a:xfrm>
            <a:off x="5562600" y="990600"/>
            <a:ext cx="1219200" cy="369332"/>
          </a:xfrm>
          <a:prstGeom prst="rect">
            <a:avLst/>
          </a:prstGeom>
          <a:noFill/>
        </p:spPr>
        <p:txBody>
          <a:bodyPr wrap="square" rtlCol="0">
            <a:spAutoFit/>
          </a:bodyPr>
          <a:lstStyle/>
          <a:p>
            <a:r>
              <a:rPr lang="en-US" dirty="0" smtClean="0"/>
              <a:t>Dan 11:41</a:t>
            </a:r>
            <a:endParaRPr lang="en-US" dirty="0"/>
          </a:p>
        </p:txBody>
      </p:sp>
      <p:sp>
        <p:nvSpPr>
          <p:cNvPr id="11" name="TextBox 10"/>
          <p:cNvSpPr txBox="1"/>
          <p:nvPr/>
        </p:nvSpPr>
        <p:spPr>
          <a:xfrm>
            <a:off x="2362200" y="685800"/>
            <a:ext cx="381000" cy="369332"/>
          </a:xfrm>
          <a:prstGeom prst="rect">
            <a:avLst/>
          </a:prstGeom>
          <a:noFill/>
        </p:spPr>
        <p:txBody>
          <a:bodyPr wrap="square" rtlCol="0">
            <a:spAutoFit/>
          </a:bodyPr>
          <a:lstStyle/>
          <a:p>
            <a:r>
              <a:rPr lang="en-US" dirty="0" smtClean="0"/>
              <a:t>P</a:t>
            </a:r>
            <a:endParaRPr lang="en-US" dirty="0"/>
          </a:p>
        </p:txBody>
      </p:sp>
      <p:sp>
        <p:nvSpPr>
          <p:cNvPr id="12" name="TextBox 11"/>
          <p:cNvSpPr txBox="1"/>
          <p:nvPr/>
        </p:nvSpPr>
        <p:spPr>
          <a:xfrm>
            <a:off x="3657600" y="685800"/>
            <a:ext cx="381000" cy="369332"/>
          </a:xfrm>
          <a:prstGeom prst="rect">
            <a:avLst/>
          </a:prstGeom>
          <a:noFill/>
        </p:spPr>
        <p:txBody>
          <a:bodyPr wrap="square" rtlCol="0">
            <a:spAutoFit/>
          </a:bodyPr>
          <a:lstStyle/>
          <a:p>
            <a:r>
              <a:rPr lang="en-US" dirty="0" smtClean="0"/>
              <a:t>L</a:t>
            </a:r>
            <a:endParaRPr lang="en-US" dirty="0"/>
          </a:p>
        </p:txBody>
      </p:sp>
      <p:sp>
        <p:nvSpPr>
          <p:cNvPr id="13" name="TextBox 12"/>
          <p:cNvSpPr txBox="1"/>
          <p:nvPr/>
        </p:nvSpPr>
        <p:spPr>
          <a:xfrm>
            <a:off x="4800600" y="685800"/>
            <a:ext cx="381000" cy="369332"/>
          </a:xfrm>
          <a:prstGeom prst="rect">
            <a:avLst/>
          </a:prstGeom>
          <a:noFill/>
        </p:spPr>
        <p:txBody>
          <a:bodyPr wrap="square" rtlCol="0">
            <a:spAutoFit/>
          </a:bodyPr>
          <a:lstStyle/>
          <a:p>
            <a:r>
              <a:rPr lang="en-US" dirty="0" smtClean="0"/>
              <a:t>N</a:t>
            </a:r>
            <a:endParaRPr lang="en-US" dirty="0"/>
          </a:p>
        </p:txBody>
      </p:sp>
      <p:sp>
        <p:nvSpPr>
          <p:cNvPr id="14" name="TextBox 13"/>
          <p:cNvSpPr txBox="1"/>
          <p:nvPr/>
        </p:nvSpPr>
        <p:spPr>
          <a:xfrm>
            <a:off x="5638800" y="685800"/>
            <a:ext cx="914400" cy="381000"/>
          </a:xfrm>
          <a:prstGeom prst="rect">
            <a:avLst/>
          </a:prstGeom>
          <a:noFill/>
        </p:spPr>
        <p:txBody>
          <a:bodyPr wrap="square" rtlCol="0">
            <a:spAutoFit/>
          </a:bodyPr>
          <a:lstStyle/>
          <a:p>
            <a:r>
              <a:rPr lang="en-US" dirty="0" smtClean="0"/>
              <a:t>144000</a:t>
            </a:r>
            <a:endParaRPr lang="en-US" dirty="0"/>
          </a:p>
        </p:txBody>
      </p:sp>
      <p:sp>
        <p:nvSpPr>
          <p:cNvPr id="15" name="TextBox 14"/>
          <p:cNvSpPr txBox="1"/>
          <p:nvPr/>
        </p:nvSpPr>
        <p:spPr>
          <a:xfrm>
            <a:off x="3657600" y="1676400"/>
            <a:ext cx="533400" cy="381000"/>
          </a:xfrm>
          <a:prstGeom prst="rect">
            <a:avLst/>
          </a:prstGeom>
          <a:noFill/>
        </p:spPr>
        <p:txBody>
          <a:bodyPr wrap="square" rtlCol="0">
            <a:spAutoFit/>
          </a:bodyPr>
          <a:lstStyle/>
          <a:p>
            <a:r>
              <a:rPr lang="en-US" dirty="0" smtClean="0"/>
              <a:t>SL</a:t>
            </a:r>
            <a:endParaRPr lang="en-US" dirty="0"/>
          </a:p>
        </p:txBody>
      </p:sp>
      <p:sp>
        <p:nvSpPr>
          <p:cNvPr id="16" name="TextBox 15"/>
          <p:cNvSpPr txBox="1"/>
          <p:nvPr/>
        </p:nvSpPr>
        <p:spPr>
          <a:xfrm>
            <a:off x="2362200" y="1676400"/>
            <a:ext cx="609600" cy="381000"/>
          </a:xfrm>
          <a:prstGeom prst="rect">
            <a:avLst/>
          </a:prstGeom>
          <a:noFill/>
        </p:spPr>
        <p:txBody>
          <a:bodyPr wrap="square" rtlCol="0">
            <a:spAutoFit/>
          </a:bodyPr>
          <a:lstStyle/>
          <a:p>
            <a:r>
              <a:rPr lang="en-US" dirty="0" smtClean="0"/>
              <a:t>SL</a:t>
            </a:r>
            <a:endParaRPr lang="en-US" dirty="0"/>
          </a:p>
        </p:txBody>
      </p:sp>
      <p:sp>
        <p:nvSpPr>
          <p:cNvPr id="17" name="TextBox 16"/>
          <p:cNvSpPr txBox="1"/>
          <p:nvPr/>
        </p:nvSpPr>
        <p:spPr>
          <a:xfrm>
            <a:off x="4876800" y="1676400"/>
            <a:ext cx="533400" cy="381000"/>
          </a:xfrm>
          <a:prstGeom prst="rect">
            <a:avLst/>
          </a:prstGeom>
          <a:noFill/>
        </p:spPr>
        <p:txBody>
          <a:bodyPr wrap="square" rtlCol="0">
            <a:spAutoFit/>
          </a:bodyPr>
          <a:lstStyle/>
          <a:p>
            <a:r>
              <a:rPr lang="en-US" dirty="0" smtClean="0"/>
              <a:t>SL</a:t>
            </a:r>
            <a:endParaRPr lang="en-US" dirty="0"/>
          </a:p>
        </p:txBody>
      </p:sp>
      <p:sp>
        <p:nvSpPr>
          <p:cNvPr id="18" name="TextBox 17"/>
          <p:cNvSpPr txBox="1"/>
          <p:nvPr/>
        </p:nvSpPr>
        <p:spPr>
          <a:xfrm>
            <a:off x="5943600" y="1676400"/>
            <a:ext cx="609600" cy="369332"/>
          </a:xfrm>
          <a:prstGeom prst="rect">
            <a:avLst/>
          </a:prstGeom>
          <a:noFill/>
        </p:spPr>
        <p:txBody>
          <a:bodyPr wrap="square" rtlCol="0">
            <a:spAutoFit/>
          </a:bodyPr>
          <a:lstStyle/>
          <a:p>
            <a:r>
              <a:rPr lang="en-US" dirty="0" smtClean="0"/>
              <a:t>SL</a:t>
            </a:r>
            <a:endParaRPr lang="en-US" dirty="0"/>
          </a:p>
        </p:txBody>
      </p:sp>
      <p:sp>
        <p:nvSpPr>
          <p:cNvPr id="20" name="TextBox 19"/>
          <p:cNvSpPr txBox="1"/>
          <p:nvPr/>
        </p:nvSpPr>
        <p:spPr>
          <a:xfrm>
            <a:off x="914400" y="2971800"/>
            <a:ext cx="7543800" cy="2677656"/>
          </a:xfrm>
          <a:prstGeom prst="rect">
            <a:avLst/>
          </a:prstGeom>
          <a:noFill/>
        </p:spPr>
        <p:txBody>
          <a:bodyPr wrap="square" rtlCol="0">
            <a:spAutoFit/>
          </a:bodyPr>
          <a:lstStyle/>
          <a:p>
            <a:r>
              <a:rPr lang="en-US" sz="2400" smtClean="0"/>
              <a:t>	If </a:t>
            </a:r>
            <a:r>
              <a:rPr lang="en-US" sz="2400" dirty="0" smtClean="0"/>
              <a:t>we step out and see the hundred and forty four thousand and the </a:t>
            </a:r>
            <a:r>
              <a:rPr lang="en-US" sz="2400" smtClean="0"/>
              <a:t>overall picture </a:t>
            </a:r>
            <a:r>
              <a:rPr lang="en-US" sz="2400" dirty="0" smtClean="0"/>
              <a:t>that </a:t>
            </a:r>
            <a:r>
              <a:rPr lang="en-US" sz="2400" smtClean="0"/>
              <a:t>God is trying </a:t>
            </a:r>
            <a:r>
              <a:rPr lang="en-US" sz="2400" dirty="0" smtClean="0"/>
              <a:t>to show us</a:t>
            </a:r>
            <a:r>
              <a:rPr lang="en-US" sz="2400" smtClean="0"/>
              <a:t>, is he showing </a:t>
            </a:r>
            <a:r>
              <a:rPr lang="en-US" sz="2400" dirty="0" smtClean="0"/>
              <a:t>us the steps that lead to verse 41?  2014 becomes a key </a:t>
            </a:r>
            <a:r>
              <a:rPr lang="en-US" sz="2400" smtClean="0"/>
              <a:t>step in </a:t>
            </a:r>
            <a:r>
              <a:rPr lang="en-US" sz="2400" dirty="0" smtClean="0"/>
              <a:t>that process, 2019 becomes another one, 2021 becomes another</a:t>
            </a:r>
            <a:r>
              <a:rPr lang="en-US" sz="2400" smtClean="0"/>
              <a:t>, this is </a:t>
            </a:r>
            <a:r>
              <a:rPr lang="en-US" sz="2400" dirty="0" smtClean="0"/>
              <a:t>the process of events that lead us </a:t>
            </a:r>
            <a:r>
              <a:rPr lang="en-US" sz="2400" smtClean="0"/>
              <a:t>to Daniel </a:t>
            </a:r>
            <a:r>
              <a:rPr lang="en-US" sz="2400" dirty="0" smtClean="0"/>
              <a:t>11: 41. So you're </a:t>
            </a:r>
            <a:r>
              <a:rPr lang="en-US" sz="2400" smtClean="0"/>
              <a:t>not going to find </a:t>
            </a:r>
            <a:r>
              <a:rPr lang="en-US" sz="2400" dirty="0" smtClean="0"/>
              <a:t>all of </a:t>
            </a:r>
            <a:r>
              <a:rPr lang="en-US" sz="2400" smtClean="0"/>
              <a:t>the characteristics </a:t>
            </a:r>
            <a:r>
              <a:rPr lang="en-US" sz="2400" dirty="0" smtClean="0"/>
              <a:t>of the Sunday law verse </a:t>
            </a:r>
            <a:r>
              <a:rPr lang="en-US" sz="2400" smtClean="0"/>
              <a:t>41   in </a:t>
            </a:r>
            <a:r>
              <a:rPr lang="en-US" sz="2400" dirty="0" smtClean="0"/>
              <a:t>2014.  </a:t>
            </a:r>
            <a:endParaRPr lang="en-US" sz="2400"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543800" cy="3416320"/>
          </a:xfrm>
          <a:prstGeom prst="rect">
            <a:avLst/>
          </a:prstGeom>
          <a:noFill/>
        </p:spPr>
        <p:txBody>
          <a:bodyPr wrap="square" rtlCol="0">
            <a:spAutoFit/>
          </a:bodyPr>
          <a:lstStyle/>
          <a:p>
            <a:r>
              <a:rPr lang="en-US" sz="2400" dirty="0" smtClean="0"/>
              <a:t>	I’m convinced that when we fully understand the Sunday law, when we're living through it we will look back with greater clarity than we have now and see that step-by-step progression in the United States.</a:t>
            </a:r>
            <a:r>
              <a:rPr lang="en-US" sz="2400" b="1" dirty="0" smtClean="0"/>
              <a:t> </a:t>
            </a:r>
            <a:r>
              <a:rPr lang="en-US" sz="2400" b="1" dirty="0" smtClean="0">
                <a:solidFill>
                  <a:srgbClr val="FF0000"/>
                </a:solidFill>
              </a:rPr>
              <a:t>The United States is not going to speak like a Dragon in a vacuum</a:t>
            </a:r>
            <a:r>
              <a:rPr lang="en-US" sz="2400" dirty="0" smtClean="0">
                <a:solidFill>
                  <a:srgbClr val="FF0000"/>
                </a:solidFill>
              </a:rPr>
              <a:t>. </a:t>
            </a:r>
            <a:r>
              <a:rPr lang="en-US" sz="2400" dirty="0" smtClean="0"/>
              <a:t>These things take a progressive succession of events just the same as you would not be able to come to 34 AD and understand the stoning of Stephen, without understanding John the Baptist , the ministry of Christ, the crucifixion, the work of the disciples, and the early church.</a:t>
            </a:r>
            <a:endParaRPr lang="en-US"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1371600"/>
            <a:ext cx="7772400" cy="4724400"/>
          </a:xfrm>
          <a:noFill/>
        </p:spPr>
        <p:txBody>
          <a:bodyPr>
            <a:noAutofit/>
          </a:bodyPr>
          <a:lstStyle/>
          <a:p>
            <a:pPr>
              <a:buNone/>
            </a:pPr>
            <a:r>
              <a:rPr lang="en-US" dirty="0" smtClean="0"/>
              <a:t>	</a:t>
            </a:r>
            <a:r>
              <a:rPr lang="en-US" sz="2400" dirty="0" smtClean="0"/>
              <a:t>	So it becomes important that if things are strange to us or new to us  that are taught in this time that we go back and study through that, through those series of classes to make sure we understand that what was being taught. It's a danger  that's happening at the moment that if we miss something we're not necessarily going to find it at the next camp meeting because right now there are none. So if you have those questions about something like the Apis Bull or church and state in America, the seven mountains, those earlier studies take us through it. But they’re not getting repeated the way that we would normally expect them to be repeated. </a:t>
            </a:r>
            <a:endParaRPr lang="en-US" sz="2400" dirty="0" smtClean="0"/>
          </a:p>
          <a:p>
            <a:pPr>
              <a:buNone/>
            </a:pPr>
            <a:r>
              <a:rPr lang="en-US" sz="2400" dirty="0" smtClean="0"/>
              <a:t> </a:t>
            </a:r>
            <a:endParaRPr lang="en-US" sz="2000"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524000"/>
            <a:ext cx="7467600" cy="3785652"/>
          </a:xfrm>
          <a:prstGeom prst="rect">
            <a:avLst/>
          </a:prstGeom>
          <a:noFill/>
        </p:spPr>
        <p:txBody>
          <a:bodyPr wrap="square" rtlCol="0">
            <a:spAutoFit/>
          </a:bodyPr>
          <a:lstStyle/>
          <a:p>
            <a:r>
              <a:rPr lang="en-US" sz="2400" smtClean="0"/>
              <a:t>	If </a:t>
            </a:r>
            <a:r>
              <a:rPr lang="en-US" sz="2400" dirty="0" smtClean="0"/>
              <a:t>you have </a:t>
            </a:r>
            <a:r>
              <a:rPr lang="en-US" sz="2400" smtClean="0"/>
              <a:t>no visibility </a:t>
            </a:r>
            <a:r>
              <a:rPr lang="en-US" sz="2400" dirty="0" smtClean="0"/>
              <a:t>of them, </a:t>
            </a:r>
            <a:r>
              <a:rPr lang="en-US" sz="2400" smtClean="0"/>
              <a:t>the stoning </a:t>
            </a:r>
            <a:r>
              <a:rPr lang="en-US" sz="2400" dirty="0" smtClean="0"/>
              <a:t>of Steven </a:t>
            </a:r>
            <a:r>
              <a:rPr lang="en-US" sz="2400" smtClean="0"/>
              <a:t>means essentially nothing</a:t>
            </a:r>
            <a:r>
              <a:rPr lang="en-US" sz="2400" dirty="0" smtClean="0"/>
              <a:t>.  We have to see the sequence of events that led to </a:t>
            </a:r>
            <a:r>
              <a:rPr lang="en-US" sz="2400" smtClean="0"/>
              <a:t>the stoning </a:t>
            </a:r>
            <a:r>
              <a:rPr lang="en-US" sz="2400" dirty="0" smtClean="0"/>
              <a:t>of Stephen that demonstrated</a:t>
            </a:r>
            <a:r>
              <a:rPr lang="en-US" sz="2400" smtClean="0"/>
              <a:t>, explained </a:t>
            </a:r>
            <a:r>
              <a:rPr lang="en-US" sz="2400" dirty="0" smtClean="0"/>
              <a:t>what was </a:t>
            </a:r>
            <a:r>
              <a:rPr lang="en-US" sz="2400" smtClean="0"/>
              <a:t>then happening</a:t>
            </a:r>
            <a:r>
              <a:rPr lang="en-US" sz="2400" dirty="0" smtClean="0"/>
              <a:t>, </a:t>
            </a:r>
            <a:r>
              <a:rPr lang="en-US" sz="2400" smtClean="0"/>
              <a:t>the final rejection </a:t>
            </a:r>
            <a:r>
              <a:rPr lang="en-US" sz="2400" dirty="0" smtClean="0"/>
              <a:t>of </a:t>
            </a:r>
            <a:r>
              <a:rPr lang="en-US" sz="2400" smtClean="0"/>
              <a:t>the Jewish nation. If </a:t>
            </a:r>
            <a:r>
              <a:rPr lang="en-US" sz="2400" dirty="0" smtClean="0"/>
              <a:t>you don't know John</a:t>
            </a:r>
            <a:r>
              <a:rPr lang="en-US" sz="2400" smtClean="0"/>
              <a:t>, if </a:t>
            </a:r>
            <a:r>
              <a:rPr lang="en-US" sz="2400" dirty="0" smtClean="0"/>
              <a:t>you don't  </a:t>
            </a:r>
            <a:r>
              <a:rPr lang="en-US" sz="2400" smtClean="0"/>
              <a:t>know Christ, if </a:t>
            </a:r>
            <a:r>
              <a:rPr lang="en-US" sz="2400" dirty="0" smtClean="0"/>
              <a:t>you don't understand the cross and </a:t>
            </a:r>
            <a:r>
              <a:rPr lang="en-US" sz="2400" smtClean="0"/>
              <a:t>the resurrection</a:t>
            </a:r>
            <a:r>
              <a:rPr lang="en-US" sz="2400" dirty="0" smtClean="0"/>
              <a:t>, </a:t>
            </a:r>
            <a:r>
              <a:rPr lang="en-US" sz="2400" smtClean="0"/>
              <a:t>the veil being torn in </a:t>
            </a:r>
            <a:r>
              <a:rPr lang="en-US" sz="2400" dirty="0" smtClean="0"/>
              <a:t>the temple, </a:t>
            </a:r>
            <a:r>
              <a:rPr lang="en-US" sz="2400" smtClean="0"/>
              <a:t>the rejection </a:t>
            </a:r>
            <a:r>
              <a:rPr lang="en-US" sz="2400" dirty="0" smtClean="0"/>
              <a:t>of </a:t>
            </a:r>
            <a:r>
              <a:rPr lang="en-US" sz="2400" smtClean="0"/>
              <a:t>the Jewish nation </a:t>
            </a:r>
            <a:r>
              <a:rPr lang="en-US" sz="2400" dirty="0" smtClean="0"/>
              <a:t>of that message, the work of </a:t>
            </a:r>
            <a:r>
              <a:rPr lang="en-US" sz="2400" smtClean="0"/>
              <a:t>the disciples </a:t>
            </a:r>
            <a:r>
              <a:rPr lang="en-US" sz="2400" dirty="0" smtClean="0"/>
              <a:t>at Pentecost</a:t>
            </a:r>
            <a:r>
              <a:rPr lang="en-US" sz="2400" smtClean="0"/>
              <a:t>; If </a:t>
            </a:r>
            <a:r>
              <a:rPr lang="en-US" sz="2400" dirty="0" smtClean="0"/>
              <a:t>you don't understand all of </a:t>
            </a:r>
            <a:r>
              <a:rPr lang="en-US" sz="2400" smtClean="0"/>
              <a:t>those things the stoning </a:t>
            </a:r>
            <a:r>
              <a:rPr lang="en-US" sz="2400" dirty="0" smtClean="0"/>
              <a:t>of Stephen </a:t>
            </a:r>
            <a:r>
              <a:rPr lang="en-US" sz="2400" smtClean="0"/>
              <a:t>becomes meaningless in </a:t>
            </a:r>
            <a:r>
              <a:rPr lang="en-US" sz="2400" dirty="0" smtClean="0"/>
              <a:t>a vacuum. </a:t>
            </a:r>
            <a:endParaRPr lang="en-US" sz="24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2133600"/>
            <a:ext cx="7239000" cy="3323987"/>
          </a:xfrm>
          <a:prstGeom prst="rect">
            <a:avLst/>
          </a:prstGeom>
          <a:noFill/>
        </p:spPr>
        <p:txBody>
          <a:bodyPr wrap="square" rtlCol="0">
            <a:spAutoFit/>
          </a:bodyPr>
          <a:lstStyle/>
          <a:p>
            <a:r>
              <a:rPr lang="en-US" sz="2400" dirty="0" smtClean="0"/>
              <a:t>	If Adventists reach the Sunday Law way mark it will become meaningless unless they see the steps that have taken us to the Sunday Law internally in this movement and externally in the United States. </a:t>
            </a:r>
            <a:r>
              <a:rPr lang="en-US" sz="2400" b="1" dirty="0" smtClean="0">
                <a:solidFill>
                  <a:srgbClr val="FF0000"/>
                </a:solidFill>
              </a:rPr>
              <a:t>So these lines and histories are designed to show us the sequence of events</a:t>
            </a:r>
            <a:r>
              <a:rPr lang="en-US" sz="2400" dirty="0" smtClean="0">
                <a:solidFill>
                  <a:srgbClr val="FF0000"/>
                </a:solidFill>
              </a:rPr>
              <a:t>.  </a:t>
            </a:r>
            <a:r>
              <a:rPr lang="en-US" sz="2400" dirty="0" smtClean="0"/>
              <a:t>2014 depending on your view is either the Sunday Law for the Priests or it is the first of four events leading us to the fourth, the Sunday Law</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14400" y="2057400"/>
            <a:ext cx="7467600" cy="2677656"/>
          </a:xfrm>
          <a:prstGeom prst="rect">
            <a:avLst/>
          </a:prstGeom>
          <a:noFill/>
        </p:spPr>
        <p:txBody>
          <a:bodyPr wrap="square" rtlCol="0">
            <a:spAutoFit/>
          </a:bodyPr>
          <a:lstStyle/>
          <a:p>
            <a:r>
              <a:rPr lang="en-US" sz="2400" dirty="0" smtClean="0"/>
              <a:t>	This does not do away with what we have taught in the past. It doesn't call it error; it doesn't diminish its significance we just look back and see </a:t>
            </a:r>
            <a:r>
              <a:rPr lang="en-US" sz="2400" b="1" dirty="0" smtClean="0">
                <a:solidFill>
                  <a:srgbClr val="FF0000"/>
                </a:solidFill>
              </a:rPr>
              <a:t>that kernel has grown into an oak,</a:t>
            </a:r>
            <a:r>
              <a:rPr lang="en-US" sz="2400" dirty="0" smtClean="0">
                <a:solidFill>
                  <a:srgbClr val="FF0000"/>
                </a:solidFill>
              </a:rPr>
              <a:t> </a:t>
            </a:r>
            <a:r>
              <a:rPr lang="en-US" sz="2400" dirty="0" smtClean="0"/>
              <a:t>And it has quite some growing to do yet. This is essentially this way mark of 2016 how much did we understand about </a:t>
            </a:r>
            <a:r>
              <a:rPr lang="en-US" sz="2400" dirty="0" err="1" smtClean="0"/>
              <a:t>Raphia</a:t>
            </a:r>
            <a:r>
              <a:rPr lang="en-US" sz="2400" dirty="0" smtClean="0"/>
              <a:t> in its details in 2016; information war, two-front war, peace treaty, world war one, we understood very little.</a:t>
            </a:r>
            <a:endParaRPr lang="en-US" sz="24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438400"/>
            <a:ext cx="7467600" cy="2308324"/>
          </a:xfrm>
          <a:prstGeom prst="rect">
            <a:avLst/>
          </a:prstGeom>
          <a:noFill/>
        </p:spPr>
        <p:txBody>
          <a:bodyPr wrap="square" rtlCol="0">
            <a:spAutoFit/>
          </a:bodyPr>
          <a:lstStyle/>
          <a:p>
            <a:r>
              <a:rPr lang="en-US" sz="2400" dirty="0" smtClean="0"/>
              <a:t>	Do we understand the Sunday Law just because we understand the message of equality, no that's another trap people think that we've arrived we have the message. We don't need to keep watching, keep studying; we have so much still to learn about that way mark. It’s only begun to grow it is not yet formalized we have not yet reached 2018 Exeter.   </a:t>
            </a:r>
            <a:endParaRPr lang="en-US" sz="2400"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01000" cy="5539978"/>
          </a:xfrm>
          <a:prstGeom prst="rect">
            <a:avLst/>
          </a:prstGeom>
          <a:noFill/>
        </p:spPr>
        <p:txBody>
          <a:bodyPr wrap="square" rtlCol="0">
            <a:spAutoFit/>
          </a:bodyPr>
          <a:lstStyle/>
          <a:p>
            <a:r>
              <a:rPr lang="en-US" sz="2400" dirty="0" smtClean="0"/>
              <a:t>	So coming back to 2014 we read last week from the Great Controversy  beginning in page 440.2,  and I’ll just remind us of the steps that we took. What nation of the new world was in1798 rising into power? So Ellen white is saying all of this in the context of Revelation, and the coming up of the lamb-like beast. So she quotes extensively from that portion of Revelation. The lamb-like beast spoke as a Dragon.</a:t>
            </a:r>
          </a:p>
          <a:p>
            <a:r>
              <a:rPr lang="en-US" sz="2400" dirty="0" smtClean="0"/>
              <a:t> </a:t>
            </a:r>
          </a:p>
          <a:p>
            <a:r>
              <a:rPr lang="en-US" sz="2400" dirty="0" smtClean="0"/>
              <a:t>	The lamb-like horns and Dragon voice of the symbol point to a striking contradiction between the professions, and the practice of the nation thus represented. So you have lamb like horns, and a Dragons voice, and we went through that. What are the horns?</a:t>
            </a:r>
            <a:r>
              <a:rPr lang="en-US" sz="2400" b="1" dirty="0" smtClean="0"/>
              <a:t> </a:t>
            </a:r>
            <a:r>
              <a:rPr lang="en-US" sz="2400" b="1" dirty="0" smtClean="0">
                <a:solidFill>
                  <a:srgbClr val="FF0000"/>
                </a:solidFill>
              </a:rPr>
              <a:t>The horns are what the United States professes. What is the Dragon voice? the voice is what it practices</a:t>
            </a:r>
            <a:r>
              <a:rPr lang="en-US" sz="2400" dirty="0" smtClean="0">
                <a:solidFill>
                  <a:srgbClr val="FF0000"/>
                </a:solidFill>
              </a:rPr>
              <a:t>.</a:t>
            </a:r>
          </a:p>
          <a:p>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228600"/>
            <a:ext cx="8153400" cy="6647974"/>
          </a:xfrm>
          <a:prstGeom prst="rect">
            <a:avLst/>
          </a:prstGeom>
          <a:noFill/>
        </p:spPr>
        <p:txBody>
          <a:bodyPr wrap="square" rtlCol="0">
            <a:spAutoFit/>
          </a:bodyPr>
          <a:lstStyle/>
          <a:p>
            <a:r>
              <a:rPr lang="en-US" sz="2400" dirty="0" smtClean="0"/>
              <a:t>	So you have the profession and the practice, and the profession and the practice are in a striking contradiction. They contradict each other, the practice contradicts the profession, and that is what that picture is trying to teach us</a:t>
            </a:r>
            <a:r>
              <a:rPr lang="en-US" sz="2400" dirty="0" smtClean="0">
                <a:solidFill>
                  <a:srgbClr val="FF0000"/>
                </a:solidFill>
              </a:rPr>
              <a:t>. </a:t>
            </a:r>
            <a:r>
              <a:rPr lang="en-US" sz="2400" b="1" dirty="0" smtClean="0">
                <a:solidFill>
                  <a:srgbClr val="FF0000"/>
                </a:solidFill>
              </a:rPr>
              <a:t>A Dragons voice is a contradiction to the lamb-like appearance of the two horns.</a:t>
            </a:r>
          </a:p>
          <a:p>
            <a:r>
              <a:rPr lang="en-US" sz="2400" dirty="0" smtClean="0"/>
              <a:t> </a:t>
            </a:r>
          </a:p>
          <a:p>
            <a:r>
              <a:rPr lang="en-US" sz="2400" dirty="0" smtClean="0"/>
              <a:t>	She goes on to talk about the founders of the United States how they wisely tried to separate the church and the state; how they sought to guard the employment of secular power on the part of the church.</a:t>
            </a:r>
          </a:p>
          <a:p>
            <a:endParaRPr lang="en-US" sz="2400" dirty="0" smtClean="0"/>
          </a:p>
          <a:p>
            <a:r>
              <a:rPr lang="en-US" sz="2400" dirty="0" smtClean="0"/>
              <a:t>	 And a reminder, go back to the earlier presentations that talk about the </a:t>
            </a:r>
            <a:r>
              <a:rPr lang="en-US" sz="2400" dirty="0" err="1" smtClean="0"/>
              <a:t>Apis</a:t>
            </a:r>
            <a:r>
              <a:rPr lang="en-US" sz="2400" dirty="0" smtClean="0"/>
              <a:t> bull, that talk about the seven mountains theology to understand where the United States is now when it comes to that sentence. </a:t>
            </a:r>
            <a:r>
              <a:rPr lang="en-US" sz="2400" b="1" dirty="0" smtClean="0">
                <a:solidFill>
                  <a:srgbClr val="FF0000"/>
                </a:solidFill>
              </a:rPr>
              <a:t>That the inconsistency of such action is no greater than is represented in the symbol</a:t>
            </a:r>
            <a:r>
              <a:rPr lang="en-US" sz="2400" dirty="0" smtClean="0">
                <a:solidFill>
                  <a:srgbClr val="FF0000"/>
                </a:solidFill>
              </a:rPr>
              <a:t>. </a:t>
            </a:r>
            <a:r>
              <a:rPr lang="en-US" sz="2400" dirty="0" smtClean="0"/>
              <a:t>It is the beast with lamb-like horns that speaks as a Dragon. So when it speaks as a Dragon here at Dan 11:41 it still has its horns. </a:t>
            </a:r>
          </a:p>
          <a:p>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1447800"/>
            <a:ext cx="7467600" cy="4801314"/>
          </a:xfrm>
          <a:prstGeom prst="rect">
            <a:avLst/>
          </a:prstGeom>
          <a:noFill/>
        </p:spPr>
        <p:txBody>
          <a:bodyPr wrap="square" rtlCol="0">
            <a:spAutoFit/>
          </a:bodyPr>
          <a:lstStyle/>
          <a:p>
            <a:r>
              <a:rPr lang="en-US" sz="2400" dirty="0" smtClean="0"/>
              <a:t>	That's what we tried to go through last week and explain our understanding of those horns being broken. It's like an early understanding of the Atom. It's sufficient for its dispensation because it helped us to see that the United States was not going to act after its profession not when it comes to Protestantism, not when it comes to republicanism</a:t>
            </a:r>
            <a:r>
              <a:rPr lang="en-US" sz="2400" dirty="0" smtClean="0"/>
              <a:t>.</a:t>
            </a:r>
            <a:r>
              <a:rPr lang="en-US" sz="2400" dirty="0" smtClean="0"/>
              <a:t>	</a:t>
            </a:r>
            <a:endParaRPr lang="en-US" sz="2400" dirty="0" smtClean="0"/>
          </a:p>
          <a:p>
            <a:endParaRPr lang="en-US" sz="2400" dirty="0" smtClean="0"/>
          </a:p>
          <a:p>
            <a:r>
              <a:rPr lang="en-US" sz="2400" dirty="0" smtClean="0"/>
              <a:t>	</a:t>
            </a:r>
            <a:r>
              <a:rPr lang="en-US" sz="2400" dirty="0" smtClean="0"/>
              <a:t> </a:t>
            </a:r>
            <a:r>
              <a:rPr lang="en-US" sz="2400" dirty="0" smtClean="0"/>
              <a:t>So to help us see that we're given the imagery of the horns breaking. We've advanced in our knowledge; now we see that dictatorship that war that civil war in our own time does not look like the Hollywood World War 2 Alexander the great type of imagery in modern day.  </a:t>
            </a:r>
          </a:p>
          <a:p>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1905000"/>
            <a:ext cx="7848600" cy="3046988"/>
          </a:xfrm>
          <a:prstGeom prst="rect">
            <a:avLst/>
          </a:prstGeom>
          <a:noFill/>
        </p:spPr>
        <p:txBody>
          <a:bodyPr wrap="square" rtlCol="0">
            <a:spAutoFit/>
          </a:bodyPr>
          <a:lstStyle/>
          <a:p>
            <a:r>
              <a:rPr lang="en-US" sz="2400" dirty="0" smtClean="0"/>
              <a:t>	 Now we see that the attacks on the constitution are much more subtle.</a:t>
            </a:r>
            <a:r>
              <a:rPr lang="en-US" sz="2400" dirty="0" smtClean="0">
                <a:solidFill>
                  <a:srgbClr val="FF0000"/>
                </a:solidFill>
              </a:rPr>
              <a:t> </a:t>
            </a:r>
            <a:r>
              <a:rPr lang="en-US" sz="2400" b="1" dirty="0" smtClean="0">
                <a:solidFill>
                  <a:srgbClr val="FF0000"/>
                </a:solidFill>
              </a:rPr>
              <a:t>So the profession doesn't end, the United States continues to make this profession well after Daniel 11: 41. The horns don't break, because the United States never stops professing. </a:t>
            </a:r>
            <a:r>
              <a:rPr lang="en-US" sz="2400" dirty="0" smtClean="0"/>
              <a:t>We talk about this entity as being the false prophet.  What's the problem with the false prophet?  Do they ever profess, raise their hand and say I am the false prophet? No. What are they professing? They're professing to be the true</a:t>
            </a:r>
            <a:endParaRPr lang="en-US" sz="2400"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1219200"/>
            <a:ext cx="7848600" cy="5940088"/>
          </a:xfrm>
          <a:prstGeom prst="rect">
            <a:avLst/>
          </a:prstGeom>
          <a:noFill/>
        </p:spPr>
        <p:txBody>
          <a:bodyPr wrap="square" rtlCol="0">
            <a:spAutoFit/>
          </a:bodyPr>
          <a:lstStyle/>
          <a:p>
            <a:r>
              <a:rPr lang="en-US" sz="2800" dirty="0" smtClean="0"/>
              <a:t>	</a:t>
            </a:r>
            <a:r>
              <a:rPr lang="en-US" sz="2400" dirty="0" smtClean="0"/>
              <a:t>So just the imagery of a false prophet should make us more comfortable with the idea that the United States whatever it practices never stops professing to be true, otherwise it has no power of deception. If those lamb-like horns are broken when it speaks as a Dragon or before it speaks as a Dragon where is the deceptive power where is the deception there is none because</a:t>
            </a:r>
            <a:r>
              <a:rPr lang="en-US" sz="2400" b="1" dirty="0" smtClean="0"/>
              <a:t> </a:t>
            </a:r>
            <a:r>
              <a:rPr lang="en-US" sz="2400" b="1" dirty="0" smtClean="0">
                <a:solidFill>
                  <a:srgbClr val="FF0000"/>
                </a:solidFill>
              </a:rPr>
              <a:t>it’s visible is only in those lamb-like horns that give it its power of deception. </a:t>
            </a:r>
          </a:p>
          <a:p>
            <a:endParaRPr lang="en-US" sz="2400" dirty="0" smtClean="0"/>
          </a:p>
          <a:p>
            <a:r>
              <a:rPr lang="en-US" sz="2400" dirty="0" smtClean="0"/>
              <a:t>	And then the key point we also took from these verses. The speaking of the nation is the action of which branches of government? The Legislative and the Judicial. So how many branches of U.S. government are there three; you have Legislative, Judicial, and Executive. Ellen White intentionally cuts out the Executive and names </a:t>
            </a:r>
            <a:r>
              <a:rPr lang="en-US" sz="2400" b="1" dirty="0" smtClean="0">
                <a:solidFill>
                  <a:srgbClr val="FF0000"/>
                </a:solidFill>
              </a:rPr>
              <a:t>the speaking as coming through the Legislative and the Judicial</a:t>
            </a:r>
            <a:r>
              <a:rPr lang="en-US" sz="2000" b="1" dirty="0" smtClean="0">
                <a:solidFill>
                  <a:srgbClr val="FF0000"/>
                </a:solidFill>
              </a:rPr>
              <a:t>.</a:t>
            </a:r>
          </a:p>
          <a:p>
            <a:endParaRPr lang="en-US" sz="1600" dirty="0"/>
          </a:p>
        </p:txBody>
      </p:sp>
      <p:cxnSp>
        <p:nvCxnSpPr>
          <p:cNvPr id="12" name="Straight Arrow Connector 11"/>
          <p:cNvCxnSpPr/>
          <p:nvPr/>
        </p:nvCxnSpPr>
        <p:spPr>
          <a:xfrm rot="16200000" flipH="1">
            <a:off x="4953000" y="457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3810000" y="4572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048000" y="838200"/>
            <a:ext cx="1295400" cy="400110"/>
          </a:xfrm>
          <a:prstGeom prst="rect">
            <a:avLst/>
          </a:prstGeom>
          <a:noFill/>
        </p:spPr>
        <p:txBody>
          <a:bodyPr wrap="square" rtlCol="0">
            <a:spAutoFit/>
          </a:bodyPr>
          <a:lstStyle/>
          <a:p>
            <a:r>
              <a:rPr lang="en-US" sz="2000" smtClean="0"/>
              <a:t>Legislative</a:t>
            </a:r>
            <a:endParaRPr lang="en-US" sz="2000" dirty="0"/>
          </a:p>
        </p:txBody>
      </p:sp>
      <p:sp>
        <p:nvSpPr>
          <p:cNvPr id="16" name="TextBox 15"/>
          <p:cNvSpPr txBox="1"/>
          <p:nvPr/>
        </p:nvSpPr>
        <p:spPr>
          <a:xfrm>
            <a:off x="4953000" y="838200"/>
            <a:ext cx="1295400" cy="400111"/>
          </a:xfrm>
          <a:prstGeom prst="rect">
            <a:avLst/>
          </a:prstGeom>
          <a:noFill/>
        </p:spPr>
        <p:txBody>
          <a:bodyPr wrap="square" rtlCol="0">
            <a:spAutoFit/>
          </a:bodyPr>
          <a:lstStyle/>
          <a:p>
            <a:r>
              <a:rPr lang="en-US" sz="2000" smtClean="0"/>
              <a:t>Judicial</a:t>
            </a:r>
            <a:endParaRPr lang="en-US" sz="2000" dirty="0"/>
          </a:p>
        </p:txBody>
      </p:sp>
      <p:sp>
        <p:nvSpPr>
          <p:cNvPr id="8" name="TextBox 7"/>
          <p:cNvSpPr txBox="1"/>
          <p:nvPr/>
        </p:nvSpPr>
        <p:spPr>
          <a:xfrm>
            <a:off x="4267200" y="152400"/>
            <a:ext cx="685800" cy="400110"/>
          </a:xfrm>
          <a:prstGeom prst="rect">
            <a:avLst/>
          </a:prstGeom>
          <a:noFill/>
        </p:spPr>
        <p:txBody>
          <a:bodyPr wrap="square" rtlCol="0">
            <a:spAutoFit/>
          </a:bodyPr>
          <a:lstStyle/>
          <a:p>
            <a:r>
              <a:rPr lang="en-US" sz="2000" dirty="0" smtClean="0"/>
              <a:t>“SL”</a:t>
            </a:r>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52400"/>
            <a:ext cx="7620000" cy="7017306"/>
          </a:xfrm>
          <a:prstGeom prst="rect">
            <a:avLst/>
          </a:prstGeom>
          <a:noFill/>
        </p:spPr>
        <p:txBody>
          <a:bodyPr wrap="square" rtlCol="0">
            <a:spAutoFit/>
          </a:bodyPr>
          <a:lstStyle/>
          <a:p>
            <a:r>
              <a:rPr lang="en-US" sz="2400" dirty="0" smtClean="0"/>
              <a:t>	 So when we had an earlier understanding of the Sunday Law it's predicted in 2012, </a:t>
            </a:r>
            <a:r>
              <a:rPr lang="en-US" sz="2400" b="1" dirty="0" smtClean="0">
                <a:solidFill>
                  <a:srgbClr val="FF0000"/>
                </a:solidFill>
              </a:rPr>
              <a:t>it's rejected by almost everyone who has now left this movement in 2020</a:t>
            </a:r>
            <a:r>
              <a:rPr lang="en-US" sz="2400" dirty="0" smtClean="0"/>
              <a:t>, it's rejected back then in 2012. We go through 2014 and it is gradually accepted as the Sunday Law way mark, as fractals are understood it couldn't be ignored.  But people are still debating still arguing about what the Sunday Law itself was in 2014. And why are they arguing, why are they fighting? Because they're looking at 2014 and their saying what? </a:t>
            </a:r>
            <a:r>
              <a:rPr lang="en-US" sz="2400" dirty="0" err="1" smtClean="0"/>
              <a:t>Obama</a:t>
            </a:r>
            <a:r>
              <a:rPr lang="en-US" sz="2400" dirty="0" smtClean="0"/>
              <a:t> didn't do anything.</a:t>
            </a:r>
          </a:p>
          <a:p>
            <a:r>
              <a:rPr lang="en-US" sz="2400" dirty="0" smtClean="0"/>
              <a:t> </a:t>
            </a:r>
          </a:p>
          <a:p>
            <a:r>
              <a:rPr lang="en-US" sz="2400" dirty="0" smtClean="0"/>
              <a:t>	What did Obama do in 2014? The problem is many of the people saying this how do they feel about Obama? He's not very popular. So they have extra reason to look to Obama as being the one that evil Clinton-associating globalist that's going to bring in the new world order, unite world governments, take everyone's guns away, and institute a Sunday Law. So they have an extra reason to look to the Executive Branch. But the quotes themselves tell you which branches of government to look for.</a:t>
            </a:r>
          </a:p>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0"/>
            <a:ext cx="8001000" cy="3886200"/>
          </a:xfrm>
          <a:noFill/>
        </p:spPr>
        <p:txBody>
          <a:bodyPr>
            <a:normAutofit/>
          </a:bodyPr>
          <a:lstStyle/>
          <a:p>
            <a:pPr>
              <a:buNone/>
            </a:pPr>
            <a:r>
              <a:rPr lang="en-US" dirty="0" smtClean="0"/>
              <a:t>   		</a:t>
            </a:r>
            <a:r>
              <a:rPr lang="en-US" sz="2400" dirty="0" smtClean="0"/>
              <a:t>  I want to begin with a quote it’s from Third Selected Messages 3SM 162.3. “In reviewing our past history, having traveled over every step of advance to our present standing, I can say, Praise God! As I see what God has wrought, I am filled with astonishment and with confidence in Christ as our leader. We have nothing to fear for the future, except as we shall forget the way the Lord has led us and his teaching in our past history”. This was written when if you go to the quote, in1893, and why is 1893 significant? It's the 126-2019. “We have nothing to fear for the future, except as we forget the way the Lord has led us”.</a:t>
            </a: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447800"/>
            <a:ext cx="7391400" cy="4431983"/>
          </a:xfrm>
          <a:prstGeom prst="rect">
            <a:avLst/>
          </a:prstGeom>
          <a:noFill/>
        </p:spPr>
        <p:txBody>
          <a:bodyPr wrap="square" rtlCol="0">
            <a:spAutoFit/>
          </a:bodyPr>
          <a:lstStyle/>
          <a:p>
            <a:r>
              <a:rPr lang="en-US" dirty="0" smtClean="0"/>
              <a:t> 	</a:t>
            </a:r>
            <a:r>
              <a:rPr lang="en-US" sz="2400" dirty="0" smtClean="0"/>
              <a:t>The fact there was an </a:t>
            </a:r>
            <a:r>
              <a:rPr lang="en-US" sz="2400" dirty="0" err="1" smtClean="0"/>
              <a:t>Obama</a:t>
            </a:r>
            <a:r>
              <a:rPr lang="en-US" sz="2400" dirty="0" smtClean="0"/>
              <a:t> Presidency in 2014 does not mean that a Sunday Law could not take place because it doesn't come through the Executive Branch. So I’ve had a couple of questions about what happened in 2014. For many people this might be some revision but as I’ve had questions and I just like to do a little bit of revision about what actually happened in 2014. Not in the Executive Branch because Obama, I think we're all comfortable if we can say it overly simplistic, remember our message is always simple till it grows, </a:t>
            </a:r>
            <a:r>
              <a:rPr lang="en-US" sz="2400" b="1" dirty="0" err="1" smtClean="0">
                <a:solidFill>
                  <a:srgbClr val="FF0000"/>
                </a:solidFill>
              </a:rPr>
              <a:t>Obama</a:t>
            </a:r>
            <a:r>
              <a:rPr lang="en-US" sz="2400" b="1" dirty="0" smtClean="0">
                <a:solidFill>
                  <a:srgbClr val="FF0000"/>
                </a:solidFill>
              </a:rPr>
              <a:t> is a good guy</a:t>
            </a:r>
            <a:r>
              <a:rPr lang="en-US" sz="2400" dirty="0" smtClean="0">
                <a:solidFill>
                  <a:srgbClr val="FF0000"/>
                </a:solidFill>
              </a:rPr>
              <a:t>. </a:t>
            </a:r>
            <a:r>
              <a:rPr lang="en-US" sz="2400" dirty="0" smtClean="0"/>
              <a:t>So we can't look to the executive it's not Obama care. We're going to look into the </a:t>
            </a:r>
            <a:r>
              <a:rPr lang="en-US" sz="2400" dirty="0" smtClean="0"/>
              <a:t>Judicial </a:t>
            </a:r>
            <a:r>
              <a:rPr lang="en-US" sz="2400" dirty="0" smtClean="0"/>
              <a:t>and the Executive Branches.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43400" y="457200"/>
            <a:ext cx="838200" cy="461665"/>
          </a:xfrm>
          <a:prstGeom prst="rect">
            <a:avLst/>
          </a:prstGeom>
          <a:noFill/>
        </p:spPr>
        <p:txBody>
          <a:bodyPr wrap="square" rtlCol="0">
            <a:spAutoFit/>
          </a:bodyPr>
          <a:lstStyle/>
          <a:p>
            <a:r>
              <a:rPr lang="en-US" sz="2400" dirty="0" smtClean="0"/>
              <a:t>“SL”</a:t>
            </a:r>
            <a:endParaRPr lang="en-US" sz="2400" dirty="0"/>
          </a:p>
        </p:txBody>
      </p:sp>
      <p:cxnSp>
        <p:nvCxnSpPr>
          <p:cNvPr id="3" name="Straight Arrow Connector 2"/>
          <p:cNvCxnSpPr/>
          <p:nvPr/>
        </p:nvCxnSpPr>
        <p:spPr>
          <a:xfrm rot="16200000" flipH="1">
            <a:off x="4953000" y="6858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rot="10800000" flipV="1">
            <a:off x="3810000" y="6858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48000" y="1066800"/>
            <a:ext cx="1295400" cy="400110"/>
          </a:xfrm>
          <a:prstGeom prst="rect">
            <a:avLst/>
          </a:prstGeom>
          <a:noFill/>
        </p:spPr>
        <p:txBody>
          <a:bodyPr wrap="square" rtlCol="0">
            <a:spAutoFit/>
          </a:bodyPr>
          <a:lstStyle/>
          <a:p>
            <a:r>
              <a:rPr lang="en-US" sz="2000" smtClean="0"/>
              <a:t>Legislative</a:t>
            </a:r>
            <a:endParaRPr lang="en-US" sz="2000" dirty="0"/>
          </a:p>
        </p:txBody>
      </p:sp>
      <p:sp>
        <p:nvSpPr>
          <p:cNvPr id="6" name="TextBox 5"/>
          <p:cNvSpPr txBox="1"/>
          <p:nvPr/>
        </p:nvSpPr>
        <p:spPr>
          <a:xfrm>
            <a:off x="4953000" y="1066800"/>
            <a:ext cx="1295400" cy="400111"/>
          </a:xfrm>
          <a:prstGeom prst="rect">
            <a:avLst/>
          </a:prstGeom>
          <a:noFill/>
        </p:spPr>
        <p:txBody>
          <a:bodyPr wrap="square" rtlCol="0">
            <a:spAutoFit/>
          </a:bodyPr>
          <a:lstStyle/>
          <a:p>
            <a:r>
              <a:rPr lang="en-US" sz="2000" smtClean="0"/>
              <a:t>Judicial</a:t>
            </a:r>
            <a:endParaRPr lang="en-US" sz="2000" dirty="0"/>
          </a:p>
        </p:txBody>
      </p:sp>
      <p:cxnSp>
        <p:nvCxnSpPr>
          <p:cNvPr id="8" name="Straight Arrow Connector 7"/>
          <p:cNvCxnSpPr/>
          <p:nvPr/>
        </p:nvCxnSpPr>
        <p:spPr>
          <a:xfrm rot="5400000">
            <a:off x="3505200" y="14478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5295900" y="1409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048000" y="1447800"/>
            <a:ext cx="1143000" cy="400110"/>
          </a:xfrm>
          <a:prstGeom prst="rect">
            <a:avLst/>
          </a:prstGeom>
          <a:noFill/>
        </p:spPr>
        <p:txBody>
          <a:bodyPr wrap="square" rtlCol="0">
            <a:spAutoFit/>
          </a:bodyPr>
          <a:lstStyle/>
          <a:p>
            <a:r>
              <a:rPr lang="en-US" sz="2000" dirty="0" smtClean="0"/>
              <a:t>Congress</a:t>
            </a:r>
            <a:endParaRPr lang="en-US" sz="2000" dirty="0"/>
          </a:p>
        </p:txBody>
      </p:sp>
      <p:cxnSp>
        <p:nvCxnSpPr>
          <p:cNvPr id="13" name="Straight Arrow Connector 12"/>
          <p:cNvCxnSpPr/>
          <p:nvPr/>
        </p:nvCxnSpPr>
        <p:spPr>
          <a:xfrm rot="10800000" flipV="1">
            <a:off x="3048000" y="18288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86200" y="18288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1981200"/>
            <a:ext cx="838200" cy="400110"/>
          </a:xfrm>
          <a:prstGeom prst="rect">
            <a:avLst/>
          </a:prstGeom>
          <a:noFill/>
        </p:spPr>
        <p:txBody>
          <a:bodyPr wrap="square" rtlCol="0">
            <a:spAutoFit/>
          </a:bodyPr>
          <a:lstStyle/>
          <a:p>
            <a:r>
              <a:rPr lang="en-US" sz="2000" dirty="0" smtClean="0"/>
              <a:t>Senate</a:t>
            </a:r>
            <a:endParaRPr lang="en-US" sz="2000" dirty="0"/>
          </a:p>
        </p:txBody>
      </p:sp>
      <p:sp>
        <p:nvSpPr>
          <p:cNvPr id="17" name="TextBox 16"/>
          <p:cNvSpPr txBox="1"/>
          <p:nvPr/>
        </p:nvSpPr>
        <p:spPr>
          <a:xfrm>
            <a:off x="3657600" y="1981200"/>
            <a:ext cx="838200" cy="400110"/>
          </a:xfrm>
          <a:prstGeom prst="rect">
            <a:avLst/>
          </a:prstGeom>
          <a:noFill/>
        </p:spPr>
        <p:txBody>
          <a:bodyPr wrap="square" rtlCol="0">
            <a:spAutoFit/>
          </a:bodyPr>
          <a:lstStyle/>
          <a:p>
            <a:r>
              <a:rPr lang="en-US" sz="2000" dirty="0" smtClean="0"/>
              <a:t>House</a:t>
            </a:r>
            <a:endParaRPr lang="en-US" sz="2000" dirty="0"/>
          </a:p>
        </p:txBody>
      </p:sp>
      <p:sp>
        <p:nvSpPr>
          <p:cNvPr id="18" name="TextBox 17"/>
          <p:cNvSpPr txBox="1"/>
          <p:nvPr/>
        </p:nvSpPr>
        <p:spPr>
          <a:xfrm>
            <a:off x="4648200" y="1524000"/>
            <a:ext cx="1752600" cy="400110"/>
          </a:xfrm>
          <a:prstGeom prst="rect">
            <a:avLst/>
          </a:prstGeom>
          <a:noFill/>
        </p:spPr>
        <p:txBody>
          <a:bodyPr wrap="square" rtlCol="0">
            <a:spAutoFit/>
          </a:bodyPr>
          <a:lstStyle/>
          <a:p>
            <a:r>
              <a:rPr lang="en-US" sz="2000" dirty="0" smtClean="0"/>
              <a:t>Supreme Court</a:t>
            </a:r>
            <a:endParaRPr lang="en-US" sz="2000" dirty="0"/>
          </a:p>
        </p:txBody>
      </p:sp>
      <p:cxnSp>
        <p:nvCxnSpPr>
          <p:cNvPr id="24" name="Straight Arrow Connector 23"/>
          <p:cNvCxnSpPr/>
          <p:nvPr/>
        </p:nvCxnSpPr>
        <p:spPr>
          <a:xfrm rot="5400000">
            <a:off x="5295900" y="19431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00600" y="2057400"/>
            <a:ext cx="1600200" cy="400110"/>
          </a:xfrm>
          <a:prstGeom prst="rect">
            <a:avLst/>
          </a:prstGeom>
          <a:noFill/>
        </p:spPr>
        <p:txBody>
          <a:bodyPr wrap="square" rtlCol="0">
            <a:spAutoFit/>
          </a:bodyPr>
          <a:lstStyle/>
          <a:p>
            <a:r>
              <a:rPr lang="en-US" sz="2000" dirty="0" smtClean="0"/>
              <a:t>Lower Courts</a:t>
            </a:r>
            <a:endParaRPr lang="en-US" sz="2000" dirty="0"/>
          </a:p>
        </p:txBody>
      </p:sp>
      <p:sp>
        <p:nvSpPr>
          <p:cNvPr id="26" name="TextBox 25"/>
          <p:cNvSpPr txBox="1"/>
          <p:nvPr/>
        </p:nvSpPr>
        <p:spPr>
          <a:xfrm>
            <a:off x="1143000" y="3581400"/>
            <a:ext cx="7010400" cy="2215991"/>
          </a:xfrm>
          <a:prstGeom prst="rect">
            <a:avLst/>
          </a:prstGeom>
          <a:noFill/>
        </p:spPr>
        <p:txBody>
          <a:bodyPr wrap="square" rtlCol="0">
            <a:spAutoFit/>
          </a:bodyPr>
          <a:lstStyle/>
          <a:p>
            <a:r>
              <a:rPr lang="en-US" sz="2400" dirty="0" smtClean="0"/>
              <a:t>	What composes the </a:t>
            </a:r>
            <a:r>
              <a:rPr lang="en-US" sz="2400" dirty="0" smtClean="0"/>
              <a:t>Judicial </a:t>
            </a:r>
            <a:r>
              <a:rPr lang="en-US" sz="2400" dirty="0" smtClean="0"/>
              <a:t>B</a:t>
            </a:r>
            <a:r>
              <a:rPr lang="en-US" sz="2400" dirty="0" smtClean="0"/>
              <a:t>ranch</a:t>
            </a:r>
            <a:r>
              <a:rPr lang="en-US" sz="2400" dirty="0" smtClean="0"/>
              <a:t>? It’s the Supreme Court, and it's also the lower courts, and the circuit courts. But its highest level is the Supreme Court. What is the Legislative branch? This is Congress, to simplify its composed of the Senate, and the House</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381000"/>
            <a:ext cx="838200" cy="461665"/>
          </a:xfrm>
          <a:prstGeom prst="rect">
            <a:avLst/>
          </a:prstGeom>
          <a:noFill/>
        </p:spPr>
        <p:txBody>
          <a:bodyPr wrap="square" rtlCol="0">
            <a:spAutoFit/>
          </a:bodyPr>
          <a:lstStyle/>
          <a:p>
            <a:r>
              <a:rPr lang="en-US" sz="2400" dirty="0" smtClean="0"/>
              <a:t>2014</a:t>
            </a:r>
            <a:endParaRPr lang="en-US" sz="2400" dirty="0"/>
          </a:p>
        </p:txBody>
      </p:sp>
      <p:cxnSp>
        <p:nvCxnSpPr>
          <p:cNvPr id="3" name="Straight Arrow Connector 2"/>
          <p:cNvCxnSpPr/>
          <p:nvPr/>
        </p:nvCxnSpPr>
        <p:spPr>
          <a:xfrm rot="16200000" flipH="1">
            <a:off x="4953000" y="6096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rot="10800000" flipV="1">
            <a:off x="3810000" y="6096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048000" y="990600"/>
            <a:ext cx="1295400" cy="400110"/>
          </a:xfrm>
          <a:prstGeom prst="rect">
            <a:avLst/>
          </a:prstGeom>
          <a:noFill/>
        </p:spPr>
        <p:txBody>
          <a:bodyPr wrap="square" rtlCol="0">
            <a:spAutoFit/>
          </a:bodyPr>
          <a:lstStyle/>
          <a:p>
            <a:r>
              <a:rPr lang="en-US" sz="2000" smtClean="0"/>
              <a:t>Legislative</a:t>
            </a:r>
            <a:endParaRPr lang="en-US" sz="2000" dirty="0"/>
          </a:p>
        </p:txBody>
      </p:sp>
      <p:sp>
        <p:nvSpPr>
          <p:cNvPr id="6" name="TextBox 5"/>
          <p:cNvSpPr txBox="1"/>
          <p:nvPr/>
        </p:nvSpPr>
        <p:spPr>
          <a:xfrm>
            <a:off x="4953000" y="990600"/>
            <a:ext cx="1295400" cy="400111"/>
          </a:xfrm>
          <a:prstGeom prst="rect">
            <a:avLst/>
          </a:prstGeom>
          <a:noFill/>
        </p:spPr>
        <p:txBody>
          <a:bodyPr wrap="square" rtlCol="0">
            <a:spAutoFit/>
          </a:bodyPr>
          <a:lstStyle/>
          <a:p>
            <a:r>
              <a:rPr lang="en-US" sz="2000" smtClean="0"/>
              <a:t>Judicial</a:t>
            </a:r>
            <a:endParaRPr lang="en-US" sz="2000" dirty="0"/>
          </a:p>
        </p:txBody>
      </p:sp>
      <p:cxnSp>
        <p:nvCxnSpPr>
          <p:cNvPr id="7" name="Straight Arrow Connector 6"/>
          <p:cNvCxnSpPr/>
          <p:nvPr/>
        </p:nvCxnSpPr>
        <p:spPr>
          <a:xfrm rot="5400000">
            <a:off x="3505200" y="1371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5295900" y="1333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00" y="1371600"/>
            <a:ext cx="1143000" cy="400110"/>
          </a:xfrm>
          <a:prstGeom prst="rect">
            <a:avLst/>
          </a:prstGeom>
          <a:noFill/>
        </p:spPr>
        <p:txBody>
          <a:bodyPr wrap="square" rtlCol="0">
            <a:spAutoFit/>
          </a:bodyPr>
          <a:lstStyle/>
          <a:p>
            <a:r>
              <a:rPr lang="en-US" sz="2000" dirty="0" smtClean="0"/>
              <a:t>Congress</a:t>
            </a:r>
            <a:endParaRPr lang="en-US" sz="2000" dirty="0"/>
          </a:p>
        </p:txBody>
      </p:sp>
      <p:cxnSp>
        <p:nvCxnSpPr>
          <p:cNvPr id="10" name="Straight Arrow Connector 9"/>
          <p:cNvCxnSpPr/>
          <p:nvPr/>
        </p:nvCxnSpPr>
        <p:spPr>
          <a:xfrm rot="10800000" flipV="1">
            <a:off x="3048000" y="17526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86200" y="17526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590800" y="1905000"/>
            <a:ext cx="838200" cy="400110"/>
          </a:xfrm>
          <a:prstGeom prst="rect">
            <a:avLst/>
          </a:prstGeom>
          <a:noFill/>
        </p:spPr>
        <p:txBody>
          <a:bodyPr wrap="square" rtlCol="0">
            <a:spAutoFit/>
          </a:bodyPr>
          <a:lstStyle/>
          <a:p>
            <a:r>
              <a:rPr lang="en-US" sz="2000" dirty="0" smtClean="0"/>
              <a:t>Senate</a:t>
            </a:r>
            <a:endParaRPr lang="en-US" sz="2000" dirty="0"/>
          </a:p>
        </p:txBody>
      </p:sp>
      <p:sp>
        <p:nvSpPr>
          <p:cNvPr id="13" name="TextBox 12"/>
          <p:cNvSpPr txBox="1"/>
          <p:nvPr/>
        </p:nvSpPr>
        <p:spPr>
          <a:xfrm>
            <a:off x="3657600" y="1905000"/>
            <a:ext cx="838200" cy="400110"/>
          </a:xfrm>
          <a:prstGeom prst="rect">
            <a:avLst/>
          </a:prstGeom>
          <a:noFill/>
        </p:spPr>
        <p:txBody>
          <a:bodyPr wrap="square" rtlCol="0">
            <a:spAutoFit/>
          </a:bodyPr>
          <a:lstStyle/>
          <a:p>
            <a:r>
              <a:rPr lang="en-US" sz="2000" dirty="0" smtClean="0"/>
              <a:t>House</a:t>
            </a:r>
            <a:endParaRPr lang="en-US" sz="2000" dirty="0"/>
          </a:p>
        </p:txBody>
      </p:sp>
      <p:sp>
        <p:nvSpPr>
          <p:cNvPr id="14" name="TextBox 13"/>
          <p:cNvSpPr txBox="1"/>
          <p:nvPr/>
        </p:nvSpPr>
        <p:spPr>
          <a:xfrm>
            <a:off x="4648200" y="1447800"/>
            <a:ext cx="1752600" cy="400110"/>
          </a:xfrm>
          <a:prstGeom prst="rect">
            <a:avLst/>
          </a:prstGeom>
          <a:noFill/>
        </p:spPr>
        <p:txBody>
          <a:bodyPr wrap="square" rtlCol="0">
            <a:spAutoFit/>
          </a:bodyPr>
          <a:lstStyle/>
          <a:p>
            <a:r>
              <a:rPr lang="en-US" sz="2000" dirty="0" smtClean="0"/>
              <a:t>Supreme Court</a:t>
            </a:r>
            <a:endParaRPr lang="en-US" sz="2000" dirty="0"/>
          </a:p>
        </p:txBody>
      </p:sp>
      <p:cxnSp>
        <p:nvCxnSpPr>
          <p:cNvPr id="15" name="Straight Arrow Connector 14"/>
          <p:cNvCxnSpPr/>
          <p:nvPr/>
        </p:nvCxnSpPr>
        <p:spPr>
          <a:xfrm rot="5400000">
            <a:off x="5295900" y="1866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1981200"/>
            <a:ext cx="1600200" cy="400110"/>
          </a:xfrm>
          <a:prstGeom prst="rect">
            <a:avLst/>
          </a:prstGeom>
          <a:noFill/>
        </p:spPr>
        <p:txBody>
          <a:bodyPr wrap="square" rtlCol="0">
            <a:spAutoFit/>
          </a:bodyPr>
          <a:lstStyle/>
          <a:p>
            <a:r>
              <a:rPr lang="en-US" sz="2000" dirty="0" smtClean="0"/>
              <a:t>Lower Courts</a:t>
            </a:r>
            <a:endParaRPr lang="en-US" sz="2000" dirty="0"/>
          </a:p>
        </p:txBody>
      </p:sp>
      <p:sp>
        <p:nvSpPr>
          <p:cNvPr id="17" name="TextBox 16"/>
          <p:cNvSpPr txBox="1"/>
          <p:nvPr/>
        </p:nvSpPr>
        <p:spPr>
          <a:xfrm>
            <a:off x="1295400" y="3124200"/>
            <a:ext cx="6781800" cy="2954655"/>
          </a:xfrm>
          <a:prstGeom prst="rect">
            <a:avLst/>
          </a:prstGeom>
          <a:noFill/>
        </p:spPr>
        <p:txBody>
          <a:bodyPr wrap="square" rtlCol="0">
            <a:spAutoFit/>
          </a:bodyPr>
          <a:lstStyle/>
          <a:p>
            <a:r>
              <a:rPr lang="en-US" sz="2400" dirty="0" smtClean="0"/>
              <a:t>	So this is where we would need to look to see things happen in 2014. 2014 we'll begin with discussing this Judicial Branch, but to explain the Judicial Branch I have to begin with the Legislative. So just one point about the Legislative Branch: because if you want to appoint people to the Supreme Court where does it have to go through, the Legislative Branch.</a:t>
            </a:r>
          </a:p>
          <a:p>
            <a:endParaRPr lang="en-US" dirty="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533400"/>
            <a:ext cx="8077200" cy="6001643"/>
          </a:xfrm>
          <a:prstGeom prst="rect">
            <a:avLst/>
          </a:prstGeom>
          <a:noFill/>
        </p:spPr>
        <p:txBody>
          <a:bodyPr wrap="square" rtlCol="0">
            <a:spAutoFit/>
          </a:bodyPr>
          <a:lstStyle/>
          <a:p>
            <a:r>
              <a:rPr lang="en-US" sz="2400" dirty="0" smtClean="0"/>
              <a:t>	So just to begin on the Legislative Branch; 2014 is a midterm election and what happens at that midterm election? Quoting from CNN; “A Republican tide ripped the Senate away from Democrats Tuesday giving the Republican Party full control of Congress, and the power to pin down President Barack </a:t>
            </a:r>
            <a:r>
              <a:rPr lang="en-US" sz="2400" dirty="0" err="1" smtClean="0"/>
              <a:t>Obama</a:t>
            </a:r>
            <a:r>
              <a:rPr lang="en-US" sz="2400" dirty="0" smtClean="0"/>
              <a:t> during his last two years in office”. </a:t>
            </a:r>
            <a:endParaRPr lang="en-US" sz="2400" dirty="0" smtClean="0"/>
          </a:p>
          <a:p>
            <a:endParaRPr lang="en-US" sz="2400" dirty="0" smtClean="0"/>
          </a:p>
          <a:p>
            <a:r>
              <a:rPr lang="en-US" sz="2400" dirty="0" smtClean="0"/>
              <a:t>	The </a:t>
            </a:r>
            <a:r>
              <a:rPr lang="en-US" sz="2400" dirty="0" smtClean="0"/>
              <a:t>thumping win appends the balance of power between the White House and Capitol Hill only six years after Obama's Democrats swept to power in the House”. CNN projected the Republican Party will have at least 246 seats its largest majority since World War II. So what happens in the midterm election in Congress? There is a historic sweep of both the Senate and the House and the Republicans gain a vice-like grip on both. In the House, the largest Republican majority since World War II. So what's going to happen now?  It’s going to impact both branches of government In Obama's two final years as President</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77200" cy="4801314"/>
          </a:xfrm>
          <a:prstGeom prst="rect">
            <a:avLst/>
          </a:prstGeom>
          <a:noFill/>
        </p:spPr>
        <p:txBody>
          <a:bodyPr wrap="square" rtlCol="0">
            <a:spAutoFit/>
          </a:bodyPr>
          <a:lstStyle/>
          <a:p>
            <a:r>
              <a:rPr lang="en-US" sz="2400" dirty="0" smtClean="0"/>
              <a:t>	So I want to take a step back and discuss the Federalist Society. Now I don't want to spend a long time on this so I’ll try and give an overview of what some of the research says, for now I’ll just try and give a brief overview</a:t>
            </a:r>
            <a:r>
              <a:rPr lang="en-US" sz="2400" dirty="0" smtClean="0"/>
              <a:t>.</a:t>
            </a:r>
          </a:p>
          <a:p>
            <a:endParaRPr lang="en-US" sz="2400" dirty="0" smtClean="0"/>
          </a:p>
          <a:p>
            <a:r>
              <a:rPr lang="en-US" sz="2400" dirty="0" smtClean="0"/>
              <a:t>	 </a:t>
            </a:r>
            <a:r>
              <a:rPr lang="en-US" sz="2400" dirty="0" smtClean="0"/>
              <a:t>In November 15, 2007 nearly 2000 people filled the great hall of  Washington's Cavernous Union Station for a black tie celebration of the 25th anniversary of the Federalist Society</a:t>
            </a:r>
            <a:r>
              <a:rPr lang="en-US" sz="2400" dirty="0" smtClean="0">
                <a:solidFill>
                  <a:srgbClr val="FF0000"/>
                </a:solidFill>
              </a:rPr>
              <a:t>. </a:t>
            </a:r>
            <a:r>
              <a:rPr lang="en-US" sz="2400" b="1" dirty="0" smtClean="0">
                <a:solidFill>
                  <a:srgbClr val="FF0000"/>
                </a:solidFill>
              </a:rPr>
              <a:t>It was started in 1982</a:t>
            </a:r>
            <a:r>
              <a:rPr lang="en-US" sz="2400" dirty="0" smtClean="0">
                <a:solidFill>
                  <a:srgbClr val="FF0000"/>
                </a:solidFill>
              </a:rPr>
              <a:t>. </a:t>
            </a:r>
            <a:r>
              <a:rPr lang="en-US" sz="2400" dirty="0" smtClean="0"/>
              <a:t>President George W. Bush attended. Chief Justice of the Supreme Court, John Roberts sent a video salute. Three other sitting justices, </a:t>
            </a:r>
            <a:r>
              <a:rPr lang="en-US" sz="2400" dirty="0" err="1" smtClean="0"/>
              <a:t>Antonin</a:t>
            </a:r>
            <a:r>
              <a:rPr lang="en-US" sz="2400" dirty="0" smtClean="0"/>
              <a:t> Scalia, Clarence Thomas, and Samuel Alito appeared in person to pay tribute. </a:t>
            </a:r>
          </a:p>
          <a:p>
            <a:endParaRPr lang="en-US" dirty="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579358"/>
            <a:ext cx="7924800" cy="6278642"/>
          </a:xfrm>
          <a:prstGeom prst="rect">
            <a:avLst/>
          </a:prstGeom>
          <a:noFill/>
        </p:spPr>
        <p:txBody>
          <a:bodyPr wrap="square" rtlCol="0">
            <a:spAutoFit/>
          </a:bodyPr>
          <a:lstStyle/>
          <a:p>
            <a:r>
              <a:rPr lang="en-US" sz="2400" dirty="0" smtClean="0"/>
              <a:t>	So you have four justices of the Supreme Court, you have the sitting U S president. Scalia and Thomas spoke about the group's origins, a story that is critical to its mythology.</a:t>
            </a:r>
            <a:r>
              <a:rPr lang="en-US" sz="2400" b="1" dirty="0" smtClean="0">
                <a:solidFill>
                  <a:srgbClr val="FF0000"/>
                </a:solidFill>
              </a:rPr>
              <a:t> The Federalist Society was founded in 1982 </a:t>
            </a:r>
            <a:r>
              <a:rPr lang="en-US" sz="2400" dirty="0" smtClean="0"/>
              <a:t>by three law students at the University of Chicago and at Yale. Scalia was the group's first faculty advisor at Chicago where he was then a professor. The advisor at Yale was Robert Book who was later nominated to the Supreme Court by Ronald Reagan. </a:t>
            </a:r>
            <a:endParaRPr lang="en-US" sz="2400" dirty="0" smtClean="0"/>
          </a:p>
          <a:p>
            <a:endParaRPr lang="en-US" sz="2400" dirty="0" smtClean="0"/>
          </a:p>
          <a:p>
            <a:r>
              <a:rPr lang="en-US" sz="2400" dirty="0" smtClean="0"/>
              <a:t>	So </a:t>
            </a:r>
            <a:r>
              <a:rPr lang="en-US" sz="2400" dirty="0" smtClean="0"/>
              <a:t>it begins at the University of Chicago, and at the University of  Yale. In Chicago it was </a:t>
            </a:r>
            <a:r>
              <a:rPr lang="en-US" sz="2400" dirty="0" err="1" smtClean="0"/>
              <a:t>Antonin</a:t>
            </a:r>
            <a:r>
              <a:rPr lang="en-US" sz="2400" dirty="0" smtClean="0"/>
              <a:t> Scalia who later became part of the Supreme Court. At Yale its Robert Book who was nominated for the Supreme Court by Reagan but was not placed there. As the Federalists see it the Society's founders were scrappy outsiders who were waging a lonely struggle against the pervasive liberalism of America's law schools.</a:t>
            </a:r>
          </a:p>
          <a:p>
            <a:endParaRPr lang="en-US"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143000"/>
            <a:ext cx="7620000" cy="5170646"/>
          </a:xfrm>
          <a:prstGeom prst="rect">
            <a:avLst/>
          </a:prstGeom>
          <a:noFill/>
        </p:spPr>
        <p:txBody>
          <a:bodyPr wrap="square" rtlCol="0">
            <a:spAutoFit/>
          </a:bodyPr>
          <a:lstStyle/>
          <a:p>
            <a:r>
              <a:rPr lang="en-US" dirty="0" smtClean="0"/>
              <a:t>	 </a:t>
            </a:r>
            <a:r>
              <a:rPr lang="en-US" sz="2400" dirty="0" smtClean="0"/>
              <a:t>Scalia said at the anniversary party, we thought we were just planting a wild flower among the weeds of academic liberalism, and it turned out to be an oak. Elaborating on this point Thomas said, “I look at this huge audience and I can only imagine the courage of a few young people who came up with yet one more idea let's start something let's start an organization where we can actually talk about ideas</a:t>
            </a:r>
            <a:r>
              <a:rPr lang="en-US" sz="2400" dirty="0" smtClean="0"/>
              <a:t>”.</a:t>
            </a:r>
          </a:p>
          <a:p>
            <a:endParaRPr lang="en-US" sz="2400" dirty="0" smtClean="0"/>
          </a:p>
          <a:p>
            <a:r>
              <a:rPr lang="en-US" sz="2400" dirty="0" smtClean="0"/>
              <a:t>	Within </a:t>
            </a:r>
            <a:r>
              <a:rPr lang="en-US" sz="2400" dirty="0" smtClean="0"/>
              <a:t>a few years the group was embraced and funded by a number of powerful wealthy conservative organizations which eventually included foundations associate with John Olin, Linda and Harry Bradley, Richard Scaife, and the Koch brothers. The funders all got the right idea right away.</a:t>
            </a:r>
          </a:p>
          <a:p>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95400"/>
            <a:ext cx="7772400" cy="4524315"/>
          </a:xfrm>
          <a:prstGeom prst="rect">
            <a:avLst/>
          </a:prstGeom>
          <a:noFill/>
        </p:spPr>
        <p:txBody>
          <a:bodyPr wrap="square" rtlCol="0">
            <a:spAutoFit/>
          </a:bodyPr>
          <a:lstStyle/>
          <a:p>
            <a:r>
              <a:rPr lang="en-US" sz="2400" dirty="0" smtClean="0"/>
              <a:t>	I am quoting Amanda Hollis-Brusky a professor of politics at Pomona College, and the author of Ideas with Consequence, a study of the Federalist Society, she says; “The founders got the idea right away that you can win elections, you can have mass mobilizations but unless you can change the elites and the institutions that are by and large controlled by the elites like the courts in America there are limits to what you can do. </a:t>
            </a:r>
            <a:endParaRPr lang="en-US" sz="2400" dirty="0" smtClean="0"/>
          </a:p>
          <a:p>
            <a:endParaRPr lang="en-US" sz="2400" dirty="0" smtClean="0"/>
          </a:p>
          <a:p>
            <a:r>
              <a:rPr lang="en-US" sz="2400" dirty="0" smtClean="0"/>
              <a:t>	The </a:t>
            </a:r>
            <a:r>
              <a:rPr lang="en-US" sz="2400" dirty="0" smtClean="0"/>
              <a:t>idea was to train credential and socialize a generation of alternative elites. In the late eighties the Federalist Society was known primarily as an organization for law students with few opportunities for members to stay involved after they left school</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81400" y="304800"/>
            <a:ext cx="2133600" cy="400110"/>
          </a:xfrm>
          <a:prstGeom prst="rect">
            <a:avLst/>
          </a:prstGeom>
          <a:noFill/>
        </p:spPr>
        <p:txBody>
          <a:bodyPr wrap="square" rtlCol="0">
            <a:spAutoFit/>
          </a:bodyPr>
          <a:lstStyle/>
          <a:p>
            <a:r>
              <a:rPr lang="en-US" sz="2000" smtClean="0"/>
              <a:t>“Federalist Society</a:t>
            </a:r>
            <a:r>
              <a:rPr lang="en-US" sz="2000" dirty="0" smtClean="0"/>
              <a:t>”</a:t>
            </a:r>
            <a:endParaRPr lang="en-US" sz="2000" dirty="0"/>
          </a:p>
        </p:txBody>
      </p:sp>
      <p:cxnSp>
        <p:nvCxnSpPr>
          <p:cNvPr id="6" name="Straight Arrow Connector 5"/>
          <p:cNvCxnSpPr/>
          <p:nvPr/>
        </p:nvCxnSpPr>
        <p:spPr>
          <a:xfrm rot="5400000">
            <a:off x="4457700" y="7239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86200" y="838200"/>
            <a:ext cx="1447800" cy="400110"/>
          </a:xfrm>
          <a:prstGeom prst="rect">
            <a:avLst/>
          </a:prstGeom>
          <a:noFill/>
        </p:spPr>
        <p:txBody>
          <a:bodyPr wrap="square" rtlCol="0">
            <a:spAutoFit/>
          </a:bodyPr>
          <a:lstStyle/>
          <a:p>
            <a:r>
              <a:rPr lang="en-US" sz="2000" dirty="0" smtClean="0"/>
              <a:t>Leonard Leo</a:t>
            </a:r>
            <a:endParaRPr lang="en-US" sz="2000" dirty="0"/>
          </a:p>
        </p:txBody>
      </p:sp>
      <p:sp>
        <p:nvSpPr>
          <p:cNvPr id="9" name="TextBox 8"/>
          <p:cNvSpPr txBox="1"/>
          <p:nvPr/>
        </p:nvSpPr>
        <p:spPr>
          <a:xfrm>
            <a:off x="685800" y="1447800"/>
            <a:ext cx="7924800" cy="5539978"/>
          </a:xfrm>
          <a:prstGeom prst="rect">
            <a:avLst/>
          </a:prstGeom>
          <a:noFill/>
        </p:spPr>
        <p:txBody>
          <a:bodyPr wrap="square" rtlCol="0">
            <a:spAutoFit/>
          </a:bodyPr>
          <a:lstStyle/>
          <a:p>
            <a:r>
              <a:rPr lang="en-US" sz="2400" dirty="0" smtClean="0"/>
              <a:t>	But now we introduce another fellow, Leonard Leo he becomes important. Leonard Leo founded the Federalists chapter at Cornell Law School before he graduated in 1989. But then decamped for DC. Quoting Leonard Leo; “When I was in the midst of my clerkship the society came to me and said hey we're not sure the lawyers division of the Federalist Society is working, so would you be interested in coming to work for us”. </a:t>
            </a:r>
            <a:endParaRPr lang="en-US" sz="2400" dirty="0" smtClean="0"/>
          </a:p>
          <a:p>
            <a:endParaRPr lang="en-US" sz="2400" dirty="0" smtClean="0"/>
          </a:p>
          <a:p>
            <a:r>
              <a:rPr lang="en-US" sz="2400" dirty="0" smtClean="0"/>
              <a:t>	And </a:t>
            </a:r>
            <a:r>
              <a:rPr lang="en-US" sz="2400" dirty="0" smtClean="0"/>
              <a:t>Leo started at the society in 1991. Leo set himself a clear goal. The key was to figure out how to develop what I call a pipeline, that's quoting him. He wanted to develop a pipeline where you have these alternative conservative lawyers being trained up in these law schools, and </a:t>
            </a:r>
            <a:r>
              <a:rPr lang="en-US" sz="2400" b="1" dirty="0" smtClean="0">
                <a:solidFill>
                  <a:srgbClr val="FF0000"/>
                </a:solidFill>
              </a:rPr>
              <a:t>create a pipeline where you can get them into key positions in the legislative branch.</a:t>
            </a:r>
            <a:r>
              <a:rPr lang="en-US" sz="2400" b="1" dirty="0" smtClean="0"/>
              <a:t> </a:t>
            </a:r>
          </a:p>
          <a:p>
            <a:endParaRPr lang="en-US" dirty="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8153400" cy="5909310"/>
          </a:xfrm>
          <a:prstGeom prst="rect">
            <a:avLst/>
          </a:prstGeom>
          <a:noFill/>
        </p:spPr>
        <p:txBody>
          <a:bodyPr wrap="square" rtlCol="0">
            <a:spAutoFit/>
          </a:bodyPr>
          <a:lstStyle/>
          <a:p>
            <a:r>
              <a:rPr lang="en-US" sz="2400" dirty="0" smtClean="0"/>
              <a:t>	Quoting Stephen tells a professor of political science at Johns Hopkins University, and the author of The Rise of the Conservative Legal Movement. He says; “The Federalist Society is not a hierarchy it's a network without its center Leonard Leo”. In 2008 after the election of Barack </a:t>
            </a:r>
            <a:r>
              <a:rPr lang="en-US" sz="2400" dirty="0" err="1" smtClean="0"/>
              <a:t>Obama</a:t>
            </a:r>
            <a:r>
              <a:rPr lang="en-US" sz="2400" dirty="0" smtClean="0"/>
              <a:t> their convention was a downbeat affair, not least because the outgoing George Bush's attorney general gave a speech at the Federalist Society convention and passed out mid-speech</a:t>
            </a:r>
            <a:r>
              <a:rPr lang="en-US" sz="2400" dirty="0" smtClean="0"/>
              <a:t>.</a:t>
            </a:r>
          </a:p>
          <a:p>
            <a:endParaRPr lang="en-US" sz="2400" dirty="0" smtClean="0"/>
          </a:p>
          <a:p>
            <a:r>
              <a:rPr lang="en-US" sz="2400" dirty="0" smtClean="0"/>
              <a:t>	 </a:t>
            </a:r>
            <a:r>
              <a:rPr lang="en-US" sz="2400" dirty="0" smtClean="0"/>
              <a:t>It wasn't a very happy year for them partly because of this issue internally, partly largely because of the election of Barack Obama. This was not the outcome the Federalist Society was designing. The article that will be posted later on the media broadcast, I won't go through all the steps but it describes George W Bush trying to get conservative judges appointed to the Supreme Court and key spots in the lower courts</a:t>
            </a:r>
            <a:r>
              <a:rPr lang="en-US" dirty="0" smtClean="0"/>
              <a:t>.</a:t>
            </a:r>
          </a:p>
          <a:p>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2057400"/>
            <a:ext cx="8001000" cy="2667000"/>
          </a:xfrm>
          <a:noFill/>
        </p:spPr>
        <p:txBody>
          <a:bodyPr/>
          <a:lstStyle/>
          <a:p>
            <a:pPr>
              <a:buNone/>
            </a:pPr>
            <a:r>
              <a:rPr lang="en-US" sz="2400" dirty="0" smtClean="0"/>
              <a:t>		 I started addressing this point last week, and I am still continuing to hear people's fears and doubts that relate to how God has led us. So I want to repeat and enlarge on what was taught last week on this subject. It becomes concerning to me when I see that many of the problems or questions we have in the movement  right  now, many of the issues that people have are subjects that have been already addressed, already explained in previous studies.  </a:t>
            </a:r>
          </a:p>
          <a:p>
            <a:pPr>
              <a:buNone/>
            </a:pPr>
            <a:endParaRPr lang="en-US" sz="2400" dirty="0" smtClean="0"/>
          </a:p>
          <a:p>
            <a:endParaRPr lang="en-US" sz="2800" dirty="0" smtClean="0"/>
          </a:p>
          <a:p>
            <a:pPr>
              <a:buNone/>
            </a:pPr>
            <a:endParaRPr lang="en-US"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066800"/>
            <a:ext cx="7620000" cy="4893647"/>
          </a:xfrm>
          <a:prstGeom prst="rect">
            <a:avLst/>
          </a:prstGeom>
          <a:noFill/>
        </p:spPr>
        <p:txBody>
          <a:bodyPr wrap="square" rtlCol="0">
            <a:spAutoFit/>
          </a:bodyPr>
          <a:lstStyle/>
          <a:p>
            <a:r>
              <a:rPr lang="en-US" sz="2400" dirty="0" smtClean="0"/>
              <a:t>	And you have these people one Alberto Gonzalez. He comes to Washington, he's an outsider, he's a strong conservative but he isn't part of the Federalist Society. George Bush tries to appoint him to the Supreme Court, and what does the Federalist Society say? We're not going to let that happen. </a:t>
            </a:r>
            <a:endParaRPr lang="en-US" sz="2400" dirty="0" smtClean="0"/>
          </a:p>
          <a:p>
            <a:endParaRPr lang="en-US" sz="2400" dirty="0" smtClean="0"/>
          </a:p>
          <a:p>
            <a:r>
              <a:rPr lang="en-US" sz="2400" dirty="0" smtClean="0"/>
              <a:t>	They </a:t>
            </a:r>
            <a:r>
              <a:rPr lang="en-US" sz="2400" dirty="0" smtClean="0"/>
              <a:t>launch a campaign to block it. He's conservative but he's not one of them, that gets blocked. Next George Bush in 2005 chooses Harriet Myers another conservative to join the Supreme Court. What does the Federalist Society say? She might be conservative, we don't care she's not one of us, she's not a member of the Federalist Society we don't know her however conservative is, we're blocking It. </a:t>
            </a:r>
            <a:endParaRPr lang="en-US" sz="2400"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2057400"/>
            <a:ext cx="7543800" cy="2954655"/>
          </a:xfrm>
          <a:prstGeom prst="rect">
            <a:avLst/>
          </a:prstGeom>
          <a:noFill/>
        </p:spPr>
        <p:txBody>
          <a:bodyPr wrap="square" rtlCol="0">
            <a:spAutoFit/>
          </a:bodyPr>
          <a:lstStyle/>
          <a:p>
            <a:r>
              <a:rPr lang="en-US" sz="2400" dirty="0" smtClean="0"/>
              <a:t>	So they launch </a:t>
            </a:r>
            <a:r>
              <a:rPr lang="en-US" sz="2400" smtClean="0"/>
              <a:t>a campaign against </a:t>
            </a:r>
            <a:r>
              <a:rPr lang="en-US" sz="2400" dirty="0" smtClean="0"/>
              <a:t>her</a:t>
            </a:r>
            <a:r>
              <a:rPr lang="en-US" sz="2400" smtClean="0"/>
              <a:t>, it's so intense she withdraws </a:t>
            </a:r>
            <a:r>
              <a:rPr lang="en-US" sz="2400" dirty="0" smtClean="0"/>
              <a:t>her </a:t>
            </a:r>
            <a:r>
              <a:rPr lang="en-US" sz="2400" smtClean="0"/>
              <a:t>own nomination </a:t>
            </a:r>
            <a:r>
              <a:rPr lang="en-US" sz="2400" dirty="0" smtClean="0"/>
              <a:t>after one month</a:t>
            </a:r>
            <a:r>
              <a:rPr lang="en-US" sz="2400" smtClean="0"/>
              <a:t>. Republicans quickly </a:t>
            </a:r>
            <a:r>
              <a:rPr lang="en-US" sz="2400" dirty="0" smtClean="0"/>
              <a:t>understand </a:t>
            </a:r>
            <a:r>
              <a:rPr lang="en-US" sz="2400" smtClean="0"/>
              <a:t>that if </a:t>
            </a:r>
            <a:r>
              <a:rPr lang="en-US" sz="2400" dirty="0" smtClean="0"/>
              <a:t>they want judges</a:t>
            </a:r>
            <a:r>
              <a:rPr lang="en-US" sz="2400" smtClean="0"/>
              <a:t>, if </a:t>
            </a:r>
            <a:r>
              <a:rPr lang="en-US" sz="2400" dirty="0" smtClean="0"/>
              <a:t>they want </a:t>
            </a:r>
            <a:r>
              <a:rPr lang="en-US" sz="2400" smtClean="0"/>
              <a:t>to influence the Judicial </a:t>
            </a:r>
            <a:r>
              <a:rPr lang="en-US" sz="2400" dirty="0" smtClean="0"/>
              <a:t>Branch they have to </a:t>
            </a:r>
            <a:r>
              <a:rPr lang="en-US" sz="2400" smtClean="0"/>
              <a:t>work with the Federalist Society</a:t>
            </a:r>
            <a:r>
              <a:rPr lang="en-US" sz="2400" dirty="0" smtClean="0"/>
              <a:t>. So you come to </a:t>
            </a:r>
            <a:r>
              <a:rPr lang="en-US" sz="2400" smtClean="0"/>
              <a:t>2008 it's </a:t>
            </a:r>
            <a:r>
              <a:rPr lang="en-US" sz="2400" dirty="0" smtClean="0"/>
              <a:t>a sad year for them, Barack Obama. We go through </a:t>
            </a:r>
            <a:r>
              <a:rPr lang="en-US" sz="2400" smtClean="0"/>
              <a:t>those successive </a:t>
            </a:r>
            <a:r>
              <a:rPr lang="en-US" sz="2400" dirty="0" smtClean="0"/>
              <a:t>years we'll come back to 2014</a:t>
            </a:r>
            <a:r>
              <a:rPr lang="en-US" dirty="0" smtClean="0"/>
              <a:t>.</a:t>
            </a:r>
          </a:p>
          <a:p>
            <a:endParaRPr lang="en-US"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57200"/>
            <a:ext cx="7924800" cy="6278642"/>
          </a:xfrm>
          <a:prstGeom prst="rect">
            <a:avLst/>
          </a:prstGeom>
          <a:noFill/>
        </p:spPr>
        <p:txBody>
          <a:bodyPr wrap="square" rtlCol="0">
            <a:spAutoFit/>
          </a:bodyPr>
          <a:lstStyle/>
          <a:p>
            <a:r>
              <a:rPr lang="en-US" sz="2400" dirty="0" smtClean="0"/>
              <a:t>	 I want to go to 2016. Donald Trump is running for President of the United States. At this point he's only running to be the Republican nominee, he doesn't have it yet, but he needs the conservative vote. And one of the attacks that Donald Trump is receiving is from one of these other people like Marco Rubio, standing up in debates and saying, who is this Donald Trump. You don't know that he's conservative, he's given money to the Clintons before, funded the Democrats, and he’s been a Democrat before. </a:t>
            </a:r>
            <a:endParaRPr lang="en-US" sz="2400" dirty="0" smtClean="0"/>
          </a:p>
          <a:p>
            <a:endParaRPr lang="en-US" sz="2400" dirty="0" smtClean="0"/>
          </a:p>
          <a:p>
            <a:r>
              <a:rPr lang="en-US" sz="2400" dirty="0" smtClean="0"/>
              <a:t>	 </a:t>
            </a:r>
            <a:r>
              <a:rPr lang="en-US" sz="2400" dirty="0" smtClean="0"/>
              <a:t>There is likely going to be Supreme Court positions open up within the next presidential term. Do you really want to trust Donald Trump with appointing Supreme Court justices? You can't be sure that he's conservative enough. So Donald Trump is under attack for not being conservative enough. So he does a very key tactical move, he reaches out to Leonard Leo, he says come meet with me. And the two meet in 2016 at the law firm's offices in Washington. </a:t>
            </a:r>
          </a:p>
          <a:p>
            <a:endParaRPr lang="en-US"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924800" cy="6278642"/>
          </a:xfrm>
          <a:prstGeom prst="rect">
            <a:avLst/>
          </a:prstGeom>
          <a:noFill/>
        </p:spPr>
        <p:txBody>
          <a:bodyPr wrap="square" rtlCol="0">
            <a:spAutoFit/>
          </a:bodyPr>
          <a:lstStyle/>
          <a:p>
            <a:r>
              <a:rPr lang="en-US" sz="2400" dirty="0" smtClean="0"/>
              <a:t>	Trump was getting closer to getting the republican nomination, but because of his political history funding Democrats people were wary. So what he went did is he went to Leonard Leo who was at this stage I believe he was the vice president of the Federalist Society, and he said what I want to do what I Donald Trump want to do is you create a list for me of all of the judges that the Federalist Society want appointed to the Supreme Court, to the Judicial system, you give me your dream list and I’ll stand on TV and say I have this list everyone can read it of the judges that I will appoint to the Judicial Branch. </a:t>
            </a:r>
            <a:endParaRPr lang="en-US" sz="2400" dirty="0" smtClean="0"/>
          </a:p>
          <a:p>
            <a:endParaRPr lang="en-US" sz="2400" dirty="0" smtClean="0"/>
          </a:p>
          <a:p>
            <a:r>
              <a:rPr lang="en-US" sz="2400" dirty="0" smtClean="0"/>
              <a:t>	So </a:t>
            </a:r>
            <a:r>
              <a:rPr lang="en-US" sz="2400" dirty="0" smtClean="0"/>
              <a:t>what he does is he hands all that power to Leonard Leo and the Federalist Society. Leonard Leo then writes Donald Trump that list. He writes trump a list of all of the judges the Federalist Society would approve of the most extreme, the most conservative that over the last 30 years now they had been preparing and training up.</a:t>
            </a:r>
          </a:p>
          <a:p>
            <a:endParaRPr lang="en-US"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81000"/>
            <a:ext cx="7772400" cy="6647974"/>
          </a:xfrm>
          <a:prstGeom prst="rect">
            <a:avLst/>
          </a:prstGeom>
          <a:noFill/>
        </p:spPr>
        <p:txBody>
          <a:bodyPr wrap="square" rtlCol="0">
            <a:spAutoFit/>
          </a:bodyPr>
          <a:lstStyle/>
          <a:p>
            <a:r>
              <a:rPr lang="en-US" dirty="0" smtClean="0"/>
              <a:t>	 </a:t>
            </a:r>
            <a:r>
              <a:rPr lang="en-US" sz="2400" dirty="0" smtClean="0"/>
              <a:t>Quoting Leonard Leo; “No campaign in history had put out such a list he said to Trump, that's a great idea you're creating a brand” He then discusses how he formed this list with Donald Trump. On May18, 2016 Trump released Leo's list of 11 judges as his possible nominees, 11 key judges. In September trump put out another 10 names, now he has 21 in a group that included Neil Gorsuch who was later nominated and placed on the Supreme Court. </a:t>
            </a:r>
            <a:endParaRPr lang="en-US" sz="2400" dirty="0" smtClean="0"/>
          </a:p>
          <a:p>
            <a:endParaRPr lang="en-US" sz="2400" dirty="0" smtClean="0"/>
          </a:p>
          <a:p>
            <a:r>
              <a:rPr lang="en-US" sz="2400" dirty="0" smtClean="0"/>
              <a:t>	The </a:t>
            </a:r>
            <a:r>
              <a:rPr lang="en-US" sz="2400" dirty="0" smtClean="0"/>
              <a:t>Supreme Court as it stands now you have nine judges; five of them are members or former members of the Federalist Society. So they've now have a majority of their own people that they had seen trained up, prepped worked with, put through that pipeline straight onto the Supreme Court, five out of nine. One of those was the name given to Donald Trump, Neil Gorsuch, but those other 21 names it hasn't stopped there it's been through not just the Supreme Court but the Judicial branch</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382000" cy="6278642"/>
          </a:xfrm>
          <a:prstGeom prst="rect">
            <a:avLst/>
          </a:prstGeom>
          <a:noFill/>
        </p:spPr>
        <p:txBody>
          <a:bodyPr wrap="square" rtlCol="0">
            <a:spAutoFit/>
          </a:bodyPr>
          <a:lstStyle/>
          <a:p>
            <a:r>
              <a:rPr lang="en-US" sz="2400" dirty="0" smtClean="0"/>
              <a:t>	Democrats have not paid enough attention to this branch of the US government, they don't see the significance of the courts in the same way the Republican Party does. They began to take notice of it in 2001 when you had the Supreme Court’s decision handed the Presidency to George W Bush the Republican nominee. Then they started to see the power the Supreme Court had when it chose the President. And prophecy tells us the Supreme Court made the right decision or the wrong decision, the wrong decision but they handed it to the </a:t>
            </a:r>
            <a:r>
              <a:rPr lang="en-US" sz="2400" dirty="0" smtClean="0"/>
              <a:t>Republican.</a:t>
            </a:r>
          </a:p>
          <a:p>
            <a:endParaRPr lang="en-US" sz="2400" dirty="0" smtClean="0"/>
          </a:p>
          <a:p>
            <a:r>
              <a:rPr lang="en-US" sz="2400" dirty="0" smtClean="0"/>
              <a:t>	May </a:t>
            </a:r>
            <a:r>
              <a:rPr lang="en-US" sz="2400" dirty="0" smtClean="0"/>
              <a:t>21, 2019 the Washington Post puts out a short documentary it's about 21 minutes titled “The Conservative Movement Transforming America's Courts”. It's all based on the Federalist Society. In that Leonard Leo is interviewed he speaks. His Executive Vice President he says, “What you are seeing now is the culmination of over 30 years of work. I was here long before this President, and I’ll be doing what I’m doing God willing long after”. </a:t>
            </a:r>
          </a:p>
          <a:p>
            <a:endParaRPr lang="en-US"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153400" cy="5170646"/>
          </a:xfrm>
          <a:prstGeom prst="rect">
            <a:avLst/>
          </a:prstGeom>
          <a:noFill/>
        </p:spPr>
        <p:txBody>
          <a:bodyPr wrap="square" rtlCol="0">
            <a:spAutoFit/>
          </a:bodyPr>
          <a:lstStyle/>
          <a:p>
            <a:r>
              <a:rPr lang="en-US" sz="2400" dirty="0" smtClean="0"/>
              <a:t>	January 2019 the Washington Post magazine wrote that the Federalist Society has reached an unprecedented peak of power and influence. Of the nine members of the Supreme Court, five are current or former members of the Federalist Society. Brett </a:t>
            </a:r>
            <a:r>
              <a:rPr lang="en-US" sz="2400" dirty="0" err="1" smtClean="0"/>
              <a:t>Kavanaugh</a:t>
            </a:r>
            <a:r>
              <a:rPr lang="en-US" sz="2400" dirty="0" smtClean="0"/>
              <a:t> appointed by Trump on the list, Neil </a:t>
            </a:r>
            <a:r>
              <a:rPr lang="en-US" sz="2400" dirty="0" err="1" smtClean="0"/>
              <a:t>Gorsuch</a:t>
            </a:r>
            <a:r>
              <a:rPr lang="en-US" sz="2400" dirty="0" smtClean="0"/>
              <a:t> appointed by Trump on the list, Clarence Thomas, John Roberts Samuel </a:t>
            </a:r>
            <a:r>
              <a:rPr lang="en-US" sz="2400" dirty="0" smtClean="0"/>
              <a:t>Alito.</a:t>
            </a:r>
          </a:p>
          <a:p>
            <a:endParaRPr lang="en-US" sz="2400" dirty="0" smtClean="0"/>
          </a:p>
          <a:p>
            <a:r>
              <a:rPr lang="en-US" sz="2400" dirty="0" smtClean="0"/>
              <a:t>	Politico </a:t>
            </a:r>
            <a:r>
              <a:rPr lang="en-US" sz="2400" dirty="0" smtClean="0"/>
              <a:t>magazine wrote that</a:t>
            </a:r>
            <a:r>
              <a:rPr lang="en-US" sz="2400" dirty="0" smtClean="0">
                <a:solidFill>
                  <a:srgbClr val="FF0000"/>
                </a:solidFill>
              </a:rPr>
              <a:t> </a:t>
            </a:r>
            <a:r>
              <a:rPr lang="en-US" sz="2400" b="1" dirty="0" smtClean="0">
                <a:solidFill>
                  <a:srgbClr val="FF0000"/>
                </a:solidFill>
              </a:rPr>
              <a:t>the Federalist Society has become one of the most influential legal organizations in history</a:t>
            </a:r>
            <a:r>
              <a:rPr lang="en-US" sz="2400" dirty="0" smtClean="0">
                <a:solidFill>
                  <a:srgbClr val="FF0000"/>
                </a:solidFill>
              </a:rPr>
              <a:t>, </a:t>
            </a:r>
            <a:r>
              <a:rPr lang="en-US" sz="2400" dirty="0" smtClean="0"/>
              <a:t>not only shaping law students thinking but changing American society itself by deliberately, diligently shifting the country's Judiciary to the right. Quoting Donald Trump; “You put the wrong justices on the Supreme Court and this country will never ever be the same again”. </a:t>
            </a:r>
          </a:p>
          <a:p>
            <a:endParaRPr lang="en-US"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676400"/>
            <a:ext cx="7391400" cy="3693319"/>
          </a:xfrm>
          <a:prstGeom prst="rect">
            <a:avLst/>
          </a:prstGeom>
          <a:noFill/>
        </p:spPr>
        <p:txBody>
          <a:bodyPr wrap="square" rtlCol="0">
            <a:spAutoFit/>
          </a:bodyPr>
          <a:lstStyle/>
          <a:p>
            <a:r>
              <a:rPr lang="en-US" sz="2400" dirty="0" smtClean="0"/>
              <a:t>	</a:t>
            </a:r>
            <a:r>
              <a:rPr lang="en-US" sz="2400" smtClean="0"/>
              <a:t>So this is not something </a:t>
            </a:r>
            <a:r>
              <a:rPr lang="en-US" sz="2400" dirty="0" smtClean="0"/>
              <a:t>that </a:t>
            </a:r>
            <a:r>
              <a:rPr lang="en-US" sz="2400" smtClean="0"/>
              <a:t>happened in </a:t>
            </a:r>
            <a:r>
              <a:rPr lang="en-US" sz="2400" dirty="0" smtClean="0"/>
              <a:t>a vacuum, and </a:t>
            </a:r>
            <a:r>
              <a:rPr lang="en-US" sz="2400" smtClean="0"/>
              <a:t>we didn't </a:t>
            </a:r>
            <a:r>
              <a:rPr lang="en-US" sz="2400" dirty="0" smtClean="0"/>
              <a:t>want </a:t>
            </a:r>
            <a:r>
              <a:rPr lang="en-US" sz="2400" smtClean="0"/>
              <a:t>to discuss </a:t>
            </a:r>
            <a:r>
              <a:rPr lang="en-US" sz="2400" dirty="0" smtClean="0"/>
              <a:t>2016</a:t>
            </a:r>
            <a:r>
              <a:rPr lang="en-US" sz="2400" smtClean="0"/>
              <a:t>. It began in </a:t>
            </a:r>
            <a:r>
              <a:rPr lang="en-US" sz="2400" dirty="0" smtClean="0"/>
              <a:t>2014 </a:t>
            </a:r>
            <a:r>
              <a:rPr lang="en-US" sz="2400" smtClean="0"/>
              <a:t>because Mitch </a:t>
            </a:r>
            <a:r>
              <a:rPr lang="en-US" sz="2400" dirty="0" smtClean="0"/>
              <a:t>McConnell when </a:t>
            </a:r>
            <a:r>
              <a:rPr lang="en-US" sz="2400" smtClean="0"/>
              <a:t>the Republican </a:t>
            </a:r>
            <a:r>
              <a:rPr lang="en-US" sz="2400" dirty="0" smtClean="0"/>
              <a:t>Party took greater control of the House to </a:t>
            </a:r>
            <a:r>
              <a:rPr lang="en-US" sz="2400" smtClean="0"/>
              <a:t>what it's </a:t>
            </a:r>
            <a:r>
              <a:rPr lang="en-US" sz="2400" dirty="0" smtClean="0"/>
              <a:t>ever </a:t>
            </a:r>
            <a:r>
              <a:rPr lang="en-US" sz="2400" smtClean="0"/>
              <a:t>had since </a:t>
            </a:r>
            <a:r>
              <a:rPr lang="en-US" sz="2400" dirty="0" smtClean="0"/>
              <a:t>World </a:t>
            </a:r>
            <a:r>
              <a:rPr lang="en-US" sz="2400" smtClean="0"/>
              <a:t>War II. When it </a:t>
            </a:r>
            <a:r>
              <a:rPr lang="en-US" sz="2400" dirty="0" smtClean="0"/>
              <a:t>had </a:t>
            </a:r>
            <a:r>
              <a:rPr lang="en-US" sz="2400" smtClean="0"/>
              <a:t>that historic </a:t>
            </a:r>
            <a:r>
              <a:rPr lang="en-US" sz="2400" dirty="0" smtClean="0"/>
              <a:t>takeover of Congress what </a:t>
            </a:r>
            <a:r>
              <a:rPr lang="en-US" sz="2400" smtClean="0"/>
              <a:t>power did that give to Mitch </a:t>
            </a:r>
            <a:r>
              <a:rPr lang="en-US" sz="2400" dirty="0" smtClean="0"/>
              <a:t>McConnell? From 2014 </a:t>
            </a:r>
            <a:r>
              <a:rPr lang="en-US" sz="2400" smtClean="0"/>
              <a:t>every time </a:t>
            </a:r>
            <a:r>
              <a:rPr lang="en-US" sz="2400" err="1" smtClean="0"/>
              <a:t>Obama</a:t>
            </a:r>
            <a:r>
              <a:rPr lang="en-US" sz="2400" smtClean="0"/>
              <a:t> tries to appoint </a:t>
            </a:r>
            <a:r>
              <a:rPr lang="en-US" sz="2400" dirty="0" smtClean="0"/>
              <a:t>a judge to </a:t>
            </a:r>
            <a:r>
              <a:rPr lang="en-US" sz="2400" smtClean="0"/>
              <a:t>the Judiciary</a:t>
            </a:r>
            <a:r>
              <a:rPr lang="en-US" sz="2400" dirty="0" smtClean="0"/>
              <a:t>, what are </a:t>
            </a:r>
            <a:r>
              <a:rPr lang="en-US" sz="2400" smtClean="0"/>
              <a:t>the Republicans going </a:t>
            </a:r>
            <a:r>
              <a:rPr lang="en-US" sz="2400" dirty="0" smtClean="0"/>
              <a:t>to do? </a:t>
            </a:r>
            <a:r>
              <a:rPr lang="en-US" sz="2400" smtClean="0"/>
              <a:t>Whether it's </a:t>
            </a:r>
            <a:r>
              <a:rPr lang="en-US" sz="2400" dirty="0" smtClean="0"/>
              <a:t>lower courts or Supreme Court </a:t>
            </a:r>
            <a:r>
              <a:rPr lang="en-US" sz="2400" smtClean="0"/>
              <a:t>they're going </a:t>
            </a:r>
            <a:r>
              <a:rPr lang="en-US" sz="2400" dirty="0" smtClean="0"/>
              <a:t>to block </a:t>
            </a:r>
            <a:r>
              <a:rPr lang="en-US" sz="2400" smtClean="0"/>
              <a:t>that appointment</a:t>
            </a:r>
            <a:r>
              <a:rPr lang="en-US" sz="2400" dirty="0" smtClean="0"/>
              <a:t>.</a:t>
            </a:r>
          </a:p>
          <a:p>
            <a:endParaRPr lang="en-US" dirty="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524000"/>
            <a:ext cx="7467600" cy="4431983"/>
          </a:xfrm>
          <a:prstGeom prst="rect">
            <a:avLst/>
          </a:prstGeom>
          <a:noFill/>
        </p:spPr>
        <p:txBody>
          <a:bodyPr wrap="square" rtlCol="0">
            <a:spAutoFit/>
          </a:bodyPr>
          <a:lstStyle/>
          <a:p>
            <a:r>
              <a:rPr lang="en-US" sz="2400" dirty="0" smtClean="0"/>
              <a:t> 	And when you come to 2016 all they were waiting for was a president who could fill those places with conservative Federalist Society judges. Mitch McConnell says that,</a:t>
            </a:r>
            <a:r>
              <a:rPr lang="en-US" sz="2400" b="1" dirty="0" smtClean="0">
                <a:solidFill>
                  <a:srgbClr val="FF0000"/>
                </a:solidFill>
              </a:rPr>
              <a:t> “This is the most significant thing he has ever done in his entire political career”, </a:t>
            </a:r>
            <a:r>
              <a:rPr lang="en-US" sz="2400" dirty="0" smtClean="0"/>
              <a:t>because he understands the significance of what the steps he began in 2014 led to. So this began in 2014 this is Mitch McConnell a Republican-controlled Congress now blocking Obama from filling any of those positions that had vacated. There was a historic void in the Judiciary Branch by the time that Trump came to power. So much so that it’s a heavily Republican branch.</a:t>
            </a:r>
          </a:p>
          <a:p>
            <a:endParaRPr 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828800"/>
            <a:ext cx="7543800" cy="2954655"/>
          </a:xfrm>
          <a:prstGeom prst="rect">
            <a:avLst/>
          </a:prstGeom>
          <a:noFill/>
        </p:spPr>
        <p:txBody>
          <a:bodyPr wrap="square" rtlCol="0">
            <a:spAutoFit/>
          </a:bodyPr>
          <a:lstStyle/>
          <a:p>
            <a:r>
              <a:rPr lang="en-US" sz="2400" dirty="0" smtClean="0"/>
              <a:t> 	</a:t>
            </a:r>
            <a:r>
              <a:rPr lang="en-US" sz="2400" smtClean="0"/>
              <a:t> I’ll just remind </a:t>
            </a:r>
            <a:r>
              <a:rPr lang="en-US" sz="2400" dirty="0" smtClean="0"/>
              <a:t>us of </a:t>
            </a:r>
            <a:r>
              <a:rPr lang="en-US" sz="2400" smtClean="0"/>
              <a:t>the Legislative </a:t>
            </a:r>
            <a:r>
              <a:rPr lang="en-US" sz="2400" dirty="0" smtClean="0"/>
              <a:t>Branch. We know they took Congress, but now what </a:t>
            </a:r>
            <a:r>
              <a:rPr lang="en-US" sz="2400" smtClean="0"/>
              <a:t>was happening inside the Republican </a:t>
            </a:r>
            <a:r>
              <a:rPr lang="en-US" sz="2400" dirty="0" smtClean="0"/>
              <a:t>Party </a:t>
            </a:r>
            <a:r>
              <a:rPr lang="en-US" sz="2400" smtClean="0"/>
              <a:t>was similar </a:t>
            </a:r>
            <a:r>
              <a:rPr lang="en-US" sz="2400" dirty="0" smtClean="0"/>
              <a:t>to what you see the Democrats now. There's </a:t>
            </a:r>
            <a:r>
              <a:rPr lang="en-US" sz="2400" smtClean="0"/>
              <a:t>a fight within the Democratic </a:t>
            </a:r>
            <a:r>
              <a:rPr lang="en-US" sz="2400" dirty="0" smtClean="0"/>
              <a:t>Party between those who are seen </a:t>
            </a:r>
            <a:r>
              <a:rPr lang="en-US" sz="2400" smtClean="0"/>
              <a:t>as extremists</a:t>
            </a:r>
            <a:r>
              <a:rPr lang="en-US" sz="2400" dirty="0" smtClean="0"/>
              <a:t>: </a:t>
            </a:r>
            <a:r>
              <a:rPr lang="en-US" sz="2400" smtClean="0"/>
              <a:t>Alexander Ocasio-Cortez, Bernie </a:t>
            </a:r>
            <a:r>
              <a:rPr lang="en-US" sz="2400" dirty="0" smtClean="0"/>
              <a:t>Sanders, that bunch, and </a:t>
            </a:r>
            <a:r>
              <a:rPr lang="en-US" sz="2400" smtClean="0"/>
              <a:t>the Biden's, essentially the Centrists</a:t>
            </a:r>
            <a:r>
              <a:rPr lang="en-US" sz="2400" dirty="0" smtClean="0"/>
              <a:t>. You </a:t>
            </a:r>
            <a:r>
              <a:rPr lang="en-US" sz="2400" smtClean="0"/>
              <a:t>have this split</a:t>
            </a:r>
            <a:r>
              <a:rPr lang="en-US" sz="2400" dirty="0" smtClean="0"/>
              <a:t>, that's what </a:t>
            </a:r>
            <a:r>
              <a:rPr lang="en-US" sz="2400" smtClean="0"/>
              <a:t>happened in the Republican Party in </a:t>
            </a:r>
            <a:r>
              <a:rPr lang="en-US" sz="2400" dirty="0" smtClean="0"/>
              <a:t>2014. </a:t>
            </a:r>
          </a:p>
          <a:p>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2286000"/>
            <a:ext cx="7772400" cy="4572000"/>
          </a:xfrm>
        </p:spPr>
        <p:txBody>
          <a:bodyPr/>
          <a:lstStyle/>
          <a:p>
            <a:pPr>
              <a:buNone/>
            </a:pPr>
            <a:r>
              <a:rPr lang="en-US" dirty="0" smtClean="0"/>
              <a:t>		</a:t>
            </a:r>
            <a:r>
              <a:rPr lang="en-US" sz="2400" dirty="0" smtClean="0"/>
              <a:t>There are </a:t>
            </a:r>
            <a:r>
              <a:rPr lang="en-US" sz="2400" smtClean="0"/>
              <a:t>already stumbling </a:t>
            </a:r>
            <a:r>
              <a:rPr lang="en-US" sz="2400" dirty="0" smtClean="0"/>
              <a:t>blocks that should have been removed out of our </a:t>
            </a:r>
            <a:r>
              <a:rPr lang="en-US" sz="2400" smtClean="0"/>
              <a:t>pathway if we're familiar with the history </a:t>
            </a:r>
            <a:r>
              <a:rPr lang="en-US" sz="2400" dirty="0" smtClean="0"/>
              <a:t>of   the last18 months. And yet </a:t>
            </a:r>
            <a:r>
              <a:rPr lang="en-US" sz="2400" smtClean="0"/>
              <a:t>a stumbling </a:t>
            </a:r>
            <a:r>
              <a:rPr lang="en-US" sz="2400" dirty="0" smtClean="0"/>
              <a:t>block a year ago </a:t>
            </a:r>
            <a:r>
              <a:rPr lang="en-US" sz="2400" smtClean="0"/>
              <a:t>are being </a:t>
            </a:r>
            <a:r>
              <a:rPr lang="en-US" sz="2400" dirty="0" smtClean="0"/>
              <a:t>remade, </a:t>
            </a:r>
            <a:r>
              <a:rPr lang="en-US" sz="2400" smtClean="0"/>
              <a:t>and it's a stumbling </a:t>
            </a:r>
            <a:r>
              <a:rPr lang="en-US" sz="2400" dirty="0" smtClean="0"/>
              <a:t>block now, </a:t>
            </a:r>
            <a:r>
              <a:rPr lang="en-US" sz="2400" smtClean="0"/>
              <a:t>and it's something </a:t>
            </a:r>
            <a:r>
              <a:rPr lang="en-US" sz="2400" dirty="0" smtClean="0"/>
              <a:t>that has already </a:t>
            </a:r>
            <a:r>
              <a:rPr lang="en-US" sz="2400" smtClean="0"/>
              <a:t>been explained </a:t>
            </a:r>
            <a:r>
              <a:rPr lang="en-US" sz="2400" dirty="0" smtClean="0"/>
              <a:t>by how God has led us.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00200"/>
            <a:ext cx="7239000" cy="4062651"/>
          </a:xfrm>
          <a:prstGeom prst="rect">
            <a:avLst/>
          </a:prstGeom>
          <a:noFill/>
        </p:spPr>
        <p:txBody>
          <a:bodyPr wrap="square" rtlCol="0">
            <a:spAutoFit/>
          </a:bodyPr>
          <a:lstStyle/>
          <a:p>
            <a:r>
              <a:rPr lang="en-US" sz="2400" dirty="0" smtClean="0"/>
              <a:t>	You had the extremists, and you had the Centrists, and this again was a planned attack in 2012 by Steve Bannon, Stephen Miller, and Jeff Sessions. I referenced last week the zero tolerance documentary by Frontline. In 2014 Mr. Bannon jumped from the political sidelines into the arena when a little-known Republican candidate named David Brat challenged Eric Cantor. Mr. Brat's victory stunned Republican elders it, was a foretaste of the white hot movement.</a:t>
            </a:r>
            <a:r>
              <a:rPr lang="en-US" sz="2400" dirty="0" smtClean="0">
                <a:solidFill>
                  <a:srgbClr val="FF0000"/>
                </a:solidFill>
              </a:rPr>
              <a:t> </a:t>
            </a:r>
            <a:r>
              <a:rPr lang="en-US" sz="2400" b="1" dirty="0" smtClean="0">
                <a:solidFill>
                  <a:srgbClr val="FF0000"/>
                </a:solidFill>
              </a:rPr>
              <a:t>Mr. Trump would soon lead one of the most stunning primary election upsets in congressional history</a:t>
            </a:r>
            <a:r>
              <a:rPr lang="en-US" sz="2400" dirty="0" smtClean="0">
                <a:solidFill>
                  <a:srgbClr val="FF0000"/>
                </a:solidFill>
              </a:rPr>
              <a:t>. </a:t>
            </a:r>
          </a:p>
          <a:p>
            <a:endParaRPr lang="en-US"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52400"/>
            <a:ext cx="8001000" cy="7017306"/>
          </a:xfrm>
          <a:prstGeom prst="rect">
            <a:avLst/>
          </a:prstGeom>
          <a:noFill/>
        </p:spPr>
        <p:txBody>
          <a:bodyPr wrap="square" rtlCol="0">
            <a:spAutoFit/>
          </a:bodyPr>
          <a:lstStyle/>
          <a:p>
            <a:r>
              <a:rPr lang="en-US" sz="2400" dirty="0" smtClean="0"/>
              <a:t>	And what was Eric Cantor? So this is the toppling of Eric Cantor. Why did Steve Bannon want Eric Cantor out? Why did Stephen Miller want Eric Cantor out? He's seen as a Centrist compromising with Obama. What was Eric Cantor compromising on for the Republicans? Immigration; Eric Cantor was not strong enough in their view on immigration. So this whole issue in the Republican Party was centered on the subject of immigration. </a:t>
            </a:r>
            <a:endParaRPr lang="en-US" sz="2400" dirty="0" smtClean="0"/>
          </a:p>
          <a:p>
            <a:endParaRPr lang="en-US" sz="2400" dirty="0" smtClean="0"/>
          </a:p>
          <a:p>
            <a:r>
              <a:rPr lang="en-US" sz="2400" dirty="0" smtClean="0"/>
              <a:t>	So </a:t>
            </a:r>
            <a:r>
              <a:rPr lang="en-US" sz="2400" dirty="0" smtClean="0"/>
              <a:t>I’m just going to summarize we may have a quick  look at that next week before we move on but I just don't want us to lose the point of what we're doing. 2014 is two things it is the </a:t>
            </a:r>
            <a:r>
              <a:rPr lang="en-US" sz="2400" b="1" dirty="0" smtClean="0">
                <a:solidFill>
                  <a:srgbClr val="FF0000"/>
                </a:solidFill>
              </a:rPr>
              <a:t>Sunday Law for the priests</a:t>
            </a:r>
            <a:r>
              <a:rPr lang="en-US" sz="2400" dirty="0" smtClean="0">
                <a:solidFill>
                  <a:srgbClr val="FF0000"/>
                </a:solidFill>
              </a:rPr>
              <a:t>. </a:t>
            </a:r>
            <a:r>
              <a:rPr lang="en-US" sz="2400" dirty="0" smtClean="0"/>
              <a:t>You would look and expect to see the actions in the Legislative Branch, and the Judicial Branch. Why can't we see it in 2014? Two problems first of all we're on the wrong side. We're looking to the Executive to Obama to do that work because we don't like Obama, we don't like those Clinton globalist, UN conspiring so-called deep state. That's our first problem, what is our second?</a:t>
            </a:r>
            <a:r>
              <a:rPr lang="en-US" sz="2400" b="1" dirty="0" smtClean="0">
                <a:solidFill>
                  <a:srgbClr val="FF0000"/>
                </a:solidFill>
              </a:rPr>
              <a:t> We're looking for a Sabbath Sunday issue.</a:t>
            </a:r>
            <a:r>
              <a:rPr lang="en-US" sz="2400" dirty="0" smtClean="0">
                <a:solidFill>
                  <a:srgbClr val="FF0000"/>
                </a:solidFill>
              </a:rPr>
              <a:t> </a:t>
            </a:r>
          </a:p>
          <a:p>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458200" cy="5632311"/>
          </a:xfrm>
          <a:prstGeom prst="rect">
            <a:avLst/>
          </a:prstGeom>
          <a:noFill/>
        </p:spPr>
        <p:txBody>
          <a:bodyPr wrap="square" rtlCol="0">
            <a:spAutoFit/>
          </a:bodyPr>
          <a:lstStyle/>
          <a:p>
            <a:r>
              <a:rPr lang="en-US" sz="2400" dirty="0" smtClean="0"/>
              <a:t>	What was the issue with this Legislative Branch in 2014? Did they not like Eric Cantor because he is against Sunday legislation? No they don't like him because he is willing to compromise on immigration. This is all about </a:t>
            </a:r>
            <a:r>
              <a:rPr lang="en-US" sz="2400" b="1" dirty="0" smtClean="0">
                <a:solidFill>
                  <a:srgbClr val="FF0000"/>
                </a:solidFill>
              </a:rPr>
              <a:t>equality</a:t>
            </a:r>
            <a:r>
              <a:rPr lang="en-US" sz="2400" dirty="0" smtClean="0"/>
              <a:t> and we also can’t see that in 2014. We had to have the latter rain to explain to us 2014. It isn't a mistake of this movement that we went through 2014 and didn't see </a:t>
            </a:r>
            <a:r>
              <a:rPr lang="en-US" sz="2400" dirty="0" smtClean="0"/>
              <a:t>it.</a:t>
            </a:r>
          </a:p>
          <a:p>
            <a:endParaRPr lang="en-US" sz="2400" b="1" dirty="0" smtClean="0">
              <a:solidFill>
                <a:srgbClr val="FF0000"/>
              </a:solidFill>
            </a:endParaRPr>
          </a:p>
          <a:p>
            <a:r>
              <a:rPr lang="en-US" sz="2400" b="1" dirty="0" smtClean="0">
                <a:solidFill>
                  <a:srgbClr val="FF0000"/>
                </a:solidFill>
              </a:rPr>
              <a:t>	We </a:t>
            </a:r>
            <a:r>
              <a:rPr lang="en-US" sz="2400" b="1" dirty="0" smtClean="0">
                <a:solidFill>
                  <a:srgbClr val="FF0000"/>
                </a:solidFill>
              </a:rPr>
              <a:t>are not responsible for light that God has not yet given to us. </a:t>
            </a:r>
            <a:r>
              <a:rPr lang="en-US" sz="2400" dirty="0" smtClean="0"/>
              <a:t>Does that mean that we had the license to reject 2014 as the way mark? No even with what we couldn't explain we had to accept it based on the structure, and it became a life and death testing message to recognize 2014 as the Sunday Law, the Sunday Law for the Priests. We could not reject it because of what we didn't understand. We only understand it more completely six years later because of the light of the latter rain, and the increase of knowledge of the Sunday Law Daniel 11: 41.</a:t>
            </a:r>
            <a:endParaRPr lang="en-US" sz="2400"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458200" cy="6278642"/>
          </a:xfrm>
          <a:prstGeom prst="rect">
            <a:avLst/>
          </a:prstGeom>
          <a:noFill/>
        </p:spPr>
        <p:txBody>
          <a:bodyPr wrap="square" rtlCol="0">
            <a:spAutoFit/>
          </a:bodyPr>
          <a:lstStyle/>
          <a:p>
            <a:r>
              <a:rPr lang="en-US" sz="2400" dirty="0" smtClean="0"/>
              <a:t>	As we understand better the Sunday Law it’s natural we look back and understand better 2014. Two things, the concrete Sunday Law for the Priests, but what happened in 2014? By the time we get to Daniel 11: 41 we'll be able to look back and see that's the steps that led us to here. What took place in 2014 changed the Judicial Courts for a generation. If there was ever going to be another generation and we know there won't be they might be able to undo the damage of 2014 but we know that there is no new generation therefore </a:t>
            </a:r>
            <a:r>
              <a:rPr lang="en-US" sz="2400" b="1" dirty="0" smtClean="0">
                <a:solidFill>
                  <a:srgbClr val="FF0000"/>
                </a:solidFill>
              </a:rPr>
              <a:t>the damage is irreversible in the Legislative. </a:t>
            </a:r>
            <a:endParaRPr lang="en-US" sz="2400" b="1" dirty="0" smtClean="0">
              <a:solidFill>
                <a:srgbClr val="FF0000"/>
              </a:solidFill>
            </a:endParaRPr>
          </a:p>
          <a:p>
            <a:endParaRPr lang="en-US" sz="2400" b="1" dirty="0" smtClean="0">
              <a:solidFill>
                <a:srgbClr val="FF0000"/>
              </a:solidFill>
            </a:endParaRPr>
          </a:p>
          <a:p>
            <a:r>
              <a:rPr lang="en-US" sz="2400" b="1" dirty="0" smtClean="0">
                <a:solidFill>
                  <a:srgbClr val="FF0000"/>
                </a:solidFill>
              </a:rPr>
              <a:t>	</a:t>
            </a:r>
            <a:r>
              <a:rPr lang="en-US" sz="2400" dirty="0" smtClean="0"/>
              <a:t>What </a:t>
            </a:r>
            <a:r>
              <a:rPr lang="en-US" sz="2400" dirty="0" smtClean="0"/>
              <a:t>happens within the Republican Party? That purging was the first sign that led to Donald Trump. </a:t>
            </a:r>
            <a:r>
              <a:rPr lang="en-US" sz="2400" b="1" dirty="0" smtClean="0">
                <a:solidFill>
                  <a:srgbClr val="FF0000"/>
                </a:solidFill>
              </a:rPr>
              <a:t>That has changed the Republican Party in a way it will never recover from</a:t>
            </a:r>
            <a:r>
              <a:rPr lang="en-US" sz="2400" dirty="0" smtClean="0">
                <a:solidFill>
                  <a:srgbClr val="FF0000"/>
                </a:solidFill>
              </a:rPr>
              <a:t>. </a:t>
            </a:r>
            <a:r>
              <a:rPr lang="en-US" sz="2400" dirty="0" smtClean="0"/>
              <a:t>So 2014 fits, the Legislative Branch the Judicial Branch we cannot look to Obama and the Executive Branch, we cannot look for a Sabbath Sunday issue, it's about  immigration, racism, and nationalism. </a:t>
            </a:r>
          </a:p>
          <a:p>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3124200" y="16002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flipH="1" flipV="1">
            <a:off x="3543300" y="1409700"/>
            <a:ext cx="38179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flipH="1" flipV="1">
            <a:off x="42298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flipH="1" flipV="1">
            <a:off x="49918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flipH="1" flipV="1">
            <a:off x="29344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57538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8673564">
            <a:off x="2142582" y="1137991"/>
            <a:ext cx="762000" cy="369332"/>
          </a:xfrm>
          <a:prstGeom prst="rect">
            <a:avLst/>
          </a:prstGeom>
          <a:noFill/>
        </p:spPr>
        <p:txBody>
          <a:bodyPr wrap="square" rtlCol="0">
            <a:spAutoFit/>
          </a:bodyPr>
          <a:lstStyle/>
          <a:p>
            <a:r>
              <a:rPr lang="en-US" smtClean="0"/>
              <a:t>Priest</a:t>
            </a:r>
            <a:endParaRPr lang="en-US" dirty="0"/>
          </a:p>
        </p:txBody>
      </p:sp>
      <p:sp>
        <p:nvSpPr>
          <p:cNvPr id="9" name="TextBox 8"/>
          <p:cNvSpPr txBox="1"/>
          <p:nvPr/>
        </p:nvSpPr>
        <p:spPr>
          <a:xfrm>
            <a:off x="4114800" y="914400"/>
            <a:ext cx="838200" cy="400110"/>
          </a:xfrm>
          <a:prstGeom prst="rect">
            <a:avLst/>
          </a:prstGeom>
          <a:noFill/>
        </p:spPr>
        <p:txBody>
          <a:bodyPr wrap="square" rtlCol="0">
            <a:spAutoFit/>
          </a:bodyPr>
          <a:lstStyle/>
          <a:p>
            <a:r>
              <a:rPr lang="en-US" sz="2000" dirty="0" smtClean="0"/>
              <a:t>2014</a:t>
            </a:r>
            <a:endParaRPr lang="en-US" sz="2000" dirty="0"/>
          </a:p>
        </p:txBody>
      </p:sp>
      <p:sp>
        <p:nvSpPr>
          <p:cNvPr id="10" name="TextBox 9"/>
          <p:cNvSpPr txBox="1"/>
          <p:nvPr/>
        </p:nvSpPr>
        <p:spPr>
          <a:xfrm>
            <a:off x="4191000" y="685800"/>
            <a:ext cx="6096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4876800" y="838200"/>
            <a:ext cx="9144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5715000" y="838200"/>
            <a:ext cx="609600" cy="400110"/>
          </a:xfrm>
          <a:prstGeom prst="rect">
            <a:avLst/>
          </a:prstGeom>
          <a:noFill/>
        </p:spPr>
        <p:txBody>
          <a:bodyPr wrap="square" rtlCol="0">
            <a:spAutoFit/>
          </a:bodyPr>
          <a:lstStyle/>
          <a:p>
            <a:r>
              <a:rPr lang="en-US" sz="2000" dirty="0" smtClean="0"/>
              <a:t>SC</a:t>
            </a:r>
            <a:endParaRPr lang="en-US" sz="2000" dirty="0"/>
          </a:p>
        </p:txBody>
      </p:sp>
      <p:cxnSp>
        <p:nvCxnSpPr>
          <p:cNvPr id="13" name="Straight Connector 12"/>
          <p:cNvCxnSpPr/>
          <p:nvPr/>
        </p:nvCxnSpPr>
        <p:spPr>
          <a:xfrm rot="5400000">
            <a:off x="4077494" y="14851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62400" y="1066800"/>
            <a:ext cx="533400" cy="369332"/>
          </a:xfrm>
          <a:prstGeom prst="rect">
            <a:avLst/>
          </a:prstGeom>
          <a:noFill/>
        </p:spPr>
        <p:txBody>
          <a:bodyPr wrap="square" rtlCol="0">
            <a:spAutoFit/>
          </a:bodyPr>
          <a:lstStyle/>
          <a:p>
            <a:r>
              <a:rPr lang="en-US" dirty="0" smtClean="0"/>
              <a:t>12</a:t>
            </a:r>
            <a:endParaRPr lang="en-US" dirty="0"/>
          </a:p>
        </p:txBody>
      </p:sp>
      <p:sp>
        <p:nvSpPr>
          <p:cNvPr id="15" name="TextBox 14"/>
          <p:cNvSpPr txBox="1"/>
          <p:nvPr/>
        </p:nvSpPr>
        <p:spPr>
          <a:xfrm>
            <a:off x="3886200" y="1600200"/>
            <a:ext cx="762000" cy="646331"/>
          </a:xfrm>
          <a:prstGeom prst="rect">
            <a:avLst/>
          </a:prstGeom>
          <a:noFill/>
        </p:spPr>
        <p:txBody>
          <a:bodyPr wrap="square" rtlCol="0">
            <a:spAutoFit/>
          </a:bodyPr>
          <a:lstStyle/>
          <a:p>
            <a:r>
              <a:rPr lang="en-US" smtClean="0"/>
              <a:t>2520  time</a:t>
            </a:r>
            <a:endParaRPr lang="en-US" dirty="0"/>
          </a:p>
        </p:txBody>
      </p:sp>
      <p:sp>
        <p:nvSpPr>
          <p:cNvPr id="16" name="Arc 15"/>
          <p:cNvSpPr/>
          <p:nvPr/>
        </p:nvSpPr>
        <p:spPr>
          <a:xfrm rot="2763574">
            <a:off x="4208008" y="1393389"/>
            <a:ext cx="466518" cy="457200"/>
          </a:xfrm>
          <a:prstGeom prst="arc">
            <a:avLst>
              <a:gd name="adj1" fmla="val 16200000"/>
              <a:gd name="adj2" fmla="val 2148583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7" name="Straight Connector 16"/>
          <p:cNvCxnSpPr>
            <a:stCxn id="16" idx="0"/>
          </p:cNvCxnSpPr>
          <p:nvPr/>
        </p:nvCxnSpPr>
        <p:spPr>
          <a:xfrm rot="16200000" flipH="1">
            <a:off x="4634816" y="1434417"/>
            <a:ext cx="60639" cy="1185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6" idx="0"/>
          </p:cNvCxnSpPr>
          <p:nvPr/>
        </p:nvCxnSpPr>
        <p:spPr>
          <a:xfrm rot="16200000" flipH="1" flipV="1">
            <a:off x="4520517" y="1514843"/>
            <a:ext cx="136839" cy="33873"/>
          </a:xfrm>
          <a:prstGeom prst="line">
            <a:avLst/>
          </a:prstGeom>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219200" y="2743200"/>
            <a:ext cx="6858000" cy="3323987"/>
          </a:xfrm>
          <a:prstGeom prst="rect">
            <a:avLst/>
          </a:prstGeom>
          <a:noFill/>
        </p:spPr>
        <p:txBody>
          <a:bodyPr wrap="square" rtlCol="0">
            <a:spAutoFit/>
          </a:bodyPr>
          <a:lstStyle/>
          <a:p>
            <a:r>
              <a:rPr lang="en-US" sz="2400" dirty="0" smtClean="0"/>
              <a:t>	2014 we don't look back and see and lose faith how God has led us as we understand it better</a:t>
            </a:r>
            <a:r>
              <a:rPr lang="en-US" sz="2400" b="1" dirty="0" smtClean="0"/>
              <a:t>.</a:t>
            </a:r>
            <a:r>
              <a:rPr lang="en-US" sz="2400" b="1" dirty="0" smtClean="0">
                <a:solidFill>
                  <a:srgbClr val="FF0000"/>
                </a:solidFill>
              </a:rPr>
              <a:t> Instead our faith should grow, </a:t>
            </a:r>
            <a:r>
              <a:rPr lang="en-US" sz="2400" dirty="0" smtClean="0"/>
              <a:t>our faith is growing because as knowledge increases it doesn’t look back and diminishes the Time of the End magazine, and it doesn't go back and diminish 2012. Instead we expand upon it and we see it in even more glory than it was then but we should have the warning of 2012. </a:t>
            </a:r>
          </a:p>
          <a:p>
            <a:endParaRPr lang="en-US" dirty="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4478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41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7063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74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925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296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1430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5908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3340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5532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8486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a:off x="50292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4" name="Straight Connector 13"/>
          <p:cNvCxnSpPr/>
          <p:nvPr/>
        </p:nvCxnSpPr>
        <p:spPr>
          <a:xfrm>
            <a:off x="28956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41148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7632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624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8" name="TextBox 17"/>
          <p:cNvSpPr txBox="1"/>
          <p:nvPr/>
        </p:nvSpPr>
        <p:spPr>
          <a:xfrm>
            <a:off x="45720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19" name="TextBox 18"/>
          <p:cNvSpPr txBox="1"/>
          <p:nvPr/>
        </p:nvSpPr>
        <p:spPr>
          <a:xfrm rot="5400000">
            <a:off x="1137166" y="1529834"/>
            <a:ext cx="685800" cy="369332"/>
          </a:xfrm>
          <a:prstGeom prst="rect">
            <a:avLst/>
          </a:prstGeom>
          <a:noFill/>
        </p:spPr>
        <p:txBody>
          <a:bodyPr wrap="square" rtlCol="0">
            <a:spAutoFit/>
          </a:bodyPr>
          <a:lstStyle/>
          <a:p>
            <a:r>
              <a:rPr lang="en-US" dirty="0" smtClean="0"/>
              <a:t>-----</a:t>
            </a:r>
            <a:endParaRPr lang="en-US" dirty="0"/>
          </a:p>
        </p:txBody>
      </p:sp>
      <p:sp>
        <p:nvSpPr>
          <p:cNvPr id="20" name="TextBox 19"/>
          <p:cNvSpPr txBox="1"/>
          <p:nvPr/>
        </p:nvSpPr>
        <p:spPr>
          <a:xfrm rot="5400000">
            <a:off x="2628900" y="1562100"/>
            <a:ext cx="609600" cy="381000"/>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5290066" y="1491734"/>
            <a:ext cx="609600" cy="369332"/>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78046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6553200" y="1524000"/>
            <a:ext cx="685800" cy="381000"/>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a:off x="2057400" y="1447800"/>
            <a:ext cx="609600" cy="381000"/>
          </a:xfrm>
          <a:prstGeom prst="rect">
            <a:avLst/>
          </a:prstGeom>
          <a:noFill/>
        </p:spPr>
        <p:txBody>
          <a:bodyPr wrap="square" rtlCol="0">
            <a:spAutoFit/>
          </a:bodyPr>
          <a:lstStyle/>
          <a:p>
            <a:r>
              <a:rPr lang="en-US" dirty="0" smtClean="0"/>
              <a:t>P</a:t>
            </a:r>
            <a:endParaRPr lang="en-US" dirty="0"/>
          </a:p>
        </p:txBody>
      </p:sp>
      <p:sp>
        <p:nvSpPr>
          <p:cNvPr id="25" name="TextBox 24"/>
          <p:cNvSpPr txBox="1"/>
          <p:nvPr/>
        </p:nvSpPr>
        <p:spPr>
          <a:xfrm>
            <a:off x="3886200" y="1524000"/>
            <a:ext cx="533400" cy="369332"/>
          </a:xfrm>
          <a:prstGeom prst="rect">
            <a:avLst/>
          </a:prstGeom>
          <a:noFill/>
        </p:spPr>
        <p:txBody>
          <a:bodyPr wrap="square" rtlCol="0">
            <a:spAutoFit/>
          </a:bodyPr>
          <a:lstStyle/>
          <a:p>
            <a:r>
              <a:rPr lang="en-US" dirty="0" smtClean="0"/>
              <a:t>ER</a:t>
            </a:r>
            <a:endParaRPr lang="en-US" dirty="0"/>
          </a:p>
        </p:txBody>
      </p:sp>
      <p:sp>
        <p:nvSpPr>
          <p:cNvPr id="26" name="TextBox 25"/>
          <p:cNvSpPr txBox="1"/>
          <p:nvPr/>
        </p:nvSpPr>
        <p:spPr>
          <a:xfrm>
            <a:off x="5943600" y="1447800"/>
            <a:ext cx="533400" cy="369332"/>
          </a:xfrm>
          <a:prstGeom prst="rect">
            <a:avLst/>
          </a:prstGeom>
          <a:noFill/>
        </p:spPr>
        <p:txBody>
          <a:bodyPr wrap="square" rtlCol="0">
            <a:spAutoFit/>
          </a:bodyPr>
          <a:lstStyle/>
          <a:p>
            <a:r>
              <a:rPr lang="en-US" dirty="0" smtClean="0"/>
              <a:t>LR</a:t>
            </a:r>
            <a:endParaRPr lang="en-US" dirty="0"/>
          </a:p>
        </p:txBody>
      </p:sp>
      <p:sp>
        <p:nvSpPr>
          <p:cNvPr id="27" name="TextBox 26"/>
          <p:cNvSpPr txBox="1"/>
          <p:nvPr/>
        </p:nvSpPr>
        <p:spPr>
          <a:xfrm>
            <a:off x="7239000" y="1447800"/>
            <a:ext cx="533400" cy="369332"/>
          </a:xfrm>
          <a:prstGeom prst="rect">
            <a:avLst/>
          </a:prstGeom>
          <a:noFill/>
        </p:spPr>
        <p:txBody>
          <a:bodyPr wrap="square" rtlCol="0">
            <a:spAutoFit/>
          </a:bodyPr>
          <a:lstStyle/>
          <a:p>
            <a:r>
              <a:rPr lang="en-US" dirty="0" smtClean="0"/>
              <a:t>H</a:t>
            </a:r>
            <a:endParaRPr lang="en-US" dirty="0"/>
          </a:p>
        </p:txBody>
      </p:sp>
      <p:cxnSp>
        <p:nvCxnSpPr>
          <p:cNvPr id="28" name="Straight Connector 27"/>
          <p:cNvCxnSpPr/>
          <p:nvPr/>
        </p:nvCxnSpPr>
        <p:spPr>
          <a:xfrm rot="5400000">
            <a:off x="2324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209800" y="914400"/>
            <a:ext cx="609600" cy="381000"/>
          </a:xfrm>
          <a:prstGeom prst="rect">
            <a:avLst/>
          </a:prstGeom>
          <a:noFill/>
        </p:spPr>
        <p:txBody>
          <a:bodyPr wrap="square" rtlCol="0">
            <a:spAutoFit/>
          </a:bodyPr>
          <a:lstStyle/>
          <a:p>
            <a:r>
              <a:rPr lang="en-US" dirty="0" smtClean="0"/>
              <a:t>96</a:t>
            </a:r>
            <a:endParaRPr lang="en-US" dirty="0"/>
          </a:p>
        </p:txBody>
      </p:sp>
      <p:sp>
        <p:nvSpPr>
          <p:cNvPr id="30" name="TextBox 29"/>
          <p:cNvSpPr txBox="1"/>
          <p:nvPr/>
        </p:nvSpPr>
        <p:spPr>
          <a:xfrm rot="21279691">
            <a:off x="2907824" y="1096143"/>
            <a:ext cx="2286000" cy="369332"/>
          </a:xfrm>
          <a:prstGeom prst="rect">
            <a:avLst/>
          </a:prstGeom>
          <a:noFill/>
        </p:spPr>
        <p:txBody>
          <a:bodyPr wrap="square" rtlCol="0">
            <a:spAutoFit/>
          </a:bodyPr>
          <a:lstStyle/>
          <a:p>
            <a:r>
              <a:rPr lang="en-US" dirty="0" smtClean="0"/>
              <a:t>---------------------------</a:t>
            </a:r>
            <a:endParaRPr lang="en-US" dirty="0"/>
          </a:p>
        </p:txBody>
      </p:sp>
      <p:sp>
        <p:nvSpPr>
          <p:cNvPr id="31" name="TextBox 30"/>
          <p:cNvSpPr txBox="1"/>
          <p:nvPr/>
        </p:nvSpPr>
        <p:spPr>
          <a:xfrm>
            <a:off x="36576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2" name="TextBox 31"/>
          <p:cNvSpPr txBox="1"/>
          <p:nvPr/>
        </p:nvSpPr>
        <p:spPr>
          <a:xfrm>
            <a:off x="5181600" y="457200"/>
            <a:ext cx="838200" cy="381000"/>
          </a:xfrm>
          <a:prstGeom prst="rect">
            <a:avLst/>
          </a:prstGeom>
          <a:noFill/>
        </p:spPr>
        <p:txBody>
          <a:bodyPr wrap="square" rtlCol="0">
            <a:spAutoFit/>
          </a:bodyPr>
          <a:lstStyle/>
          <a:p>
            <a:r>
              <a:rPr lang="en-US" dirty="0" smtClean="0"/>
              <a:t>Dragon</a:t>
            </a:r>
            <a:endParaRPr lang="en-US" dirty="0"/>
          </a:p>
        </p:txBody>
      </p:sp>
      <p:sp>
        <p:nvSpPr>
          <p:cNvPr id="33" name="TextBox 32"/>
          <p:cNvSpPr txBox="1"/>
          <p:nvPr/>
        </p:nvSpPr>
        <p:spPr>
          <a:xfrm>
            <a:off x="4419600" y="1295400"/>
            <a:ext cx="457200" cy="584775"/>
          </a:xfrm>
          <a:prstGeom prst="rect">
            <a:avLst/>
          </a:prstGeom>
          <a:noFill/>
        </p:spPr>
        <p:txBody>
          <a:bodyPr wrap="square" rtlCol="0">
            <a:spAutoFit/>
          </a:bodyPr>
          <a:lstStyle/>
          <a:p>
            <a:r>
              <a:rPr lang="en-US" sz="3200" dirty="0" smtClean="0"/>
              <a:t>*</a:t>
            </a:r>
            <a:endParaRPr lang="en-US" sz="3200" dirty="0"/>
          </a:p>
        </p:txBody>
      </p:sp>
      <p:sp>
        <p:nvSpPr>
          <p:cNvPr id="34" name="TextBox 33"/>
          <p:cNvSpPr txBox="1"/>
          <p:nvPr/>
        </p:nvSpPr>
        <p:spPr>
          <a:xfrm>
            <a:off x="1066800" y="2590800"/>
            <a:ext cx="7315200" cy="3416320"/>
          </a:xfrm>
          <a:prstGeom prst="rect">
            <a:avLst/>
          </a:prstGeom>
          <a:noFill/>
        </p:spPr>
        <p:txBody>
          <a:bodyPr wrap="square" rtlCol="0">
            <a:spAutoFit/>
          </a:bodyPr>
          <a:lstStyle/>
          <a:p>
            <a:r>
              <a:rPr lang="en-US" sz="2400" dirty="0" smtClean="0"/>
              <a:t>	Can we wait for all the information to decide whether we accept or reject? No it's life and death to hold on to the cause and the structure even when we don't have all of our questions answered. We're here we have much more to learn about the Sunday Law. We have far from arrived in understanding that way mark. But we are well on our way to having verse 41 expand the same way verse 40 did. That should increase our faith. We should be excited to see what we still have to learn and unlearn,</a:t>
            </a:r>
            <a:r>
              <a:rPr lang="en-US" sz="2400" b="1" dirty="0" smtClean="0"/>
              <a:t> </a:t>
            </a:r>
            <a:r>
              <a:rPr lang="en-US" sz="2400" b="1" dirty="0" smtClean="0">
                <a:solidFill>
                  <a:srgbClr val="FF0000"/>
                </a:solidFill>
              </a:rPr>
              <a:t>that process should excite us</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990600"/>
            <a:ext cx="7772400" cy="5170646"/>
          </a:xfrm>
          <a:prstGeom prst="rect">
            <a:avLst/>
          </a:prstGeom>
          <a:noFill/>
        </p:spPr>
        <p:txBody>
          <a:bodyPr wrap="square" rtlCol="0">
            <a:spAutoFit/>
          </a:bodyPr>
          <a:lstStyle/>
          <a:p>
            <a:r>
              <a:rPr lang="en-US" sz="2400" dirty="0" smtClean="0"/>
              <a:t>	 We are coming to the point where we will understand 34 AD but it can't be understood in a vacuum. So I wanted to put this in place before we move on with </a:t>
            </a:r>
            <a:r>
              <a:rPr lang="en-US" sz="2400" dirty="0" err="1" smtClean="0"/>
              <a:t>Millerite</a:t>
            </a:r>
            <a:r>
              <a:rPr lang="en-US" sz="2400" dirty="0" smtClean="0"/>
              <a:t> history, but because it becomes inevitable that as we advance we learn and unlearn and we should be careful that we don't forget how God led in our past history if we forget how he opened up verse 40 we will struggle to accept how he is opening up verse 41 and all of the subjects around verse 41. Verse 41 we call it a Sunday Law because that is what Adventism recognizes</a:t>
            </a:r>
            <a:r>
              <a:rPr lang="en-US" sz="2400" b="1" dirty="0" smtClean="0"/>
              <a:t>. </a:t>
            </a:r>
            <a:r>
              <a:rPr lang="en-US" sz="2400" b="1" dirty="0" smtClean="0">
                <a:solidFill>
                  <a:srgbClr val="FF0000"/>
                </a:solidFill>
              </a:rPr>
              <a:t>It becomes a symbol, but this is the way mark when the United States speaks as a Dragon</a:t>
            </a:r>
            <a:r>
              <a:rPr lang="en-US" sz="2400" dirty="0" smtClean="0">
                <a:solidFill>
                  <a:srgbClr val="FF0000"/>
                </a:solidFill>
              </a:rPr>
              <a:t>, </a:t>
            </a:r>
            <a:r>
              <a:rPr lang="en-US" sz="2400" dirty="0" smtClean="0"/>
              <a:t>it is all to do with external events in the United States. So we should expect to both learn and unlearn and my hope is that for each one of us that grows our faith it does not shrink our faith</a:t>
            </a: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905000"/>
            <a:ext cx="7239000" cy="2646878"/>
          </a:xfrm>
          <a:prstGeom prst="rect">
            <a:avLst/>
          </a:prstGeom>
          <a:noFill/>
        </p:spPr>
        <p:txBody>
          <a:bodyPr wrap="square" rtlCol="0">
            <a:spAutoFit/>
          </a:bodyPr>
          <a:lstStyle/>
          <a:p>
            <a:r>
              <a:rPr lang="en-US" sz="16600" dirty="0" smtClean="0"/>
              <a:t>Q  &amp;  A</a:t>
            </a:r>
            <a:endParaRPr lang="en-US" sz="16600" dirty="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77200" cy="6278642"/>
          </a:xfrm>
          <a:prstGeom prst="rect">
            <a:avLst/>
          </a:prstGeom>
          <a:noFill/>
        </p:spPr>
        <p:txBody>
          <a:bodyPr wrap="square" rtlCol="0">
            <a:spAutoFit/>
          </a:bodyPr>
          <a:lstStyle/>
          <a:p>
            <a:r>
              <a:rPr lang="en-US" sz="2400" dirty="0" smtClean="0"/>
              <a:t>	Someone asked since the Legislative and Judicial Branches can bring in the Sunday Law without the Executive Branch the view that Trump is the last president may not hold true. So we have this study of the last president, and my question would be last president of what? Last president of what kingdom? This is where we need to understand that our prior understanding is too </a:t>
            </a:r>
            <a:r>
              <a:rPr lang="en-US" sz="2400" dirty="0" smtClean="0"/>
              <a:t>simplistic.</a:t>
            </a:r>
          </a:p>
          <a:p>
            <a:endParaRPr lang="en-US" sz="2400" dirty="0" smtClean="0"/>
          </a:p>
          <a:p>
            <a:r>
              <a:rPr lang="en-US" sz="2400" dirty="0" smtClean="0"/>
              <a:t>	We </a:t>
            </a:r>
            <a:r>
              <a:rPr lang="en-US" sz="2400" dirty="0" smtClean="0"/>
              <a:t>had that study come out in 2016 at the same time as we're in an increase of knowledge that's going to bring us to the King of the North and the King of the South that culminates in September 2018, and what was the point of the message in September of 2018? Come November 9, 2019 what's the problem with the United States? </a:t>
            </a:r>
            <a:r>
              <a:rPr lang="en-US" sz="2400" b="1" dirty="0" smtClean="0">
                <a:solidFill>
                  <a:srgbClr val="FF0000"/>
                </a:solidFill>
              </a:rPr>
              <a:t>You can already market there on a fractal level you no longer have a republic from November 9 on the fractal of the Priests</a:t>
            </a:r>
            <a:r>
              <a:rPr lang="en-US" sz="2400" dirty="0" smtClean="0">
                <a:solidFill>
                  <a:srgbClr val="FF0000"/>
                </a:solidFill>
              </a:rPr>
              <a:t>. </a:t>
            </a:r>
            <a:r>
              <a:rPr lang="en-US" sz="2400" dirty="0" smtClean="0"/>
              <a:t>So as we look at the study of the last president I would suggest that we need to expect an increase of knowledge.</a:t>
            </a:r>
          </a:p>
          <a:p>
            <a:endParaRPr lang="en-US" dirty="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81000"/>
            <a:ext cx="7772400" cy="6647974"/>
          </a:xfrm>
          <a:prstGeom prst="rect">
            <a:avLst/>
          </a:prstGeom>
          <a:noFill/>
        </p:spPr>
        <p:txBody>
          <a:bodyPr wrap="square" rtlCol="0">
            <a:spAutoFit/>
          </a:bodyPr>
          <a:lstStyle/>
          <a:p>
            <a:r>
              <a:rPr lang="en-US" sz="2400" dirty="0" smtClean="0"/>
              <a:t> 	Someone has asked before, so I have two questions now. I’ll answer both of these and then we'll close. One of them is private. Someone has asked why do we call it the Sunday Law when it is not about Sunday? Elder </a:t>
            </a:r>
            <a:r>
              <a:rPr lang="en-US" sz="2400" dirty="0" err="1" smtClean="0"/>
              <a:t>Parminder</a:t>
            </a:r>
            <a:r>
              <a:rPr lang="en-US" sz="2400" dirty="0" smtClean="0"/>
              <a:t> answered this really well and I remember in him explaining that and I know I’m not going to do it the same way or the same justice. I don't have it in my mind now or in the way that he explained it. So I’ll just try and give it how I see it which I think is in agreement with what Elder </a:t>
            </a:r>
            <a:r>
              <a:rPr lang="en-US" sz="2400" dirty="0" err="1" smtClean="0"/>
              <a:t>Parminder</a:t>
            </a:r>
            <a:r>
              <a:rPr lang="en-US" sz="2400" dirty="0" smtClean="0"/>
              <a:t> </a:t>
            </a:r>
            <a:r>
              <a:rPr lang="en-US" sz="2400" dirty="0" smtClean="0"/>
              <a:t>said.</a:t>
            </a:r>
          </a:p>
          <a:p>
            <a:endParaRPr lang="en-US" sz="2400" dirty="0" smtClean="0"/>
          </a:p>
          <a:p>
            <a:r>
              <a:rPr lang="en-US" sz="2400" dirty="0" smtClean="0"/>
              <a:t>	What </a:t>
            </a:r>
            <a:r>
              <a:rPr lang="en-US" sz="2400" dirty="0" smtClean="0"/>
              <a:t>else are we going to call it? If we were to go to the Levites and back to the church, we're going to end up stuck when we're going to talk about this way mark, and Adventism we'll have no idea what we're talking about.  Adventism when you say the Sunday Law they recognize what way mark you're talking about when you say those words. So that's why I put it in little parentheses because </a:t>
            </a:r>
            <a:r>
              <a:rPr lang="en-US" sz="2400" b="1" dirty="0" smtClean="0">
                <a:solidFill>
                  <a:srgbClr val="FF0000"/>
                </a:solidFill>
              </a:rPr>
              <a:t>I’m treating it as a symbol not as a Sunday law, </a:t>
            </a:r>
            <a:r>
              <a:rPr lang="en-US" sz="2400" dirty="0" smtClean="0"/>
              <a:t>but that is the symbol you take to that way mark. </a:t>
            </a:r>
          </a:p>
          <a:p>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905000"/>
            <a:ext cx="8077200" cy="4572000"/>
          </a:xfrm>
        </p:spPr>
        <p:txBody>
          <a:bodyPr/>
          <a:lstStyle/>
          <a:p>
            <a:pPr>
              <a:buNone/>
            </a:pPr>
            <a:r>
              <a:rPr lang="en-US" dirty="0" smtClean="0"/>
              <a:t>		</a:t>
            </a:r>
            <a:r>
              <a:rPr lang="en-US" sz="2400" dirty="0" smtClean="0"/>
              <a:t>So I want to give a further explanation on the message of the King of the North and the King of the South. And then take that to the subject of the </a:t>
            </a:r>
            <a:r>
              <a:rPr lang="en-US" sz="2400" b="1" dirty="0" smtClean="0"/>
              <a:t>Sunday law and 2014 particularly. </a:t>
            </a:r>
            <a:endParaRPr lang="en-US" sz="2400" b="1" dirty="0" smtClean="0"/>
          </a:p>
          <a:p>
            <a:pPr>
              <a:buNone/>
            </a:pPr>
            <a:endParaRPr lang="en-US" sz="2400" b="1" dirty="0" smtClean="0"/>
          </a:p>
          <a:p>
            <a:pPr>
              <a:buNone/>
            </a:pPr>
            <a:r>
              <a:rPr lang="en-US" sz="2400" b="1" dirty="0" smtClean="0"/>
              <a:t>		</a:t>
            </a:r>
            <a:r>
              <a:rPr lang="en-US" sz="2400" dirty="0" smtClean="0"/>
              <a:t>So </a:t>
            </a:r>
            <a:r>
              <a:rPr lang="en-US" sz="2400" dirty="0" smtClean="0"/>
              <a:t>we discussed last week how God teaches us. It’s essentially the way you would teach a little child the structure of an Atom, and how that becomes more detailed depending on how you view it both more complex, but in some ways more simple as time goes on. </a:t>
            </a:r>
            <a:endParaRPr lang="en-US" sz="2400" dirty="0"/>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a:off x="1676400" y="1447800"/>
            <a:ext cx="571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4648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6677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600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734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47800" y="762000"/>
            <a:ext cx="762000" cy="400110"/>
          </a:xfrm>
          <a:prstGeom prst="rect">
            <a:avLst/>
          </a:prstGeom>
          <a:noFill/>
        </p:spPr>
        <p:txBody>
          <a:bodyPr wrap="square" rtlCol="0">
            <a:spAutoFit/>
          </a:bodyPr>
          <a:lstStyle/>
          <a:p>
            <a:r>
              <a:rPr lang="en-US" sz="2000" dirty="0" smtClean="0"/>
              <a:t>1844</a:t>
            </a:r>
            <a:endParaRPr lang="en-US" sz="2000" dirty="0"/>
          </a:p>
        </p:txBody>
      </p:sp>
      <p:sp>
        <p:nvSpPr>
          <p:cNvPr id="13" name="TextBox 12"/>
          <p:cNvSpPr txBox="1"/>
          <p:nvPr/>
        </p:nvSpPr>
        <p:spPr>
          <a:xfrm>
            <a:off x="2514600" y="762000"/>
            <a:ext cx="838200" cy="369332"/>
          </a:xfrm>
          <a:prstGeom prst="rect">
            <a:avLst/>
          </a:prstGeom>
          <a:noFill/>
        </p:spPr>
        <p:txBody>
          <a:bodyPr wrap="square" rtlCol="0">
            <a:spAutoFit/>
          </a:bodyPr>
          <a:lstStyle/>
          <a:p>
            <a:r>
              <a:rPr lang="en-US" dirty="0" smtClean="0"/>
              <a:t>1850</a:t>
            </a:r>
            <a:endParaRPr lang="en-US" dirty="0"/>
          </a:p>
        </p:txBody>
      </p:sp>
      <p:sp>
        <p:nvSpPr>
          <p:cNvPr id="14" name="TextBox 13"/>
          <p:cNvSpPr txBox="1"/>
          <p:nvPr/>
        </p:nvSpPr>
        <p:spPr>
          <a:xfrm>
            <a:off x="3581400" y="762000"/>
            <a:ext cx="762000" cy="369332"/>
          </a:xfrm>
          <a:prstGeom prst="rect">
            <a:avLst/>
          </a:prstGeom>
          <a:noFill/>
        </p:spPr>
        <p:txBody>
          <a:bodyPr wrap="square" rtlCol="0">
            <a:spAutoFit/>
          </a:bodyPr>
          <a:lstStyle/>
          <a:p>
            <a:r>
              <a:rPr lang="en-US" dirty="0" smtClean="0"/>
              <a:t>1863</a:t>
            </a:r>
            <a:endParaRPr lang="en-US" dirty="0"/>
          </a:p>
        </p:txBody>
      </p:sp>
      <p:sp>
        <p:nvSpPr>
          <p:cNvPr id="15" name="TextBox 14"/>
          <p:cNvSpPr txBox="1"/>
          <p:nvPr/>
        </p:nvSpPr>
        <p:spPr>
          <a:xfrm>
            <a:off x="4495800" y="762000"/>
            <a:ext cx="914400" cy="381000"/>
          </a:xfrm>
          <a:prstGeom prst="rect">
            <a:avLst/>
          </a:prstGeom>
          <a:noFill/>
        </p:spPr>
        <p:txBody>
          <a:bodyPr wrap="square" rtlCol="0">
            <a:spAutoFit/>
          </a:bodyPr>
          <a:lstStyle/>
          <a:p>
            <a:r>
              <a:rPr lang="en-US" dirty="0" smtClean="0"/>
              <a:t>1888</a:t>
            </a:r>
            <a:endParaRPr lang="en-US" dirty="0"/>
          </a:p>
        </p:txBody>
      </p:sp>
      <p:sp>
        <p:nvSpPr>
          <p:cNvPr id="16" name="TextBox 15"/>
          <p:cNvSpPr txBox="1"/>
          <p:nvPr/>
        </p:nvSpPr>
        <p:spPr>
          <a:xfrm>
            <a:off x="6781800" y="838200"/>
            <a:ext cx="914400" cy="369332"/>
          </a:xfrm>
          <a:prstGeom prst="rect">
            <a:avLst/>
          </a:prstGeom>
          <a:noFill/>
        </p:spPr>
        <p:txBody>
          <a:bodyPr wrap="square" rtlCol="0">
            <a:spAutoFit/>
          </a:bodyPr>
          <a:lstStyle/>
          <a:p>
            <a:r>
              <a:rPr lang="en-US" dirty="0" smtClean="0"/>
              <a:t>today</a:t>
            </a:r>
            <a:endParaRPr lang="en-US" dirty="0"/>
          </a:p>
        </p:txBody>
      </p:sp>
      <p:sp>
        <p:nvSpPr>
          <p:cNvPr id="18" name="TextBox 17"/>
          <p:cNvSpPr txBox="1"/>
          <p:nvPr/>
        </p:nvSpPr>
        <p:spPr>
          <a:xfrm>
            <a:off x="6934200" y="1600200"/>
            <a:ext cx="609600" cy="457200"/>
          </a:xfrm>
          <a:prstGeom prst="rect">
            <a:avLst/>
          </a:prstGeom>
          <a:noFill/>
        </p:spPr>
        <p:txBody>
          <a:bodyPr wrap="square" rtlCol="0">
            <a:spAutoFit/>
          </a:bodyPr>
          <a:lstStyle/>
          <a:p>
            <a:r>
              <a:rPr lang="en-US" sz="2400" dirty="0" smtClean="0">
                <a:sym typeface="Wingdings" pitchFamily="2" charset="2"/>
              </a:rPr>
              <a:t></a:t>
            </a:r>
            <a:endParaRPr lang="en-US" sz="2400" dirty="0"/>
          </a:p>
        </p:txBody>
      </p:sp>
      <p:cxnSp>
        <p:nvCxnSpPr>
          <p:cNvPr id="21" name="Straight Arrow Connector 20"/>
          <p:cNvCxnSpPr/>
          <p:nvPr/>
        </p:nvCxnSpPr>
        <p:spPr>
          <a:xfrm rot="10800000">
            <a:off x="4953000" y="1447800"/>
            <a:ext cx="1905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2667000"/>
            <a:ext cx="7467600" cy="3693319"/>
          </a:xfrm>
          <a:prstGeom prst="rect">
            <a:avLst/>
          </a:prstGeom>
          <a:noFill/>
        </p:spPr>
        <p:txBody>
          <a:bodyPr wrap="square" rtlCol="0">
            <a:spAutoFit/>
          </a:bodyPr>
          <a:lstStyle/>
          <a:p>
            <a:r>
              <a:rPr lang="en-US" sz="2400" dirty="0" smtClean="0"/>
              <a:t>	The </a:t>
            </a:r>
            <a:r>
              <a:rPr lang="en-US" sz="2400" smtClean="0"/>
              <a:t>problem with Adventism is</a:t>
            </a:r>
            <a:r>
              <a:rPr lang="en-US" sz="2400" dirty="0" smtClean="0"/>
              <a:t>; we've been </a:t>
            </a:r>
            <a:r>
              <a:rPr lang="en-US" sz="2400" smtClean="0"/>
              <a:t>on this </a:t>
            </a:r>
            <a:r>
              <a:rPr lang="en-US" sz="2400" dirty="0" smtClean="0"/>
              <a:t>journey </a:t>
            </a:r>
            <a:r>
              <a:rPr lang="en-US" sz="2400" smtClean="0"/>
              <a:t>of Adventism </a:t>
            </a:r>
            <a:r>
              <a:rPr lang="en-US" sz="2400" dirty="0" smtClean="0"/>
              <a:t>for a </a:t>
            </a:r>
            <a:r>
              <a:rPr lang="en-US" sz="2400" smtClean="0"/>
              <a:t>long time 200 something </a:t>
            </a:r>
            <a:r>
              <a:rPr lang="en-US" sz="2400" dirty="0" smtClean="0"/>
              <a:t>years. We've been </a:t>
            </a:r>
            <a:r>
              <a:rPr lang="en-US" sz="2400" smtClean="0"/>
              <a:t>on this </a:t>
            </a:r>
            <a:r>
              <a:rPr lang="en-US" sz="2400" dirty="0" smtClean="0"/>
              <a:t>journey a </a:t>
            </a:r>
            <a:r>
              <a:rPr lang="en-US" sz="2400" smtClean="0"/>
              <a:t>long time</a:t>
            </a:r>
            <a:r>
              <a:rPr lang="en-US" sz="2400" dirty="0" smtClean="0"/>
              <a:t>, </a:t>
            </a:r>
            <a:r>
              <a:rPr lang="en-US" sz="2400" smtClean="0"/>
              <a:t>and Adventism </a:t>
            </a:r>
            <a:r>
              <a:rPr lang="en-US" sz="2400" dirty="0" smtClean="0"/>
              <a:t>has been through many way marks</a:t>
            </a:r>
            <a:r>
              <a:rPr lang="en-US" sz="2400" smtClean="0"/>
              <a:t>. It's </a:t>
            </a:r>
            <a:r>
              <a:rPr lang="en-US" sz="2400" dirty="0" smtClean="0"/>
              <a:t>been through 1844, 1850, and 1863. </a:t>
            </a:r>
            <a:r>
              <a:rPr lang="en-US" sz="2400" smtClean="0"/>
              <a:t>We've kind </a:t>
            </a:r>
            <a:r>
              <a:rPr lang="en-US" sz="2400" dirty="0" smtClean="0"/>
              <a:t>of </a:t>
            </a:r>
            <a:r>
              <a:rPr lang="en-US" sz="2400" smtClean="0"/>
              <a:t>been going </a:t>
            </a:r>
            <a:r>
              <a:rPr lang="en-US" sz="2400" dirty="0" smtClean="0"/>
              <a:t>step by step through many way marks, and for </a:t>
            </a:r>
            <a:r>
              <a:rPr lang="en-US" sz="2400" smtClean="0"/>
              <a:t>many Adventists today if they're standing </a:t>
            </a:r>
            <a:r>
              <a:rPr lang="en-US" sz="2400" dirty="0" smtClean="0"/>
              <a:t>here and </a:t>
            </a:r>
            <a:r>
              <a:rPr lang="en-US" sz="2400" smtClean="0"/>
              <a:t>your Adventist </a:t>
            </a:r>
            <a:r>
              <a:rPr lang="en-US" sz="2400" dirty="0" smtClean="0"/>
              <a:t>today, they don't understand 1989 they don't understand a new </a:t>
            </a:r>
            <a:r>
              <a:rPr lang="en-US" sz="2400" smtClean="0"/>
              <a:t>reform line </a:t>
            </a:r>
            <a:r>
              <a:rPr lang="en-US" sz="2400" dirty="0" smtClean="0"/>
              <a:t>so the last way mark that they have to go back to look to and hold on </a:t>
            </a:r>
            <a:r>
              <a:rPr lang="en-US" sz="2400" smtClean="0"/>
              <a:t>to is </a:t>
            </a:r>
            <a:r>
              <a:rPr lang="en-US" sz="2400" dirty="0" smtClean="0"/>
              <a:t>a way mark that's about 130 years ago.</a:t>
            </a:r>
          </a:p>
          <a:p>
            <a:endParaRPr lang="en-US" dirty="0"/>
          </a:p>
        </p:txBody>
      </p:sp>
      <p:sp>
        <p:nvSpPr>
          <p:cNvPr id="24" name="TextBox 23"/>
          <p:cNvSpPr txBox="1"/>
          <p:nvPr/>
        </p:nvSpPr>
        <p:spPr>
          <a:xfrm>
            <a:off x="4572000" y="457200"/>
            <a:ext cx="533400" cy="369332"/>
          </a:xfrm>
          <a:prstGeom prst="rect">
            <a:avLst/>
          </a:prstGeom>
          <a:noFill/>
        </p:spPr>
        <p:txBody>
          <a:bodyPr wrap="square" rtlCol="0">
            <a:spAutoFit/>
          </a:bodyPr>
          <a:lstStyle/>
          <a:p>
            <a:r>
              <a:rPr lang="en-US" dirty="0" smtClean="0"/>
              <a:t>“SL”</a:t>
            </a:r>
            <a:endParaRPr lang="en-US"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a:off x="1600200" y="1524000"/>
            <a:ext cx="571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45727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25915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5247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6583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371600" y="838200"/>
            <a:ext cx="762000" cy="400110"/>
          </a:xfrm>
          <a:prstGeom prst="rect">
            <a:avLst/>
          </a:prstGeom>
          <a:noFill/>
        </p:spPr>
        <p:txBody>
          <a:bodyPr wrap="square" rtlCol="0">
            <a:spAutoFit/>
          </a:bodyPr>
          <a:lstStyle/>
          <a:p>
            <a:r>
              <a:rPr lang="en-US" sz="2000" dirty="0" smtClean="0"/>
              <a:t>1844</a:t>
            </a:r>
            <a:endParaRPr lang="en-US" sz="2000" dirty="0"/>
          </a:p>
        </p:txBody>
      </p:sp>
      <p:sp>
        <p:nvSpPr>
          <p:cNvPr id="8" name="TextBox 7"/>
          <p:cNvSpPr txBox="1"/>
          <p:nvPr/>
        </p:nvSpPr>
        <p:spPr>
          <a:xfrm>
            <a:off x="2438400" y="838200"/>
            <a:ext cx="838200" cy="369332"/>
          </a:xfrm>
          <a:prstGeom prst="rect">
            <a:avLst/>
          </a:prstGeom>
          <a:noFill/>
        </p:spPr>
        <p:txBody>
          <a:bodyPr wrap="square" rtlCol="0">
            <a:spAutoFit/>
          </a:bodyPr>
          <a:lstStyle/>
          <a:p>
            <a:r>
              <a:rPr lang="en-US" dirty="0" smtClean="0"/>
              <a:t>1850</a:t>
            </a:r>
            <a:endParaRPr lang="en-US" dirty="0"/>
          </a:p>
        </p:txBody>
      </p:sp>
      <p:sp>
        <p:nvSpPr>
          <p:cNvPr id="9" name="TextBox 8"/>
          <p:cNvSpPr txBox="1"/>
          <p:nvPr/>
        </p:nvSpPr>
        <p:spPr>
          <a:xfrm>
            <a:off x="3505200" y="838200"/>
            <a:ext cx="762000" cy="369332"/>
          </a:xfrm>
          <a:prstGeom prst="rect">
            <a:avLst/>
          </a:prstGeom>
          <a:noFill/>
        </p:spPr>
        <p:txBody>
          <a:bodyPr wrap="square" rtlCol="0">
            <a:spAutoFit/>
          </a:bodyPr>
          <a:lstStyle/>
          <a:p>
            <a:r>
              <a:rPr lang="en-US" dirty="0" smtClean="0"/>
              <a:t>1863</a:t>
            </a:r>
            <a:endParaRPr lang="en-US" dirty="0"/>
          </a:p>
        </p:txBody>
      </p:sp>
      <p:sp>
        <p:nvSpPr>
          <p:cNvPr id="10" name="TextBox 9"/>
          <p:cNvSpPr txBox="1"/>
          <p:nvPr/>
        </p:nvSpPr>
        <p:spPr>
          <a:xfrm>
            <a:off x="4419600" y="838200"/>
            <a:ext cx="914400" cy="381000"/>
          </a:xfrm>
          <a:prstGeom prst="rect">
            <a:avLst/>
          </a:prstGeom>
          <a:noFill/>
        </p:spPr>
        <p:txBody>
          <a:bodyPr wrap="square" rtlCol="0">
            <a:spAutoFit/>
          </a:bodyPr>
          <a:lstStyle/>
          <a:p>
            <a:r>
              <a:rPr lang="en-US" dirty="0" smtClean="0"/>
              <a:t>1888</a:t>
            </a:r>
            <a:endParaRPr lang="en-US" dirty="0"/>
          </a:p>
        </p:txBody>
      </p:sp>
      <p:sp>
        <p:nvSpPr>
          <p:cNvPr id="11" name="TextBox 10"/>
          <p:cNvSpPr txBox="1"/>
          <p:nvPr/>
        </p:nvSpPr>
        <p:spPr>
          <a:xfrm>
            <a:off x="6705600" y="914400"/>
            <a:ext cx="914400" cy="369332"/>
          </a:xfrm>
          <a:prstGeom prst="rect">
            <a:avLst/>
          </a:prstGeom>
          <a:noFill/>
        </p:spPr>
        <p:txBody>
          <a:bodyPr wrap="square" rtlCol="0">
            <a:spAutoFit/>
          </a:bodyPr>
          <a:lstStyle/>
          <a:p>
            <a:r>
              <a:rPr lang="en-US" dirty="0" smtClean="0"/>
              <a:t>today</a:t>
            </a:r>
            <a:endParaRPr lang="en-US" dirty="0"/>
          </a:p>
        </p:txBody>
      </p:sp>
      <p:sp>
        <p:nvSpPr>
          <p:cNvPr id="12" name="TextBox 11"/>
          <p:cNvSpPr txBox="1"/>
          <p:nvPr/>
        </p:nvSpPr>
        <p:spPr>
          <a:xfrm>
            <a:off x="6858000" y="1676400"/>
            <a:ext cx="609600" cy="457200"/>
          </a:xfrm>
          <a:prstGeom prst="rect">
            <a:avLst/>
          </a:prstGeom>
          <a:noFill/>
        </p:spPr>
        <p:txBody>
          <a:bodyPr wrap="square" rtlCol="0">
            <a:spAutoFit/>
          </a:bodyPr>
          <a:lstStyle/>
          <a:p>
            <a:r>
              <a:rPr lang="en-US" sz="2400" dirty="0" smtClean="0">
                <a:sym typeface="Wingdings" pitchFamily="2" charset="2"/>
              </a:rPr>
              <a:t></a:t>
            </a:r>
            <a:endParaRPr lang="en-US" sz="2400" dirty="0"/>
          </a:p>
        </p:txBody>
      </p:sp>
      <p:cxnSp>
        <p:nvCxnSpPr>
          <p:cNvPr id="13" name="Straight Arrow Connector 12"/>
          <p:cNvCxnSpPr/>
          <p:nvPr/>
        </p:nvCxnSpPr>
        <p:spPr>
          <a:xfrm rot="10800000">
            <a:off x="4876800" y="1524000"/>
            <a:ext cx="1905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19600" y="533400"/>
            <a:ext cx="533400" cy="369332"/>
          </a:xfrm>
          <a:prstGeom prst="rect">
            <a:avLst/>
          </a:prstGeom>
          <a:noFill/>
        </p:spPr>
        <p:txBody>
          <a:bodyPr wrap="square" rtlCol="0">
            <a:spAutoFit/>
          </a:bodyPr>
          <a:lstStyle/>
          <a:p>
            <a:r>
              <a:rPr lang="en-US" dirty="0" smtClean="0"/>
              <a:t>“SL”</a:t>
            </a:r>
            <a:endParaRPr lang="en-US" dirty="0"/>
          </a:p>
        </p:txBody>
      </p:sp>
      <p:sp>
        <p:nvSpPr>
          <p:cNvPr id="15" name="TextBox 14"/>
          <p:cNvSpPr txBox="1"/>
          <p:nvPr/>
        </p:nvSpPr>
        <p:spPr>
          <a:xfrm>
            <a:off x="1066800" y="3048000"/>
            <a:ext cx="6934200" cy="2677656"/>
          </a:xfrm>
          <a:prstGeom prst="rect">
            <a:avLst/>
          </a:prstGeom>
          <a:noFill/>
        </p:spPr>
        <p:txBody>
          <a:bodyPr wrap="square" rtlCol="0">
            <a:spAutoFit/>
          </a:bodyPr>
          <a:lstStyle/>
          <a:p>
            <a:r>
              <a:rPr lang="en-US" sz="2400" dirty="0" smtClean="0"/>
              <a:t>	So they go back here</a:t>
            </a:r>
            <a:r>
              <a:rPr lang="en-US" sz="2400" smtClean="0"/>
              <a:t>, it's </a:t>
            </a:r>
            <a:r>
              <a:rPr lang="en-US" sz="2400" dirty="0" smtClean="0"/>
              <a:t>over 130 </a:t>
            </a:r>
            <a:r>
              <a:rPr lang="en-US" sz="2400" smtClean="0"/>
              <a:t>years since </a:t>
            </a:r>
            <a:r>
              <a:rPr lang="en-US" sz="2400" dirty="0" smtClean="0"/>
              <a:t>1888 and those Sunday Law movements. But what else have they got to hold on to </a:t>
            </a:r>
            <a:r>
              <a:rPr lang="en-US" sz="2400" smtClean="0"/>
              <a:t>or grip </a:t>
            </a:r>
            <a:r>
              <a:rPr lang="en-US" sz="2400" dirty="0" smtClean="0"/>
              <a:t>onto</a:t>
            </a:r>
            <a:r>
              <a:rPr lang="en-US" sz="2400" smtClean="0"/>
              <a:t>? It </a:t>
            </a:r>
            <a:r>
              <a:rPr lang="en-US" sz="2400" dirty="0" smtClean="0"/>
              <a:t>becomes reasonable that </a:t>
            </a:r>
            <a:r>
              <a:rPr lang="en-US" sz="2400" smtClean="0"/>
              <a:t>they're going </a:t>
            </a:r>
            <a:r>
              <a:rPr lang="en-US" sz="2400" dirty="0" smtClean="0"/>
              <a:t>to take the last</a:t>
            </a:r>
            <a:r>
              <a:rPr lang="en-US" sz="2400" smtClean="0"/>
              <a:t>, if </a:t>
            </a:r>
            <a:r>
              <a:rPr lang="en-US" sz="2400" dirty="0" smtClean="0"/>
              <a:t>you're on monkey bars you hold on to the last one you've got, they don't </a:t>
            </a:r>
            <a:r>
              <a:rPr lang="en-US" sz="2400" smtClean="0"/>
              <a:t>have anything </a:t>
            </a:r>
            <a:r>
              <a:rPr lang="en-US" sz="2400" dirty="0" smtClean="0"/>
              <a:t>else. They don't understand 1850 </a:t>
            </a:r>
            <a:r>
              <a:rPr lang="en-US" sz="2400" smtClean="0"/>
              <a:t>even if they did </a:t>
            </a:r>
            <a:r>
              <a:rPr lang="en-US" sz="2400" dirty="0" smtClean="0"/>
              <a:t>that's </a:t>
            </a:r>
            <a:r>
              <a:rPr lang="en-US" sz="2400" smtClean="0"/>
              <a:t>past history. This is </a:t>
            </a:r>
            <a:r>
              <a:rPr lang="en-US" sz="2400" dirty="0" smtClean="0"/>
              <a:t>the </a:t>
            </a:r>
            <a:r>
              <a:rPr lang="en-US" sz="2400" smtClean="0"/>
              <a:t>last thing </a:t>
            </a:r>
            <a:r>
              <a:rPr lang="en-US" sz="2400" dirty="0" smtClean="0"/>
              <a:t>that they have.</a:t>
            </a:r>
            <a:endParaRPr lang="en-US" sz="2400" dirty="0"/>
          </a:p>
        </p:txBody>
      </p:sp>
      <p:cxnSp>
        <p:nvCxnSpPr>
          <p:cNvPr id="17" name="Straight Arrow Connector 16"/>
          <p:cNvCxnSpPr/>
          <p:nvPr/>
        </p:nvCxnSpPr>
        <p:spPr>
          <a:xfrm>
            <a:off x="1524000" y="13716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944394" y="13708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91200" y="838200"/>
            <a:ext cx="838200" cy="369332"/>
          </a:xfrm>
          <a:prstGeom prst="rect">
            <a:avLst/>
          </a:prstGeom>
          <a:noFill/>
        </p:spPr>
        <p:txBody>
          <a:bodyPr wrap="square" rtlCol="0">
            <a:spAutoFit/>
          </a:bodyPr>
          <a:lstStyle/>
          <a:p>
            <a:r>
              <a:rPr lang="en-US" dirty="0" smtClean="0"/>
              <a:t>1989</a:t>
            </a:r>
            <a:endParaRPr lang="en-US" dirty="0"/>
          </a:p>
        </p:txBody>
      </p:sp>
      <p:cxnSp>
        <p:nvCxnSpPr>
          <p:cNvPr id="22" name="Straight Arrow Connector 21"/>
          <p:cNvCxnSpPr>
            <a:stCxn id="12" idx="1"/>
          </p:cNvCxnSpPr>
          <p:nvPr/>
        </p:nvCxnSpPr>
        <p:spPr>
          <a:xfrm rot="10800000">
            <a:off x="6172200" y="16002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a:off x="1676400" y="1371600"/>
            <a:ext cx="5715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4648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26677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16009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3734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47800" y="685800"/>
            <a:ext cx="762000" cy="400110"/>
          </a:xfrm>
          <a:prstGeom prst="rect">
            <a:avLst/>
          </a:prstGeom>
          <a:noFill/>
        </p:spPr>
        <p:txBody>
          <a:bodyPr wrap="square" rtlCol="0">
            <a:spAutoFit/>
          </a:bodyPr>
          <a:lstStyle/>
          <a:p>
            <a:r>
              <a:rPr lang="en-US" sz="2000" dirty="0" smtClean="0"/>
              <a:t>1844</a:t>
            </a:r>
            <a:endParaRPr lang="en-US" sz="2000" dirty="0"/>
          </a:p>
        </p:txBody>
      </p:sp>
      <p:sp>
        <p:nvSpPr>
          <p:cNvPr id="8" name="TextBox 7"/>
          <p:cNvSpPr txBox="1"/>
          <p:nvPr/>
        </p:nvSpPr>
        <p:spPr>
          <a:xfrm>
            <a:off x="2514600" y="685800"/>
            <a:ext cx="838200" cy="369332"/>
          </a:xfrm>
          <a:prstGeom prst="rect">
            <a:avLst/>
          </a:prstGeom>
          <a:noFill/>
        </p:spPr>
        <p:txBody>
          <a:bodyPr wrap="square" rtlCol="0">
            <a:spAutoFit/>
          </a:bodyPr>
          <a:lstStyle/>
          <a:p>
            <a:r>
              <a:rPr lang="en-US" dirty="0" smtClean="0"/>
              <a:t>1850</a:t>
            </a:r>
            <a:endParaRPr lang="en-US" dirty="0"/>
          </a:p>
        </p:txBody>
      </p:sp>
      <p:sp>
        <p:nvSpPr>
          <p:cNvPr id="9" name="TextBox 8"/>
          <p:cNvSpPr txBox="1"/>
          <p:nvPr/>
        </p:nvSpPr>
        <p:spPr>
          <a:xfrm>
            <a:off x="3581400" y="685800"/>
            <a:ext cx="762000" cy="369332"/>
          </a:xfrm>
          <a:prstGeom prst="rect">
            <a:avLst/>
          </a:prstGeom>
          <a:noFill/>
        </p:spPr>
        <p:txBody>
          <a:bodyPr wrap="square" rtlCol="0">
            <a:spAutoFit/>
          </a:bodyPr>
          <a:lstStyle/>
          <a:p>
            <a:r>
              <a:rPr lang="en-US" dirty="0" smtClean="0"/>
              <a:t>1863</a:t>
            </a:r>
            <a:endParaRPr lang="en-US" dirty="0"/>
          </a:p>
        </p:txBody>
      </p:sp>
      <p:sp>
        <p:nvSpPr>
          <p:cNvPr id="10" name="TextBox 9"/>
          <p:cNvSpPr txBox="1"/>
          <p:nvPr/>
        </p:nvSpPr>
        <p:spPr>
          <a:xfrm>
            <a:off x="4495800" y="685800"/>
            <a:ext cx="914400" cy="381000"/>
          </a:xfrm>
          <a:prstGeom prst="rect">
            <a:avLst/>
          </a:prstGeom>
          <a:noFill/>
        </p:spPr>
        <p:txBody>
          <a:bodyPr wrap="square" rtlCol="0">
            <a:spAutoFit/>
          </a:bodyPr>
          <a:lstStyle/>
          <a:p>
            <a:r>
              <a:rPr lang="en-US" dirty="0" smtClean="0"/>
              <a:t>1888</a:t>
            </a:r>
            <a:endParaRPr lang="en-US" dirty="0"/>
          </a:p>
        </p:txBody>
      </p:sp>
      <p:sp>
        <p:nvSpPr>
          <p:cNvPr id="11" name="TextBox 10"/>
          <p:cNvSpPr txBox="1"/>
          <p:nvPr/>
        </p:nvSpPr>
        <p:spPr>
          <a:xfrm>
            <a:off x="6781800" y="838200"/>
            <a:ext cx="914400" cy="369332"/>
          </a:xfrm>
          <a:prstGeom prst="rect">
            <a:avLst/>
          </a:prstGeom>
          <a:noFill/>
        </p:spPr>
        <p:txBody>
          <a:bodyPr wrap="square" rtlCol="0">
            <a:spAutoFit/>
          </a:bodyPr>
          <a:lstStyle/>
          <a:p>
            <a:r>
              <a:rPr lang="en-US" dirty="0" smtClean="0"/>
              <a:t>today</a:t>
            </a:r>
            <a:endParaRPr lang="en-US" dirty="0"/>
          </a:p>
        </p:txBody>
      </p:sp>
      <p:sp>
        <p:nvSpPr>
          <p:cNvPr id="12" name="TextBox 11"/>
          <p:cNvSpPr txBox="1"/>
          <p:nvPr/>
        </p:nvSpPr>
        <p:spPr>
          <a:xfrm>
            <a:off x="6934200" y="1524000"/>
            <a:ext cx="609600" cy="457200"/>
          </a:xfrm>
          <a:prstGeom prst="rect">
            <a:avLst/>
          </a:prstGeom>
          <a:noFill/>
        </p:spPr>
        <p:txBody>
          <a:bodyPr wrap="square" rtlCol="0">
            <a:spAutoFit/>
          </a:bodyPr>
          <a:lstStyle/>
          <a:p>
            <a:r>
              <a:rPr lang="en-US" sz="2400" dirty="0" smtClean="0">
                <a:sym typeface="Wingdings" pitchFamily="2" charset="2"/>
              </a:rPr>
              <a:t></a:t>
            </a:r>
            <a:endParaRPr lang="en-US" sz="2400" dirty="0"/>
          </a:p>
        </p:txBody>
      </p:sp>
      <p:cxnSp>
        <p:nvCxnSpPr>
          <p:cNvPr id="13" name="Straight Arrow Connector 12"/>
          <p:cNvCxnSpPr/>
          <p:nvPr/>
        </p:nvCxnSpPr>
        <p:spPr>
          <a:xfrm rot="10800000">
            <a:off x="4953000" y="1371600"/>
            <a:ext cx="1905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572000" y="381000"/>
            <a:ext cx="533400" cy="369332"/>
          </a:xfrm>
          <a:prstGeom prst="rect">
            <a:avLst/>
          </a:prstGeom>
          <a:noFill/>
        </p:spPr>
        <p:txBody>
          <a:bodyPr wrap="square" rtlCol="0">
            <a:spAutoFit/>
          </a:bodyPr>
          <a:lstStyle/>
          <a:p>
            <a:r>
              <a:rPr lang="en-US" dirty="0" smtClean="0"/>
              <a:t>“SL”</a:t>
            </a:r>
            <a:endParaRPr lang="en-US" dirty="0"/>
          </a:p>
        </p:txBody>
      </p:sp>
      <p:cxnSp>
        <p:nvCxnSpPr>
          <p:cNvPr id="15" name="Straight Arrow Connector 14"/>
          <p:cNvCxnSpPr/>
          <p:nvPr/>
        </p:nvCxnSpPr>
        <p:spPr>
          <a:xfrm>
            <a:off x="1600200" y="12192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020594" y="12184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685800"/>
            <a:ext cx="838200" cy="369332"/>
          </a:xfrm>
          <a:prstGeom prst="rect">
            <a:avLst/>
          </a:prstGeom>
          <a:noFill/>
        </p:spPr>
        <p:txBody>
          <a:bodyPr wrap="square" rtlCol="0">
            <a:spAutoFit/>
          </a:bodyPr>
          <a:lstStyle/>
          <a:p>
            <a:r>
              <a:rPr lang="en-US" dirty="0" smtClean="0"/>
              <a:t>1989</a:t>
            </a:r>
            <a:endParaRPr lang="en-US" dirty="0"/>
          </a:p>
        </p:txBody>
      </p:sp>
      <p:cxnSp>
        <p:nvCxnSpPr>
          <p:cNvPr id="18" name="Straight Arrow Connector 17"/>
          <p:cNvCxnSpPr>
            <a:stCxn id="12" idx="1"/>
          </p:cNvCxnSpPr>
          <p:nvPr/>
        </p:nvCxnSpPr>
        <p:spPr>
          <a:xfrm rot="10800000">
            <a:off x="6248400" y="14478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67000" y="228600"/>
            <a:ext cx="533400" cy="369332"/>
          </a:xfrm>
          <a:prstGeom prst="rect">
            <a:avLst/>
          </a:prstGeom>
          <a:noFill/>
        </p:spPr>
        <p:txBody>
          <a:bodyPr wrap="square" rtlCol="0">
            <a:spAutoFit/>
          </a:bodyPr>
          <a:lstStyle/>
          <a:p>
            <a:r>
              <a:rPr lang="en-US" dirty="0" smtClean="0"/>
              <a:t>1</a:t>
            </a:r>
            <a:endParaRPr lang="en-US" dirty="0"/>
          </a:p>
        </p:txBody>
      </p:sp>
      <p:sp>
        <p:nvSpPr>
          <p:cNvPr id="22" name="TextBox 21"/>
          <p:cNvSpPr txBox="1"/>
          <p:nvPr/>
        </p:nvSpPr>
        <p:spPr>
          <a:xfrm>
            <a:off x="5334000" y="304800"/>
            <a:ext cx="609600" cy="369332"/>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a:off x="3657600" y="228600"/>
            <a:ext cx="533400" cy="369332"/>
          </a:xfrm>
          <a:prstGeom prst="rect">
            <a:avLst/>
          </a:prstGeom>
          <a:noFill/>
        </p:spPr>
        <p:txBody>
          <a:bodyPr wrap="square" rtlCol="0">
            <a:spAutoFit/>
          </a:bodyPr>
          <a:lstStyle/>
          <a:p>
            <a:r>
              <a:rPr lang="en-US" dirty="0" smtClean="0"/>
              <a:t>+</a:t>
            </a:r>
            <a:endParaRPr lang="en-US" dirty="0"/>
          </a:p>
        </p:txBody>
      </p:sp>
      <p:sp>
        <p:nvSpPr>
          <p:cNvPr id="26" name="TextBox 25"/>
          <p:cNvSpPr txBox="1"/>
          <p:nvPr/>
        </p:nvSpPr>
        <p:spPr>
          <a:xfrm>
            <a:off x="4648200" y="0"/>
            <a:ext cx="304800" cy="369332"/>
          </a:xfrm>
          <a:prstGeom prst="rect">
            <a:avLst/>
          </a:prstGeom>
          <a:noFill/>
        </p:spPr>
        <p:txBody>
          <a:bodyPr wrap="square" rtlCol="0">
            <a:spAutoFit/>
          </a:bodyPr>
          <a:lstStyle/>
          <a:p>
            <a:r>
              <a:rPr lang="en-US" dirty="0" smtClean="0"/>
              <a:t>2</a:t>
            </a:r>
            <a:endParaRPr lang="en-US" dirty="0"/>
          </a:p>
        </p:txBody>
      </p:sp>
      <p:sp>
        <p:nvSpPr>
          <p:cNvPr id="27" name="TextBox 26"/>
          <p:cNvSpPr txBox="1"/>
          <p:nvPr/>
        </p:nvSpPr>
        <p:spPr>
          <a:xfrm>
            <a:off x="6705600" y="304800"/>
            <a:ext cx="457200" cy="369332"/>
          </a:xfrm>
          <a:prstGeom prst="rect">
            <a:avLst/>
          </a:prstGeom>
          <a:noFill/>
        </p:spPr>
        <p:txBody>
          <a:bodyPr wrap="square" rtlCol="0">
            <a:spAutoFit/>
          </a:bodyPr>
          <a:lstStyle/>
          <a:p>
            <a:r>
              <a:rPr lang="en-US" dirty="0" smtClean="0"/>
              <a:t>3</a:t>
            </a:r>
            <a:endParaRPr lang="en-US" dirty="0"/>
          </a:p>
        </p:txBody>
      </p:sp>
      <p:cxnSp>
        <p:nvCxnSpPr>
          <p:cNvPr id="29" name="Straight Arrow Connector 28"/>
          <p:cNvCxnSpPr/>
          <p:nvPr/>
        </p:nvCxnSpPr>
        <p:spPr>
          <a:xfrm>
            <a:off x="6172200" y="12954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0" y="2362200"/>
            <a:ext cx="7848600" cy="3785652"/>
          </a:xfrm>
          <a:prstGeom prst="rect">
            <a:avLst/>
          </a:prstGeom>
          <a:noFill/>
        </p:spPr>
        <p:txBody>
          <a:bodyPr wrap="square" rtlCol="0">
            <a:spAutoFit/>
          </a:bodyPr>
          <a:lstStyle/>
          <a:p>
            <a:r>
              <a:rPr lang="en-US" sz="2400" dirty="0" smtClean="0"/>
              <a:t>	</a:t>
            </a:r>
            <a:r>
              <a:rPr lang="en-US" sz="2400" smtClean="0"/>
              <a:t>So if we're going </a:t>
            </a:r>
            <a:r>
              <a:rPr lang="en-US" sz="2400" dirty="0" smtClean="0"/>
              <a:t>to be able </a:t>
            </a:r>
            <a:r>
              <a:rPr lang="en-US" sz="2400" smtClean="0"/>
              <a:t>to explain this </a:t>
            </a:r>
            <a:r>
              <a:rPr lang="en-US" sz="2400" dirty="0" smtClean="0"/>
              <a:t>message </a:t>
            </a:r>
            <a:r>
              <a:rPr lang="en-US" sz="2400" smtClean="0"/>
              <a:t>to Adventists </a:t>
            </a:r>
            <a:r>
              <a:rPr lang="en-US" sz="2400" dirty="0" smtClean="0"/>
              <a:t>we need to be able to help them understand 1888, that they shouldn't </a:t>
            </a:r>
            <a:r>
              <a:rPr lang="en-US" sz="2400" smtClean="0"/>
              <a:t>be looking </a:t>
            </a:r>
            <a:r>
              <a:rPr lang="en-US" sz="2400" dirty="0" smtClean="0"/>
              <a:t>here. They need to see a new </a:t>
            </a:r>
            <a:r>
              <a:rPr lang="en-US" sz="2400" smtClean="0"/>
              <a:t>reform line</a:t>
            </a:r>
            <a:r>
              <a:rPr lang="en-US" sz="2400" dirty="0" smtClean="0"/>
              <a:t>, and when they do that you put 1888 </a:t>
            </a:r>
            <a:r>
              <a:rPr lang="en-US" sz="2400" smtClean="0"/>
              <a:t>back in its context which is </a:t>
            </a:r>
            <a:r>
              <a:rPr lang="en-US" sz="2400" dirty="0" smtClean="0"/>
              <a:t>one plus two equals three. </a:t>
            </a:r>
            <a:r>
              <a:rPr lang="en-US" sz="2400" smtClean="0"/>
              <a:t>1850,1888 it </a:t>
            </a:r>
            <a:r>
              <a:rPr lang="en-US" sz="2400" dirty="0" smtClean="0"/>
              <a:t>takes on the </a:t>
            </a:r>
            <a:r>
              <a:rPr lang="en-US" sz="2400" smtClean="0"/>
              <a:t>same characteristics </a:t>
            </a:r>
            <a:r>
              <a:rPr lang="en-US" sz="2400" dirty="0" smtClean="0"/>
              <a:t>as 1850 a symbol. </a:t>
            </a:r>
            <a:r>
              <a:rPr lang="en-US" sz="2400" smtClean="0"/>
              <a:t>So if we're going </a:t>
            </a:r>
            <a:r>
              <a:rPr lang="en-US" sz="2400" dirty="0" smtClean="0"/>
              <a:t>to be able to do that for </a:t>
            </a:r>
            <a:r>
              <a:rPr lang="en-US" sz="2400" smtClean="0"/>
              <a:t>the Levites </a:t>
            </a:r>
            <a:r>
              <a:rPr lang="en-US" sz="2400" dirty="0" smtClean="0"/>
              <a:t>for the church</a:t>
            </a:r>
            <a:r>
              <a:rPr lang="en-US" sz="2400" smtClean="0"/>
              <a:t>, if </a:t>
            </a:r>
            <a:r>
              <a:rPr lang="en-US" sz="2400" dirty="0" smtClean="0"/>
              <a:t>we were to take that Sunday Law way mark and </a:t>
            </a:r>
            <a:r>
              <a:rPr lang="en-US" sz="2400" smtClean="0"/>
              <a:t>remake it</a:t>
            </a:r>
            <a:r>
              <a:rPr lang="en-US" sz="2400" dirty="0" smtClean="0"/>
              <a:t>, </a:t>
            </a:r>
            <a:r>
              <a:rPr lang="en-US" sz="2400" smtClean="0"/>
              <a:t>the first </a:t>
            </a:r>
            <a:r>
              <a:rPr lang="en-US" sz="2400" dirty="0" smtClean="0"/>
              <a:t>problem we </a:t>
            </a:r>
            <a:r>
              <a:rPr lang="en-US" sz="2400" smtClean="0"/>
              <a:t>have is </a:t>
            </a:r>
            <a:r>
              <a:rPr lang="en-US" sz="2400" dirty="0" smtClean="0"/>
              <a:t>we don't actually understand that way mark very well. Yet we can </a:t>
            </a:r>
            <a:r>
              <a:rPr lang="en-US" sz="2400" smtClean="0"/>
              <a:t>call it equality </a:t>
            </a:r>
            <a:r>
              <a:rPr lang="en-US" sz="2400" dirty="0" smtClean="0"/>
              <a:t>but that's a poor very broad term.</a:t>
            </a:r>
            <a:endParaRPr lang="en-US" sz="2400" dirty="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1295400" y="1447800"/>
            <a:ext cx="662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5258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5539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25915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77731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143794" y="1294606"/>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0600" y="762000"/>
            <a:ext cx="685800" cy="400110"/>
          </a:xfrm>
          <a:prstGeom prst="rect">
            <a:avLst/>
          </a:prstGeom>
          <a:noFill/>
        </p:spPr>
        <p:txBody>
          <a:bodyPr wrap="square" rtlCol="0">
            <a:spAutoFit/>
          </a:bodyPr>
          <a:lstStyle/>
          <a:p>
            <a:r>
              <a:rPr lang="en-US" sz="2000" dirty="0" smtClean="0"/>
              <a:t>1989</a:t>
            </a:r>
            <a:endParaRPr lang="en-US" sz="2000" dirty="0"/>
          </a:p>
        </p:txBody>
      </p:sp>
      <p:sp>
        <p:nvSpPr>
          <p:cNvPr id="9" name="TextBox 8"/>
          <p:cNvSpPr txBox="1"/>
          <p:nvPr/>
        </p:nvSpPr>
        <p:spPr>
          <a:xfrm>
            <a:off x="2438400" y="762000"/>
            <a:ext cx="838200" cy="400110"/>
          </a:xfrm>
          <a:prstGeom prst="rect">
            <a:avLst/>
          </a:prstGeom>
          <a:noFill/>
        </p:spPr>
        <p:txBody>
          <a:bodyPr wrap="square" rtlCol="0">
            <a:spAutoFit/>
          </a:bodyPr>
          <a:lstStyle/>
          <a:p>
            <a:r>
              <a:rPr lang="en-US" sz="2000" dirty="0" smtClean="0"/>
              <a:t>2001</a:t>
            </a:r>
            <a:endParaRPr lang="en-US" sz="2000" dirty="0"/>
          </a:p>
        </p:txBody>
      </p:sp>
      <p:sp>
        <p:nvSpPr>
          <p:cNvPr id="10" name="TextBox 9"/>
          <p:cNvSpPr txBox="1"/>
          <p:nvPr/>
        </p:nvSpPr>
        <p:spPr>
          <a:xfrm>
            <a:off x="5105400" y="762000"/>
            <a:ext cx="762000" cy="400110"/>
          </a:xfrm>
          <a:prstGeom prst="rect">
            <a:avLst/>
          </a:prstGeom>
          <a:noFill/>
        </p:spPr>
        <p:txBody>
          <a:bodyPr wrap="square" rtlCol="0">
            <a:spAutoFit/>
          </a:bodyPr>
          <a:lstStyle/>
          <a:p>
            <a:r>
              <a:rPr lang="en-US" sz="2000" dirty="0" smtClean="0"/>
              <a:t>“SL”</a:t>
            </a:r>
            <a:endParaRPr lang="en-US" sz="2000" dirty="0"/>
          </a:p>
        </p:txBody>
      </p:sp>
      <p:sp>
        <p:nvSpPr>
          <p:cNvPr id="11" name="TextBox 10"/>
          <p:cNvSpPr txBox="1"/>
          <p:nvPr/>
        </p:nvSpPr>
        <p:spPr>
          <a:xfrm>
            <a:off x="6400800" y="762000"/>
            <a:ext cx="838200" cy="400110"/>
          </a:xfrm>
          <a:prstGeom prst="rect">
            <a:avLst/>
          </a:prstGeom>
          <a:noFill/>
        </p:spPr>
        <p:txBody>
          <a:bodyPr wrap="square" rtlCol="0">
            <a:spAutoFit/>
          </a:bodyPr>
          <a:lstStyle/>
          <a:p>
            <a:r>
              <a:rPr lang="en-US" sz="2000" dirty="0" smtClean="0"/>
              <a:t>CoP</a:t>
            </a:r>
            <a:endParaRPr lang="en-US" sz="2000" dirty="0"/>
          </a:p>
        </p:txBody>
      </p:sp>
      <p:sp>
        <p:nvSpPr>
          <p:cNvPr id="12" name="TextBox 11"/>
          <p:cNvSpPr txBox="1"/>
          <p:nvPr/>
        </p:nvSpPr>
        <p:spPr>
          <a:xfrm>
            <a:off x="7696200" y="762000"/>
            <a:ext cx="609600" cy="400110"/>
          </a:xfrm>
          <a:prstGeom prst="rect">
            <a:avLst/>
          </a:prstGeom>
          <a:noFill/>
        </p:spPr>
        <p:txBody>
          <a:bodyPr wrap="square" rtlCol="0">
            <a:spAutoFit/>
          </a:bodyPr>
          <a:lstStyle/>
          <a:p>
            <a:r>
              <a:rPr lang="en-US" sz="2000" dirty="0" smtClean="0"/>
              <a:t>SC</a:t>
            </a:r>
            <a:endParaRPr lang="en-US" sz="2000" dirty="0"/>
          </a:p>
        </p:txBody>
      </p:sp>
      <p:sp>
        <p:nvSpPr>
          <p:cNvPr id="13" name="TextBox 12"/>
          <p:cNvSpPr txBox="1"/>
          <p:nvPr/>
        </p:nvSpPr>
        <p:spPr>
          <a:xfrm>
            <a:off x="4876800" y="228600"/>
            <a:ext cx="1143000" cy="369332"/>
          </a:xfrm>
          <a:prstGeom prst="rect">
            <a:avLst/>
          </a:prstGeom>
          <a:noFill/>
        </p:spPr>
        <p:txBody>
          <a:bodyPr wrap="square" rtlCol="0">
            <a:spAutoFit/>
          </a:bodyPr>
          <a:lstStyle/>
          <a:p>
            <a:r>
              <a:rPr lang="en-US" dirty="0" smtClean="0"/>
              <a:t>Speaks as a </a:t>
            </a:r>
            <a:endParaRPr lang="en-US" dirty="0"/>
          </a:p>
        </p:txBody>
      </p:sp>
      <p:cxnSp>
        <p:nvCxnSpPr>
          <p:cNvPr id="14" name="Straight Connector 13"/>
          <p:cNvCxnSpPr/>
          <p:nvPr/>
        </p:nvCxnSpPr>
        <p:spPr>
          <a:xfrm>
            <a:off x="2743200" y="13716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962400" y="1295400"/>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46108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10000" y="762000"/>
            <a:ext cx="685800" cy="400110"/>
          </a:xfrm>
          <a:prstGeom prst="rect">
            <a:avLst/>
          </a:prstGeom>
          <a:noFill/>
        </p:spPr>
        <p:txBody>
          <a:bodyPr wrap="square" rtlCol="0">
            <a:spAutoFit/>
          </a:bodyPr>
          <a:lstStyle/>
          <a:p>
            <a:r>
              <a:rPr lang="en-US" sz="2000" dirty="0" smtClean="0"/>
              <a:t>2019</a:t>
            </a:r>
            <a:endParaRPr lang="en-US" sz="2000" dirty="0"/>
          </a:p>
        </p:txBody>
      </p:sp>
      <p:sp>
        <p:nvSpPr>
          <p:cNvPr id="18" name="TextBox 17"/>
          <p:cNvSpPr txBox="1"/>
          <p:nvPr/>
        </p:nvSpPr>
        <p:spPr>
          <a:xfrm>
            <a:off x="4419600" y="838200"/>
            <a:ext cx="762000" cy="400110"/>
          </a:xfrm>
          <a:prstGeom prst="rect">
            <a:avLst/>
          </a:prstGeom>
          <a:noFill/>
        </p:spPr>
        <p:txBody>
          <a:bodyPr wrap="square" rtlCol="0">
            <a:spAutoFit/>
          </a:bodyPr>
          <a:lstStyle/>
          <a:p>
            <a:r>
              <a:rPr lang="en-US" sz="2000" dirty="0" smtClean="0"/>
              <a:t>2021</a:t>
            </a:r>
            <a:endParaRPr lang="en-US" sz="2000" dirty="0"/>
          </a:p>
        </p:txBody>
      </p:sp>
      <p:sp>
        <p:nvSpPr>
          <p:cNvPr id="19" name="TextBox 18"/>
          <p:cNvSpPr txBox="1"/>
          <p:nvPr/>
        </p:nvSpPr>
        <p:spPr>
          <a:xfrm rot="5400000">
            <a:off x="984766" y="1529834"/>
            <a:ext cx="685800" cy="369332"/>
          </a:xfrm>
          <a:prstGeom prst="rect">
            <a:avLst/>
          </a:prstGeom>
          <a:noFill/>
        </p:spPr>
        <p:txBody>
          <a:bodyPr wrap="square" rtlCol="0">
            <a:spAutoFit/>
          </a:bodyPr>
          <a:lstStyle/>
          <a:p>
            <a:r>
              <a:rPr lang="en-US" dirty="0" smtClean="0"/>
              <a:t>-----</a:t>
            </a:r>
            <a:endParaRPr lang="en-US" dirty="0"/>
          </a:p>
        </p:txBody>
      </p:sp>
      <p:sp>
        <p:nvSpPr>
          <p:cNvPr id="20" name="TextBox 19"/>
          <p:cNvSpPr txBox="1"/>
          <p:nvPr/>
        </p:nvSpPr>
        <p:spPr>
          <a:xfrm rot="5400000">
            <a:off x="2476500" y="1562100"/>
            <a:ext cx="609600" cy="381000"/>
          </a:xfrm>
          <a:prstGeom prst="rect">
            <a:avLst/>
          </a:prstGeom>
          <a:noFill/>
        </p:spPr>
        <p:txBody>
          <a:bodyPr wrap="square" rtlCol="0">
            <a:spAutoFit/>
          </a:bodyPr>
          <a:lstStyle/>
          <a:p>
            <a:r>
              <a:rPr lang="en-US" dirty="0" smtClean="0"/>
              <a:t>-----</a:t>
            </a:r>
            <a:endParaRPr lang="en-US" dirty="0"/>
          </a:p>
        </p:txBody>
      </p:sp>
      <p:sp>
        <p:nvSpPr>
          <p:cNvPr id="21" name="TextBox 20"/>
          <p:cNvSpPr txBox="1"/>
          <p:nvPr/>
        </p:nvSpPr>
        <p:spPr>
          <a:xfrm rot="5400000">
            <a:off x="5137666" y="1491734"/>
            <a:ext cx="609600" cy="369332"/>
          </a:xfrm>
          <a:prstGeom prst="rect">
            <a:avLst/>
          </a:prstGeom>
          <a:noFill/>
        </p:spPr>
        <p:txBody>
          <a:bodyPr wrap="square" rtlCol="0">
            <a:spAutoFit/>
          </a:bodyPr>
          <a:lstStyle/>
          <a:p>
            <a:r>
              <a:rPr lang="en-US" dirty="0" smtClean="0"/>
              <a:t>-----</a:t>
            </a:r>
            <a:endParaRPr lang="en-US" dirty="0"/>
          </a:p>
        </p:txBody>
      </p:sp>
      <p:sp>
        <p:nvSpPr>
          <p:cNvPr id="22" name="TextBox 21"/>
          <p:cNvSpPr txBox="1"/>
          <p:nvPr/>
        </p:nvSpPr>
        <p:spPr>
          <a:xfrm rot="5400000">
            <a:off x="7652266" y="1491734"/>
            <a:ext cx="609600" cy="369332"/>
          </a:xfrm>
          <a:prstGeom prst="rect">
            <a:avLst/>
          </a:prstGeom>
          <a:noFill/>
        </p:spPr>
        <p:txBody>
          <a:bodyPr wrap="square" rtlCol="0">
            <a:spAutoFit/>
          </a:bodyPr>
          <a:lstStyle/>
          <a:p>
            <a:r>
              <a:rPr lang="en-US" dirty="0" smtClean="0"/>
              <a:t>-----</a:t>
            </a:r>
            <a:endParaRPr lang="en-US" dirty="0"/>
          </a:p>
        </p:txBody>
      </p:sp>
      <p:sp>
        <p:nvSpPr>
          <p:cNvPr id="23" name="TextBox 22"/>
          <p:cNvSpPr txBox="1"/>
          <p:nvPr/>
        </p:nvSpPr>
        <p:spPr>
          <a:xfrm rot="5400000">
            <a:off x="6400800" y="1524000"/>
            <a:ext cx="685800" cy="381000"/>
          </a:xfrm>
          <a:prstGeom prst="rect">
            <a:avLst/>
          </a:prstGeom>
          <a:noFill/>
        </p:spPr>
        <p:txBody>
          <a:bodyPr wrap="square" rtlCol="0">
            <a:spAutoFit/>
          </a:bodyPr>
          <a:lstStyle/>
          <a:p>
            <a:r>
              <a:rPr lang="en-US" dirty="0" smtClean="0"/>
              <a:t>-----</a:t>
            </a:r>
            <a:endParaRPr lang="en-US" dirty="0"/>
          </a:p>
        </p:txBody>
      </p:sp>
      <p:sp>
        <p:nvSpPr>
          <p:cNvPr id="24" name="TextBox 23"/>
          <p:cNvSpPr txBox="1"/>
          <p:nvPr/>
        </p:nvSpPr>
        <p:spPr>
          <a:xfrm>
            <a:off x="1905000" y="1447800"/>
            <a:ext cx="609600" cy="381000"/>
          </a:xfrm>
          <a:prstGeom prst="rect">
            <a:avLst/>
          </a:prstGeom>
          <a:noFill/>
        </p:spPr>
        <p:txBody>
          <a:bodyPr wrap="square" rtlCol="0">
            <a:spAutoFit/>
          </a:bodyPr>
          <a:lstStyle/>
          <a:p>
            <a:r>
              <a:rPr lang="en-US" dirty="0" smtClean="0"/>
              <a:t>P</a:t>
            </a:r>
            <a:endParaRPr lang="en-US" dirty="0"/>
          </a:p>
        </p:txBody>
      </p:sp>
      <p:sp>
        <p:nvSpPr>
          <p:cNvPr id="25" name="TextBox 24"/>
          <p:cNvSpPr txBox="1"/>
          <p:nvPr/>
        </p:nvSpPr>
        <p:spPr>
          <a:xfrm>
            <a:off x="3733800" y="1524000"/>
            <a:ext cx="533400" cy="369332"/>
          </a:xfrm>
          <a:prstGeom prst="rect">
            <a:avLst/>
          </a:prstGeom>
          <a:noFill/>
        </p:spPr>
        <p:txBody>
          <a:bodyPr wrap="square" rtlCol="0">
            <a:spAutoFit/>
          </a:bodyPr>
          <a:lstStyle/>
          <a:p>
            <a:r>
              <a:rPr lang="en-US" dirty="0" smtClean="0"/>
              <a:t>ER</a:t>
            </a:r>
            <a:endParaRPr lang="en-US" dirty="0"/>
          </a:p>
        </p:txBody>
      </p:sp>
      <p:sp>
        <p:nvSpPr>
          <p:cNvPr id="26" name="TextBox 25"/>
          <p:cNvSpPr txBox="1"/>
          <p:nvPr/>
        </p:nvSpPr>
        <p:spPr>
          <a:xfrm>
            <a:off x="5791200" y="1447800"/>
            <a:ext cx="533400" cy="369332"/>
          </a:xfrm>
          <a:prstGeom prst="rect">
            <a:avLst/>
          </a:prstGeom>
          <a:noFill/>
        </p:spPr>
        <p:txBody>
          <a:bodyPr wrap="square" rtlCol="0">
            <a:spAutoFit/>
          </a:bodyPr>
          <a:lstStyle/>
          <a:p>
            <a:r>
              <a:rPr lang="en-US" dirty="0" smtClean="0"/>
              <a:t>LR</a:t>
            </a:r>
            <a:endParaRPr lang="en-US" dirty="0"/>
          </a:p>
        </p:txBody>
      </p:sp>
      <p:sp>
        <p:nvSpPr>
          <p:cNvPr id="27" name="TextBox 26"/>
          <p:cNvSpPr txBox="1"/>
          <p:nvPr/>
        </p:nvSpPr>
        <p:spPr>
          <a:xfrm>
            <a:off x="7086600" y="1447800"/>
            <a:ext cx="533400" cy="369332"/>
          </a:xfrm>
          <a:prstGeom prst="rect">
            <a:avLst/>
          </a:prstGeom>
          <a:noFill/>
        </p:spPr>
        <p:txBody>
          <a:bodyPr wrap="square" rtlCol="0">
            <a:spAutoFit/>
          </a:bodyPr>
          <a:lstStyle/>
          <a:p>
            <a:r>
              <a:rPr lang="en-US" dirty="0" smtClean="0"/>
              <a:t>H</a:t>
            </a:r>
            <a:endParaRPr lang="en-US" dirty="0"/>
          </a:p>
        </p:txBody>
      </p:sp>
      <p:cxnSp>
        <p:nvCxnSpPr>
          <p:cNvPr id="28" name="Straight Connector 27"/>
          <p:cNvCxnSpPr/>
          <p:nvPr/>
        </p:nvCxnSpPr>
        <p:spPr>
          <a:xfrm rot="5400000">
            <a:off x="2172494" y="1332706"/>
            <a:ext cx="228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2057400" y="914400"/>
            <a:ext cx="609600" cy="381000"/>
          </a:xfrm>
          <a:prstGeom prst="rect">
            <a:avLst/>
          </a:prstGeom>
          <a:noFill/>
        </p:spPr>
        <p:txBody>
          <a:bodyPr wrap="square" rtlCol="0">
            <a:spAutoFit/>
          </a:bodyPr>
          <a:lstStyle/>
          <a:p>
            <a:r>
              <a:rPr lang="en-US" dirty="0" smtClean="0"/>
              <a:t>96</a:t>
            </a:r>
            <a:endParaRPr lang="en-US" dirty="0"/>
          </a:p>
        </p:txBody>
      </p:sp>
      <p:sp>
        <p:nvSpPr>
          <p:cNvPr id="30" name="TextBox 29"/>
          <p:cNvSpPr txBox="1"/>
          <p:nvPr/>
        </p:nvSpPr>
        <p:spPr>
          <a:xfrm rot="21279691">
            <a:off x="2755424" y="1096143"/>
            <a:ext cx="2286000" cy="369332"/>
          </a:xfrm>
          <a:prstGeom prst="rect">
            <a:avLst/>
          </a:prstGeom>
          <a:noFill/>
        </p:spPr>
        <p:txBody>
          <a:bodyPr wrap="square" rtlCol="0">
            <a:spAutoFit/>
          </a:bodyPr>
          <a:lstStyle/>
          <a:p>
            <a:r>
              <a:rPr lang="en-US" dirty="0" smtClean="0"/>
              <a:t>---------------------------</a:t>
            </a:r>
            <a:endParaRPr lang="en-US" dirty="0"/>
          </a:p>
        </p:txBody>
      </p:sp>
      <p:sp>
        <p:nvSpPr>
          <p:cNvPr id="31" name="TextBox 30"/>
          <p:cNvSpPr txBox="1"/>
          <p:nvPr/>
        </p:nvSpPr>
        <p:spPr>
          <a:xfrm>
            <a:off x="3505200" y="533400"/>
            <a:ext cx="762000" cy="369332"/>
          </a:xfrm>
          <a:prstGeom prst="rect">
            <a:avLst/>
          </a:prstGeom>
          <a:noFill/>
        </p:spPr>
        <p:txBody>
          <a:bodyPr wrap="square" rtlCol="0">
            <a:spAutoFit/>
          </a:bodyPr>
          <a:lstStyle/>
          <a:p>
            <a:r>
              <a:rPr lang="en-US" smtClean="0"/>
              <a:t>In </a:t>
            </a:r>
            <a:r>
              <a:rPr lang="en-US" dirty="0" smtClean="0"/>
              <a:t>Kn</a:t>
            </a:r>
            <a:endParaRPr lang="en-US" dirty="0"/>
          </a:p>
        </p:txBody>
      </p:sp>
      <p:sp>
        <p:nvSpPr>
          <p:cNvPr id="32" name="TextBox 31"/>
          <p:cNvSpPr txBox="1"/>
          <p:nvPr/>
        </p:nvSpPr>
        <p:spPr>
          <a:xfrm>
            <a:off x="5029200" y="457200"/>
            <a:ext cx="838200" cy="381000"/>
          </a:xfrm>
          <a:prstGeom prst="rect">
            <a:avLst/>
          </a:prstGeom>
          <a:noFill/>
        </p:spPr>
        <p:txBody>
          <a:bodyPr wrap="square" rtlCol="0">
            <a:spAutoFit/>
          </a:bodyPr>
          <a:lstStyle/>
          <a:p>
            <a:r>
              <a:rPr lang="en-US" dirty="0" smtClean="0"/>
              <a:t>Dragon</a:t>
            </a:r>
            <a:endParaRPr lang="en-US" dirty="0"/>
          </a:p>
        </p:txBody>
      </p:sp>
      <p:sp>
        <p:nvSpPr>
          <p:cNvPr id="34" name="TextBox 33"/>
          <p:cNvSpPr txBox="1"/>
          <p:nvPr/>
        </p:nvSpPr>
        <p:spPr>
          <a:xfrm>
            <a:off x="4876800" y="990600"/>
            <a:ext cx="457200" cy="369332"/>
          </a:xfrm>
          <a:prstGeom prst="rect">
            <a:avLst/>
          </a:prstGeom>
          <a:noFill/>
        </p:spPr>
        <p:txBody>
          <a:bodyPr wrap="square" rtlCol="0">
            <a:spAutoFit/>
          </a:bodyPr>
          <a:lstStyle/>
          <a:p>
            <a:r>
              <a:rPr lang="en-US" dirty="0" smtClean="0"/>
              <a:t>H</a:t>
            </a:r>
            <a:endParaRPr lang="en-US" dirty="0"/>
          </a:p>
        </p:txBody>
      </p:sp>
      <p:sp>
        <p:nvSpPr>
          <p:cNvPr id="35" name="TextBox 34"/>
          <p:cNvSpPr txBox="1"/>
          <p:nvPr/>
        </p:nvSpPr>
        <p:spPr>
          <a:xfrm>
            <a:off x="3810000" y="304800"/>
            <a:ext cx="762000" cy="369332"/>
          </a:xfrm>
          <a:prstGeom prst="rect">
            <a:avLst/>
          </a:prstGeom>
          <a:noFill/>
        </p:spPr>
        <p:txBody>
          <a:bodyPr wrap="square" rtlCol="0">
            <a:spAutoFit/>
          </a:bodyPr>
          <a:lstStyle/>
          <a:p>
            <a:r>
              <a:rPr lang="en-US" dirty="0" smtClean="0"/>
              <a:t>Form.</a:t>
            </a:r>
            <a:endParaRPr lang="en-US" dirty="0"/>
          </a:p>
        </p:txBody>
      </p:sp>
      <p:sp>
        <p:nvSpPr>
          <p:cNvPr id="36" name="TextBox 35"/>
          <p:cNvSpPr txBox="1"/>
          <p:nvPr/>
        </p:nvSpPr>
        <p:spPr>
          <a:xfrm>
            <a:off x="609600" y="2667000"/>
            <a:ext cx="8229600" cy="3416320"/>
          </a:xfrm>
          <a:prstGeom prst="rect">
            <a:avLst/>
          </a:prstGeom>
          <a:noFill/>
        </p:spPr>
        <p:txBody>
          <a:bodyPr wrap="square" rtlCol="0">
            <a:spAutoFit/>
          </a:bodyPr>
          <a:lstStyle/>
          <a:p>
            <a:r>
              <a:rPr lang="en-US" sz="2400" dirty="0" smtClean="0"/>
              <a:t>	We're here we need to be careful that we don't get into the trap of thinking we understand equality, therefore we have the Sunday Law figured out. If we did we'd be here already. So we don't have a proper term to call this yet. And between here and here between 2021 and the Sunday Law what's our job description what is this dispensation? It's the harvest for whom, the Levites. So of course the message of the Sunday Law has to be formalized here because what message are we going to bring to the Levites?</a:t>
            </a:r>
            <a:r>
              <a:rPr lang="en-US" sz="2400" b="1" dirty="0" smtClean="0">
                <a:solidFill>
                  <a:srgbClr val="FF0000"/>
                </a:solidFill>
              </a:rPr>
              <a:t> We’re going to tell them next way mark is the Sunday Law you better get ready.</a:t>
            </a:r>
            <a:endParaRPr lang="en-US" sz="2400" b="1" dirty="0">
              <a:solidFill>
                <a:srgbClr val="FF0000"/>
              </a:solidFill>
            </a:endParaRPr>
          </a:p>
        </p:txBody>
      </p:sp>
      <p:sp>
        <p:nvSpPr>
          <p:cNvPr id="38" name="TextBox 37"/>
          <p:cNvSpPr txBox="1"/>
          <p:nvPr/>
        </p:nvSpPr>
        <p:spPr>
          <a:xfrm>
            <a:off x="4191000" y="1447800"/>
            <a:ext cx="304800" cy="369332"/>
          </a:xfrm>
          <a:prstGeom prst="rect">
            <a:avLst/>
          </a:prstGeom>
          <a:noFill/>
        </p:spPr>
        <p:txBody>
          <a:bodyPr wrap="square" rtlCol="0">
            <a:spAutoFit/>
          </a:bodyPr>
          <a:lstStyle/>
          <a:p>
            <a:r>
              <a:rPr lang="en-US" dirty="0" smtClean="0">
                <a:sym typeface="Wingdings" pitchFamily="2" charset="2"/>
              </a:rPr>
              <a:t></a:t>
            </a:r>
            <a:endParaRPr lang="en-US" dirty="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00200"/>
            <a:ext cx="7848600" cy="3416320"/>
          </a:xfrm>
          <a:prstGeom prst="rect">
            <a:avLst/>
          </a:prstGeom>
          <a:noFill/>
        </p:spPr>
        <p:txBody>
          <a:bodyPr wrap="square" rtlCol="0">
            <a:spAutoFit/>
          </a:bodyPr>
          <a:lstStyle/>
          <a:p>
            <a:r>
              <a:rPr lang="en-US" sz="2400" dirty="0" smtClean="0"/>
              <a:t>	So we haven't even reached this formalized message, we don't even have a formalized message to take back to the church about the Sunday Law. As soon as we do we're ready for duty. So we can't just say equality, it's not precise, it's not formalized and when we go back to the church the problem that we're going to face is if we say just a different term for this way mark none of these people will have any anchoring to know what we're doing or what we're talking about. So it becomes necessary to keep using that term in context saying </a:t>
            </a:r>
            <a:r>
              <a:rPr lang="en-US" sz="2400" b="1" dirty="0" smtClean="0">
                <a:solidFill>
                  <a:srgbClr val="FF0000"/>
                </a:solidFill>
              </a:rPr>
              <a:t>it's a symbol</a:t>
            </a:r>
            <a:r>
              <a:rPr lang="en-US" sz="2400" dirty="0" smtClean="0"/>
              <a:t>, if that makes sense.</a:t>
            </a:r>
            <a:endParaRPr lang="en-US" sz="2400" dirty="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514600"/>
            <a:ext cx="7315200" cy="4062651"/>
          </a:xfrm>
          <a:prstGeom prst="rect">
            <a:avLst/>
          </a:prstGeom>
          <a:noFill/>
        </p:spPr>
        <p:txBody>
          <a:bodyPr wrap="square" rtlCol="0">
            <a:spAutoFit/>
          </a:bodyPr>
          <a:lstStyle/>
          <a:p>
            <a:r>
              <a:rPr lang="en-US" sz="2400" dirty="0" smtClean="0"/>
              <a:t>	 Last question; can you see a pattern in terms of external internal in a racing history tearing down statues, tearing down way marks? Yes that's my answer. You can see that pattern but I might go into further detail on that at another </a:t>
            </a:r>
            <a:r>
              <a:rPr lang="en-US" sz="2400" dirty="0" smtClean="0"/>
              <a:t>time.</a:t>
            </a:r>
          </a:p>
          <a:p>
            <a:endParaRPr lang="en-US" sz="2400" dirty="0" smtClean="0"/>
          </a:p>
          <a:p>
            <a:r>
              <a:rPr lang="en-US" sz="2400" dirty="0" smtClean="0"/>
              <a:t>	Question</a:t>
            </a:r>
            <a:r>
              <a:rPr lang="en-US" sz="2400" dirty="0" smtClean="0"/>
              <a:t>: We mark the increase of knowledge of the dispensation 1989 to 9/11 as reform lines and formalization. So increase of knowledge 1991 this is reform lines formalization Daniel 11: 40-45. Do you mind explaining how the increase of knowledge was the reform lines again, thanks?</a:t>
            </a:r>
          </a:p>
          <a:p>
            <a:endParaRPr lang="en-US" dirty="0"/>
          </a:p>
        </p:txBody>
      </p:sp>
      <p:cxnSp>
        <p:nvCxnSpPr>
          <p:cNvPr id="23" name="Straight Arrow Connector 22"/>
          <p:cNvCxnSpPr/>
          <p:nvPr/>
        </p:nvCxnSpPr>
        <p:spPr>
          <a:xfrm>
            <a:off x="1905000" y="1600200"/>
            <a:ext cx="525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3734594" y="1294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1677194" y="1294606"/>
            <a:ext cx="609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3154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2477294" y="14089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676400" y="533400"/>
            <a:ext cx="838200" cy="369332"/>
          </a:xfrm>
          <a:prstGeom prst="rect">
            <a:avLst/>
          </a:prstGeom>
          <a:noFill/>
        </p:spPr>
        <p:txBody>
          <a:bodyPr wrap="square" rtlCol="0">
            <a:spAutoFit/>
          </a:bodyPr>
          <a:lstStyle/>
          <a:p>
            <a:r>
              <a:rPr lang="en-US" dirty="0" smtClean="0"/>
              <a:t>1989</a:t>
            </a:r>
            <a:endParaRPr lang="en-US" dirty="0"/>
          </a:p>
        </p:txBody>
      </p:sp>
      <p:sp>
        <p:nvSpPr>
          <p:cNvPr id="45" name="TextBox 44"/>
          <p:cNvSpPr txBox="1"/>
          <p:nvPr/>
        </p:nvSpPr>
        <p:spPr>
          <a:xfrm>
            <a:off x="3733800" y="533400"/>
            <a:ext cx="762000" cy="369332"/>
          </a:xfrm>
          <a:prstGeom prst="rect">
            <a:avLst/>
          </a:prstGeom>
          <a:noFill/>
        </p:spPr>
        <p:txBody>
          <a:bodyPr wrap="square" rtlCol="0">
            <a:spAutoFit/>
          </a:bodyPr>
          <a:lstStyle/>
          <a:p>
            <a:r>
              <a:rPr lang="en-US" dirty="0" smtClean="0"/>
              <a:t>9/11</a:t>
            </a:r>
            <a:endParaRPr lang="en-US" dirty="0"/>
          </a:p>
        </p:txBody>
      </p:sp>
      <p:sp>
        <p:nvSpPr>
          <p:cNvPr id="49" name="TextBox 48"/>
          <p:cNvSpPr txBox="1"/>
          <p:nvPr/>
        </p:nvSpPr>
        <p:spPr>
          <a:xfrm>
            <a:off x="2514600" y="838200"/>
            <a:ext cx="533400" cy="369332"/>
          </a:xfrm>
          <a:prstGeom prst="rect">
            <a:avLst/>
          </a:prstGeom>
          <a:noFill/>
        </p:spPr>
        <p:txBody>
          <a:bodyPr wrap="square" rtlCol="0">
            <a:spAutoFit/>
          </a:bodyPr>
          <a:lstStyle/>
          <a:p>
            <a:r>
              <a:rPr lang="en-US" dirty="0" smtClean="0"/>
              <a:t>91</a:t>
            </a:r>
            <a:endParaRPr lang="en-US" dirty="0"/>
          </a:p>
        </p:txBody>
      </p:sp>
      <p:sp>
        <p:nvSpPr>
          <p:cNvPr id="50" name="TextBox 49"/>
          <p:cNvSpPr txBox="1"/>
          <p:nvPr/>
        </p:nvSpPr>
        <p:spPr>
          <a:xfrm>
            <a:off x="3276600" y="838200"/>
            <a:ext cx="457200" cy="369332"/>
          </a:xfrm>
          <a:prstGeom prst="rect">
            <a:avLst/>
          </a:prstGeom>
          <a:noFill/>
        </p:spPr>
        <p:txBody>
          <a:bodyPr wrap="square" rtlCol="0">
            <a:spAutoFit/>
          </a:bodyPr>
          <a:lstStyle/>
          <a:p>
            <a:r>
              <a:rPr lang="en-US" dirty="0" smtClean="0"/>
              <a:t>96</a:t>
            </a:r>
            <a:endParaRPr lang="en-US" dirty="0"/>
          </a:p>
        </p:txBody>
      </p:sp>
      <p:sp>
        <p:nvSpPr>
          <p:cNvPr id="52" name="TextBox 51"/>
          <p:cNvSpPr txBox="1"/>
          <p:nvPr/>
        </p:nvSpPr>
        <p:spPr>
          <a:xfrm>
            <a:off x="2438400" y="1752600"/>
            <a:ext cx="609600" cy="381000"/>
          </a:xfrm>
          <a:prstGeom prst="rect">
            <a:avLst/>
          </a:prstGeom>
          <a:noFill/>
        </p:spPr>
        <p:txBody>
          <a:bodyPr wrap="square" rtlCol="0">
            <a:spAutoFit/>
          </a:bodyPr>
          <a:lstStyle/>
          <a:p>
            <a:r>
              <a:rPr lang="en-US" smtClean="0"/>
              <a:t>Ink</a:t>
            </a:r>
            <a:endParaRPr lang="en-US" dirty="0"/>
          </a:p>
        </p:txBody>
      </p:sp>
      <p:sp>
        <p:nvSpPr>
          <p:cNvPr id="53" name="TextBox 52"/>
          <p:cNvSpPr txBox="1"/>
          <p:nvPr/>
        </p:nvSpPr>
        <p:spPr>
          <a:xfrm>
            <a:off x="3048000" y="1828800"/>
            <a:ext cx="2133600" cy="369332"/>
          </a:xfrm>
          <a:prstGeom prst="rect">
            <a:avLst/>
          </a:prstGeom>
          <a:noFill/>
        </p:spPr>
        <p:txBody>
          <a:bodyPr wrap="square" rtlCol="0">
            <a:spAutoFit/>
          </a:bodyPr>
          <a:lstStyle/>
          <a:p>
            <a:r>
              <a:rPr lang="en-US" dirty="0" smtClean="0"/>
              <a:t>Dan 11:40-45</a:t>
            </a:r>
            <a:endParaRPr lang="en-US" dirty="0"/>
          </a:p>
        </p:txBody>
      </p:sp>
      <p:cxnSp>
        <p:nvCxnSpPr>
          <p:cNvPr id="55" name="Straight Arrow Connector 54"/>
          <p:cNvCxnSpPr/>
          <p:nvPr/>
        </p:nvCxnSpPr>
        <p:spPr>
          <a:xfrm rot="5400000">
            <a:off x="3390900" y="17145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524000"/>
            <a:ext cx="7391400" cy="4431983"/>
          </a:xfrm>
          <a:prstGeom prst="rect">
            <a:avLst/>
          </a:prstGeom>
          <a:noFill/>
        </p:spPr>
        <p:txBody>
          <a:bodyPr wrap="square" rtlCol="0">
            <a:spAutoFit/>
          </a:bodyPr>
          <a:lstStyle/>
          <a:p>
            <a:r>
              <a:rPr lang="en-US" dirty="0" smtClean="0"/>
              <a:t>	 </a:t>
            </a:r>
            <a:r>
              <a:rPr lang="en-US" sz="2400" dirty="0" smtClean="0"/>
              <a:t>It was the very first thing given to this movement. If you were here two weeks ago we put up on the screen share the end of Ancient Israel overlaid with the end of Modern Israel, and we saw how those reform lines give an explanation of the one that we're currently in. </a:t>
            </a:r>
            <a:r>
              <a:rPr lang="en-US" sz="2400" b="1" dirty="0" smtClean="0">
                <a:solidFill>
                  <a:srgbClr val="FF0000"/>
                </a:solidFill>
              </a:rPr>
              <a:t>It's the absolute foundation of everything that this movement has and believes and teaches. All of our present truth becomes built upon reform lines. </a:t>
            </a:r>
            <a:r>
              <a:rPr lang="en-US" sz="2400" dirty="0" smtClean="0"/>
              <a:t>So the first thing that Elder Jeff was given was an understanding of reform lines, that there are </a:t>
            </a:r>
            <a:r>
              <a:rPr lang="en-US" sz="2400" b="1" dirty="0" smtClean="0"/>
              <a:t>four key histories </a:t>
            </a:r>
            <a:r>
              <a:rPr lang="en-US" sz="2400" dirty="0" smtClean="0"/>
              <a:t>where God is going to do a work of reform within his people.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400800" y="25908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7887494" y="23995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211094" y="23995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401594" y="1676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7887097" y="14855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211888" y="1485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flipH="1" flipV="1">
            <a:off x="7620794" y="13716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477000" y="3962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7963694" y="3771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6287294" y="3771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477000" y="51054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7963694" y="49141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287294" y="49141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6096000" y="3200400"/>
            <a:ext cx="762000" cy="381000"/>
          </a:xfrm>
          <a:prstGeom prst="rect">
            <a:avLst/>
          </a:prstGeom>
          <a:noFill/>
        </p:spPr>
        <p:txBody>
          <a:bodyPr wrap="square" rtlCol="0">
            <a:spAutoFit/>
          </a:bodyPr>
          <a:lstStyle/>
          <a:p>
            <a:r>
              <a:rPr lang="en-US" dirty="0" smtClean="0"/>
              <a:t>1798</a:t>
            </a:r>
            <a:endParaRPr lang="en-US" dirty="0"/>
          </a:p>
        </p:txBody>
      </p:sp>
      <p:sp>
        <p:nvSpPr>
          <p:cNvPr id="43" name="TextBox 42"/>
          <p:cNvSpPr txBox="1"/>
          <p:nvPr/>
        </p:nvSpPr>
        <p:spPr>
          <a:xfrm>
            <a:off x="6172200" y="4343400"/>
            <a:ext cx="762000" cy="369332"/>
          </a:xfrm>
          <a:prstGeom prst="rect">
            <a:avLst/>
          </a:prstGeom>
          <a:noFill/>
        </p:spPr>
        <p:txBody>
          <a:bodyPr wrap="square" rtlCol="0">
            <a:spAutoFit/>
          </a:bodyPr>
          <a:lstStyle/>
          <a:p>
            <a:r>
              <a:rPr lang="en-US" dirty="0" smtClean="0"/>
              <a:t>1989</a:t>
            </a:r>
            <a:endParaRPr lang="en-US" dirty="0"/>
          </a:p>
        </p:txBody>
      </p:sp>
      <p:sp>
        <p:nvSpPr>
          <p:cNvPr id="44" name="TextBox 43"/>
          <p:cNvSpPr txBox="1"/>
          <p:nvPr/>
        </p:nvSpPr>
        <p:spPr>
          <a:xfrm>
            <a:off x="6858000" y="3581400"/>
            <a:ext cx="990600" cy="381000"/>
          </a:xfrm>
          <a:prstGeom prst="rect">
            <a:avLst/>
          </a:prstGeom>
          <a:noFill/>
        </p:spPr>
        <p:txBody>
          <a:bodyPr wrap="square" rtlCol="0">
            <a:spAutoFit/>
          </a:bodyPr>
          <a:lstStyle/>
          <a:p>
            <a:r>
              <a:rPr lang="en-US" dirty="0" smtClean="0"/>
              <a:t>11:40a</a:t>
            </a:r>
            <a:endParaRPr lang="en-US" dirty="0"/>
          </a:p>
        </p:txBody>
      </p:sp>
      <p:sp>
        <p:nvSpPr>
          <p:cNvPr id="45" name="TextBox 44"/>
          <p:cNvSpPr txBox="1"/>
          <p:nvPr/>
        </p:nvSpPr>
        <p:spPr>
          <a:xfrm>
            <a:off x="6781800" y="4724400"/>
            <a:ext cx="1143000" cy="381000"/>
          </a:xfrm>
          <a:prstGeom prst="rect">
            <a:avLst/>
          </a:prstGeom>
          <a:noFill/>
        </p:spPr>
        <p:txBody>
          <a:bodyPr wrap="square" rtlCol="0">
            <a:spAutoFit/>
          </a:bodyPr>
          <a:lstStyle/>
          <a:p>
            <a:r>
              <a:rPr lang="en-US" dirty="0" smtClean="0"/>
              <a:t>11:40b</a:t>
            </a:r>
            <a:endParaRPr lang="en-US" dirty="0"/>
          </a:p>
        </p:txBody>
      </p:sp>
      <p:sp>
        <p:nvSpPr>
          <p:cNvPr id="47" name="TextBox 46"/>
          <p:cNvSpPr txBox="1"/>
          <p:nvPr/>
        </p:nvSpPr>
        <p:spPr>
          <a:xfrm>
            <a:off x="6781800" y="1219200"/>
            <a:ext cx="838200" cy="381000"/>
          </a:xfrm>
          <a:prstGeom prst="rect">
            <a:avLst/>
          </a:prstGeom>
          <a:noFill/>
        </p:spPr>
        <p:txBody>
          <a:bodyPr wrap="square" rtlCol="0">
            <a:spAutoFit/>
          </a:bodyPr>
          <a:lstStyle/>
          <a:p>
            <a:r>
              <a:rPr lang="en-US" dirty="0" smtClean="0"/>
              <a:t>Alpha</a:t>
            </a:r>
            <a:endParaRPr lang="en-US" dirty="0"/>
          </a:p>
        </p:txBody>
      </p:sp>
      <p:sp>
        <p:nvSpPr>
          <p:cNvPr id="48" name="TextBox 47"/>
          <p:cNvSpPr txBox="1"/>
          <p:nvPr/>
        </p:nvSpPr>
        <p:spPr>
          <a:xfrm>
            <a:off x="6934200" y="3200400"/>
            <a:ext cx="838200" cy="381000"/>
          </a:xfrm>
          <a:prstGeom prst="rect">
            <a:avLst/>
          </a:prstGeom>
          <a:noFill/>
        </p:spPr>
        <p:txBody>
          <a:bodyPr wrap="square" rtlCol="0">
            <a:spAutoFit/>
          </a:bodyPr>
          <a:lstStyle/>
          <a:p>
            <a:r>
              <a:rPr lang="en-US" dirty="0" smtClean="0"/>
              <a:t>Alpha</a:t>
            </a:r>
            <a:endParaRPr lang="en-US" dirty="0"/>
          </a:p>
        </p:txBody>
      </p:sp>
      <p:sp>
        <p:nvSpPr>
          <p:cNvPr id="49" name="TextBox 48"/>
          <p:cNvSpPr txBox="1"/>
          <p:nvPr/>
        </p:nvSpPr>
        <p:spPr>
          <a:xfrm>
            <a:off x="6858000" y="4343400"/>
            <a:ext cx="914400" cy="369332"/>
          </a:xfrm>
          <a:prstGeom prst="rect">
            <a:avLst/>
          </a:prstGeom>
          <a:noFill/>
        </p:spPr>
        <p:txBody>
          <a:bodyPr wrap="square" rtlCol="0">
            <a:spAutoFit/>
          </a:bodyPr>
          <a:lstStyle/>
          <a:p>
            <a:r>
              <a:rPr lang="en-US" dirty="0" smtClean="0"/>
              <a:t>Omega</a:t>
            </a:r>
            <a:endParaRPr lang="en-US" dirty="0"/>
          </a:p>
        </p:txBody>
      </p:sp>
      <p:sp>
        <p:nvSpPr>
          <p:cNvPr id="50" name="TextBox 49"/>
          <p:cNvSpPr txBox="1"/>
          <p:nvPr/>
        </p:nvSpPr>
        <p:spPr>
          <a:xfrm>
            <a:off x="6705600" y="2209800"/>
            <a:ext cx="914400" cy="369332"/>
          </a:xfrm>
          <a:prstGeom prst="rect">
            <a:avLst/>
          </a:prstGeom>
          <a:noFill/>
        </p:spPr>
        <p:txBody>
          <a:bodyPr wrap="square" rtlCol="0">
            <a:spAutoFit/>
          </a:bodyPr>
          <a:lstStyle/>
          <a:p>
            <a:r>
              <a:rPr lang="en-US" dirty="0" smtClean="0"/>
              <a:t>Omega</a:t>
            </a:r>
            <a:endParaRPr lang="en-US" dirty="0"/>
          </a:p>
        </p:txBody>
      </p:sp>
      <p:sp>
        <p:nvSpPr>
          <p:cNvPr id="51" name="TextBox 50"/>
          <p:cNvSpPr txBox="1"/>
          <p:nvPr/>
        </p:nvSpPr>
        <p:spPr>
          <a:xfrm>
            <a:off x="5791200" y="3429000"/>
            <a:ext cx="304800" cy="1754326"/>
          </a:xfrm>
          <a:prstGeom prst="rect">
            <a:avLst/>
          </a:prstGeom>
          <a:noFill/>
        </p:spPr>
        <p:txBody>
          <a:bodyPr wrap="square" rtlCol="0">
            <a:spAutoFit/>
          </a:bodyPr>
          <a:lstStyle/>
          <a:p>
            <a:r>
              <a:rPr lang="en-US" dirty="0" smtClean="0"/>
              <a:t>Modern</a:t>
            </a:r>
            <a:endParaRPr lang="en-US" dirty="0"/>
          </a:p>
        </p:txBody>
      </p:sp>
      <p:sp>
        <p:nvSpPr>
          <p:cNvPr id="52" name="TextBox 51"/>
          <p:cNvSpPr txBox="1"/>
          <p:nvPr/>
        </p:nvSpPr>
        <p:spPr>
          <a:xfrm>
            <a:off x="5791200" y="1066800"/>
            <a:ext cx="304800" cy="2031325"/>
          </a:xfrm>
          <a:prstGeom prst="rect">
            <a:avLst/>
          </a:prstGeom>
          <a:noFill/>
        </p:spPr>
        <p:txBody>
          <a:bodyPr wrap="square" rtlCol="0">
            <a:spAutoFit/>
          </a:bodyPr>
          <a:lstStyle/>
          <a:p>
            <a:r>
              <a:rPr lang="en-US" smtClean="0"/>
              <a:t>Ancient</a:t>
            </a:r>
            <a:endParaRPr lang="en-US" dirty="0"/>
          </a:p>
        </p:txBody>
      </p:sp>
      <p:sp>
        <p:nvSpPr>
          <p:cNvPr id="53" name="TextBox 52"/>
          <p:cNvSpPr txBox="1"/>
          <p:nvPr/>
        </p:nvSpPr>
        <p:spPr>
          <a:xfrm>
            <a:off x="1143000" y="1447800"/>
            <a:ext cx="3810000" cy="4062651"/>
          </a:xfrm>
          <a:prstGeom prst="rect">
            <a:avLst/>
          </a:prstGeom>
          <a:noFill/>
        </p:spPr>
        <p:txBody>
          <a:bodyPr wrap="square" rtlCol="0">
            <a:spAutoFit/>
          </a:bodyPr>
          <a:lstStyle/>
          <a:p>
            <a:r>
              <a:rPr lang="en-US" sz="2400" dirty="0" smtClean="0"/>
              <a:t>	You </a:t>
            </a:r>
            <a:r>
              <a:rPr lang="en-US" sz="2400" smtClean="0"/>
              <a:t>have beginning </a:t>
            </a:r>
            <a:r>
              <a:rPr lang="en-US" sz="2400" dirty="0" smtClean="0"/>
              <a:t>of alpha </a:t>
            </a:r>
            <a:r>
              <a:rPr lang="en-US" sz="2400" smtClean="0"/>
              <a:t>of Ancient</a:t>
            </a:r>
            <a:r>
              <a:rPr lang="en-US" sz="2400" dirty="0" smtClean="0"/>
              <a:t>, Omega </a:t>
            </a:r>
            <a:r>
              <a:rPr lang="en-US" sz="2400" smtClean="0"/>
              <a:t>of Ancient</a:t>
            </a:r>
            <a:r>
              <a:rPr lang="en-US" sz="2400" dirty="0" smtClean="0"/>
              <a:t>, Alpha of Modern</a:t>
            </a:r>
            <a:r>
              <a:rPr lang="en-US" sz="2400" smtClean="0"/>
              <a:t>, if </a:t>
            </a:r>
            <a:r>
              <a:rPr lang="en-US" sz="2400" dirty="0" smtClean="0"/>
              <a:t>you have those </a:t>
            </a:r>
            <a:r>
              <a:rPr lang="en-US" sz="2400" smtClean="0"/>
              <a:t>reform lines then it </a:t>
            </a:r>
            <a:r>
              <a:rPr lang="en-US" sz="2400" dirty="0" smtClean="0"/>
              <a:t>starts to suggest that </a:t>
            </a:r>
            <a:r>
              <a:rPr lang="en-US" sz="2400" smtClean="0"/>
              <a:t>or explain Daniel </a:t>
            </a:r>
            <a:r>
              <a:rPr lang="en-US" sz="2400" dirty="0" smtClean="0"/>
              <a:t>11: 40 part b, 1798 </a:t>
            </a:r>
            <a:r>
              <a:rPr lang="en-US" sz="2400" smtClean="0"/>
              <a:t>the beginning </a:t>
            </a:r>
            <a:r>
              <a:rPr lang="en-US" sz="2400" dirty="0" smtClean="0"/>
              <a:t>of the of the </a:t>
            </a:r>
            <a:r>
              <a:rPr lang="en-US" sz="2400" smtClean="0"/>
              <a:t>Alpha history </a:t>
            </a:r>
            <a:r>
              <a:rPr lang="en-US" sz="2400" dirty="0" smtClean="0"/>
              <a:t>of </a:t>
            </a:r>
            <a:r>
              <a:rPr lang="en-US" sz="2400" smtClean="0"/>
              <a:t>modern Israel Daniel </a:t>
            </a:r>
            <a:r>
              <a:rPr lang="en-US" sz="2400" dirty="0" smtClean="0"/>
              <a:t>11: 40 part a. Now </a:t>
            </a:r>
            <a:r>
              <a:rPr lang="en-US" sz="2400" smtClean="0"/>
              <a:t>we're doing Daniel </a:t>
            </a:r>
            <a:r>
              <a:rPr lang="en-US" sz="2400" dirty="0" smtClean="0"/>
              <a:t>11:40 part b 1989.</a:t>
            </a:r>
          </a:p>
          <a:p>
            <a:endParaRPr lang="en-US" dirty="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6629400" y="2667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rot="5400000">
            <a:off x="8116094" y="2475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5400000">
            <a:off x="6439694" y="2475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630194" y="1752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8115697" y="15617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440488"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7849394" y="1447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705600" y="4038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8192294" y="3847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6515894" y="3847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05600" y="5181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8192294" y="499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515894" y="49903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276600"/>
            <a:ext cx="762000" cy="381000"/>
          </a:xfrm>
          <a:prstGeom prst="rect">
            <a:avLst/>
          </a:prstGeom>
          <a:noFill/>
        </p:spPr>
        <p:txBody>
          <a:bodyPr wrap="square" rtlCol="0">
            <a:spAutoFit/>
          </a:bodyPr>
          <a:lstStyle/>
          <a:p>
            <a:r>
              <a:rPr lang="en-US" dirty="0" smtClean="0"/>
              <a:t>1798</a:t>
            </a:r>
            <a:endParaRPr lang="en-US" dirty="0"/>
          </a:p>
        </p:txBody>
      </p:sp>
      <p:sp>
        <p:nvSpPr>
          <p:cNvPr id="16" name="TextBox 15"/>
          <p:cNvSpPr txBox="1"/>
          <p:nvPr/>
        </p:nvSpPr>
        <p:spPr>
          <a:xfrm>
            <a:off x="6400800" y="4419600"/>
            <a:ext cx="762000" cy="369332"/>
          </a:xfrm>
          <a:prstGeom prst="rect">
            <a:avLst/>
          </a:prstGeom>
          <a:noFill/>
        </p:spPr>
        <p:txBody>
          <a:bodyPr wrap="square" rtlCol="0">
            <a:spAutoFit/>
          </a:bodyPr>
          <a:lstStyle/>
          <a:p>
            <a:r>
              <a:rPr lang="en-US" dirty="0" smtClean="0"/>
              <a:t>1989</a:t>
            </a:r>
            <a:endParaRPr lang="en-US" dirty="0"/>
          </a:p>
        </p:txBody>
      </p:sp>
      <p:sp>
        <p:nvSpPr>
          <p:cNvPr id="17" name="TextBox 16"/>
          <p:cNvSpPr txBox="1"/>
          <p:nvPr/>
        </p:nvSpPr>
        <p:spPr>
          <a:xfrm>
            <a:off x="7086600" y="3657600"/>
            <a:ext cx="990600" cy="381000"/>
          </a:xfrm>
          <a:prstGeom prst="rect">
            <a:avLst/>
          </a:prstGeom>
          <a:noFill/>
        </p:spPr>
        <p:txBody>
          <a:bodyPr wrap="square" rtlCol="0">
            <a:spAutoFit/>
          </a:bodyPr>
          <a:lstStyle/>
          <a:p>
            <a:r>
              <a:rPr lang="en-US" dirty="0" smtClean="0"/>
              <a:t>11:40a</a:t>
            </a:r>
            <a:endParaRPr lang="en-US" dirty="0"/>
          </a:p>
        </p:txBody>
      </p:sp>
      <p:sp>
        <p:nvSpPr>
          <p:cNvPr id="18" name="TextBox 17"/>
          <p:cNvSpPr txBox="1"/>
          <p:nvPr/>
        </p:nvSpPr>
        <p:spPr>
          <a:xfrm>
            <a:off x="7010400" y="4800600"/>
            <a:ext cx="1143000" cy="381000"/>
          </a:xfrm>
          <a:prstGeom prst="rect">
            <a:avLst/>
          </a:prstGeom>
          <a:noFill/>
        </p:spPr>
        <p:txBody>
          <a:bodyPr wrap="square" rtlCol="0">
            <a:spAutoFit/>
          </a:bodyPr>
          <a:lstStyle/>
          <a:p>
            <a:r>
              <a:rPr lang="en-US" dirty="0" smtClean="0"/>
              <a:t>11:40b</a:t>
            </a:r>
            <a:endParaRPr lang="en-US" dirty="0"/>
          </a:p>
        </p:txBody>
      </p:sp>
      <p:sp>
        <p:nvSpPr>
          <p:cNvPr id="19" name="TextBox 18"/>
          <p:cNvSpPr txBox="1"/>
          <p:nvPr/>
        </p:nvSpPr>
        <p:spPr>
          <a:xfrm>
            <a:off x="7010400" y="1295400"/>
            <a:ext cx="838200" cy="381000"/>
          </a:xfrm>
          <a:prstGeom prst="rect">
            <a:avLst/>
          </a:prstGeom>
          <a:noFill/>
        </p:spPr>
        <p:txBody>
          <a:bodyPr wrap="square" rtlCol="0">
            <a:spAutoFit/>
          </a:bodyPr>
          <a:lstStyle/>
          <a:p>
            <a:r>
              <a:rPr lang="en-US" dirty="0" smtClean="0"/>
              <a:t>Alpha</a:t>
            </a:r>
            <a:endParaRPr lang="en-US" dirty="0"/>
          </a:p>
        </p:txBody>
      </p:sp>
      <p:sp>
        <p:nvSpPr>
          <p:cNvPr id="20" name="TextBox 19"/>
          <p:cNvSpPr txBox="1"/>
          <p:nvPr/>
        </p:nvSpPr>
        <p:spPr>
          <a:xfrm>
            <a:off x="7162800" y="3276600"/>
            <a:ext cx="838200" cy="381000"/>
          </a:xfrm>
          <a:prstGeom prst="rect">
            <a:avLst/>
          </a:prstGeom>
          <a:noFill/>
        </p:spPr>
        <p:txBody>
          <a:bodyPr wrap="square" rtlCol="0">
            <a:spAutoFit/>
          </a:bodyPr>
          <a:lstStyle/>
          <a:p>
            <a:r>
              <a:rPr lang="en-US" dirty="0" smtClean="0"/>
              <a:t>Alpha</a:t>
            </a:r>
            <a:endParaRPr lang="en-US" dirty="0"/>
          </a:p>
        </p:txBody>
      </p:sp>
      <p:sp>
        <p:nvSpPr>
          <p:cNvPr id="21" name="TextBox 20"/>
          <p:cNvSpPr txBox="1"/>
          <p:nvPr/>
        </p:nvSpPr>
        <p:spPr>
          <a:xfrm>
            <a:off x="7086600" y="4419600"/>
            <a:ext cx="914400" cy="369332"/>
          </a:xfrm>
          <a:prstGeom prst="rect">
            <a:avLst/>
          </a:prstGeom>
          <a:noFill/>
        </p:spPr>
        <p:txBody>
          <a:bodyPr wrap="square" rtlCol="0">
            <a:spAutoFit/>
          </a:bodyPr>
          <a:lstStyle/>
          <a:p>
            <a:r>
              <a:rPr lang="en-US" dirty="0" smtClean="0"/>
              <a:t>Omega</a:t>
            </a:r>
            <a:endParaRPr lang="en-US" dirty="0"/>
          </a:p>
        </p:txBody>
      </p:sp>
      <p:sp>
        <p:nvSpPr>
          <p:cNvPr id="22" name="TextBox 21"/>
          <p:cNvSpPr txBox="1"/>
          <p:nvPr/>
        </p:nvSpPr>
        <p:spPr>
          <a:xfrm>
            <a:off x="6934200" y="2286000"/>
            <a:ext cx="914400" cy="369332"/>
          </a:xfrm>
          <a:prstGeom prst="rect">
            <a:avLst/>
          </a:prstGeom>
          <a:noFill/>
        </p:spPr>
        <p:txBody>
          <a:bodyPr wrap="square" rtlCol="0">
            <a:spAutoFit/>
          </a:bodyPr>
          <a:lstStyle/>
          <a:p>
            <a:r>
              <a:rPr lang="en-US" dirty="0" smtClean="0"/>
              <a:t>Omega</a:t>
            </a:r>
            <a:endParaRPr lang="en-US" dirty="0"/>
          </a:p>
        </p:txBody>
      </p:sp>
      <p:sp>
        <p:nvSpPr>
          <p:cNvPr id="23" name="TextBox 22"/>
          <p:cNvSpPr txBox="1"/>
          <p:nvPr/>
        </p:nvSpPr>
        <p:spPr>
          <a:xfrm>
            <a:off x="6019800" y="3505200"/>
            <a:ext cx="304800" cy="1754326"/>
          </a:xfrm>
          <a:prstGeom prst="rect">
            <a:avLst/>
          </a:prstGeom>
          <a:noFill/>
        </p:spPr>
        <p:txBody>
          <a:bodyPr wrap="square" rtlCol="0">
            <a:spAutoFit/>
          </a:bodyPr>
          <a:lstStyle/>
          <a:p>
            <a:r>
              <a:rPr lang="en-US" dirty="0" smtClean="0"/>
              <a:t>Modern</a:t>
            </a:r>
            <a:endParaRPr lang="en-US" dirty="0"/>
          </a:p>
        </p:txBody>
      </p:sp>
      <p:sp>
        <p:nvSpPr>
          <p:cNvPr id="24" name="TextBox 23"/>
          <p:cNvSpPr txBox="1"/>
          <p:nvPr/>
        </p:nvSpPr>
        <p:spPr>
          <a:xfrm>
            <a:off x="6019800" y="1143000"/>
            <a:ext cx="304800" cy="2031325"/>
          </a:xfrm>
          <a:prstGeom prst="rect">
            <a:avLst/>
          </a:prstGeom>
          <a:noFill/>
        </p:spPr>
        <p:txBody>
          <a:bodyPr wrap="square" rtlCol="0">
            <a:spAutoFit/>
          </a:bodyPr>
          <a:lstStyle/>
          <a:p>
            <a:r>
              <a:rPr lang="en-US" smtClean="0"/>
              <a:t>Ancient</a:t>
            </a:r>
            <a:endParaRPr lang="en-US" dirty="0"/>
          </a:p>
        </p:txBody>
      </p:sp>
      <p:sp>
        <p:nvSpPr>
          <p:cNvPr id="25" name="TextBox 24"/>
          <p:cNvSpPr txBox="1"/>
          <p:nvPr/>
        </p:nvSpPr>
        <p:spPr>
          <a:xfrm>
            <a:off x="1371600" y="1295400"/>
            <a:ext cx="3429000" cy="4524315"/>
          </a:xfrm>
          <a:prstGeom prst="rect">
            <a:avLst/>
          </a:prstGeom>
          <a:noFill/>
        </p:spPr>
        <p:txBody>
          <a:bodyPr wrap="square" rtlCol="0">
            <a:spAutoFit/>
          </a:bodyPr>
          <a:lstStyle/>
          <a:p>
            <a:r>
              <a:rPr lang="en-US" sz="2400" dirty="0" smtClean="0"/>
              <a:t>	So </a:t>
            </a:r>
            <a:r>
              <a:rPr lang="en-US" sz="2400" smtClean="0"/>
              <a:t>even Daniel 11:40 is built </a:t>
            </a:r>
            <a:r>
              <a:rPr lang="en-US" sz="2400" dirty="0" smtClean="0"/>
              <a:t>on </a:t>
            </a:r>
            <a:r>
              <a:rPr lang="en-US" sz="2400" smtClean="0"/>
              <a:t>reform lines saying</a:t>
            </a:r>
            <a:r>
              <a:rPr lang="en-US" sz="2400" dirty="0" smtClean="0"/>
              <a:t>, </a:t>
            </a:r>
            <a:r>
              <a:rPr lang="en-US" sz="2400" smtClean="0"/>
              <a:t>1798 begins </a:t>
            </a:r>
            <a:r>
              <a:rPr lang="en-US" sz="2400" dirty="0" smtClean="0"/>
              <a:t>a </a:t>
            </a:r>
            <a:r>
              <a:rPr lang="en-US" sz="2400" smtClean="0"/>
              <a:t>reform line, raising </a:t>
            </a:r>
            <a:r>
              <a:rPr lang="en-US" sz="2400" dirty="0" smtClean="0"/>
              <a:t>up of a messenger</a:t>
            </a:r>
            <a:r>
              <a:rPr lang="en-US" sz="2400" smtClean="0"/>
              <a:t>, giving </a:t>
            </a:r>
            <a:r>
              <a:rPr lang="en-US" sz="2400" dirty="0" smtClean="0"/>
              <a:t>of </a:t>
            </a:r>
            <a:r>
              <a:rPr lang="en-US" sz="2400" smtClean="0"/>
              <a:t>the first </a:t>
            </a:r>
            <a:r>
              <a:rPr lang="en-US" sz="2400" dirty="0" smtClean="0"/>
              <a:t>angels message</a:t>
            </a:r>
            <a:r>
              <a:rPr lang="en-US" sz="2400" smtClean="0"/>
              <a:t>, unsealing </a:t>
            </a:r>
            <a:r>
              <a:rPr lang="en-US" sz="2400" dirty="0" smtClean="0"/>
              <a:t>of the book </a:t>
            </a:r>
            <a:r>
              <a:rPr lang="en-US" sz="2400" smtClean="0"/>
              <a:t>of Daniel</a:t>
            </a:r>
            <a:r>
              <a:rPr lang="en-US" sz="2400" dirty="0" smtClean="0"/>
              <a:t>. </a:t>
            </a:r>
            <a:r>
              <a:rPr lang="en-US" sz="2400" smtClean="0"/>
              <a:t>1989 begins omega history </a:t>
            </a:r>
            <a:r>
              <a:rPr lang="en-US" sz="2400" dirty="0" smtClean="0"/>
              <a:t>of </a:t>
            </a:r>
            <a:r>
              <a:rPr lang="en-US" sz="2400" smtClean="0"/>
              <a:t>Modern Israel, rising </a:t>
            </a:r>
            <a:r>
              <a:rPr lang="en-US" sz="2400" dirty="0" smtClean="0"/>
              <a:t>up of a reformer</a:t>
            </a:r>
            <a:r>
              <a:rPr lang="en-US" sz="2400" smtClean="0"/>
              <a:t>, unsealing </a:t>
            </a:r>
            <a:r>
              <a:rPr lang="en-US" sz="2400" dirty="0" smtClean="0"/>
              <a:t>of the book </a:t>
            </a:r>
            <a:r>
              <a:rPr lang="en-US" sz="2400" smtClean="0"/>
              <a:t>of Daniel </a:t>
            </a:r>
            <a:r>
              <a:rPr lang="en-US" sz="2400" dirty="0" smtClean="0"/>
              <a:t>11: 40 part a, 11:40 part b.</a:t>
            </a:r>
            <a:endParaRPr lang="en-US" sz="2400" dirty="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371600"/>
            <a:ext cx="3962400" cy="4154984"/>
          </a:xfrm>
          <a:prstGeom prst="rect">
            <a:avLst/>
          </a:prstGeom>
          <a:noFill/>
        </p:spPr>
        <p:txBody>
          <a:bodyPr wrap="square" rtlCol="0">
            <a:spAutoFit/>
          </a:bodyPr>
          <a:lstStyle/>
          <a:p>
            <a:r>
              <a:rPr lang="en-US" sz="2400" dirty="0" smtClean="0"/>
              <a:t>	So I might not be answering your questions sufficiently. I’m sorry if that's not clearer but </a:t>
            </a:r>
            <a:r>
              <a:rPr lang="en-US" sz="2400" b="1" dirty="0" smtClean="0">
                <a:solidFill>
                  <a:srgbClr val="FF0000"/>
                </a:solidFill>
              </a:rPr>
              <a:t>those reform lines are absolutely crucial to what this movement teaches. </a:t>
            </a:r>
            <a:r>
              <a:rPr lang="en-US" sz="2400" dirty="0" smtClean="0"/>
              <a:t>You can't even understand Daniel 11: 40 part b without seeing a reform line begin in 1989 right here </a:t>
            </a:r>
            <a:r>
              <a:rPr lang="en-US" sz="2400" b="1" dirty="0" smtClean="0">
                <a:solidFill>
                  <a:srgbClr val="FF0000"/>
                </a:solidFill>
              </a:rPr>
              <a:t>that's what Adventism needs to recognize</a:t>
            </a:r>
            <a:r>
              <a:rPr lang="en-US" sz="2400" dirty="0" smtClean="0"/>
              <a:t>.  </a:t>
            </a:r>
            <a:endParaRPr lang="en-US" sz="2400" dirty="0"/>
          </a:p>
        </p:txBody>
      </p:sp>
      <p:cxnSp>
        <p:nvCxnSpPr>
          <p:cNvPr id="4" name="Straight Connector 3"/>
          <p:cNvCxnSpPr/>
          <p:nvPr/>
        </p:nvCxnSpPr>
        <p:spPr>
          <a:xfrm>
            <a:off x="6629400" y="26670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rot="5400000">
            <a:off x="8116094" y="2475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6439694" y="24757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630194" y="1752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8115697" y="1561703"/>
            <a:ext cx="381000"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6440488" y="1561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7849394" y="144780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705600" y="4038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8192294" y="3847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6515894" y="3847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05600" y="5181600"/>
            <a:ext cx="1676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8192294" y="4990306"/>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515894" y="4990306"/>
            <a:ext cx="381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324600" y="3276600"/>
            <a:ext cx="762000" cy="381000"/>
          </a:xfrm>
          <a:prstGeom prst="rect">
            <a:avLst/>
          </a:prstGeom>
          <a:noFill/>
        </p:spPr>
        <p:txBody>
          <a:bodyPr wrap="square" rtlCol="0">
            <a:spAutoFit/>
          </a:bodyPr>
          <a:lstStyle/>
          <a:p>
            <a:r>
              <a:rPr lang="en-US" dirty="0" smtClean="0"/>
              <a:t>1798</a:t>
            </a:r>
            <a:endParaRPr lang="en-US" dirty="0"/>
          </a:p>
        </p:txBody>
      </p:sp>
      <p:sp>
        <p:nvSpPr>
          <p:cNvPr id="18" name="TextBox 17"/>
          <p:cNvSpPr txBox="1"/>
          <p:nvPr/>
        </p:nvSpPr>
        <p:spPr>
          <a:xfrm>
            <a:off x="6400800" y="4419600"/>
            <a:ext cx="762000" cy="369332"/>
          </a:xfrm>
          <a:prstGeom prst="rect">
            <a:avLst/>
          </a:prstGeom>
          <a:noFill/>
        </p:spPr>
        <p:txBody>
          <a:bodyPr wrap="square" rtlCol="0">
            <a:spAutoFit/>
          </a:bodyPr>
          <a:lstStyle/>
          <a:p>
            <a:r>
              <a:rPr lang="en-US" dirty="0" smtClean="0"/>
              <a:t>1989</a:t>
            </a:r>
            <a:endParaRPr lang="en-US" dirty="0"/>
          </a:p>
        </p:txBody>
      </p:sp>
      <p:sp>
        <p:nvSpPr>
          <p:cNvPr id="19" name="TextBox 18"/>
          <p:cNvSpPr txBox="1"/>
          <p:nvPr/>
        </p:nvSpPr>
        <p:spPr>
          <a:xfrm>
            <a:off x="7086600" y="3657600"/>
            <a:ext cx="990600" cy="381000"/>
          </a:xfrm>
          <a:prstGeom prst="rect">
            <a:avLst/>
          </a:prstGeom>
          <a:noFill/>
        </p:spPr>
        <p:txBody>
          <a:bodyPr wrap="square" rtlCol="0">
            <a:spAutoFit/>
          </a:bodyPr>
          <a:lstStyle/>
          <a:p>
            <a:r>
              <a:rPr lang="en-US" dirty="0" smtClean="0"/>
              <a:t>11:40a</a:t>
            </a:r>
            <a:endParaRPr lang="en-US" dirty="0"/>
          </a:p>
        </p:txBody>
      </p:sp>
      <p:sp>
        <p:nvSpPr>
          <p:cNvPr id="20" name="TextBox 19"/>
          <p:cNvSpPr txBox="1"/>
          <p:nvPr/>
        </p:nvSpPr>
        <p:spPr>
          <a:xfrm>
            <a:off x="7010400" y="4800600"/>
            <a:ext cx="1143000" cy="381000"/>
          </a:xfrm>
          <a:prstGeom prst="rect">
            <a:avLst/>
          </a:prstGeom>
          <a:noFill/>
        </p:spPr>
        <p:txBody>
          <a:bodyPr wrap="square" rtlCol="0">
            <a:spAutoFit/>
          </a:bodyPr>
          <a:lstStyle/>
          <a:p>
            <a:r>
              <a:rPr lang="en-US" dirty="0" smtClean="0"/>
              <a:t>11:40b</a:t>
            </a:r>
            <a:endParaRPr lang="en-US" dirty="0"/>
          </a:p>
        </p:txBody>
      </p:sp>
      <p:sp>
        <p:nvSpPr>
          <p:cNvPr id="21" name="TextBox 20"/>
          <p:cNvSpPr txBox="1"/>
          <p:nvPr/>
        </p:nvSpPr>
        <p:spPr>
          <a:xfrm>
            <a:off x="7010400" y="1295400"/>
            <a:ext cx="838200" cy="381000"/>
          </a:xfrm>
          <a:prstGeom prst="rect">
            <a:avLst/>
          </a:prstGeom>
          <a:noFill/>
        </p:spPr>
        <p:txBody>
          <a:bodyPr wrap="square" rtlCol="0">
            <a:spAutoFit/>
          </a:bodyPr>
          <a:lstStyle/>
          <a:p>
            <a:r>
              <a:rPr lang="en-US" dirty="0" smtClean="0"/>
              <a:t>Alpha</a:t>
            </a:r>
            <a:endParaRPr lang="en-US" dirty="0"/>
          </a:p>
        </p:txBody>
      </p:sp>
      <p:sp>
        <p:nvSpPr>
          <p:cNvPr id="22" name="TextBox 21"/>
          <p:cNvSpPr txBox="1"/>
          <p:nvPr/>
        </p:nvSpPr>
        <p:spPr>
          <a:xfrm>
            <a:off x="7162800" y="3276600"/>
            <a:ext cx="838200" cy="381000"/>
          </a:xfrm>
          <a:prstGeom prst="rect">
            <a:avLst/>
          </a:prstGeom>
          <a:noFill/>
        </p:spPr>
        <p:txBody>
          <a:bodyPr wrap="square" rtlCol="0">
            <a:spAutoFit/>
          </a:bodyPr>
          <a:lstStyle/>
          <a:p>
            <a:r>
              <a:rPr lang="en-US" dirty="0" smtClean="0"/>
              <a:t>Alpha</a:t>
            </a:r>
            <a:endParaRPr lang="en-US" dirty="0"/>
          </a:p>
        </p:txBody>
      </p:sp>
      <p:sp>
        <p:nvSpPr>
          <p:cNvPr id="23" name="TextBox 22"/>
          <p:cNvSpPr txBox="1"/>
          <p:nvPr/>
        </p:nvSpPr>
        <p:spPr>
          <a:xfrm>
            <a:off x="7086600" y="4419600"/>
            <a:ext cx="914400" cy="369332"/>
          </a:xfrm>
          <a:prstGeom prst="rect">
            <a:avLst/>
          </a:prstGeom>
          <a:noFill/>
        </p:spPr>
        <p:txBody>
          <a:bodyPr wrap="square" rtlCol="0">
            <a:spAutoFit/>
          </a:bodyPr>
          <a:lstStyle/>
          <a:p>
            <a:r>
              <a:rPr lang="en-US" dirty="0" smtClean="0"/>
              <a:t>Omega</a:t>
            </a:r>
            <a:endParaRPr lang="en-US" dirty="0"/>
          </a:p>
        </p:txBody>
      </p:sp>
      <p:sp>
        <p:nvSpPr>
          <p:cNvPr id="24" name="TextBox 23"/>
          <p:cNvSpPr txBox="1"/>
          <p:nvPr/>
        </p:nvSpPr>
        <p:spPr>
          <a:xfrm>
            <a:off x="6934200" y="2286000"/>
            <a:ext cx="914400" cy="369332"/>
          </a:xfrm>
          <a:prstGeom prst="rect">
            <a:avLst/>
          </a:prstGeom>
          <a:noFill/>
        </p:spPr>
        <p:txBody>
          <a:bodyPr wrap="square" rtlCol="0">
            <a:spAutoFit/>
          </a:bodyPr>
          <a:lstStyle/>
          <a:p>
            <a:r>
              <a:rPr lang="en-US" dirty="0" smtClean="0"/>
              <a:t>Omega</a:t>
            </a:r>
            <a:endParaRPr lang="en-US" dirty="0"/>
          </a:p>
        </p:txBody>
      </p:sp>
      <p:sp>
        <p:nvSpPr>
          <p:cNvPr id="25" name="TextBox 24"/>
          <p:cNvSpPr txBox="1"/>
          <p:nvPr/>
        </p:nvSpPr>
        <p:spPr>
          <a:xfrm>
            <a:off x="6019800" y="3505200"/>
            <a:ext cx="304800" cy="1754326"/>
          </a:xfrm>
          <a:prstGeom prst="rect">
            <a:avLst/>
          </a:prstGeom>
          <a:noFill/>
        </p:spPr>
        <p:txBody>
          <a:bodyPr wrap="square" rtlCol="0">
            <a:spAutoFit/>
          </a:bodyPr>
          <a:lstStyle/>
          <a:p>
            <a:r>
              <a:rPr lang="en-US" dirty="0" smtClean="0"/>
              <a:t>Modern</a:t>
            </a:r>
            <a:endParaRPr lang="en-US" dirty="0"/>
          </a:p>
        </p:txBody>
      </p:sp>
      <p:sp>
        <p:nvSpPr>
          <p:cNvPr id="26" name="TextBox 25"/>
          <p:cNvSpPr txBox="1"/>
          <p:nvPr/>
        </p:nvSpPr>
        <p:spPr>
          <a:xfrm>
            <a:off x="6019800" y="1143000"/>
            <a:ext cx="304800" cy="2031325"/>
          </a:xfrm>
          <a:prstGeom prst="rect">
            <a:avLst/>
          </a:prstGeom>
          <a:noFill/>
        </p:spPr>
        <p:txBody>
          <a:bodyPr wrap="square" rtlCol="0">
            <a:spAutoFit/>
          </a:bodyPr>
          <a:lstStyle/>
          <a:p>
            <a:r>
              <a:rPr lang="en-US" smtClean="0"/>
              <a:t>Ancient</a:t>
            </a:r>
            <a:endParaRPr lang="en-US"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2553</TotalTime>
  <Words>1092</Words>
  <Application>Microsoft Office PowerPoint</Application>
  <PresentationFormat>On-screen Show (4:3)</PresentationFormat>
  <Paragraphs>1067</Paragraphs>
  <Slides>100</Slides>
  <Notes>10</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Equity</vt:lpstr>
      <vt:lpstr>THE MESSAGE AND IT'S DIVINE DEVELOPMENT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MESSAGE AND IT'S DIVINE DEVELOPMENT -  PART 1</dc:title>
  <dc:creator>User</dc:creator>
  <cp:lastModifiedBy>User</cp:lastModifiedBy>
  <cp:revision>407</cp:revision>
  <dcterms:created xsi:type="dcterms:W3CDTF">2020-09-02T20:07:00Z</dcterms:created>
  <dcterms:modified xsi:type="dcterms:W3CDTF">2020-10-21T21:02:30Z</dcterms:modified>
</cp:coreProperties>
</file>