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62" r:id="rId4"/>
    <p:sldId id="261" r:id="rId5"/>
    <p:sldId id="264" r:id="rId6"/>
    <p:sldId id="259" r:id="rId7"/>
    <p:sldId id="258" r:id="rId8"/>
    <p:sldId id="257" r:id="rId9"/>
    <p:sldId id="267" r:id="rId10"/>
    <p:sldId id="265" r:id="rId11"/>
    <p:sldId id="266" r:id="rId12"/>
    <p:sldId id="268" r:id="rId13"/>
    <p:sldId id="269" r:id="rId14"/>
    <p:sldId id="270" r:id="rId15"/>
    <p:sldId id="272" r:id="rId16"/>
    <p:sldId id="263"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FFFF"/>
    <a:srgbClr val="008000"/>
    <a:srgbClr val="800000"/>
    <a:srgbClr val="FFCC99"/>
    <a:srgbClr val="A6A315"/>
    <a:srgbClr val="756D43"/>
    <a:srgbClr val="0E7418"/>
    <a:srgbClr val="12961F"/>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72" y="-64"/>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E22AE-2AAE-4736-9579-6E0C7B0E7550}" type="doc">
      <dgm:prSet loTypeId="urn:microsoft.com/office/officeart/2005/8/layout/pyramid4" loCatId="pyramid" qsTypeId="urn:microsoft.com/office/officeart/2005/8/quickstyle/simple3" qsCatId="simple" csTypeId="urn:microsoft.com/office/officeart/2005/8/colors/accent2_4" csCatId="accent2" phldr="1"/>
      <dgm:spPr/>
      <dgm:t>
        <a:bodyPr/>
        <a:lstStyle/>
        <a:p>
          <a:endParaRPr lang="en-US"/>
        </a:p>
      </dgm:t>
    </dgm:pt>
    <dgm:pt modelId="{556D275C-6945-4913-ACA9-F7DD86FC270E}">
      <dgm:prSet phldrT="[Text]"/>
      <dgm:spPr/>
      <dgm:t>
        <a:bodyPr/>
        <a:lstStyle/>
        <a:p>
          <a:r>
            <a:rPr lang="en-US" dirty="0" smtClean="0"/>
            <a:t>Physical</a:t>
          </a:r>
          <a:endParaRPr lang="en-US" dirty="0"/>
        </a:p>
      </dgm:t>
    </dgm:pt>
    <dgm:pt modelId="{ED040666-4F90-4FEA-91A2-28E555D85B11}" type="parTrans" cxnId="{B2544552-0E91-4CFB-B944-57F27B5E5C30}">
      <dgm:prSet/>
      <dgm:spPr/>
      <dgm:t>
        <a:bodyPr/>
        <a:lstStyle/>
        <a:p>
          <a:endParaRPr lang="en-US"/>
        </a:p>
      </dgm:t>
    </dgm:pt>
    <dgm:pt modelId="{AA37C804-D99F-477F-8216-9C372164EB89}" type="sibTrans" cxnId="{B2544552-0E91-4CFB-B944-57F27B5E5C30}">
      <dgm:prSet/>
      <dgm:spPr/>
      <dgm:t>
        <a:bodyPr/>
        <a:lstStyle/>
        <a:p>
          <a:endParaRPr lang="en-US"/>
        </a:p>
      </dgm:t>
    </dgm:pt>
    <dgm:pt modelId="{C06B0EA6-4A02-4E07-A4BE-B4E6E35BD65C}">
      <dgm:prSet phldrT="[Text]"/>
      <dgm:spPr/>
      <dgm:t>
        <a:bodyPr/>
        <a:lstStyle/>
        <a:p>
          <a:r>
            <a:rPr lang="en-US" dirty="0" smtClean="0"/>
            <a:t>Intellectual</a:t>
          </a:r>
          <a:endParaRPr lang="en-US" dirty="0"/>
        </a:p>
      </dgm:t>
    </dgm:pt>
    <dgm:pt modelId="{D9961D15-DEAE-4E3C-9847-A5FFD4C80116}" type="parTrans" cxnId="{323DC5CB-66CE-49CC-A14B-D4D051022EEB}">
      <dgm:prSet/>
      <dgm:spPr/>
      <dgm:t>
        <a:bodyPr/>
        <a:lstStyle/>
        <a:p>
          <a:endParaRPr lang="en-US"/>
        </a:p>
      </dgm:t>
    </dgm:pt>
    <dgm:pt modelId="{0635DBA1-7E2C-4095-BE1E-B99746E7F047}" type="sibTrans" cxnId="{323DC5CB-66CE-49CC-A14B-D4D051022EEB}">
      <dgm:prSet/>
      <dgm:spPr/>
      <dgm:t>
        <a:bodyPr/>
        <a:lstStyle/>
        <a:p>
          <a:endParaRPr lang="en-US"/>
        </a:p>
      </dgm:t>
    </dgm:pt>
    <dgm:pt modelId="{7118B933-10AA-42B7-9280-48F058CDDBED}">
      <dgm:prSet phldrT="[Text]"/>
      <dgm:spPr/>
      <dgm:t>
        <a:bodyPr/>
        <a:lstStyle/>
        <a:p>
          <a:r>
            <a:rPr lang="en-US" dirty="0" smtClean="0"/>
            <a:t>Nature of Man</a:t>
          </a:r>
          <a:endParaRPr lang="en-US" dirty="0"/>
        </a:p>
      </dgm:t>
    </dgm:pt>
    <dgm:pt modelId="{4E1333F5-69D6-4BA1-9BB6-B6FB2FD998B6}" type="parTrans" cxnId="{82FDE1A1-0880-481B-9E99-766CD35550F8}">
      <dgm:prSet/>
      <dgm:spPr/>
      <dgm:t>
        <a:bodyPr/>
        <a:lstStyle/>
        <a:p>
          <a:endParaRPr lang="en-US"/>
        </a:p>
      </dgm:t>
    </dgm:pt>
    <dgm:pt modelId="{6356122B-A989-4AA0-B9EB-6F0D56B63D96}" type="sibTrans" cxnId="{82FDE1A1-0880-481B-9E99-766CD35550F8}">
      <dgm:prSet/>
      <dgm:spPr/>
      <dgm:t>
        <a:bodyPr/>
        <a:lstStyle/>
        <a:p>
          <a:endParaRPr lang="en-US"/>
        </a:p>
      </dgm:t>
    </dgm:pt>
    <dgm:pt modelId="{169C7C27-F356-4BBF-9476-2604831D06D4}">
      <dgm:prSet phldrT="[Text]"/>
      <dgm:spPr/>
      <dgm:t>
        <a:bodyPr/>
        <a:lstStyle/>
        <a:p>
          <a:r>
            <a:rPr lang="en-US" dirty="0" smtClean="0"/>
            <a:t>Moral</a:t>
          </a:r>
          <a:endParaRPr lang="en-US" dirty="0"/>
        </a:p>
      </dgm:t>
    </dgm:pt>
    <dgm:pt modelId="{5A228F56-6FF7-4F84-8FE0-5EE5FF916AE4}" type="parTrans" cxnId="{A3281624-2F2F-4F0A-BA73-9AE0A574E558}">
      <dgm:prSet/>
      <dgm:spPr/>
      <dgm:t>
        <a:bodyPr/>
        <a:lstStyle/>
        <a:p>
          <a:endParaRPr lang="en-US"/>
        </a:p>
      </dgm:t>
    </dgm:pt>
    <dgm:pt modelId="{3B733586-56CA-448A-9FB3-E6B5FF3291A0}" type="sibTrans" cxnId="{A3281624-2F2F-4F0A-BA73-9AE0A574E558}">
      <dgm:prSet/>
      <dgm:spPr/>
      <dgm:t>
        <a:bodyPr/>
        <a:lstStyle/>
        <a:p>
          <a:endParaRPr lang="en-US"/>
        </a:p>
      </dgm:t>
    </dgm:pt>
    <dgm:pt modelId="{C2BC4ED4-945A-4398-8F66-82931DEC842B}" type="pres">
      <dgm:prSet presAssocID="{8FAE22AE-2AAE-4736-9579-6E0C7B0E7550}" presName="compositeShape" presStyleCnt="0">
        <dgm:presLayoutVars>
          <dgm:chMax val="9"/>
          <dgm:dir/>
          <dgm:resizeHandles val="exact"/>
        </dgm:presLayoutVars>
      </dgm:prSet>
      <dgm:spPr/>
      <dgm:t>
        <a:bodyPr/>
        <a:lstStyle/>
        <a:p>
          <a:endParaRPr lang="en-US"/>
        </a:p>
      </dgm:t>
    </dgm:pt>
    <dgm:pt modelId="{371125EF-51EA-42D1-BCBC-BAE225D8CDAF}" type="pres">
      <dgm:prSet presAssocID="{8FAE22AE-2AAE-4736-9579-6E0C7B0E7550}" presName="triangle1" presStyleLbl="node1" presStyleIdx="0" presStyleCnt="4">
        <dgm:presLayoutVars>
          <dgm:bulletEnabled val="1"/>
        </dgm:presLayoutVars>
      </dgm:prSet>
      <dgm:spPr/>
      <dgm:t>
        <a:bodyPr/>
        <a:lstStyle/>
        <a:p>
          <a:endParaRPr lang="en-US"/>
        </a:p>
      </dgm:t>
    </dgm:pt>
    <dgm:pt modelId="{3C29F1BF-7B30-4A11-AD56-48756F9298F9}" type="pres">
      <dgm:prSet presAssocID="{8FAE22AE-2AAE-4736-9579-6E0C7B0E7550}" presName="triangle2" presStyleLbl="node1" presStyleIdx="1" presStyleCnt="4">
        <dgm:presLayoutVars>
          <dgm:bulletEnabled val="1"/>
        </dgm:presLayoutVars>
      </dgm:prSet>
      <dgm:spPr/>
      <dgm:t>
        <a:bodyPr/>
        <a:lstStyle/>
        <a:p>
          <a:endParaRPr lang="en-US"/>
        </a:p>
      </dgm:t>
    </dgm:pt>
    <dgm:pt modelId="{77CD3AE0-64D9-4C01-9548-ACBAD6915B60}" type="pres">
      <dgm:prSet presAssocID="{8FAE22AE-2AAE-4736-9579-6E0C7B0E7550}" presName="triangle3" presStyleLbl="node1" presStyleIdx="2" presStyleCnt="4">
        <dgm:presLayoutVars>
          <dgm:bulletEnabled val="1"/>
        </dgm:presLayoutVars>
      </dgm:prSet>
      <dgm:spPr/>
      <dgm:t>
        <a:bodyPr/>
        <a:lstStyle/>
        <a:p>
          <a:endParaRPr lang="en-US"/>
        </a:p>
      </dgm:t>
    </dgm:pt>
    <dgm:pt modelId="{B2EFC7C4-596C-42E6-9F1D-480DF74D496D}" type="pres">
      <dgm:prSet presAssocID="{8FAE22AE-2AAE-4736-9579-6E0C7B0E7550}" presName="triangle4" presStyleLbl="node1" presStyleIdx="3" presStyleCnt="4">
        <dgm:presLayoutVars>
          <dgm:bulletEnabled val="1"/>
        </dgm:presLayoutVars>
      </dgm:prSet>
      <dgm:spPr/>
      <dgm:t>
        <a:bodyPr/>
        <a:lstStyle/>
        <a:p>
          <a:endParaRPr lang="en-US"/>
        </a:p>
      </dgm:t>
    </dgm:pt>
  </dgm:ptLst>
  <dgm:cxnLst>
    <dgm:cxn modelId="{08B4CA14-82E8-4698-9EEF-BFEF81CA4BC3}" type="presOf" srcId="{169C7C27-F356-4BBF-9476-2604831D06D4}" destId="{B2EFC7C4-596C-42E6-9F1D-480DF74D496D}" srcOrd="0" destOrd="0" presId="urn:microsoft.com/office/officeart/2005/8/layout/pyramid4"/>
    <dgm:cxn modelId="{323DC5CB-66CE-49CC-A14B-D4D051022EEB}" srcId="{8FAE22AE-2AAE-4736-9579-6E0C7B0E7550}" destId="{C06B0EA6-4A02-4E07-A4BE-B4E6E35BD65C}" srcOrd="1" destOrd="0" parTransId="{D9961D15-DEAE-4E3C-9847-A5FFD4C80116}" sibTransId="{0635DBA1-7E2C-4095-BE1E-B99746E7F047}"/>
    <dgm:cxn modelId="{7481C9A7-8A8A-4368-A19A-115FD82769F2}" type="presOf" srcId="{8FAE22AE-2AAE-4736-9579-6E0C7B0E7550}" destId="{C2BC4ED4-945A-4398-8F66-82931DEC842B}" srcOrd="0" destOrd="0" presId="urn:microsoft.com/office/officeart/2005/8/layout/pyramid4"/>
    <dgm:cxn modelId="{B2544552-0E91-4CFB-B944-57F27B5E5C30}" srcId="{8FAE22AE-2AAE-4736-9579-6E0C7B0E7550}" destId="{556D275C-6945-4913-ACA9-F7DD86FC270E}" srcOrd="0" destOrd="0" parTransId="{ED040666-4F90-4FEA-91A2-28E555D85B11}" sibTransId="{AA37C804-D99F-477F-8216-9C372164EB89}"/>
    <dgm:cxn modelId="{A3281624-2F2F-4F0A-BA73-9AE0A574E558}" srcId="{8FAE22AE-2AAE-4736-9579-6E0C7B0E7550}" destId="{169C7C27-F356-4BBF-9476-2604831D06D4}" srcOrd="3" destOrd="0" parTransId="{5A228F56-6FF7-4F84-8FE0-5EE5FF916AE4}" sibTransId="{3B733586-56CA-448A-9FB3-E6B5FF3291A0}"/>
    <dgm:cxn modelId="{94274C0D-B934-4157-B605-37385D5B085D}" type="presOf" srcId="{556D275C-6945-4913-ACA9-F7DD86FC270E}" destId="{371125EF-51EA-42D1-BCBC-BAE225D8CDAF}" srcOrd="0" destOrd="0" presId="urn:microsoft.com/office/officeart/2005/8/layout/pyramid4"/>
    <dgm:cxn modelId="{AFEFB3EE-8329-495E-98B2-18240831774C}" type="presOf" srcId="{C06B0EA6-4A02-4E07-A4BE-B4E6E35BD65C}" destId="{3C29F1BF-7B30-4A11-AD56-48756F9298F9}" srcOrd="0" destOrd="0" presId="urn:microsoft.com/office/officeart/2005/8/layout/pyramid4"/>
    <dgm:cxn modelId="{DB2DDF88-5680-463B-A7C2-9C6B576ED1B4}" type="presOf" srcId="{7118B933-10AA-42B7-9280-48F058CDDBED}" destId="{77CD3AE0-64D9-4C01-9548-ACBAD6915B60}" srcOrd="0" destOrd="0" presId="urn:microsoft.com/office/officeart/2005/8/layout/pyramid4"/>
    <dgm:cxn modelId="{82FDE1A1-0880-481B-9E99-766CD35550F8}" srcId="{8FAE22AE-2AAE-4736-9579-6E0C7B0E7550}" destId="{7118B933-10AA-42B7-9280-48F058CDDBED}" srcOrd="2" destOrd="0" parTransId="{4E1333F5-69D6-4BA1-9BB6-B6FB2FD998B6}" sibTransId="{6356122B-A989-4AA0-B9EB-6F0D56B63D96}"/>
    <dgm:cxn modelId="{C5107017-D30A-44DE-B33D-76D6D23D033C}" type="presParOf" srcId="{C2BC4ED4-945A-4398-8F66-82931DEC842B}" destId="{371125EF-51EA-42D1-BCBC-BAE225D8CDAF}" srcOrd="0" destOrd="0" presId="urn:microsoft.com/office/officeart/2005/8/layout/pyramid4"/>
    <dgm:cxn modelId="{807174F2-262B-4207-8A93-16D0243D35CB}" type="presParOf" srcId="{C2BC4ED4-945A-4398-8F66-82931DEC842B}" destId="{3C29F1BF-7B30-4A11-AD56-48756F9298F9}" srcOrd="1" destOrd="0" presId="urn:microsoft.com/office/officeart/2005/8/layout/pyramid4"/>
    <dgm:cxn modelId="{76A63387-B20B-4C0F-9ADF-6F3B5A5E3887}" type="presParOf" srcId="{C2BC4ED4-945A-4398-8F66-82931DEC842B}" destId="{77CD3AE0-64D9-4C01-9548-ACBAD6915B60}" srcOrd="2" destOrd="0" presId="urn:microsoft.com/office/officeart/2005/8/layout/pyramid4"/>
    <dgm:cxn modelId="{5351E469-7634-4D61-B82E-9ACB3EC08D7B}" type="presParOf" srcId="{C2BC4ED4-945A-4398-8F66-82931DEC842B}" destId="{B2EFC7C4-596C-42E6-9F1D-480DF74D496D}" srcOrd="3" destOrd="0" presId="urn:microsoft.com/office/officeart/2005/8/layout/pyramid4"/>
  </dgm:cxnLst>
  <dgm:bg/>
  <dgm:whole/>
</dgm:dataModel>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76BB3-0245-4E5C-AD28-19EFD8B94742}" type="datetimeFigureOut">
              <a:rPr lang="en-US" smtClean="0"/>
              <a:pPr/>
              <a:t>6/2/2020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900CE-1556-482A-8393-C8738A5C36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created by Victoria Thomas based from Elder Parminder’s presentation</a:t>
            </a:r>
            <a:r>
              <a:rPr lang="en-US" baseline="0" dirty="0" smtClean="0"/>
              <a:t> on the nature of man (Sept. 2017).</a:t>
            </a:r>
            <a:endParaRPr lang="en-US" dirty="0" smtClean="0"/>
          </a:p>
          <a:p>
            <a:endParaRPr lang="en-US" dirty="0"/>
          </a:p>
        </p:txBody>
      </p:sp>
      <p:sp>
        <p:nvSpPr>
          <p:cNvPr id="4" name="Slide Number Placeholder 3"/>
          <p:cNvSpPr>
            <a:spLocks noGrp="1"/>
          </p:cNvSpPr>
          <p:nvPr>
            <p:ph type="sldNum" sz="quarter" idx="10"/>
          </p:nvPr>
        </p:nvSpPr>
        <p:spPr/>
        <p:txBody>
          <a:bodyPr/>
          <a:lstStyle/>
          <a:p>
            <a:fld id="{44A900CE-1556-482A-8393-C8738A5C36B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900CE-1556-482A-8393-C8738A5C36B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2C32E9-A2D8-49AC-9699-88EF933E9426}"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C32E9-A2D8-49AC-9699-88EF933E9426}"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C32E9-A2D8-49AC-9699-88EF933E9426}"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C32E9-A2D8-49AC-9699-88EF933E9426}"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C32E9-A2D8-49AC-9699-88EF933E9426}"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2C32E9-A2D8-49AC-9699-88EF933E9426}"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2C32E9-A2D8-49AC-9699-88EF933E9426}"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C32E9-A2D8-49AC-9699-88EF933E9426}"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C32E9-A2D8-49AC-9699-88EF933E9426}"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C32E9-A2D8-49AC-9699-88EF933E9426}"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C32E9-A2D8-49AC-9699-88EF933E9426}"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37F15-895C-40EF-A204-B56828F21E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C32E9-A2D8-49AC-9699-88EF933E9426}" type="datetimeFigureOut">
              <a:rPr lang="en-US" smtClean="0"/>
              <a:pPr/>
              <a:t>6/2/2020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37F15-895C-40EF-A204-B56828F21E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p5U5bM1ja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Homeostasis" TargetMode="External"/><Relationship Id="rId13" Type="http://schemas.openxmlformats.org/officeDocument/2006/relationships/hyperlink" Target="https://en.wikipedia.org/wiki/Thorax" TargetMode="External"/><Relationship Id="rId18" Type="http://schemas.openxmlformats.org/officeDocument/2006/relationships/hyperlink" Target="https://en.wikipedia.org/wiki/Feet" TargetMode="External"/><Relationship Id="rId26" Type="http://schemas.openxmlformats.org/officeDocument/2006/relationships/hyperlink" Target="https://en.wikipedia.org/wiki/Human_body" TargetMode="External"/><Relationship Id="rId3" Type="http://schemas.openxmlformats.org/officeDocument/2006/relationships/image" Target="../media/image3.png"/><Relationship Id="rId21" Type="http://schemas.openxmlformats.org/officeDocument/2006/relationships/hyperlink" Target="https://en.wikipedia.org/wiki/Hydrogen" TargetMode="External"/><Relationship Id="rId7" Type="http://schemas.openxmlformats.org/officeDocument/2006/relationships/hyperlink" Target="https://en.wikipedia.org/wiki/Organ_systems" TargetMode="External"/><Relationship Id="rId12" Type="http://schemas.openxmlformats.org/officeDocument/2006/relationships/hyperlink" Target="https://en.wikipedia.org/wiki/Trunk_(anatomy)" TargetMode="External"/><Relationship Id="rId17" Type="http://schemas.openxmlformats.org/officeDocument/2006/relationships/hyperlink" Target="https://en.wikipedia.org/wiki/Human_leg" TargetMode="External"/><Relationship Id="rId25" Type="http://schemas.openxmlformats.org/officeDocument/2006/relationships/hyperlink" Target="https://en.wikipedia.org/wiki/Phosphorus" TargetMode="External"/><Relationship Id="rId2" Type="http://schemas.openxmlformats.org/officeDocument/2006/relationships/image" Target="../media/image8.jpeg"/><Relationship Id="rId16" Type="http://schemas.openxmlformats.org/officeDocument/2006/relationships/hyperlink" Target="https://en.wikipedia.org/wiki/Hands" TargetMode="External"/><Relationship Id="rId20" Type="http://schemas.openxmlformats.org/officeDocument/2006/relationships/hyperlink" Target="https://en.wikipedia.org/wiki/Chemical_element" TargetMode="External"/><Relationship Id="rId1" Type="http://schemas.openxmlformats.org/officeDocument/2006/relationships/slideLayout" Target="../slideLayouts/slideLayout2.xml"/><Relationship Id="rId6" Type="http://schemas.openxmlformats.org/officeDocument/2006/relationships/hyperlink" Target="https://en.wikipedia.org/wiki/Tissue_(biology)" TargetMode="External"/><Relationship Id="rId11" Type="http://schemas.openxmlformats.org/officeDocument/2006/relationships/hyperlink" Target="https://en.wikipedia.org/wiki/Neck" TargetMode="External"/><Relationship Id="rId24" Type="http://schemas.openxmlformats.org/officeDocument/2006/relationships/hyperlink" Target="https://en.wikipedia.org/wiki/Calcium" TargetMode="External"/><Relationship Id="rId5" Type="http://schemas.openxmlformats.org/officeDocument/2006/relationships/hyperlink" Target="https://en.wikipedia.org/wiki/Cell_(biology)" TargetMode="External"/><Relationship Id="rId15" Type="http://schemas.openxmlformats.org/officeDocument/2006/relationships/hyperlink" Target="https://en.wikipedia.org/wiki/Arm" TargetMode="External"/><Relationship Id="rId23" Type="http://schemas.openxmlformats.org/officeDocument/2006/relationships/hyperlink" Target="https://en.wikipedia.org/wiki/Carbon" TargetMode="External"/><Relationship Id="rId10" Type="http://schemas.openxmlformats.org/officeDocument/2006/relationships/hyperlink" Target="https://en.wikipedia.org/wiki/Human_head" TargetMode="External"/><Relationship Id="rId19" Type="http://schemas.openxmlformats.org/officeDocument/2006/relationships/hyperlink" Target="https://en.wikipedia.org/wiki/Composition_of_the_human_body" TargetMode="External"/><Relationship Id="rId4" Type="http://schemas.openxmlformats.org/officeDocument/2006/relationships/hyperlink" Target="https://en.wikipedia.org/wiki/Human" TargetMode="External"/><Relationship Id="rId9" Type="http://schemas.openxmlformats.org/officeDocument/2006/relationships/hyperlink" Target="https://en.wikipedia.org/wiki/Life" TargetMode="External"/><Relationship Id="rId14" Type="http://schemas.openxmlformats.org/officeDocument/2006/relationships/hyperlink" Target="https://en.wikipedia.org/wiki/Abdomen" TargetMode="External"/><Relationship Id="rId22" Type="http://schemas.openxmlformats.org/officeDocument/2006/relationships/hyperlink" Target="https://en.wikipedia.org/wiki/Oxyg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https://png2.cleanpng.com/sh/9ef0a0a11710e1037b57584ed35a2f5f/L0KzQYm3VMAyN5htiZH0aYP2gLBuTfJzd6hzRdpqaYKwh7ruTfxwdpgygNNycj36ebi0VfFkOGo7fqQBN3SzcYG1Vcg1PmI8S6s6NUK1RYi3Wck1PGM6SpD5bne=/kisspng-brown-hair-wig-long-hair-wig-5ac096f267d0a0.5846173915225709944252.png"/>
          <p:cNvPicPr>
            <a:picLocks noChangeAspect="1" noChangeArrowheads="1"/>
          </p:cNvPicPr>
          <p:nvPr/>
        </p:nvPicPr>
        <p:blipFill>
          <a:blip r:embed="rId3" cstate="print"/>
          <a:srcRect t="2796" r="2796"/>
          <a:stretch>
            <a:fillRect/>
          </a:stretch>
        </p:blipFill>
        <p:spPr bwMode="auto">
          <a:xfrm>
            <a:off x="7313611" y="1828800"/>
            <a:ext cx="1676401" cy="2801579"/>
          </a:xfrm>
          <a:prstGeom prst="rect">
            <a:avLst/>
          </a:prstGeom>
          <a:noFill/>
        </p:spPr>
      </p:pic>
      <p:sp>
        <p:nvSpPr>
          <p:cNvPr id="2" name="Title 1"/>
          <p:cNvSpPr>
            <a:spLocks noGrp="1"/>
          </p:cNvSpPr>
          <p:nvPr>
            <p:ph type="ctrTitle"/>
          </p:nvPr>
        </p:nvSpPr>
        <p:spPr>
          <a:xfrm>
            <a:off x="912812" y="304800"/>
            <a:ext cx="10360501" cy="1470025"/>
          </a:xfrm>
        </p:spPr>
        <p:txBody>
          <a:bodyPr>
            <a:normAutofit/>
          </a:bodyPr>
          <a:lstStyle/>
          <a:p>
            <a:r>
              <a:rPr lang="en-US" sz="6000" b="1" dirty="0" smtClean="0">
                <a:latin typeface="Lucida Bright" pitchFamily="18" charset="0"/>
              </a:rPr>
              <a:t>The Nature of Man </a:t>
            </a:r>
            <a:endParaRPr lang="en-US" sz="6000" b="1" dirty="0">
              <a:latin typeface="Lucida Bright" pitchFamily="18" charset="0"/>
            </a:endParaRPr>
          </a:p>
        </p:txBody>
      </p:sp>
      <p:sp>
        <p:nvSpPr>
          <p:cNvPr id="3" name="Subtitle 2"/>
          <p:cNvSpPr>
            <a:spLocks noGrp="1"/>
          </p:cNvSpPr>
          <p:nvPr>
            <p:ph type="subTitle" idx="1"/>
          </p:nvPr>
        </p:nvSpPr>
        <p:spPr>
          <a:xfrm>
            <a:off x="1598612" y="5867400"/>
            <a:ext cx="9372600" cy="1371600"/>
          </a:xfrm>
        </p:spPr>
        <p:txBody>
          <a:bodyPr>
            <a:normAutofit/>
          </a:bodyPr>
          <a:lstStyle/>
          <a:p>
            <a:r>
              <a:rPr lang="en-US" sz="2400" b="1" dirty="0" smtClean="0"/>
              <a:t>Part 1</a:t>
            </a:r>
          </a:p>
          <a:p>
            <a:r>
              <a:rPr lang="en-US" sz="2200" b="1" dirty="0" smtClean="0"/>
              <a:t> </a:t>
            </a:r>
            <a:r>
              <a:rPr lang="en-US" sz="2200" b="1" dirty="0" smtClean="0">
                <a:hlinkClick r:id="rId4"/>
              </a:rPr>
              <a:t>https://www.youtube.com/watch?v=p5U5bM1jatw</a:t>
            </a:r>
            <a:endParaRPr lang="en-US" sz="2200" b="1" dirty="0" smtClean="0"/>
          </a:p>
          <a:p>
            <a:endParaRPr lang="en-US" sz="2400" dirty="0" smtClean="0"/>
          </a:p>
        </p:txBody>
      </p:sp>
      <p:pic>
        <p:nvPicPr>
          <p:cNvPr id="1026" name="Picture 2" descr="C:\Users\User\AppData\Local\Microsoft\Windows\INetCache\IE\AOE6MOYD\Man_shadow_-_upper[1].png"/>
          <p:cNvPicPr>
            <a:picLocks noChangeAspect="1" noChangeArrowheads="1"/>
          </p:cNvPicPr>
          <p:nvPr/>
        </p:nvPicPr>
        <p:blipFill>
          <a:blip r:embed="rId5"/>
          <a:srcRect/>
          <a:stretch>
            <a:fillRect/>
          </a:stretch>
        </p:blipFill>
        <p:spPr bwMode="auto">
          <a:xfrm>
            <a:off x="3046412" y="2209800"/>
            <a:ext cx="2667000" cy="3660660"/>
          </a:xfrm>
          <a:prstGeom prst="rect">
            <a:avLst/>
          </a:prstGeom>
          <a:noFill/>
        </p:spPr>
      </p:pic>
      <p:pic>
        <p:nvPicPr>
          <p:cNvPr id="6" name="Picture 2" descr="C:\Users\User\AppData\Local\Microsoft\Windows\INetCache\IE\AOE6MOYD\Man_shadow_-_upper[1].png"/>
          <p:cNvPicPr>
            <a:picLocks noChangeAspect="1" noChangeArrowheads="1"/>
          </p:cNvPicPr>
          <p:nvPr/>
        </p:nvPicPr>
        <p:blipFill>
          <a:blip r:embed="rId5"/>
          <a:srcRect/>
          <a:stretch>
            <a:fillRect/>
          </a:stretch>
        </p:blipFill>
        <p:spPr bwMode="auto">
          <a:xfrm>
            <a:off x="6932612" y="2209800"/>
            <a:ext cx="2362200" cy="3660660"/>
          </a:xfrm>
          <a:prstGeom prst="rect">
            <a:avLst/>
          </a:prstGeom>
          <a:noFill/>
        </p:spPr>
      </p:pic>
      <p:pic>
        <p:nvPicPr>
          <p:cNvPr id="1046" name="Picture 22" descr="C:\Users\User\AppData\Local\Microsoft\Windows\INetCache\IE\AOE6MOYD\480px-Twemoji_2665.svg[1].png"/>
          <p:cNvPicPr>
            <a:picLocks noChangeAspect="1" noChangeArrowheads="1"/>
          </p:cNvPicPr>
          <p:nvPr/>
        </p:nvPicPr>
        <p:blipFill>
          <a:blip r:embed="rId6" cstate="print"/>
          <a:srcRect/>
          <a:stretch>
            <a:fillRect/>
          </a:stretch>
        </p:blipFill>
        <p:spPr bwMode="auto">
          <a:xfrm>
            <a:off x="8228012" y="4191000"/>
            <a:ext cx="457200" cy="457200"/>
          </a:xfrm>
          <a:prstGeom prst="rect">
            <a:avLst/>
          </a:prstGeom>
          <a:noFill/>
        </p:spPr>
      </p:pic>
      <p:pic>
        <p:nvPicPr>
          <p:cNvPr id="1079" name="Picture 55" descr="C:\Users\User\AppData\Local\Microsoft\Windows\INetCache\IE\0WCAAP1C\wig_PNG5[1].png"/>
          <p:cNvPicPr>
            <a:picLocks noChangeAspect="1" noChangeArrowheads="1"/>
          </p:cNvPicPr>
          <p:nvPr/>
        </p:nvPicPr>
        <p:blipFill>
          <a:blip r:embed="rId7" cstate="print"/>
          <a:srcRect b="9091"/>
          <a:stretch>
            <a:fillRect/>
          </a:stretch>
        </p:blipFill>
        <p:spPr bwMode="auto">
          <a:xfrm>
            <a:off x="3960812" y="2057400"/>
            <a:ext cx="838200" cy="762000"/>
          </a:xfrm>
          <a:prstGeom prst="rect">
            <a:avLst/>
          </a:prstGeom>
          <a:noFill/>
        </p:spPr>
      </p:pic>
      <p:pic>
        <p:nvPicPr>
          <p:cNvPr id="43" name="Picture 22" descr="C:\Users\User\AppData\Local\Microsoft\Windows\INetCache\IE\AOE6MOYD\480px-Twemoji_2665.svg[1].png"/>
          <p:cNvPicPr>
            <a:picLocks noChangeAspect="1" noChangeArrowheads="1"/>
          </p:cNvPicPr>
          <p:nvPr/>
        </p:nvPicPr>
        <p:blipFill>
          <a:blip r:embed="rId6" cstate="print"/>
          <a:srcRect/>
          <a:stretch>
            <a:fillRect/>
          </a:stretch>
        </p:blipFill>
        <p:spPr bwMode="auto">
          <a:xfrm>
            <a:off x="4494212" y="4191000"/>
            <a:ext cx="457200" cy="45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 descr="C:\Users\User\AppData\Local\Microsoft\Windows\INetCache\IE\AOE6MOYD\480px-Twemoji_2665.svg[1].png"/>
          <p:cNvPicPr>
            <a:picLocks noChangeAspect="1" noChangeArrowheads="1"/>
          </p:cNvPicPr>
          <p:nvPr/>
        </p:nvPicPr>
        <p:blipFill>
          <a:blip r:embed="rId3" cstate="print">
            <a:duotone>
              <a:prstClr val="black"/>
              <a:schemeClr val="accent2">
                <a:tint val="45000"/>
                <a:satMod val="400000"/>
              </a:schemeClr>
            </a:duotone>
            <a:lum bright="47000" contrast="73000"/>
          </a:blip>
          <a:srcRect/>
          <a:stretch>
            <a:fillRect/>
          </a:stretch>
        </p:blipFill>
        <p:spPr bwMode="auto">
          <a:xfrm rot="970963">
            <a:off x="5458897" y="4622285"/>
            <a:ext cx="2332994" cy="2332994"/>
          </a:xfrm>
          <a:prstGeom prst="rect">
            <a:avLst/>
          </a:prstGeom>
          <a:noFill/>
        </p:spPr>
      </p:pic>
      <p:pic>
        <p:nvPicPr>
          <p:cNvPr id="13" name="Picture 22" descr="C:\Users\User\AppData\Local\Microsoft\Windows\INetCache\IE\AOE6MOYD\480px-Twemoji_2665.svg[1].png"/>
          <p:cNvPicPr>
            <a:picLocks noChangeAspect="1" noChangeArrowheads="1"/>
          </p:cNvPicPr>
          <p:nvPr/>
        </p:nvPicPr>
        <p:blipFill>
          <a:blip r:embed="rId3" cstate="print">
            <a:duotone>
              <a:prstClr val="black"/>
              <a:schemeClr val="accent2">
                <a:tint val="45000"/>
                <a:satMod val="400000"/>
              </a:schemeClr>
            </a:duotone>
            <a:lum bright="47000" contrast="73000"/>
          </a:blip>
          <a:srcRect/>
          <a:stretch>
            <a:fillRect/>
          </a:stretch>
        </p:blipFill>
        <p:spPr bwMode="auto">
          <a:xfrm rot="20689685">
            <a:off x="-70696" y="83292"/>
            <a:ext cx="4093188" cy="4093188"/>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Emotions Have Their Place</a:t>
            </a:r>
            <a:endParaRPr lang="en-US" dirty="0"/>
          </a:p>
        </p:txBody>
      </p:sp>
      <p:sp>
        <p:nvSpPr>
          <p:cNvPr id="4" name="Rectangle 3"/>
          <p:cNvSpPr/>
          <p:nvPr/>
        </p:nvSpPr>
        <p:spPr>
          <a:xfrm>
            <a:off x="836612" y="2057400"/>
            <a:ext cx="5638800" cy="707886"/>
          </a:xfrm>
          <a:prstGeom prst="rect">
            <a:avLst/>
          </a:prstGeom>
        </p:spPr>
        <p:txBody>
          <a:bodyPr wrap="square">
            <a:spAutoFit/>
          </a:bodyPr>
          <a:lstStyle/>
          <a:p>
            <a:r>
              <a:rPr lang="en-US" sz="2000" dirty="0" smtClean="0">
                <a:latin typeface="Book Antiqua" pitchFamily="18" charset="0"/>
              </a:rPr>
              <a:t>E</a:t>
            </a:r>
            <a:r>
              <a:rPr lang="en-US" sz="2000" dirty="0" smtClean="0">
                <a:latin typeface="Book Antiqua" pitchFamily="18" charset="0"/>
              </a:rPr>
              <a:t>xamples of emotions (or the lower passions): </a:t>
            </a:r>
          </a:p>
          <a:p>
            <a:r>
              <a:rPr lang="en-US" sz="2000" dirty="0" smtClean="0">
                <a:latin typeface="Book Antiqua" pitchFamily="18" charset="0"/>
              </a:rPr>
              <a:t> </a:t>
            </a:r>
            <a:r>
              <a:rPr lang="en-US" sz="2000" dirty="0" smtClean="0">
                <a:latin typeface="Book Antiqua" pitchFamily="18" charset="0"/>
              </a:rPr>
              <a:t>Lust, appetite, anger, jealousy</a:t>
            </a:r>
            <a:r>
              <a:rPr lang="en-US" sz="2000" dirty="0" smtClean="0">
                <a:latin typeface="Book Antiqua" pitchFamily="18" charset="0"/>
              </a:rPr>
              <a:t>.</a:t>
            </a:r>
            <a:endParaRPr lang="en-US" sz="2000" dirty="0">
              <a:latin typeface="Book Antiqua" pitchFamily="18" charset="0"/>
            </a:endParaRPr>
          </a:p>
        </p:txBody>
      </p:sp>
      <p:sp>
        <p:nvSpPr>
          <p:cNvPr id="5" name="Rectangle 4"/>
          <p:cNvSpPr/>
          <p:nvPr/>
        </p:nvSpPr>
        <p:spPr>
          <a:xfrm>
            <a:off x="227012" y="2895600"/>
            <a:ext cx="5022529" cy="461665"/>
          </a:xfrm>
          <a:prstGeom prst="rect">
            <a:avLst/>
          </a:prstGeom>
        </p:spPr>
        <p:txBody>
          <a:bodyPr wrap="none">
            <a:spAutoFit/>
          </a:bodyPr>
          <a:lstStyle/>
          <a:p>
            <a:r>
              <a:rPr lang="en-US" sz="2400" b="1" dirty="0" smtClean="0">
                <a:latin typeface="Tempus Sans ITC" pitchFamily="82" charset="0"/>
              </a:rPr>
              <a:t>Where do our emotions come from? </a:t>
            </a:r>
            <a:endParaRPr lang="en-US" sz="2400" b="1" dirty="0" smtClean="0">
              <a:latin typeface="Tempus Sans ITC" pitchFamily="82" charset="0"/>
            </a:endParaRPr>
          </a:p>
        </p:txBody>
      </p:sp>
      <p:sp>
        <p:nvSpPr>
          <p:cNvPr id="6" name="Rectangle 5"/>
          <p:cNvSpPr/>
          <p:nvPr/>
        </p:nvSpPr>
        <p:spPr>
          <a:xfrm>
            <a:off x="379412" y="3810000"/>
            <a:ext cx="7237412" cy="1015663"/>
          </a:xfrm>
          <a:prstGeom prst="rect">
            <a:avLst/>
          </a:prstGeom>
        </p:spPr>
        <p:txBody>
          <a:bodyPr wrap="square">
            <a:spAutoFit/>
          </a:bodyPr>
          <a:lstStyle/>
          <a:p>
            <a:pPr>
              <a:buFont typeface="Wingdings" pitchFamily="2" charset="2"/>
              <a:buChar char="v"/>
            </a:pPr>
            <a:r>
              <a:rPr lang="en-US" sz="2000" dirty="0" smtClean="0">
                <a:latin typeface="Tempus Sans ITC" pitchFamily="82" charset="0"/>
              </a:rPr>
              <a:t>Anger—righteous indignation—We get our anger from God. </a:t>
            </a:r>
            <a:endParaRPr lang="en-US" sz="2000" dirty="0" smtClean="0">
              <a:latin typeface="Tempus Sans ITC" pitchFamily="82" charset="0"/>
            </a:endParaRPr>
          </a:p>
          <a:p>
            <a:pPr>
              <a:buFont typeface="Wingdings" pitchFamily="2" charset="2"/>
              <a:buChar char="v"/>
            </a:pPr>
            <a:r>
              <a:rPr lang="en-US" sz="2000" dirty="0" smtClean="0">
                <a:latin typeface="Tempus Sans ITC" pitchFamily="82" charset="0"/>
              </a:rPr>
              <a:t>Lust—Adam </a:t>
            </a:r>
            <a:r>
              <a:rPr lang="en-US" sz="2000" dirty="0" smtClean="0">
                <a:latin typeface="Tempus Sans ITC" pitchFamily="82" charset="0"/>
              </a:rPr>
              <a:t>was attracted to his </a:t>
            </a:r>
            <a:r>
              <a:rPr lang="en-US" sz="2000" dirty="0" smtClean="0">
                <a:latin typeface="Tempus Sans ITC" pitchFamily="82" charset="0"/>
              </a:rPr>
              <a:t>wife</a:t>
            </a:r>
            <a:r>
              <a:rPr lang="en-US" sz="2000" dirty="0" smtClean="0">
                <a:latin typeface="Tempus Sans ITC" pitchFamily="82" charset="0"/>
              </a:rPr>
              <a:t>;</a:t>
            </a:r>
            <a:r>
              <a:rPr lang="en-US" sz="2000" dirty="0" smtClean="0">
                <a:latin typeface="Tempus Sans ITC" pitchFamily="82" charset="0"/>
              </a:rPr>
              <a:t> etc, etc. </a:t>
            </a:r>
          </a:p>
          <a:p>
            <a:pPr>
              <a:buFont typeface="Wingdings" pitchFamily="2" charset="2"/>
              <a:buChar char="v"/>
            </a:pPr>
            <a:r>
              <a:rPr lang="en-US" sz="2000" b="1" dirty="0" smtClean="0">
                <a:latin typeface="Tempus Sans ITC" pitchFamily="82" charset="0"/>
              </a:rPr>
              <a:t>All </a:t>
            </a:r>
            <a:r>
              <a:rPr lang="en-US" sz="2000" b="1" dirty="0" smtClean="0">
                <a:latin typeface="Tempus Sans ITC" pitchFamily="82" charset="0"/>
              </a:rPr>
              <a:t>of these are characteristics of God. This is why we have them.</a:t>
            </a:r>
            <a:endParaRPr lang="en-US" sz="2000" b="1" dirty="0">
              <a:latin typeface="Tempus Sans ITC" pitchFamily="82" charset="0"/>
            </a:endParaRPr>
          </a:p>
        </p:txBody>
      </p:sp>
      <p:sp>
        <p:nvSpPr>
          <p:cNvPr id="7" name="Rectangle 6"/>
          <p:cNvSpPr/>
          <p:nvPr/>
        </p:nvSpPr>
        <p:spPr>
          <a:xfrm>
            <a:off x="150812" y="4953000"/>
            <a:ext cx="7391400" cy="1554272"/>
          </a:xfrm>
          <a:prstGeom prst="rect">
            <a:avLst/>
          </a:prstGeom>
        </p:spPr>
        <p:txBody>
          <a:bodyPr wrap="square">
            <a:spAutoFit/>
          </a:bodyPr>
          <a:lstStyle/>
          <a:p>
            <a:pPr algn="just"/>
            <a:r>
              <a:rPr lang="en-US" sz="1900" dirty="0" smtClean="0">
                <a:latin typeface="Bodoni MT" pitchFamily="18" charset="0"/>
              </a:rPr>
              <a:t>Who created sin? Where did sin come from? Sin is the absence of God. Sin is a mysterious thing. Our emotions are not sin. Lower passions have been manipulated as an effect of sin (temptation, Satan, and our own wickedness) </a:t>
            </a:r>
            <a:r>
              <a:rPr lang="en-US" sz="1900" dirty="0" smtClean="0">
                <a:latin typeface="Bodoni MT" pitchFamily="18" charset="0"/>
              </a:rPr>
              <a:t>so </a:t>
            </a:r>
            <a:r>
              <a:rPr lang="en-US" sz="1900" dirty="0" smtClean="0">
                <a:latin typeface="Bodoni MT" pitchFamily="18" charset="0"/>
              </a:rPr>
              <a:t>we often think of these emotions in a negative way</a:t>
            </a:r>
            <a:r>
              <a:rPr lang="en-US" sz="1900" dirty="0" smtClean="0">
                <a:latin typeface="Bodoni MT" pitchFamily="18" charset="0"/>
              </a:rPr>
              <a:t>. But, emotions are not bad. We get our emotions from God.</a:t>
            </a:r>
            <a:endParaRPr lang="en-US" sz="1900" dirty="0">
              <a:latin typeface="Bodoni MT" pitchFamily="18" charset="0"/>
            </a:endParaRPr>
          </a:p>
        </p:txBody>
      </p:sp>
      <p:pic>
        <p:nvPicPr>
          <p:cNvPr id="12" name="Picture 6" descr="Feelings (com imagens) | Cartazes ingleses"/>
          <p:cNvPicPr>
            <a:picLocks noChangeAspect="1" noChangeArrowheads="1"/>
          </p:cNvPicPr>
          <p:nvPr/>
        </p:nvPicPr>
        <p:blipFill>
          <a:blip r:embed="rId4"/>
          <a:srcRect l="1786" t="1452" r="3572" b="1283"/>
          <a:stretch>
            <a:fillRect/>
          </a:stretch>
        </p:blipFill>
        <p:spPr bwMode="auto">
          <a:xfrm>
            <a:off x="7847012" y="1447800"/>
            <a:ext cx="4038600" cy="5105400"/>
          </a:xfrm>
          <a:prstGeom prst="rect">
            <a:avLst/>
          </a:prstGeom>
          <a:noFill/>
          <a:ln w="57150">
            <a:solidFill>
              <a:schemeClr val="tx1"/>
            </a:solidFill>
          </a:ln>
          <a:effectLst>
            <a:outerShdw blurRad="63500" sx="102000" sy="102000" algn="ctr" rotWithShape="0">
              <a:prstClr val="black">
                <a:alpha val="40000"/>
              </a:prstClr>
            </a:outerShdw>
          </a:effectLst>
        </p:spPr>
      </p:pic>
      <p:sp>
        <p:nvSpPr>
          <p:cNvPr id="14" name="Rectangle 13"/>
          <p:cNvSpPr/>
          <p:nvPr/>
        </p:nvSpPr>
        <p:spPr>
          <a:xfrm>
            <a:off x="455612" y="1524000"/>
            <a:ext cx="4910319" cy="461665"/>
          </a:xfrm>
          <a:prstGeom prst="rect">
            <a:avLst/>
          </a:prstGeom>
        </p:spPr>
        <p:txBody>
          <a:bodyPr wrap="none">
            <a:spAutoFit/>
          </a:bodyPr>
          <a:lstStyle/>
          <a:p>
            <a:r>
              <a:rPr lang="en-US" sz="2400" dirty="0" smtClean="0">
                <a:latin typeface="Trebuchet MS (Body"/>
              </a:rPr>
              <a:t>All the </a:t>
            </a:r>
            <a:r>
              <a:rPr lang="en-US" sz="2400" dirty="0" smtClean="0">
                <a:latin typeface="Trebuchet MS (Body"/>
              </a:rPr>
              <a:t>emotions we </a:t>
            </a:r>
            <a:r>
              <a:rPr lang="en-US" sz="2400" dirty="0" smtClean="0">
                <a:latin typeface="Trebuchet MS (Body"/>
              </a:rPr>
              <a:t>have are good</a:t>
            </a:r>
            <a:endParaRPr lang="en-US" sz="2400" dirty="0">
              <a:latin typeface="Trebuchet MS (Body"/>
            </a:endParaRPr>
          </a:p>
        </p:txBody>
      </p:sp>
      <p:sp>
        <p:nvSpPr>
          <p:cNvPr id="16" name="Rectangle 15"/>
          <p:cNvSpPr/>
          <p:nvPr/>
        </p:nvSpPr>
        <p:spPr>
          <a:xfrm>
            <a:off x="379412" y="3352800"/>
            <a:ext cx="1319592" cy="461665"/>
          </a:xfrm>
          <a:prstGeom prst="rect">
            <a:avLst/>
          </a:prstGeom>
        </p:spPr>
        <p:txBody>
          <a:bodyPr wrap="none">
            <a:spAutoFit/>
          </a:bodyPr>
          <a:lstStyle/>
          <a:p>
            <a:pPr>
              <a:buFont typeface="Wingdings" pitchFamily="2" charset="2"/>
              <a:buChar char="Ø"/>
            </a:pPr>
            <a:r>
              <a:rPr lang="en-US" sz="2400" b="1" dirty="0" smtClean="0">
                <a:latin typeface="Tempus Sans ITC" pitchFamily="82" charset="0"/>
              </a:rPr>
              <a:t> GOD. </a:t>
            </a:r>
            <a:endParaRPr lang="en-US" sz="2400" b="1" dirty="0">
              <a:latin typeface="Tempus Sans ITC"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C:\Users\User\AppData\Local\Microsoft\Windows\INetCache\IE\AOE6MOYD\480px-Twemoji_2665.svg[1].png"/>
          <p:cNvPicPr>
            <a:picLocks noChangeAspect="1" noChangeArrowheads="1"/>
          </p:cNvPicPr>
          <p:nvPr/>
        </p:nvPicPr>
        <p:blipFill>
          <a:blip r:embed="rId2" cstate="print">
            <a:duotone>
              <a:schemeClr val="accent2">
                <a:shade val="45000"/>
                <a:satMod val="135000"/>
              </a:schemeClr>
              <a:prstClr val="white"/>
            </a:duotone>
            <a:lum bright="20000" contrast="-2000"/>
          </a:blip>
          <a:srcRect/>
          <a:stretch>
            <a:fillRect/>
          </a:stretch>
        </p:blipFill>
        <p:spPr bwMode="auto">
          <a:xfrm rot="20694572">
            <a:off x="311731" y="1086188"/>
            <a:ext cx="4798722" cy="4798722"/>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Emotions Have Their Place </a:t>
            </a:r>
            <a:r>
              <a:rPr lang="en-US" dirty="0" smtClean="0">
                <a:latin typeface="Britannic Bold" pitchFamily="34" charset="0"/>
              </a:rPr>
              <a:t>Cont’</a:t>
            </a:r>
            <a:endParaRPr lang="en-US" dirty="0"/>
          </a:p>
        </p:txBody>
      </p:sp>
      <p:sp>
        <p:nvSpPr>
          <p:cNvPr id="4" name="Rectangle 3"/>
          <p:cNvSpPr/>
          <p:nvPr/>
        </p:nvSpPr>
        <p:spPr>
          <a:xfrm>
            <a:off x="303212" y="1447800"/>
            <a:ext cx="7086600" cy="1371600"/>
          </a:xfrm>
          <a:prstGeom prst="rect">
            <a:avLst/>
          </a:prstGeom>
        </p:spPr>
        <p:txBody>
          <a:bodyPr wrap="square">
            <a:spAutoFit/>
          </a:bodyPr>
          <a:lstStyle/>
          <a:p>
            <a:pPr>
              <a:buFont typeface="Wingdings" pitchFamily="2" charset="2"/>
              <a:buChar char="Ø"/>
            </a:pPr>
            <a:r>
              <a:rPr lang="en-US" sz="2000" dirty="0" smtClean="0">
                <a:latin typeface="Ink Free" pitchFamily="66" charset="0"/>
              </a:rPr>
              <a:t>The l</a:t>
            </a:r>
            <a:r>
              <a:rPr lang="en-US" sz="2000" dirty="0" smtClean="0">
                <a:latin typeface="Ink Free" pitchFamily="66" charset="0"/>
              </a:rPr>
              <a:t>ower </a:t>
            </a:r>
            <a:r>
              <a:rPr lang="en-US" sz="2000" dirty="0" smtClean="0">
                <a:latin typeface="Ink Free" pitchFamily="66" charset="0"/>
              </a:rPr>
              <a:t>passions/power has its seat in the physical. </a:t>
            </a:r>
            <a:r>
              <a:rPr lang="en-US" sz="2000" dirty="0" smtClean="0">
                <a:latin typeface="Ink Free" pitchFamily="66" charset="0"/>
              </a:rPr>
              <a:t>There </a:t>
            </a:r>
            <a:r>
              <a:rPr lang="en-US" sz="2000" dirty="0" smtClean="0">
                <a:latin typeface="Ink Free" pitchFamily="66" charset="0"/>
              </a:rPr>
              <a:t>is a close connection between the two. </a:t>
            </a:r>
            <a:endParaRPr lang="en-US" sz="2000" dirty="0" smtClean="0">
              <a:latin typeface="Ink Free" pitchFamily="66" charset="0"/>
            </a:endParaRPr>
          </a:p>
          <a:p>
            <a:pPr>
              <a:buFont typeface="Wingdings" pitchFamily="2" charset="2"/>
              <a:buChar char="Ø"/>
            </a:pPr>
            <a:r>
              <a:rPr lang="en-US" sz="2000" dirty="0" smtClean="0">
                <a:latin typeface="Ink Free" pitchFamily="66" charset="0"/>
              </a:rPr>
              <a:t>The </a:t>
            </a:r>
            <a:r>
              <a:rPr lang="en-US" sz="2000" dirty="0" smtClean="0">
                <a:latin typeface="Ink Free" pitchFamily="66" charset="0"/>
              </a:rPr>
              <a:t>lower passions cannot disobey </a:t>
            </a:r>
            <a:r>
              <a:rPr lang="en-US" sz="2000" dirty="0" smtClean="0">
                <a:latin typeface="Ink Free" pitchFamily="66" charset="0"/>
              </a:rPr>
              <a:t>God—All these </a:t>
            </a:r>
            <a:r>
              <a:rPr lang="en-US" sz="2000" dirty="0" smtClean="0">
                <a:latin typeface="Ink Free" pitchFamily="66" charset="0"/>
              </a:rPr>
              <a:t>emotions and feelings cannot disobey </a:t>
            </a:r>
            <a:r>
              <a:rPr lang="en-US" sz="2000" dirty="0" smtClean="0">
                <a:latin typeface="Ink Free" pitchFamily="66" charset="0"/>
              </a:rPr>
              <a:t>God. </a:t>
            </a:r>
            <a:endParaRPr lang="en-US" sz="2000" dirty="0">
              <a:latin typeface="Ink Free" pitchFamily="66" charset="0"/>
            </a:endParaRPr>
          </a:p>
        </p:txBody>
      </p:sp>
      <p:sp>
        <p:nvSpPr>
          <p:cNvPr id="5" name="Rectangle 4"/>
          <p:cNvSpPr/>
          <p:nvPr/>
        </p:nvSpPr>
        <p:spPr>
          <a:xfrm>
            <a:off x="531812" y="3276600"/>
            <a:ext cx="6629400" cy="1477328"/>
          </a:xfrm>
          <a:prstGeom prst="rect">
            <a:avLst/>
          </a:prstGeom>
        </p:spPr>
        <p:txBody>
          <a:bodyPr wrap="square">
            <a:spAutoFit/>
          </a:bodyPr>
          <a:lstStyle/>
          <a:p>
            <a:r>
              <a:rPr lang="en-US" dirty="0" smtClean="0">
                <a:latin typeface="Trebuchet MS (Body"/>
              </a:rPr>
              <a:t>Ex. I’m hungry. I got an appetite. So </a:t>
            </a:r>
            <a:r>
              <a:rPr lang="en-US" dirty="0" smtClean="0">
                <a:latin typeface="Trebuchet MS (Body"/>
              </a:rPr>
              <a:t>I</a:t>
            </a:r>
            <a:r>
              <a:rPr lang="en-US" dirty="0" smtClean="0">
                <a:latin typeface="Trebuchet MS (Body"/>
              </a:rPr>
              <a:t> </a:t>
            </a:r>
            <a:r>
              <a:rPr lang="en-US" dirty="0" smtClean="0">
                <a:latin typeface="Trebuchet MS (Body"/>
              </a:rPr>
              <a:t>eat something </a:t>
            </a:r>
            <a:r>
              <a:rPr lang="en-US" dirty="0" smtClean="0">
                <a:latin typeface="Trebuchet MS (Body"/>
              </a:rPr>
              <a:t>I shouldn’t </a:t>
            </a:r>
            <a:r>
              <a:rPr lang="en-US" dirty="0" smtClean="0">
                <a:latin typeface="Trebuchet MS (Body"/>
              </a:rPr>
              <a:t>eat and </a:t>
            </a:r>
            <a:r>
              <a:rPr lang="en-US" dirty="0" smtClean="0">
                <a:latin typeface="Trebuchet MS (Body"/>
              </a:rPr>
              <a:t>say, “I </a:t>
            </a:r>
            <a:r>
              <a:rPr lang="en-US" dirty="0" smtClean="0">
                <a:latin typeface="Trebuchet MS (Body"/>
              </a:rPr>
              <a:t>couldn’t help it. I just felt hungry</a:t>
            </a:r>
            <a:r>
              <a:rPr lang="en-US" dirty="0" smtClean="0">
                <a:latin typeface="Trebuchet MS (Body"/>
              </a:rPr>
              <a:t>.” So, I disobey </a:t>
            </a:r>
            <a:r>
              <a:rPr lang="en-US" dirty="0" smtClean="0">
                <a:latin typeface="Trebuchet MS (Body"/>
              </a:rPr>
              <a:t>God. </a:t>
            </a:r>
            <a:endParaRPr lang="en-US" dirty="0" smtClean="0">
              <a:latin typeface="Trebuchet MS (Body"/>
            </a:endParaRPr>
          </a:p>
          <a:p>
            <a:pPr algn="ctr"/>
            <a:r>
              <a:rPr lang="en-US" sz="1600" dirty="0" smtClean="0">
                <a:latin typeface="Trebuchet MS (Body"/>
              </a:rPr>
              <a:t> </a:t>
            </a:r>
            <a:r>
              <a:rPr lang="en-US" dirty="0" smtClean="0">
                <a:latin typeface="Bodoni MT" pitchFamily="18" charset="0"/>
              </a:rPr>
              <a:t>Was </a:t>
            </a:r>
            <a:r>
              <a:rPr lang="en-US" dirty="0" smtClean="0">
                <a:latin typeface="Bodoni MT" pitchFamily="18" charset="0"/>
              </a:rPr>
              <a:t>it those feelings and emotions that disobeyed God?  </a:t>
            </a:r>
            <a:r>
              <a:rPr lang="en-US" dirty="0" smtClean="0">
                <a:latin typeface="Bodoni MT" pitchFamily="18" charset="0"/>
              </a:rPr>
              <a:t/>
            </a:r>
            <a:br>
              <a:rPr lang="en-US" dirty="0" smtClean="0">
                <a:latin typeface="Bodoni MT" pitchFamily="18" charset="0"/>
              </a:rPr>
            </a:br>
            <a:r>
              <a:rPr lang="en-US" dirty="0" smtClean="0">
                <a:latin typeface="Bodoni MT" pitchFamily="18" charset="0"/>
              </a:rPr>
              <a:t>No</a:t>
            </a:r>
            <a:r>
              <a:rPr lang="en-US" dirty="0" smtClean="0">
                <a:latin typeface="Bodoni MT" pitchFamily="18" charset="0"/>
              </a:rPr>
              <a:t>.</a:t>
            </a:r>
            <a:endParaRPr lang="en-US" sz="1750" dirty="0">
              <a:latin typeface="Bodoni MT" pitchFamily="18" charset="0"/>
            </a:endParaRPr>
          </a:p>
        </p:txBody>
      </p:sp>
      <p:sp>
        <p:nvSpPr>
          <p:cNvPr id="6" name="Rectangle 5"/>
          <p:cNvSpPr/>
          <p:nvPr/>
        </p:nvSpPr>
        <p:spPr>
          <a:xfrm>
            <a:off x="150812" y="4724400"/>
            <a:ext cx="8001000" cy="1200329"/>
          </a:xfrm>
          <a:prstGeom prst="rect">
            <a:avLst/>
          </a:prstGeom>
        </p:spPr>
        <p:txBody>
          <a:bodyPr wrap="square">
            <a:spAutoFit/>
          </a:bodyPr>
          <a:lstStyle/>
          <a:p>
            <a:pPr algn="just">
              <a:buFont typeface="Wingdings" pitchFamily="2" charset="2"/>
              <a:buChar char="v"/>
            </a:pPr>
            <a:r>
              <a:rPr lang="en-US" dirty="0" smtClean="0">
                <a:latin typeface="Arial" pitchFamily="34" charset="0"/>
                <a:cs typeface="Arial" pitchFamily="34" charset="0"/>
              </a:rPr>
              <a:t> Animal </a:t>
            </a:r>
            <a:r>
              <a:rPr lang="en-US" dirty="0" smtClean="0">
                <a:latin typeface="Arial" pitchFamily="34" charset="0"/>
                <a:cs typeface="Arial" pitchFamily="34" charset="0"/>
              </a:rPr>
              <a:t>propensity—leaning, Flesh, Carnal Lust. All part of the physical nature—so it is not wrong to be like an animal because animals work instinctively—God put those passions there. But animal passions are to be </a:t>
            </a:r>
            <a:r>
              <a:rPr lang="en-US" b="1" u="sng" dirty="0" smtClean="0">
                <a:latin typeface="Arial" pitchFamily="34" charset="0"/>
                <a:cs typeface="Arial" pitchFamily="34" charset="0"/>
              </a:rPr>
              <a:t>subject</a:t>
            </a:r>
            <a:r>
              <a:rPr lang="en-US" dirty="0" smtClean="0">
                <a:latin typeface="Arial" pitchFamily="34" charset="0"/>
                <a:cs typeface="Arial" pitchFamily="34" charset="0"/>
              </a:rPr>
              <a:t> to the higher power of the soul.  </a:t>
            </a:r>
            <a:endParaRPr lang="en-US" dirty="0">
              <a:latin typeface="Arial" pitchFamily="34" charset="0"/>
              <a:cs typeface="Arial" pitchFamily="34" charset="0"/>
            </a:endParaRPr>
          </a:p>
        </p:txBody>
      </p:sp>
      <p:sp>
        <p:nvSpPr>
          <p:cNvPr id="7" name="Rectangle 6"/>
          <p:cNvSpPr/>
          <p:nvPr/>
        </p:nvSpPr>
        <p:spPr>
          <a:xfrm>
            <a:off x="1522412" y="5943600"/>
            <a:ext cx="3825086" cy="369332"/>
          </a:xfrm>
          <a:prstGeom prst="rect">
            <a:avLst/>
          </a:prstGeom>
        </p:spPr>
        <p:txBody>
          <a:bodyPr wrap="none">
            <a:spAutoFit/>
          </a:bodyPr>
          <a:lstStyle/>
          <a:p>
            <a:r>
              <a:rPr lang="en-US" dirty="0" smtClean="0">
                <a:latin typeface="Ink Free" pitchFamily="66" charset="0"/>
              </a:rPr>
              <a:t>Subjection—to submit—to be a slave</a:t>
            </a:r>
            <a:endParaRPr lang="en-US" dirty="0">
              <a:latin typeface="Ink Free" pitchFamily="66" charset="0"/>
            </a:endParaRPr>
          </a:p>
        </p:txBody>
      </p:sp>
      <p:sp>
        <p:nvSpPr>
          <p:cNvPr id="11" name="Rectangle 10"/>
          <p:cNvSpPr/>
          <p:nvPr/>
        </p:nvSpPr>
        <p:spPr>
          <a:xfrm>
            <a:off x="2741612" y="6324600"/>
            <a:ext cx="5867400" cy="461665"/>
          </a:xfrm>
          <a:prstGeom prst="rect">
            <a:avLst/>
          </a:prstGeom>
        </p:spPr>
        <p:txBody>
          <a:bodyPr wrap="square">
            <a:spAutoFit/>
          </a:bodyPr>
          <a:lstStyle/>
          <a:p>
            <a:r>
              <a:rPr lang="en-US" sz="2400" b="1" dirty="0" smtClean="0"/>
              <a:t>Higher power is the intellectual and moral</a:t>
            </a:r>
            <a:endParaRPr lang="en-US" sz="2400" b="1" dirty="0"/>
          </a:p>
        </p:txBody>
      </p:sp>
      <p:sp>
        <p:nvSpPr>
          <p:cNvPr id="9" name="Rectangle 8"/>
          <p:cNvSpPr/>
          <p:nvPr/>
        </p:nvSpPr>
        <p:spPr>
          <a:xfrm>
            <a:off x="227012" y="2895600"/>
            <a:ext cx="7912744" cy="415498"/>
          </a:xfrm>
          <a:prstGeom prst="rect">
            <a:avLst/>
          </a:prstGeom>
        </p:spPr>
        <p:txBody>
          <a:bodyPr wrap="none">
            <a:spAutoFit/>
          </a:bodyPr>
          <a:lstStyle/>
          <a:p>
            <a:r>
              <a:rPr lang="en-US" sz="2100" dirty="0" smtClean="0">
                <a:latin typeface="Book Antiqua" pitchFamily="18" charset="0"/>
              </a:rPr>
              <a:t>What does this </a:t>
            </a:r>
            <a:r>
              <a:rPr lang="en-US" sz="2100" dirty="0" smtClean="0">
                <a:latin typeface="Book Antiqua" pitchFamily="18" charset="0"/>
              </a:rPr>
              <a:t>mean—when our emotions cannot disobey God? </a:t>
            </a:r>
            <a:endParaRPr lang="en-US" sz="2100" dirty="0">
              <a:latin typeface="Book Antiqua" pitchFamily="18" charset="0"/>
            </a:endParaRPr>
          </a:p>
        </p:txBody>
      </p:sp>
      <p:pic>
        <p:nvPicPr>
          <p:cNvPr id="6146" name="Picture 2" descr="Dark woman eat donut with chocolate glaze hand Vector Image"/>
          <p:cNvPicPr>
            <a:picLocks noChangeAspect="1" noChangeArrowheads="1"/>
          </p:cNvPicPr>
          <p:nvPr/>
        </p:nvPicPr>
        <p:blipFill>
          <a:blip r:embed="rId3" cstate="print"/>
          <a:srcRect r="1000" b="8333"/>
          <a:stretch>
            <a:fillRect/>
          </a:stretch>
        </p:blipFill>
        <p:spPr bwMode="auto">
          <a:xfrm>
            <a:off x="8228012" y="1371600"/>
            <a:ext cx="3810000" cy="3810000"/>
          </a:xfrm>
          <a:prstGeom prst="rect">
            <a:avLst/>
          </a:prstGeom>
          <a:noFill/>
        </p:spPr>
      </p:pic>
      <p:sp>
        <p:nvSpPr>
          <p:cNvPr id="13" name="TextBox 12"/>
          <p:cNvSpPr txBox="1"/>
          <p:nvPr/>
        </p:nvSpPr>
        <p:spPr>
          <a:xfrm>
            <a:off x="8913813" y="5410200"/>
            <a:ext cx="2819400" cy="830997"/>
          </a:xfrm>
          <a:prstGeom prst="rect">
            <a:avLst/>
          </a:prstGeom>
          <a:noFill/>
        </p:spPr>
        <p:txBody>
          <a:bodyPr wrap="square" rtlCol="0">
            <a:spAutoFit/>
          </a:bodyPr>
          <a:lstStyle/>
          <a:p>
            <a:pPr algn="ctr"/>
            <a:r>
              <a:rPr lang="en-US" sz="2400" b="1" dirty="0" smtClean="0">
                <a:solidFill>
                  <a:schemeClr val="bg1"/>
                </a:solidFill>
              </a:rPr>
              <a:t>I know I shouldn't eat this donut, but…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2" descr="C:\Users\User\AppData\Local\Microsoft\Windows\INetCache\IE\AOE6MOYD\480px-Twemoji_2665.svg[1].png"/>
          <p:cNvPicPr>
            <a:picLocks noChangeAspect="1" noChangeArrowheads="1"/>
          </p:cNvPicPr>
          <p:nvPr/>
        </p:nvPicPr>
        <p:blipFill>
          <a:blip r:embed="rId2" cstate="print">
            <a:duotone>
              <a:schemeClr val="accent2">
                <a:shade val="45000"/>
                <a:satMod val="135000"/>
              </a:schemeClr>
              <a:prstClr val="white"/>
            </a:duotone>
            <a:lum bright="100000" contrast="-100000"/>
          </a:blip>
          <a:srcRect/>
          <a:stretch>
            <a:fillRect/>
          </a:stretch>
        </p:blipFill>
        <p:spPr bwMode="auto">
          <a:xfrm rot="20649481">
            <a:off x="154820" y="842206"/>
            <a:ext cx="3276600" cy="3276600"/>
          </a:xfrm>
          <a:prstGeom prst="rect">
            <a:avLst/>
          </a:prstGeom>
          <a:noFill/>
        </p:spPr>
      </p:pic>
      <p:sp>
        <p:nvSpPr>
          <p:cNvPr id="2" name="Title 1"/>
          <p:cNvSpPr>
            <a:spLocks noGrp="1"/>
          </p:cNvSpPr>
          <p:nvPr>
            <p:ph type="title"/>
          </p:nvPr>
        </p:nvSpPr>
        <p:spPr>
          <a:xfrm>
            <a:off x="227012" y="228600"/>
            <a:ext cx="10969943" cy="1143000"/>
          </a:xfrm>
        </p:spPr>
        <p:txBody>
          <a:bodyPr/>
          <a:lstStyle/>
          <a:p>
            <a:r>
              <a:rPr lang="en-US" dirty="0" smtClean="0">
                <a:latin typeface="Britannic Bold" pitchFamily="34" charset="0"/>
              </a:rPr>
              <a:t>An Undivided Throne</a:t>
            </a:r>
            <a:endParaRPr lang="en-US" dirty="0"/>
          </a:p>
        </p:txBody>
      </p:sp>
      <p:sp>
        <p:nvSpPr>
          <p:cNvPr id="4" name="Rectangle 3"/>
          <p:cNvSpPr/>
          <p:nvPr/>
        </p:nvSpPr>
        <p:spPr>
          <a:xfrm>
            <a:off x="760412" y="2667000"/>
            <a:ext cx="6553200" cy="369332"/>
          </a:xfrm>
          <a:prstGeom prst="rect">
            <a:avLst/>
          </a:prstGeom>
        </p:spPr>
        <p:txBody>
          <a:bodyPr wrap="square">
            <a:spAutoFit/>
          </a:bodyPr>
          <a:lstStyle/>
          <a:p>
            <a:pPr>
              <a:buFont typeface="Wingdings" pitchFamily="2" charset="2"/>
              <a:buChar char="Ø"/>
            </a:pPr>
            <a:r>
              <a:rPr lang="en-US" dirty="0" smtClean="0">
                <a:latin typeface="Book Antiqua" pitchFamily="18" charset="0"/>
              </a:rPr>
              <a:t>The </a:t>
            </a:r>
            <a:r>
              <a:rPr lang="en-US" dirty="0" smtClean="0">
                <a:latin typeface="Book Antiqua" pitchFamily="18" charset="0"/>
              </a:rPr>
              <a:t>higher powers. Unfortunately, not the lower powers. </a:t>
            </a:r>
            <a:endParaRPr lang="en-US" dirty="0">
              <a:latin typeface="Book Antiqua" pitchFamily="18" charset="0"/>
            </a:endParaRPr>
          </a:p>
        </p:txBody>
      </p:sp>
      <p:sp>
        <p:nvSpPr>
          <p:cNvPr id="8" name="Rectangle 7"/>
          <p:cNvSpPr/>
          <p:nvPr/>
        </p:nvSpPr>
        <p:spPr>
          <a:xfrm>
            <a:off x="0" y="3124200"/>
            <a:ext cx="8153400" cy="830997"/>
          </a:xfrm>
          <a:prstGeom prst="rect">
            <a:avLst/>
          </a:prstGeom>
        </p:spPr>
        <p:txBody>
          <a:bodyPr wrap="square">
            <a:spAutoFit/>
          </a:bodyPr>
          <a:lstStyle/>
          <a:p>
            <a:pPr algn="ctr"/>
            <a:r>
              <a:rPr lang="en-US" sz="2400" b="1" dirty="0" smtClean="0">
                <a:latin typeface="Book Antiqua" pitchFamily="18" charset="0"/>
              </a:rPr>
              <a:t>Christ will not share the throne with you, or the heart. He wants all of it or none of it. </a:t>
            </a:r>
            <a:r>
              <a:rPr lang="en-US" sz="2400" b="1" dirty="0" smtClean="0">
                <a:latin typeface="Book Antiqua" pitchFamily="18" charset="0"/>
              </a:rPr>
              <a:t>Why will He not share? </a:t>
            </a:r>
            <a:endParaRPr lang="en-US" sz="2400" b="1" dirty="0">
              <a:latin typeface="Book Antiqua" pitchFamily="18" charset="0"/>
            </a:endParaRPr>
          </a:p>
        </p:txBody>
      </p:sp>
      <p:sp>
        <p:nvSpPr>
          <p:cNvPr id="15" name="Rectangle 14"/>
          <p:cNvSpPr/>
          <p:nvPr/>
        </p:nvSpPr>
        <p:spPr>
          <a:xfrm>
            <a:off x="8228012" y="2362200"/>
            <a:ext cx="3732213" cy="3785652"/>
          </a:xfrm>
          <a:prstGeom prst="rect">
            <a:avLst/>
          </a:prstGeom>
          <a:solidFill>
            <a:schemeClr val="bg1">
              <a:lumMod val="95000"/>
            </a:schemeClr>
          </a:solidFill>
          <a:ln w="38100">
            <a:solidFill>
              <a:schemeClr val="tx1"/>
            </a:solidFill>
          </a:ln>
          <a:effectLst>
            <a:outerShdw blurRad="50800" dist="38100" dir="5400000" algn="t" rotWithShape="0">
              <a:prstClr val="black">
                <a:alpha val="40000"/>
              </a:prstClr>
            </a:outerShdw>
          </a:effectLst>
        </p:spPr>
        <p:txBody>
          <a:bodyPr wrap="square">
            <a:spAutoFit/>
          </a:bodyPr>
          <a:lstStyle/>
          <a:p>
            <a:pPr algn="just"/>
            <a:r>
              <a:rPr lang="en-US" sz="1500" b="1" dirty="0" smtClean="0">
                <a:solidFill>
                  <a:srgbClr val="003399"/>
                </a:solidFill>
                <a:latin typeface="Monotype Corsiva" pitchFamily="66" charset="0"/>
              </a:rPr>
              <a:t>7 Know ye not, brethren, (for I speak to them that know the law,) how that the law hath dominion over a man as long as he </a:t>
            </a:r>
            <a:r>
              <a:rPr lang="en-US" sz="1500" b="1" dirty="0" err="1" smtClean="0">
                <a:solidFill>
                  <a:srgbClr val="003399"/>
                </a:solidFill>
                <a:latin typeface="Monotype Corsiva" pitchFamily="66" charset="0"/>
              </a:rPr>
              <a:t>liveth</a:t>
            </a:r>
            <a:r>
              <a:rPr lang="en-US" sz="1500" b="1" dirty="0" smtClean="0">
                <a:solidFill>
                  <a:srgbClr val="003399"/>
                </a:solidFill>
                <a:latin typeface="Monotype Corsiva" pitchFamily="66" charset="0"/>
              </a:rPr>
              <a:t>?</a:t>
            </a:r>
          </a:p>
          <a:p>
            <a:pPr algn="just"/>
            <a:r>
              <a:rPr lang="en-US" sz="1500" b="1" baseline="30000" dirty="0" smtClean="0">
                <a:solidFill>
                  <a:srgbClr val="003399"/>
                </a:solidFill>
                <a:latin typeface="Monotype Corsiva" pitchFamily="66" charset="0"/>
              </a:rPr>
              <a:t>2 </a:t>
            </a:r>
            <a:r>
              <a:rPr lang="en-US" sz="1500" b="1" dirty="0" smtClean="0">
                <a:solidFill>
                  <a:srgbClr val="003399"/>
                </a:solidFill>
                <a:latin typeface="Monotype Corsiva" pitchFamily="66" charset="0"/>
              </a:rPr>
              <a:t>For the woman which hath an husband is bound by the law to her husband so long as he </a:t>
            </a:r>
            <a:r>
              <a:rPr lang="en-US" sz="1500" b="1" dirty="0" err="1" smtClean="0">
                <a:solidFill>
                  <a:srgbClr val="003399"/>
                </a:solidFill>
                <a:latin typeface="Monotype Corsiva" pitchFamily="66" charset="0"/>
              </a:rPr>
              <a:t>liveth</a:t>
            </a:r>
            <a:r>
              <a:rPr lang="en-US" sz="1500" b="1" dirty="0" smtClean="0">
                <a:solidFill>
                  <a:srgbClr val="003399"/>
                </a:solidFill>
                <a:latin typeface="Monotype Corsiva" pitchFamily="66" charset="0"/>
              </a:rPr>
              <a:t>; but if the husband be dead, she is loosed from the law of her husband.</a:t>
            </a:r>
          </a:p>
          <a:p>
            <a:pPr algn="just"/>
            <a:r>
              <a:rPr lang="en-US" sz="1500" b="1" baseline="30000" dirty="0" smtClean="0">
                <a:solidFill>
                  <a:srgbClr val="003399"/>
                </a:solidFill>
                <a:latin typeface="Monotype Corsiva" pitchFamily="66" charset="0"/>
              </a:rPr>
              <a:t>3 </a:t>
            </a:r>
            <a:r>
              <a:rPr lang="en-US" sz="1500" b="1" dirty="0" smtClean="0">
                <a:solidFill>
                  <a:srgbClr val="003399"/>
                </a:solidFill>
                <a:latin typeface="Monotype Corsiva" pitchFamily="66" charset="0"/>
              </a:rPr>
              <a:t>So then if, while her husband </a:t>
            </a:r>
            <a:r>
              <a:rPr lang="en-US" sz="1500" b="1" dirty="0" err="1" smtClean="0">
                <a:solidFill>
                  <a:srgbClr val="003399"/>
                </a:solidFill>
                <a:latin typeface="Monotype Corsiva" pitchFamily="66" charset="0"/>
              </a:rPr>
              <a:t>liveth</a:t>
            </a:r>
            <a:r>
              <a:rPr lang="en-US" sz="1500" b="1" dirty="0" smtClean="0">
                <a:solidFill>
                  <a:srgbClr val="003399"/>
                </a:solidFill>
                <a:latin typeface="Monotype Corsiva" pitchFamily="66" charset="0"/>
              </a:rPr>
              <a:t>, she be married to another man, she shall be called an adulteress: but if her husband be dead, she is free from that law; so that she is no adulteress, though she be married to another man.</a:t>
            </a:r>
          </a:p>
          <a:p>
            <a:pPr algn="just"/>
            <a:r>
              <a:rPr lang="en-US" sz="1500" b="1" baseline="30000" dirty="0" smtClean="0">
                <a:solidFill>
                  <a:srgbClr val="003399"/>
                </a:solidFill>
                <a:latin typeface="Monotype Corsiva" pitchFamily="66" charset="0"/>
              </a:rPr>
              <a:t>4 </a:t>
            </a:r>
            <a:r>
              <a:rPr lang="en-US" sz="1500" b="1" dirty="0" smtClean="0">
                <a:solidFill>
                  <a:srgbClr val="003399"/>
                </a:solidFill>
                <a:latin typeface="Monotype Corsiva" pitchFamily="66" charset="0"/>
              </a:rPr>
              <a:t>Wherefore, my brethren, ye also are become dead to the law by the body of Christ; that ye should be married to another, even to him who is raised from the dead, that we should bring forth fruit unto God</a:t>
            </a:r>
            <a:r>
              <a:rPr lang="en-US" sz="1500" dirty="0" smtClean="0">
                <a:latin typeface="Monotype Corsiva" pitchFamily="66" charset="0"/>
              </a:rPr>
              <a:t>.</a:t>
            </a:r>
            <a:endParaRPr lang="en-US" sz="1500" dirty="0">
              <a:latin typeface="Monotype Corsiva" pitchFamily="66" charset="0"/>
            </a:endParaRPr>
          </a:p>
        </p:txBody>
      </p:sp>
      <p:sp>
        <p:nvSpPr>
          <p:cNvPr id="16" name="Rectangle 15"/>
          <p:cNvSpPr/>
          <p:nvPr/>
        </p:nvSpPr>
        <p:spPr>
          <a:xfrm>
            <a:off x="379412" y="1600200"/>
            <a:ext cx="7620000" cy="1015663"/>
          </a:xfrm>
          <a:prstGeom prst="rect">
            <a:avLst/>
          </a:prstGeom>
        </p:spPr>
        <p:txBody>
          <a:bodyPr wrap="square">
            <a:spAutoFit/>
          </a:bodyPr>
          <a:lstStyle/>
          <a:p>
            <a:r>
              <a:rPr lang="en-US" sz="2000" dirty="0" smtClean="0">
                <a:latin typeface="Tempus Sans ITC" pitchFamily="82" charset="0"/>
              </a:rPr>
              <a:t>Christ </a:t>
            </a:r>
            <a:r>
              <a:rPr lang="en-US" sz="2000" dirty="0" smtClean="0">
                <a:latin typeface="Tempus Sans ITC" pitchFamily="82" charset="0"/>
              </a:rPr>
              <a:t>must occupy an undivided throne. Christ must reign supremely; so He must reign over </a:t>
            </a:r>
            <a:r>
              <a:rPr lang="en-US" sz="2000" dirty="0" smtClean="0">
                <a:latin typeface="Tempus Sans ITC" pitchFamily="82" charset="0"/>
              </a:rPr>
              <a:t>our </a:t>
            </a:r>
            <a:r>
              <a:rPr lang="en-US" sz="2000" dirty="0" smtClean="0">
                <a:latin typeface="Tempus Sans ITC" pitchFamily="82" charset="0"/>
              </a:rPr>
              <a:t>higher and lower powers. The problem is that Christ is ruling half of our nature. Which part? </a:t>
            </a:r>
            <a:endParaRPr lang="en-US" sz="2000" dirty="0" smtClean="0">
              <a:latin typeface="Tempus Sans ITC" pitchFamily="82" charset="0"/>
            </a:endParaRPr>
          </a:p>
        </p:txBody>
      </p:sp>
      <p:sp>
        <p:nvSpPr>
          <p:cNvPr id="18" name="Rectangle 17"/>
          <p:cNvSpPr/>
          <p:nvPr/>
        </p:nvSpPr>
        <p:spPr>
          <a:xfrm>
            <a:off x="379412" y="4114800"/>
            <a:ext cx="7772400" cy="2554545"/>
          </a:xfrm>
          <a:prstGeom prst="rect">
            <a:avLst/>
          </a:prstGeom>
        </p:spPr>
        <p:txBody>
          <a:bodyPr wrap="square">
            <a:spAutoFit/>
          </a:bodyPr>
          <a:lstStyle/>
          <a:p>
            <a:pPr algn="just">
              <a:buFont typeface="Wingdings" pitchFamily="2" charset="2"/>
              <a:buChar char="Ø"/>
            </a:pPr>
            <a:r>
              <a:rPr lang="en-US" sz="2000" dirty="0" smtClean="0">
                <a:latin typeface="Trebuchet MS (Body"/>
              </a:rPr>
              <a:t>He </a:t>
            </a:r>
            <a:r>
              <a:rPr lang="en-US" sz="2000" dirty="0" smtClean="0">
                <a:latin typeface="Trebuchet MS (Body"/>
              </a:rPr>
              <a:t>is not allowed to. It’s against the law. It’s against the law for two people to share the throne. Theme of ROMS </a:t>
            </a:r>
            <a:r>
              <a:rPr lang="en-US" sz="2000" dirty="0" smtClean="0">
                <a:latin typeface="Trebuchet MS (Body"/>
              </a:rPr>
              <a:t>7 </a:t>
            </a:r>
            <a:r>
              <a:rPr lang="en-US" sz="2000" dirty="0" smtClean="0">
                <a:latin typeface="Trebuchet MS (Body"/>
              </a:rPr>
              <a:t>is marriage. You cannot have two men marrying one woman. </a:t>
            </a:r>
            <a:endParaRPr lang="en-US" sz="2000" dirty="0" smtClean="0">
              <a:latin typeface="Trebuchet MS (Body"/>
            </a:endParaRPr>
          </a:p>
          <a:p>
            <a:pPr algn="just">
              <a:buFont typeface="Wingdings" pitchFamily="2" charset="2"/>
              <a:buChar char="Ø"/>
            </a:pPr>
            <a:r>
              <a:rPr lang="en-US" sz="2000" dirty="0" smtClean="0">
                <a:latin typeface="Trebuchet MS (Body"/>
              </a:rPr>
              <a:t>The </a:t>
            </a:r>
            <a:r>
              <a:rPr lang="en-US" sz="2000" dirty="0" smtClean="0">
                <a:latin typeface="Trebuchet MS (Body"/>
              </a:rPr>
              <a:t>law controls everything. You have you, your husband, and Christ. The throne is the woman. The heart is corrupt—the current husband, Christ—the new husband. The law says you cannot do that. The only legal way is for the current husband to die. So when the heart dies, then you can have Christ reign on that throne.</a:t>
            </a:r>
            <a:endParaRPr lang="en-US" sz="2000" dirty="0">
              <a:latin typeface="Trebuchet MS (Body"/>
            </a:endParaRPr>
          </a:p>
        </p:txBody>
      </p:sp>
      <p:sp>
        <p:nvSpPr>
          <p:cNvPr id="19" name="Rectangle 18"/>
          <p:cNvSpPr/>
          <p:nvPr/>
        </p:nvSpPr>
        <p:spPr>
          <a:xfrm>
            <a:off x="8380412" y="6248400"/>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228012" y="1295400"/>
            <a:ext cx="152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580812" y="6248400"/>
            <a:ext cx="152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C:\Users\User\AppData\Local\Microsoft\Windows\INetCache\IE\AOE6MOYD\480px-Twemoji_2665.svg[1].png"/>
          <p:cNvPicPr>
            <a:picLocks noChangeAspect="1" noChangeArrowheads="1"/>
          </p:cNvPicPr>
          <p:nvPr/>
        </p:nvPicPr>
        <p:blipFill>
          <a:blip r:embed="rId2" cstate="print">
            <a:duotone>
              <a:schemeClr val="accent2">
                <a:shade val="45000"/>
                <a:satMod val="135000"/>
              </a:schemeClr>
              <a:prstClr val="white"/>
            </a:duotone>
            <a:lum bright="100000" contrast="-100000"/>
          </a:blip>
          <a:srcRect/>
          <a:stretch>
            <a:fillRect/>
          </a:stretch>
        </p:blipFill>
        <p:spPr bwMode="auto">
          <a:xfrm>
            <a:off x="9066212" y="1219200"/>
            <a:ext cx="1150384" cy="1150384"/>
          </a:xfrm>
          <a:prstGeom prst="rect">
            <a:avLst/>
          </a:prstGeom>
          <a:noFill/>
        </p:spPr>
      </p:pic>
      <p:pic>
        <p:nvPicPr>
          <p:cNvPr id="5122" name="Picture 2" descr="C:\Users\User\AppData\Local\Microsoft\Windows\INetCache\IE\ZQS0L068\682px-Christian_Cross_icon.svg[1].png"/>
          <p:cNvPicPr>
            <a:picLocks noChangeAspect="1" noChangeArrowheads="1"/>
          </p:cNvPicPr>
          <p:nvPr/>
        </p:nvPicPr>
        <p:blipFill>
          <a:blip r:embed="rId3" cstate="print"/>
          <a:srcRect/>
          <a:stretch>
            <a:fillRect/>
          </a:stretch>
        </p:blipFill>
        <p:spPr bwMode="auto">
          <a:xfrm>
            <a:off x="10437812" y="1371600"/>
            <a:ext cx="539750" cy="809625"/>
          </a:xfrm>
          <a:prstGeom prst="rect">
            <a:avLst/>
          </a:prstGeom>
          <a:noFill/>
        </p:spPr>
      </p:pic>
      <p:pic>
        <p:nvPicPr>
          <p:cNvPr id="25" name="Picture 9" descr="C:\Users\User\AppData\Local\Microsoft\Windows\INetCache\IE\AOE6MOYD\1200px-Letter_x.svg[1].png"/>
          <p:cNvPicPr>
            <a:picLocks noChangeAspect="1" noChangeArrowheads="1"/>
          </p:cNvPicPr>
          <p:nvPr/>
        </p:nvPicPr>
        <p:blipFill>
          <a:blip r:embed="rId4" cstate="print"/>
          <a:srcRect/>
          <a:stretch>
            <a:fillRect/>
          </a:stretch>
        </p:blipFill>
        <p:spPr bwMode="auto">
          <a:xfrm>
            <a:off x="9142412" y="838200"/>
            <a:ext cx="990600" cy="1783084"/>
          </a:xfrm>
          <a:prstGeom prst="rect">
            <a:avLst/>
          </a:prstGeom>
          <a:noFill/>
        </p:spPr>
      </p:pic>
      <p:cxnSp>
        <p:nvCxnSpPr>
          <p:cNvPr id="27" name="Straight Arrow Connector 26"/>
          <p:cNvCxnSpPr/>
          <p:nvPr/>
        </p:nvCxnSpPr>
        <p:spPr>
          <a:xfrm rot="5400000">
            <a:off x="10895012" y="990600"/>
            <a:ext cx="3810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352212" y="762000"/>
            <a:ext cx="836613" cy="1200329"/>
          </a:xfrm>
          <a:prstGeom prst="rect">
            <a:avLst/>
          </a:prstGeom>
          <a:noFill/>
        </p:spPr>
        <p:txBody>
          <a:bodyPr wrap="square" rtlCol="0">
            <a:spAutoFit/>
          </a:bodyPr>
          <a:lstStyle/>
          <a:p>
            <a:r>
              <a:rPr lang="en-US" b="1" dirty="0" smtClean="0">
                <a:solidFill>
                  <a:schemeClr val="bg1"/>
                </a:solidFill>
              </a:rPr>
              <a:t>Christ will NOT share</a:t>
            </a:r>
            <a:endParaRPr lang="en-US" b="1" dirty="0">
              <a:solidFill>
                <a:schemeClr val="bg1"/>
              </a:solidFill>
            </a:endParaRPr>
          </a:p>
        </p:txBody>
      </p:sp>
      <p:sp>
        <p:nvSpPr>
          <p:cNvPr id="31" name="TextBox 30"/>
          <p:cNvSpPr txBox="1"/>
          <p:nvPr/>
        </p:nvSpPr>
        <p:spPr>
          <a:xfrm>
            <a:off x="9218612" y="6324600"/>
            <a:ext cx="1600200" cy="369332"/>
          </a:xfrm>
          <a:prstGeom prst="rect">
            <a:avLst/>
          </a:prstGeom>
          <a:noFill/>
        </p:spPr>
        <p:txBody>
          <a:bodyPr wrap="square" rtlCol="0">
            <a:spAutoFit/>
          </a:bodyPr>
          <a:lstStyle/>
          <a:p>
            <a:pPr algn="ctr"/>
            <a:r>
              <a:rPr lang="en-US" dirty="0" smtClean="0">
                <a:solidFill>
                  <a:schemeClr val="bg1"/>
                </a:solidFill>
              </a:rPr>
              <a:t>Throne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C:\Users\User\AppData\Local\Microsoft\Windows\INetCache\IE\AOE6MOYD\480px-Twemoji_2665.svg[1].png"/>
          <p:cNvPicPr>
            <a:picLocks noChangeAspect="1" noChangeArrowheads="1"/>
          </p:cNvPicPr>
          <p:nvPr/>
        </p:nvPicPr>
        <p:blipFill>
          <a:blip r:embed="rId2" cstate="print">
            <a:lum bright="63000" contrast="52000"/>
          </a:blip>
          <a:srcRect/>
          <a:stretch>
            <a:fillRect/>
          </a:stretch>
        </p:blipFill>
        <p:spPr bwMode="auto">
          <a:xfrm rot="2011976">
            <a:off x="8337612" y="3386201"/>
            <a:ext cx="3726579" cy="3726579"/>
          </a:xfrm>
          <a:prstGeom prst="rect">
            <a:avLst/>
          </a:prstGeom>
          <a:noFill/>
        </p:spPr>
      </p:pic>
      <p:pic>
        <p:nvPicPr>
          <p:cNvPr id="7" name="Picture 22" descr="C:\Users\User\AppData\Local\Microsoft\Windows\INetCache\IE\AOE6MOYD\480px-Twemoji_2665.svg[1].png"/>
          <p:cNvPicPr>
            <a:picLocks noChangeAspect="1" noChangeArrowheads="1"/>
          </p:cNvPicPr>
          <p:nvPr/>
        </p:nvPicPr>
        <p:blipFill>
          <a:blip r:embed="rId2" cstate="print">
            <a:lum bright="63000" contrast="52000"/>
          </a:blip>
          <a:srcRect/>
          <a:stretch>
            <a:fillRect/>
          </a:stretch>
        </p:blipFill>
        <p:spPr bwMode="auto">
          <a:xfrm rot="20904963">
            <a:off x="63100" y="369488"/>
            <a:ext cx="6629400" cy="6629400"/>
          </a:xfrm>
          <a:prstGeom prst="rect">
            <a:avLst/>
          </a:prstGeom>
          <a:noFill/>
        </p:spPr>
      </p:pic>
      <p:sp>
        <p:nvSpPr>
          <p:cNvPr id="2" name="Title 1"/>
          <p:cNvSpPr>
            <a:spLocks noGrp="1"/>
          </p:cNvSpPr>
          <p:nvPr>
            <p:ph type="title"/>
          </p:nvPr>
        </p:nvSpPr>
        <p:spPr>
          <a:xfrm>
            <a:off x="684212" y="152400"/>
            <a:ext cx="10969943" cy="1143000"/>
          </a:xfrm>
        </p:spPr>
        <p:txBody>
          <a:bodyPr/>
          <a:lstStyle/>
          <a:p>
            <a:r>
              <a:rPr lang="en-US" dirty="0" smtClean="0">
                <a:latin typeface="Britannic Bold" pitchFamily="34" charset="0"/>
              </a:rPr>
              <a:t>Lower Passions Controlled</a:t>
            </a:r>
            <a:endParaRPr lang="en-US" dirty="0"/>
          </a:p>
        </p:txBody>
      </p:sp>
      <p:sp>
        <p:nvSpPr>
          <p:cNvPr id="4" name="Rectangle 3"/>
          <p:cNvSpPr/>
          <p:nvPr/>
        </p:nvSpPr>
        <p:spPr>
          <a:xfrm>
            <a:off x="531812" y="1219200"/>
            <a:ext cx="11277600" cy="5509200"/>
          </a:xfrm>
          <a:prstGeom prst="rect">
            <a:avLst/>
          </a:prstGeom>
          <a:ln w="38100">
            <a:solidFill>
              <a:schemeClr val="tx1"/>
            </a:solidFill>
          </a:ln>
        </p:spPr>
        <p:txBody>
          <a:bodyPr wrap="square">
            <a:spAutoFit/>
          </a:bodyPr>
          <a:lstStyle/>
          <a:p>
            <a:pPr algn="just"/>
            <a:r>
              <a:rPr lang="en-US" sz="2200" dirty="0" smtClean="0">
                <a:solidFill>
                  <a:srgbClr val="003399"/>
                </a:solidFill>
                <a:latin typeface="Monotype Corsiva" pitchFamily="66" charset="0"/>
              </a:rPr>
              <a:t>The </a:t>
            </a:r>
            <a:r>
              <a:rPr lang="en-US" sz="2200" dirty="0" smtClean="0">
                <a:solidFill>
                  <a:srgbClr val="003399"/>
                </a:solidFill>
                <a:latin typeface="Monotype Corsiva" pitchFamily="66" charset="0"/>
              </a:rPr>
              <a:t>History to Be Repeated.--Near the close of this earth's history Satan will work with all his powers in the same manner and with the same temptations wherewith he tempted ancient Israel just before their entering the Land of Promise. He will lay snares for those who claim to keep the commandments of God, and who are almost on the borders of the heavenly Canaan. He will use his powers to their utmost in order to entrap souls and to take God's professed people upon their weakest points. </a:t>
            </a:r>
            <a:r>
              <a:rPr lang="en-US" sz="2200" b="1" u="sng" dirty="0" smtClean="0">
                <a:solidFill>
                  <a:srgbClr val="003399"/>
                </a:solidFill>
                <a:latin typeface="Monotype Corsiva" pitchFamily="66" charset="0"/>
              </a:rPr>
              <a:t>Those who have not brought the lower passions into subjection to the higher powers of their being, those who have allowed their minds to flow in a channel of carnal indulgence of the baser passions, Satan is determined to destroy with his temptations--to pollute their souls with licentiousness. He is not aiming especially at the lower and less important marks, but he makes use of his snares through those whom he can enlist as his agents to allure or attract men to take liberties which are condemned in the law of God. And men in responsible positions, teaching the claims of God's law, whose mouths are filled with arguments in vindication of His law, against which Satan has made such a raid--over such he sets his hellish powers and his agencies at work and overthrows them upon the weak points in their character, knowing that he who offends on one point is guilty of all, thus obtaining complete mastery over the entire man. Mind, soul, body, and conscience are involved in the ruin. </a:t>
            </a:r>
            <a:r>
              <a:rPr lang="en-US" sz="2200" dirty="0" smtClean="0">
                <a:solidFill>
                  <a:srgbClr val="003399"/>
                </a:solidFill>
                <a:latin typeface="Monotype Corsiva" pitchFamily="66" charset="0"/>
              </a:rPr>
              <a:t>If he be a messenger of righteousness and has had great light, or if the Lord has used him as His special worker in the cause of truth, then how great is the triumph of Satan! How he exults! How God is dishonored</a:t>
            </a:r>
            <a:r>
              <a:rPr lang="en-US" sz="2200" dirty="0" smtClean="0">
                <a:solidFill>
                  <a:srgbClr val="003399"/>
                </a:solidFill>
                <a:latin typeface="Monotype Corsiva" pitchFamily="66" charset="0"/>
              </a:rPr>
              <a:t>! </a:t>
            </a:r>
            <a:r>
              <a:rPr lang="en-US" sz="2200" dirty="0" smtClean="0">
                <a:solidFill>
                  <a:srgbClr val="003399"/>
                </a:solidFill>
                <a:latin typeface="Monotype Corsiva" pitchFamily="66" charset="0"/>
              </a:rPr>
              <a:t>{AH 327.1}</a:t>
            </a:r>
            <a:endParaRPr lang="en-US"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C:\Users\User\AppData\Local\Microsoft\Windows\INetCache\IE\AOE6MOYD\480px-Twemoji_2665.svg[1].png"/>
          <p:cNvPicPr>
            <a:picLocks noChangeAspect="1" noChangeArrowheads="1"/>
          </p:cNvPicPr>
          <p:nvPr/>
        </p:nvPicPr>
        <p:blipFill>
          <a:blip r:embed="rId2" cstate="print">
            <a:grayscl/>
            <a:lum bright="30000" contrast="-100000"/>
          </a:blip>
          <a:srcRect/>
          <a:stretch>
            <a:fillRect/>
          </a:stretch>
        </p:blipFill>
        <p:spPr bwMode="auto">
          <a:xfrm rot="21011455">
            <a:off x="7364647" y="3403835"/>
            <a:ext cx="3590903" cy="3590903"/>
          </a:xfrm>
          <a:prstGeom prst="rect">
            <a:avLst/>
          </a:prstGeom>
          <a:noFill/>
          <a:effectLst>
            <a:glow rad="63500">
              <a:schemeClr val="accent1">
                <a:satMod val="175000"/>
                <a:alpha val="40000"/>
              </a:schemeClr>
            </a:glow>
          </a:effectLst>
        </p:spPr>
      </p:pic>
      <p:sp>
        <p:nvSpPr>
          <p:cNvPr id="2" name="Title 1"/>
          <p:cNvSpPr>
            <a:spLocks noGrp="1"/>
          </p:cNvSpPr>
          <p:nvPr>
            <p:ph type="title"/>
          </p:nvPr>
        </p:nvSpPr>
        <p:spPr/>
        <p:txBody>
          <a:bodyPr/>
          <a:lstStyle/>
          <a:p>
            <a:r>
              <a:rPr lang="en-US" dirty="0" smtClean="0">
                <a:latin typeface="Britannic Bold" pitchFamily="34" charset="0"/>
              </a:rPr>
              <a:t>Lower Passions Controlled Cont’</a:t>
            </a:r>
            <a:endParaRPr lang="en-US" dirty="0"/>
          </a:p>
        </p:txBody>
      </p:sp>
      <p:sp>
        <p:nvSpPr>
          <p:cNvPr id="4" name="Rectangle 3"/>
          <p:cNvSpPr/>
          <p:nvPr/>
        </p:nvSpPr>
        <p:spPr>
          <a:xfrm>
            <a:off x="608012" y="1676400"/>
            <a:ext cx="8382000" cy="1200329"/>
          </a:xfrm>
          <a:prstGeom prst="rect">
            <a:avLst/>
          </a:prstGeom>
        </p:spPr>
        <p:txBody>
          <a:bodyPr wrap="square">
            <a:spAutoFit/>
          </a:bodyPr>
          <a:lstStyle/>
          <a:p>
            <a:r>
              <a:rPr lang="en-US" sz="2400" dirty="0" smtClean="0">
                <a:latin typeface="Tempus Sans ITC" pitchFamily="82" charset="0"/>
              </a:rPr>
              <a:t>There are two groups EGW is talking about: Those who have not brought their lower passions into subjection to the higher powers and those who have. </a:t>
            </a:r>
            <a:endParaRPr lang="en-US" sz="2400" dirty="0">
              <a:latin typeface="Tempus Sans ITC" pitchFamily="82" charset="0"/>
            </a:endParaRPr>
          </a:p>
        </p:txBody>
      </p:sp>
      <p:sp>
        <p:nvSpPr>
          <p:cNvPr id="5" name="Rectangle 4"/>
          <p:cNvSpPr/>
          <p:nvPr/>
        </p:nvSpPr>
        <p:spPr>
          <a:xfrm>
            <a:off x="1141412" y="2895600"/>
            <a:ext cx="8305800" cy="1200329"/>
          </a:xfrm>
          <a:prstGeom prst="rect">
            <a:avLst/>
          </a:prstGeom>
        </p:spPr>
        <p:txBody>
          <a:bodyPr wrap="square">
            <a:spAutoFit/>
          </a:bodyPr>
          <a:lstStyle/>
          <a:p>
            <a:pPr>
              <a:buFont typeface="Wingdings" pitchFamily="2" charset="2"/>
              <a:buChar char="Ø"/>
            </a:pPr>
            <a:r>
              <a:rPr lang="en-US" sz="2400" dirty="0" smtClean="0">
                <a:latin typeface="Bodoni MT" pitchFamily="18" charset="0"/>
              </a:rPr>
              <a:t>A false prophet is someone who does not have their lower passions in subjection to their higher powers. So they are controlled by their emotions and feelings, lower passions.</a:t>
            </a:r>
            <a:endParaRPr lang="en-US" sz="2400" dirty="0">
              <a:latin typeface="Bodoni MT" pitchFamily="18" charset="0"/>
            </a:endParaRPr>
          </a:p>
        </p:txBody>
      </p:sp>
      <p:sp>
        <p:nvSpPr>
          <p:cNvPr id="6" name="Rectangle 5"/>
          <p:cNvSpPr/>
          <p:nvPr/>
        </p:nvSpPr>
        <p:spPr>
          <a:xfrm>
            <a:off x="1065212" y="4191000"/>
            <a:ext cx="7696200" cy="1200329"/>
          </a:xfrm>
          <a:prstGeom prst="rect">
            <a:avLst/>
          </a:prstGeom>
        </p:spPr>
        <p:txBody>
          <a:bodyPr wrap="square">
            <a:spAutoFit/>
          </a:bodyPr>
          <a:lstStyle/>
          <a:p>
            <a:pPr>
              <a:buFont typeface="Wingdings" pitchFamily="2" charset="2"/>
              <a:buChar char="Ø"/>
            </a:pPr>
            <a:r>
              <a:rPr lang="en-US" sz="2400" dirty="0" smtClean="0">
                <a:latin typeface="Bodoni MT" pitchFamily="18" charset="0"/>
              </a:rPr>
              <a:t>A true prophet is someone who is not controlled by their emotions. They have their lower passions in subjection to their higher powers.</a:t>
            </a:r>
            <a:endParaRPr lang="en-US" sz="2400" dirty="0">
              <a:latin typeface="Bodoni MT" pitchFamily="18" charset="0"/>
            </a:endParaRPr>
          </a:p>
        </p:txBody>
      </p:sp>
      <p:pic>
        <p:nvPicPr>
          <p:cNvPr id="7" name="Picture 22" descr="C:\Users\User\AppData\Local\Microsoft\Windows\INetCache\IE\AOE6MOYD\480px-Twemoji_2665.svg[1].png"/>
          <p:cNvPicPr>
            <a:picLocks noChangeAspect="1" noChangeArrowheads="1"/>
          </p:cNvPicPr>
          <p:nvPr/>
        </p:nvPicPr>
        <p:blipFill>
          <a:blip r:embed="rId2" cstate="print">
            <a:grayscl/>
            <a:lum bright="30000" contrast="-100000"/>
          </a:blip>
          <a:srcRect/>
          <a:stretch>
            <a:fillRect/>
          </a:stretch>
        </p:blipFill>
        <p:spPr bwMode="auto">
          <a:xfrm>
            <a:off x="9294812" y="4495800"/>
            <a:ext cx="2646334" cy="2646334"/>
          </a:xfrm>
          <a:prstGeom prst="rect">
            <a:avLst/>
          </a:prstGeom>
          <a:noFill/>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C:\Users\User\AppData\Local\Microsoft\Windows\INetCache\IE\AOE6MOYD\480px-Twemoji_2665.svg[1].png"/>
          <p:cNvPicPr>
            <a:picLocks noChangeAspect="1" noChangeArrowheads="1"/>
          </p:cNvPicPr>
          <p:nvPr/>
        </p:nvPicPr>
        <p:blipFill>
          <a:blip r:embed="rId2" cstate="print">
            <a:lum bright="47000" contrast="86000"/>
          </a:blip>
          <a:srcRect/>
          <a:stretch>
            <a:fillRect/>
          </a:stretch>
        </p:blipFill>
        <p:spPr bwMode="auto">
          <a:xfrm rot="1494585">
            <a:off x="10522893" y="5376332"/>
            <a:ext cx="1431374" cy="1317785"/>
          </a:xfrm>
          <a:prstGeom prst="rect">
            <a:avLst/>
          </a:prstGeom>
          <a:noFill/>
        </p:spPr>
      </p:pic>
      <p:pic>
        <p:nvPicPr>
          <p:cNvPr id="9" name="Picture 22" descr="C:\Users\User\AppData\Local\Microsoft\Windows\INetCache\IE\AOE6MOYD\480px-Twemoji_2665.svg[1].png"/>
          <p:cNvPicPr>
            <a:picLocks noChangeAspect="1" noChangeArrowheads="1"/>
          </p:cNvPicPr>
          <p:nvPr/>
        </p:nvPicPr>
        <p:blipFill>
          <a:blip r:embed="rId2" cstate="print">
            <a:lum bright="47000" contrast="86000"/>
          </a:blip>
          <a:srcRect/>
          <a:stretch>
            <a:fillRect/>
          </a:stretch>
        </p:blipFill>
        <p:spPr bwMode="auto">
          <a:xfrm rot="19783740">
            <a:off x="45160" y="122324"/>
            <a:ext cx="5265018" cy="4847204"/>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You Are What You Eat</a:t>
            </a:r>
            <a:endParaRPr lang="en-US" dirty="0"/>
          </a:p>
        </p:txBody>
      </p:sp>
      <p:sp>
        <p:nvSpPr>
          <p:cNvPr id="4" name="Rectangle 3"/>
          <p:cNvSpPr/>
          <p:nvPr/>
        </p:nvSpPr>
        <p:spPr>
          <a:xfrm>
            <a:off x="531812" y="1524000"/>
            <a:ext cx="10896600" cy="1785104"/>
          </a:xfrm>
          <a:prstGeom prst="rect">
            <a:avLst/>
          </a:prstGeom>
          <a:ln w="38100">
            <a:solidFill>
              <a:schemeClr val="tx1"/>
            </a:solidFill>
          </a:ln>
        </p:spPr>
        <p:txBody>
          <a:bodyPr wrap="square">
            <a:spAutoFit/>
          </a:bodyPr>
          <a:lstStyle/>
          <a:p>
            <a:pPr algn="just"/>
            <a:r>
              <a:rPr lang="en-US" sz="2200" dirty="0" smtClean="0">
                <a:solidFill>
                  <a:srgbClr val="003399"/>
                </a:solidFill>
                <a:latin typeface="Monotype Corsiva" pitchFamily="66" charset="0"/>
              </a:rPr>
              <a:t>What About Flesh Foods?--We do not mark out any precise line to be followed in diet; but we do say that in countries where there are fruits, grains, and nuts in abundance, flesh food is not the right food for God's people. </a:t>
            </a:r>
            <a:r>
              <a:rPr lang="en-US" sz="2200" b="1" dirty="0" smtClean="0">
                <a:solidFill>
                  <a:srgbClr val="003399"/>
                </a:solidFill>
                <a:latin typeface="Monotype Corsiva" pitchFamily="66" charset="0"/>
              </a:rPr>
              <a:t>I have been instructed that flesh food has a tendency to animalize the nature, to rob men and women of that love and sympathy which they should feel for everyone, and to give the lower passions control over the higher powers of the being.</a:t>
            </a:r>
            <a:r>
              <a:rPr lang="en-US" sz="2200" dirty="0" smtClean="0">
                <a:solidFill>
                  <a:srgbClr val="003399"/>
                </a:solidFill>
                <a:latin typeface="Monotype Corsiva" pitchFamily="66" charset="0"/>
              </a:rPr>
              <a:t> If meat eating was ever healthful, it is not safe now</a:t>
            </a:r>
            <a:r>
              <a:rPr lang="en-US" sz="2200" dirty="0" smtClean="0">
                <a:solidFill>
                  <a:srgbClr val="003399"/>
                </a:solidFill>
                <a:latin typeface="Monotype Corsiva" pitchFamily="66" charset="0"/>
              </a:rPr>
              <a:t>. {</a:t>
            </a:r>
            <a:r>
              <a:rPr lang="en-US" sz="2200" dirty="0" smtClean="0">
                <a:solidFill>
                  <a:srgbClr val="003399"/>
                </a:solidFill>
                <a:latin typeface="Monotype Corsiva" pitchFamily="66" charset="0"/>
              </a:rPr>
              <a:t>CG 382.1}  </a:t>
            </a:r>
            <a:endParaRPr lang="en-US" sz="2200" dirty="0">
              <a:solidFill>
                <a:srgbClr val="003399"/>
              </a:solidFill>
              <a:latin typeface="Monotype Corsiva" pitchFamily="66" charset="0"/>
            </a:endParaRPr>
          </a:p>
        </p:txBody>
      </p:sp>
      <p:sp>
        <p:nvSpPr>
          <p:cNvPr id="5" name="Rectangle 4"/>
          <p:cNvSpPr/>
          <p:nvPr/>
        </p:nvSpPr>
        <p:spPr>
          <a:xfrm>
            <a:off x="760412" y="3581400"/>
            <a:ext cx="9296400" cy="1754326"/>
          </a:xfrm>
          <a:prstGeom prst="rect">
            <a:avLst/>
          </a:prstGeom>
        </p:spPr>
        <p:txBody>
          <a:bodyPr wrap="square">
            <a:spAutoFit/>
          </a:bodyPr>
          <a:lstStyle/>
          <a:p>
            <a:pPr algn="just">
              <a:buFont typeface="Wingdings" pitchFamily="2" charset="2"/>
              <a:buChar char="Ø"/>
            </a:pPr>
            <a:r>
              <a:rPr lang="en-US" dirty="0" smtClean="0">
                <a:latin typeface="Trebuchet MS (Body"/>
              </a:rPr>
              <a:t> When </a:t>
            </a:r>
            <a:r>
              <a:rPr lang="en-US" dirty="0" smtClean="0">
                <a:latin typeface="Trebuchet MS (Body"/>
              </a:rPr>
              <a:t>you start physically eating something that is not good for you, those chemicals begin to affect your lower powers and they can animalize you. Being animal like has its place as long as it is in subjection to the higher powers. So by eating unhealthy food it can distort and warp your emotions and damage them. So instead of emotions being positive, they end up being negative. So if you eat bad chemicals those chemicals affect the lower passions.</a:t>
            </a:r>
            <a:endParaRPr lang="en-US" dirty="0">
              <a:latin typeface="Trebuchet MS (Body"/>
            </a:endParaRPr>
          </a:p>
        </p:txBody>
      </p:sp>
      <p:sp>
        <p:nvSpPr>
          <p:cNvPr id="6" name="Rectangle 5"/>
          <p:cNvSpPr/>
          <p:nvPr/>
        </p:nvSpPr>
        <p:spPr>
          <a:xfrm>
            <a:off x="836612" y="5334000"/>
            <a:ext cx="9839553" cy="523220"/>
          </a:xfrm>
          <a:prstGeom prst="rect">
            <a:avLst/>
          </a:prstGeom>
        </p:spPr>
        <p:txBody>
          <a:bodyPr wrap="none">
            <a:spAutoFit/>
          </a:bodyPr>
          <a:lstStyle/>
          <a:p>
            <a:pPr algn="ctr"/>
            <a:r>
              <a:rPr lang="en-US" sz="2800" b="1" dirty="0" smtClean="0">
                <a:latin typeface="Ink Free" pitchFamily="66" charset="0"/>
              </a:rPr>
              <a:t>What you eat affects the lower powers—feelings and emotions</a:t>
            </a:r>
            <a:r>
              <a:rPr lang="en-US" sz="2000" b="1" dirty="0" smtClean="0"/>
              <a:t>.</a:t>
            </a:r>
            <a:endParaRPr lang="en-US" sz="2000" b="1" dirty="0"/>
          </a:p>
        </p:txBody>
      </p:sp>
      <p:sp>
        <p:nvSpPr>
          <p:cNvPr id="7" name="Rectangle 6"/>
          <p:cNvSpPr/>
          <p:nvPr/>
        </p:nvSpPr>
        <p:spPr>
          <a:xfrm>
            <a:off x="1598612" y="5943600"/>
            <a:ext cx="8686800" cy="707886"/>
          </a:xfrm>
          <a:prstGeom prst="rect">
            <a:avLst/>
          </a:prstGeom>
        </p:spPr>
        <p:txBody>
          <a:bodyPr wrap="square">
            <a:spAutoFit/>
          </a:bodyPr>
          <a:lstStyle/>
          <a:p>
            <a:pPr>
              <a:buFont typeface="Wingdings" pitchFamily="2" charset="2"/>
              <a:buChar char="v"/>
            </a:pPr>
            <a:r>
              <a:rPr lang="en-US" sz="2000" dirty="0" smtClean="0">
                <a:latin typeface="Book Antiqua" pitchFamily="18" charset="0"/>
              </a:rPr>
              <a:t> So </a:t>
            </a:r>
            <a:r>
              <a:rPr lang="en-US" sz="2000" dirty="0" smtClean="0">
                <a:latin typeface="Book Antiqua" pitchFamily="18" charset="0"/>
              </a:rPr>
              <a:t>again, when you start playing around with the physical it affects the spiritual. But the physical is not the spiritual</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C:\Users\User\AppData\Local\Microsoft\Windows\INetCache\IE\AOE6MOYD\480px-Twemoji_2665.svg[1].png"/>
          <p:cNvPicPr>
            <a:picLocks noChangeAspect="1" noChangeArrowheads="1"/>
          </p:cNvPicPr>
          <p:nvPr/>
        </p:nvPicPr>
        <p:blipFill>
          <a:blip r:embed="rId2" cstate="print">
            <a:duotone>
              <a:schemeClr val="accent2">
                <a:shade val="45000"/>
                <a:satMod val="135000"/>
              </a:schemeClr>
              <a:prstClr val="white"/>
            </a:duotone>
            <a:lum bright="-33000" contrast="54000"/>
          </a:blip>
          <a:srcRect/>
          <a:stretch>
            <a:fillRect/>
          </a:stretch>
        </p:blipFill>
        <p:spPr bwMode="auto">
          <a:xfrm rot="1004382">
            <a:off x="7320250" y="2467039"/>
            <a:ext cx="4840660" cy="4840660"/>
          </a:xfrm>
          <a:prstGeom prst="rect">
            <a:avLst/>
          </a:prstGeom>
          <a:noFill/>
          <a:effectLst>
            <a:glow rad="101600">
              <a:schemeClr val="accent2">
                <a:satMod val="175000"/>
                <a:alpha val="40000"/>
              </a:schemeClr>
            </a:glow>
          </a:effectLst>
        </p:spPr>
      </p:pic>
      <p:sp>
        <p:nvSpPr>
          <p:cNvPr id="2" name="Title 1"/>
          <p:cNvSpPr>
            <a:spLocks noGrp="1"/>
          </p:cNvSpPr>
          <p:nvPr>
            <p:ph type="title"/>
          </p:nvPr>
        </p:nvSpPr>
        <p:spPr/>
        <p:txBody>
          <a:bodyPr/>
          <a:lstStyle/>
          <a:p>
            <a:r>
              <a:rPr lang="en-US" dirty="0" smtClean="0">
                <a:latin typeface="Britannic Bold" pitchFamily="34" charset="0"/>
              </a:rPr>
              <a:t>Summary</a:t>
            </a:r>
            <a:endParaRPr lang="en-US" dirty="0"/>
          </a:p>
        </p:txBody>
      </p:sp>
      <p:sp>
        <p:nvSpPr>
          <p:cNvPr id="6" name="Rectangle 5"/>
          <p:cNvSpPr/>
          <p:nvPr/>
        </p:nvSpPr>
        <p:spPr>
          <a:xfrm>
            <a:off x="836612" y="1371600"/>
            <a:ext cx="8839200" cy="1631216"/>
          </a:xfrm>
          <a:prstGeom prst="rect">
            <a:avLst/>
          </a:prstGeom>
        </p:spPr>
        <p:txBody>
          <a:bodyPr wrap="square">
            <a:spAutoFit/>
          </a:bodyPr>
          <a:lstStyle/>
          <a:p>
            <a:pPr>
              <a:buFont typeface="Wingdings" pitchFamily="2" charset="2"/>
              <a:buChar char="Ø"/>
            </a:pPr>
            <a:r>
              <a:rPr lang="en-US" sz="2000" dirty="0" smtClean="0"/>
              <a:t> You </a:t>
            </a:r>
            <a:r>
              <a:rPr lang="en-US" sz="2000" dirty="0" smtClean="0"/>
              <a:t>have a house. The house represents your physical body. You live in the house. You is in reference to your character—thoughts and feelings. You are not the house. You are just an occupier of the house. You are a spiritual being. You are not physical. But when God created a human being, he joined the physical—the house with the spiritual, and you became a living soul.</a:t>
            </a:r>
            <a:endParaRPr lang="en-US" sz="2000" dirty="0"/>
          </a:p>
        </p:txBody>
      </p:sp>
      <p:sp>
        <p:nvSpPr>
          <p:cNvPr id="7" name="Rectangle 6"/>
          <p:cNvSpPr/>
          <p:nvPr/>
        </p:nvSpPr>
        <p:spPr>
          <a:xfrm>
            <a:off x="836612" y="3048000"/>
            <a:ext cx="6365525" cy="400110"/>
          </a:xfrm>
          <a:prstGeom prst="rect">
            <a:avLst/>
          </a:prstGeom>
        </p:spPr>
        <p:txBody>
          <a:bodyPr wrap="none">
            <a:spAutoFit/>
          </a:bodyPr>
          <a:lstStyle/>
          <a:p>
            <a:pPr>
              <a:buFont typeface="Wingdings" pitchFamily="2" charset="2"/>
              <a:buChar char="Ø"/>
            </a:pPr>
            <a:r>
              <a:rPr lang="en-US" sz="2000" dirty="0" smtClean="0"/>
              <a:t> Nature </a:t>
            </a:r>
            <a:r>
              <a:rPr lang="en-US" sz="2000" dirty="0" smtClean="0"/>
              <a:t>of man is 3 fold: physical, intellectual, and moral. </a:t>
            </a:r>
            <a:endParaRPr lang="en-US" sz="2000" dirty="0"/>
          </a:p>
        </p:txBody>
      </p:sp>
      <p:sp>
        <p:nvSpPr>
          <p:cNvPr id="8" name="Rectangle 7"/>
          <p:cNvSpPr/>
          <p:nvPr/>
        </p:nvSpPr>
        <p:spPr>
          <a:xfrm>
            <a:off x="836612" y="3505200"/>
            <a:ext cx="7467600" cy="707886"/>
          </a:xfrm>
          <a:prstGeom prst="rect">
            <a:avLst/>
          </a:prstGeom>
        </p:spPr>
        <p:txBody>
          <a:bodyPr wrap="square">
            <a:spAutoFit/>
          </a:bodyPr>
          <a:lstStyle/>
          <a:p>
            <a:pPr>
              <a:buFont typeface="Wingdings" pitchFamily="2" charset="2"/>
              <a:buChar char="Ø"/>
            </a:pPr>
            <a:r>
              <a:rPr lang="en-US" sz="2000" dirty="0" smtClean="0"/>
              <a:t> The </a:t>
            </a:r>
            <a:r>
              <a:rPr lang="en-US" sz="2000" dirty="0" smtClean="0"/>
              <a:t>three-fold nature of man can be divided into two sections: Higher: intellectual and moral and lower powers: physical.</a:t>
            </a:r>
            <a:endParaRPr lang="en-US" sz="2000" dirty="0"/>
          </a:p>
        </p:txBody>
      </p:sp>
      <p:sp>
        <p:nvSpPr>
          <p:cNvPr id="18" name="Rectangle 17"/>
          <p:cNvSpPr/>
          <p:nvPr/>
        </p:nvSpPr>
        <p:spPr>
          <a:xfrm>
            <a:off x="836612" y="4267200"/>
            <a:ext cx="8763000" cy="1908215"/>
          </a:xfrm>
          <a:prstGeom prst="rect">
            <a:avLst/>
          </a:prstGeom>
        </p:spPr>
        <p:txBody>
          <a:bodyPr wrap="square">
            <a:spAutoFit/>
          </a:bodyPr>
          <a:lstStyle/>
          <a:p>
            <a:pPr>
              <a:buFont typeface="Wingdings" pitchFamily="2" charset="2"/>
              <a:buChar char="Ø"/>
            </a:pPr>
            <a:r>
              <a:rPr lang="en-US" sz="2000" dirty="0" smtClean="0"/>
              <a:t> The </a:t>
            </a:r>
            <a:r>
              <a:rPr lang="en-US" sz="2000" dirty="0" smtClean="0"/>
              <a:t>lower, which in one place EW refers to it as the physical only has its seat or kingdom in the physical, but it is not a physical thing. It is emotions and feelings—which are not physical things. It is flesh, carnal lust, and animal propensities, the lower passions. But, they have their seat in the physical which means they are closely connected to the physical.</a:t>
            </a:r>
          </a:p>
          <a:p>
            <a:endParaRPr lang="en-US" dirty="0"/>
          </a:p>
        </p:txBody>
      </p:sp>
      <p:sp>
        <p:nvSpPr>
          <p:cNvPr id="20" name="Rectangle 19"/>
          <p:cNvSpPr/>
          <p:nvPr/>
        </p:nvSpPr>
        <p:spPr>
          <a:xfrm>
            <a:off x="836612" y="5867400"/>
            <a:ext cx="6829242" cy="400110"/>
          </a:xfrm>
          <a:prstGeom prst="rect">
            <a:avLst/>
          </a:prstGeom>
        </p:spPr>
        <p:txBody>
          <a:bodyPr wrap="none">
            <a:spAutoFit/>
          </a:bodyPr>
          <a:lstStyle/>
          <a:p>
            <a:pPr>
              <a:buFont typeface="Wingdings" pitchFamily="2" charset="2"/>
              <a:buChar char="Ø"/>
            </a:pPr>
            <a:r>
              <a:rPr lang="en-US" sz="2000" dirty="0" smtClean="0"/>
              <a:t> The </a:t>
            </a:r>
            <a:r>
              <a:rPr lang="en-US" sz="2000" dirty="0" smtClean="0"/>
              <a:t>lower powers must be in subjection to the higher powers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2" descr="C:\Users\User\AppData\Local\Microsoft\Windows\INetCache\IE\AOE6MOYD\480px-Twemoji_2665.svg[1].png"/>
          <p:cNvPicPr>
            <a:picLocks noChangeAspect="1" noChangeArrowheads="1"/>
          </p:cNvPicPr>
          <p:nvPr/>
        </p:nvPicPr>
        <p:blipFill>
          <a:blip r:embed="rId2" cstate="print">
            <a:duotone>
              <a:prstClr val="black"/>
              <a:schemeClr val="accent2">
                <a:tint val="45000"/>
                <a:satMod val="400000"/>
              </a:schemeClr>
            </a:duotone>
            <a:lum bright="66000"/>
          </a:blip>
          <a:srcRect/>
          <a:stretch>
            <a:fillRect/>
          </a:stretch>
        </p:blipFill>
        <p:spPr bwMode="auto">
          <a:xfrm>
            <a:off x="0" y="4724400"/>
            <a:ext cx="2286000" cy="2286000"/>
          </a:xfrm>
          <a:prstGeom prst="rect">
            <a:avLst/>
          </a:prstGeom>
          <a:noFill/>
        </p:spPr>
      </p:pic>
      <p:pic>
        <p:nvPicPr>
          <p:cNvPr id="5" name="Picture 22" descr="C:\Users\User\AppData\Local\Microsoft\Windows\INetCache\IE\AOE6MOYD\480px-Twemoji_2665.svg[1].png"/>
          <p:cNvPicPr>
            <a:picLocks noChangeAspect="1" noChangeArrowheads="1"/>
          </p:cNvPicPr>
          <p:nvPr/>
        </p:nvPicPr>
        <p:blipFill>
          <a:blip r:embed="rId2" cstate="print">
            <a:duotone>
              <a:prstClr val="black"/>
              <a:schemeClr val="accent2">
                <a:tint val="45000"/>
                <a:satMod val="400000"/>
              </a:schemeClr>
            </a:duotone>
            <a:lum bright="66000"/>
          </a:blip>
          <a:srcRect/>
          <a:stretch>
            <a:fillRect/>
          </a:stretch>
        </p:blipFill>
        <p:spPr bwMode="auto">
          <a:xfrm>
            <a:off x="7161212" y="-228600"/>
            <a:ext cx="5256213" cy="5256213"/>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Finishing Touch of Immortality</a:t>
            </a:r>
            <a:endParaRPr lang="en-US" dirty="0"/>
          </a:p>
        </p:txBody>
      </p:sp>
      <p:sp>
        <p:nvSpPr>
          <p:cNvPr id="8" name="Rectangle 7"/>
          <p:cNvSpPr/>
          <p:nvPr/>
        </p:nvSpPr>
        <p:spPr>
          <a:xfrm>
            <a:off x="455612" y="1676400"/>
            <a:ext cx="8763000" cy="707886"/>
          </a:xfrm>
          <a:prstGeom prst="rect">
            <a:avLst/>
          </a:prstGeom>
        </p:spPr>
        <p:txBody>
          <a:bodyPr wrap="square">
            <a:spAutoFit/>
          </a:bodyPr>
          <a:lstStyle/>
          <a:p>
            <a:pPr>
              <a:buFont typeface="Wingdings" pitchFamily="2" charset="2"/>
              <a:buChar char="Ø"/>
            </a:pPr>
            <a:r>
              <a:rPr lang="en-US" sz="2000" dirty="0" smtClean="0">
                <a:latin typeface="Trebuchet MS (Body"/>
              </a:rPr>
              <a:t>The purpose of the reform line is to redeem God’s people back to Himself. </a:t>
            </a:r>
          </a:p>
          <a:p>
            <a:pPr>
              <a:buFont typeface="Wingdings" pitchFamily="2" charset="2"/>
              <a:buChar char="Ø"/>
            </a:pPr>
            <a:r>
              <a:rPr lang="en-US" sz="2000" dirty="0" smtClean="0">
                <a:latin typeface="Trebuchet MS (Body"/>
              </a:rPr>
              <a:t>That work begins first with the church and then the world.</a:t>
            </a:r>
            <a:endParaRPr lang="en-US" sz="2000" dirty="0">
              <a:latin typeface="Trebuchet MS (Body"/>
            </a:endParaRPr>
          </a:p>
        </p:txBody>
      </p:sp>
      <p:sp>
        <p:nvSpPr>
          <p:cNvPr id="9" name="Rectangle 8"/>
          <p:cNvSpPr/>
          <p:nvPr/>
        </p:nvSpPr>
        <p:spPr>
          <a:xfrm>
            <a:off x="836612" y="2438400"/>
            <a:ext cx="9906000" cy="3400931"/>
          </a:xfrm>
          <a:prstGeom prst="rect">
            <a:avLst/>
          </a:prstGeom>
          <a:ln w="38100">
            <a:solidFill>
              <a:schemeClr val="tx1"/>
            </a:solidFill>
          </a:ln>
        </p:spPr>
        <p:txBody>
          <a:bodyPr wrap="square">
            <a:spAutoFit/>
          </a:bodyPr>
          <a:lstStyle/>
          <a:p>
            <a:r>
              <a:rPr lang="en-US" sz="2150" b="1" dirty="0" smtClean="0">
                <a:solidFill>
                  <a:srgbClr val="003399"/>
                </a:solidFill>
                <a:latin typeface="Monotype Corsiva" pitchFamily="66" charset="0"/>
              </a:rPr>
              <a:t>When you are all ready, having overcome your sins, having put away all your iniquity from you,</a:t>
            </a:r>
            <a:r>
              <a:rPr lang="en-US" sz="2150" dirty="0" smtClean="0">
                <a:solidFill>
                  <a:srgbClr val="003399"/>
                </a:solidFill>
                <a:latin typeface="Monotype Corsiva" pitchFamily="66" charset="0"/>
              </a:rPr>
              <a:t> you </a:t>
            </a:r>
            <a:r>
              <a:rPr lang="en-US" sz="2150" b="1" dirty="0" smtClean="0">
                <a:solidFill>
                  <a:srgbClr val="003399"/>
                </a:solidFill>
                <a:latin typeface="Monotype Corsiva" pitchFamily="66" charset="0"/>
              </a:rPr>
              <a:t>are in a condition to receive the finishing touch of immortality</a:t>
            </a:r>
            <a:r>
              <a:rPr lang="en-US" sz="2150" dirty="0" smtClean="0">
                <a:solidFill>
                  <a:srgbClr val="003399"/>
                </a:solidFill>
                <a:latin typeface="Monotype Corsiva" pitchFamily="66" charset="0"/>
              </a:rPr>
              <a:t>. </a:t>
            </a:r>
            <a:r>
              <a:rPr lang="en-US" sz="2150" u="sng" dirty="0" smtClean="0">
                <a:solidFill>
                  <a:srgbClr val="003399"/>
                </a:solidFill>
                <a:latin typeface="Monotype Corsiva" pitchFamily="66" charset="0"/>
              </a:rPr>
              <a:t>Many are waiting and expecting that a more favorable opportunity than the present time will come when they can put away sin more easily than now; and when it will not require so great humility and sacrifice on their part, and they will not have to make the effort they are required to make at the present time to perfect holiness in the fear of God.</a:t>
            </a:r>
            <a:r>
              <a:rPr lang="en-US" sz="2150" dirty="0" smtClean="0">
                <a:solidFill>
                  <a:srgbClr val="003399"/>
                </a:solidFill>
                <a:latin typeface="Monotype Corsiva" pitchFamily="66" charset="0"/>
              </a:rPr>
              <a:t> </a:t>
            </a:r>
            <a:r>
              <a:rPr lang="en-US" sz="2150" b="1" dirty="0" smtClean="0">
                <a:solidFill>
                  <a:srgbClr val="003399"/>
                </a:solidFill>
                <a:latin typeface="Monotype Corsiva" pitchFamily="66" charset="0"/>
              </a:rPr>
              <a:t>I fear that while they are thus waiting for the better time, their probation may close and they be found in their sins.</a:t>
            </a:r>
            <a:r>
              <a:rPr lang="en-US" sz="2150" dirty="0" smtClean="0">
                <a:solidFill>
                  <a:srgbClr val="003399"/>
                </a:solidFill>
                <a:latin typeface="Monotype Corsiva" pitchFamily="66" charset="0"/>
              </a:rPr>
              <a:t> For the sentence is to go forth: "He that is unjust let him be unjust still; and he which is filthy let him be filthy still; and he that is righteous let him be righteous still; and he that is holy let him be holy still." This may be spoken in Heaven in your case, and the work for you will have been done, and you lost, eternally lost.  {RH, April 12, 1870 par. 5}  </a:t>
            </a:r>
            <a:endParaRPr lang="en-US" sz="2150" dirty="0">
              <a:solidFill>
                <a:srgbClr val="003399"/>
              </a:solidFill>
              <a:latin typeface="Monotype Corsiva" pitchFamily="66" charset="0"/>
            </a:endParaRPr>
          </a:p>
        </p:txBody>
      </p:sp>
      <p:sp>
        <p:nvSpPr>
          <p:cNvPr id="10" name="Rectangle 9"/>
          <p:cNvSpPr/>
          <p:nvPr/>
        </p:nvSpPr>
        <p:spPr>
          <a:xfrm>
            <a:off x="303212" y="6019800"/>
            <a:ext cx="11430000" cy="900246"/>
          </a:xfrm>
          <a:prstGeom prst="rect">
            <a:avLst/>
          </a:prstGeom>
        </p:spPr>
        <p:txBody>
          <a:bodyPr wrap="square">
            <a:spAutoFit/>
          </a:bodyPr>
          <a:lstStyle/>
          <a:p>
            <a:pPr>
              <a:buFont typeface="Wingdings" pitchFamily="2" charset="2"/>
              <a:buChar char="v"/>
            </a:pPr>
            <a:r>
              <a:rPr lang="en-US" sz="1750" b="1" dirty="0" smtClean="0">
                <a:latin typeface="Book Antiqua" pitchFamily="18" charset="0"/>
              </a:rPr>
              <a:t> The opening statement is a repeat and enlarge three times. The definition of being ready is having overcome your sins. The definition of having overcome your sin means having put away all your iniquities from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Finishing Touch of Immortality Cont’</a:t>
            </a:r>
            <a:endParaRPr lang="en-US" dirty="0"/>
          </a:p>
        </p:txBody>
      </p:sp>
      <p:pic>
        <p:nvPicPr>
          <p:cNvPr id="5" name="Picture 22" descr="C:\Users\User\AppData\Local\Microsoft\Windows\INetCache\IE\AOE6MOYD\480px-Twemoji_2665.svg[1].png"/>
          <p:cNvPicPr>
            <a:picLocks noChangeAspect="1" noChangeArrowheads="1"/>
          </p:cNvPicPr>
          <p:nvPr/>
        </p:nvPicPr>
        <p:blipFill>
          <a:blip r:embed="rId2" cstate="print">
            <a:lum bright="63000"/>
          </a:blip>
          <a:srcRect/>
          <a:stretch>
            <a:fillRect/>
          </a:stretch>
        </p:blipFill>
        <p:spPr bwMode="auto">
          <a:xfrm rot="20765815">
            <a:off x="7175592" y="1988783"/>
            <a:ext cx="5561475" cy="5561475"/>
          </a:xfrm>
          <a:prstGeom prst="rect">
            <a:avLst/>
          </a:prstGeom>
          <a:noFill/>
        </p:spPr>
      </p:pic>
      <p:sp>
        <p:nvSpPr>
          <p:cNvPr id="9" name="Rectangle 8"/>
          <p:cNvSpPr/>
          <p:nvPr/>
        </p:nvSpPr>
        <p:spPr>
          <a:xfrm>
            <a:off x="303212" y="3962400"/>
            <a:ext cx="10896600" cy="2554545"/>
          </a:xfrm>
          <a:prstGeom prst="rect">
            <a:avLst/>
          </a:prstGeom>
        </p:spPr>
        <p:txBody>
          <a:bodyPr wrap="square">
            <a:spAutoFit/>
          </a:bodyPr>
          <a:lstStyle/>
          <a:p>
            <a:pPr>
              <a:buFont typeface="Wingdings" pitchFamily="2" charset="2"/>
              <a:buChar char="v"/>
            </a:pPr>
            <a:r>
              <a:rPr lang="en-US" sz="2000" b="1" dirty="0" smtClean="0">
                <a:latin typeface="Ink Free" pitchFamily="66" charset="0"/>
              </a:rPr>
              <a:t> Final few moments before leaving this earth is when we see this new body-glorified body. This is not the only finishing touch of immortality. </a:t>
            </a:r>
          </a:p>
          <a:p>
            <a:pPr>
              <a:buFont typeface="Wingdings" pitchFamily="2" charset="2"/>
              <a:buChar char="v"/>
            </a:pPr>
            <a:r>
              <a:rPr lang="en-US" sz="2000" b="1" dirty="0" smtClean="0">
                <a:latin typeface="Ink Free" pitchFamily="66" charset="0"/>
              </a:rPr>
              <a:t>What experience do we have to go through before we get a new body?</a:t>
            </a:r>
          </a:p>
          <a:p>
            <a:pPr>
              <a:buFont typeface="Wingdings" pitchFamily="2" charset="2"/>
              <a:buChar char="v"/>
            </a:pPr>
            <a:r>
              <a:rPr lang="en-US" sz="2000" b="1" dirty="0" smtClean="0">
                <a:latin typeface="Ink Free" pitchFamily="66" charset="0"/>
              </a:rPr>
              <a:t> GC—Jacobs Time of Trouble deals with the step of immortality.  </a:t>
            </a:r>
          </a:p>
          <a:p>
            <a:pPr>
              <a:buFont typeface="Wingdings" pitchFamily="2" charset="2"/>
              <a:buChar char="v"/>
            </a:pPr>
            <a:r>
              <a:rPr lang="en-US" sz="2000" b="1" dirty="0" smtClean="0">
                <a:latin typeface="Ink Free" pitchFamily="66" charset="0"/>
              </a:rPr>
              <a:t>Does this relate just to our physical body? No. </a:t>
            </a:r>
          </a:p>
          <a:p>
            <a:pPr>
              <a:buFont typeface="Wingdings" pitchFamily="2" charset="2"/>
              <a:buChar char="v"/>
            </a:pPr>
            <a:r>
              <a:rPr lang="en-US" sz="2000" b="1" dirty="0" smtClean="0">
                <a:latin typeface="Ink Free" pitchFamily="66" charset="0"/>
              </a:rPr>
              <a:t>There is still some internal nonphysical spiritual development that goes on. The removal of earthly things.  </a:t>
            </a:r>
          </a:p>
          <a:p>
            <a:pPr>
              <a:buFont typeface="Wingdings" pitchFamily="2" charset="2"/>
              <a:buChar char="v"/>
            </a:pPr>
            <a:r>
              <a:rPr lang="en-US" sz="2000" b="1" dirty="0" smtClean="0">
                <a:latin typeface="Ink Free" pitchFamily="66" charset="0"/>
              </a:rPr>
              <a:t>It has to do with issues of the mind as well as the physical body.</a:t>
            </a:r>
            <a:endParaRPr lang="en-US" sz="2000" b="1" dirty="0">
              <a:latin typeface="Ink Free" pitchFamily="66" charset="0"/>
            </a:endParaRPr>
          </a:p>
        </p:txBody>
      </p:sp>
      <p:sp>
        <p:nvSpPr>
          <p:cNvPr id="10" name="Rectangle 9"/>
          <p:cNvSpPr/>
          <p:nvPr/>
        </p:nvSpPr>
        <p:spPr>
          <a:xfrm>
            <a:off x="1065212" y="2362200"/>
            <a:ext cx="2362200" cy="1015663"/>
          </a:xfrm>
          <a:prstGeom prst="rect">
            <a:avLst/>
          </a:prstGeom>
        </p:spPr>
        <p:txBody>
          <a:bodyPr wrap="square">
            <a:spAutoFit/>
          </a:bodyPr>
          <a:lstStyle/>
          <a:p>
            <a:pPr marL="342900" indent="-342900">
              <a:buFont typeface="+mj-lt"/>
              <a:buAutoNum type="arabicPeriod"/>
            </a:pPr>
            <a:r>
              <a:rPr lang="en-US" sz="2000" dirty="0" smtClean="0">
                <a:latin typeface="Century Gothic" pitchFamily="34" charset="0"/>
              </a:rPr>
              <a:t>Justification</a:t>
            </a:r>
          </a:p>
          <a:p>
            <a:pPr marL="342900" indent="-342900">
              <a:buFont typeface="+mj-lt"/>
              <a:buAutoNum type="arabicPeriod"/>
            </a:pPr>
            <a:r>
              <a:rPr lang="en-US" sz="2000" dirty="0" smtClean="0">
                <a:latin typeface="Century Gothic" pitchFamily="34" charset="0"/>
              </a:rPr>
              <a:t>Sanctification</a:t>
            </a:r>
          </a:p>
          <a:p>
            <a:pPr marL="342900" indent="-342900">
              <a:buFont typeface="+mj-lt"/>
              <a:buAutoNum type="arabicPeriod"/>
            </a:pPr>
            <a:r>
              <a:rPr lang="en-US" sz="2000" b="1" dirty="0" smtClean="0">
                <a:latin typeface="Century Gothic" pitchFamily="34" charset="0"/>
              </a:rPr>
              <a:t> Glorification</a:t>
            </a:r>
            <a:endParaRPr lang="en-US" sz="2000" dirty="0">
              <a:latin typeface="Century Gothic" pitchFamily="34" charset="0"/>
            </a:endParaRPr>
          </a:p>
        </p:txBody>
      </p:sp>
      <p:sp>
        <p:nvSpPr>
          <p:cNvPr id="11" name="Rectangle 10"/>
          <p:cNvSpPr/>
          <p:nvPr/>
        </p:nvSpPr>
        <p:spPr>
          <a:xfrm>
            <a:off x="455612" y="1752600"/>
            <a:ext cx="8321509" cy="430887"/>
          </a:xfrm>
          <a:prstGeom prst="rect">
            <a:avLst/>
          </a:prstGeom>
        </p:spPr>
        <p:txBody>
          <a:bodyPr wrap="none">
            <a:spAutoFit/>
          </a:bodyPr>
          <a:lstStyle/>
          <a:p>
            <a:r>
              <a:rPr lang="en-US" sz="2150" dirty="0" smtClean="0">
                <a:latin typeface="Century Gothic" pitchFamily="34" charset="0"/>
              </a:rPr>
              <a:t>The finishing touch of mortality is the third step in the gospel:</a:t>
            </a:r>
            <a:endParaRPr lang="en-US" sz="2150" dirty="0">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8165465" y="3124200"/>
          <a:ext cx="402336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latin typeface="Britannic Bold" pitchFamily="34" charset="0"/>
              </a:rPr>
              <a:t>Nature of Man is 3-Fold</a:t>
            </a:r>
            <a:endParaRPr lang="en-US" dirty="0"/>
          </a:p>
        </p:txBody>
      </p:sp>
      <p:pic>
        <p:nvPicPr>
          <p:cNvPr id="7" name="Picture 22" descr="C:\Users\User\AppData\Local\Microsoft\Windows\INetCache\IE\AOE6MOYD\480px-Twemoji_2665.svg[1].png"/>
          <p:cNvPicPr>
            <a:picLocks noChangeAspect="1" noChangeArrowheads="1"/>
          </p:cNvPicPr>
          <p:nvPr/>
        </p:nvPicPr>
        <p:blipFill>
          <a:blip r:embed="rId6" cstate="print">
            <a:lum bright="38000"/>
          </a:blip>
          <a:srcRect/>
          <a:stretch>
            <a:fillRect/>
          </a:stretch>
        </p:blipFill>
        <p:spPr bwMode="auto">
          <a:xfrm rot="20609189">
            <a:off x="48795" y="1726782"/>
            <a:ext cx="5432085" cy="5432085"/>
          </a:xfrm>
          <a:prstGeom prst="rect">
            <a:avLst/>
          </a:prstGeom>
          <a:noFill/>
        </p:spPr>
      </p:pic>
      <p:sp>
        <p:nvSpPr>
          <p:cNvPr id="8" name="Rectangle 7"/>
          <p:cNvSpPr/>
          <p:nvPr/>
        </p:nvSpPr>
        <p:spPr>
          <a:xfrm>
            <a:off x="227012" y="1524000"/>
            <a:ext cx="9220200" cy="3400931"/>
          </a:xfrm>
          <a:prstGeom prst="rect">
            <a:avLst/>
          </a:prstGeom>
        </p:spPr>
        <p:txBody>
          <a:bodyPr wrap="square">
            <a:spAutoFit/>
          </a:bodyPr>
          <a:lstStyle/>
          <a:p>
            <a:pPr algn="just"/>
            <a:r>
              <a:rPr lang="en-US" sz="2150" dirty="0" smtClean="0">
                <a:solidFill>
                  <a:srgbClr val="003399"/>
                </a:solidFill>
                <a:latin typeface="Monotype Corsiva" pitchFamily="66" charset="0"/>
              </a:rPr>
              <a:t>No work ever undertaken by man requires greater care and skill than the proper training and education of youth and children. There are no influences so potent as those which surround us in our early years. Says the wise man, "Train up a child in the way he should go, and when he is old, he will not depart from it." </a:t>
            </a:r>
            <a:r>
              <a:rPr lang="en-US" sz="2150" b="1" dirty="0" smtClean="0">
                <a:solidFill>
                  <a:srgbClr val="003399"/>
                </a:solidFill>
                <a:latin typeface="Monotype Corsiva" pitchFamily="66" charset="0"/>
              </a:rPr>
              <a:t>The nature of man is three-fold, and the training enjoined by Solomon comprehends the right development of the physical, intellectual, and moral powers</a:t>
            </a:r>
            <a:r>
              <a:rPr lang="en-US" sz="2150" dirty="0" smtClean="0">
                <a:solidFill>
                  <a:srgbClr val="003399"/>
                </a:solidFill>
                <a:latin typeface="Monotype Corsiva" pitchFamily="66" charset="0"/>
              </a:rPr>
              <a:t>. To perform this work aright, parents and teachers must themselves understand "the way the child should go." This embraces more than a knowledge of books or the learning of the schools. It comprehends the practice of temperance, brotherly-kindness, and godliness; the discharge of our duty to ourselves, to our neighbors and to God.  {RH, January 10, 1882 par. 1}  </a:t>
            </a:r>
            <a:endParaRPr lang="en-US" sz="2150" dirty="0">
              <a:solidFill>
                <a:srgbClr val="003399"/>
              </a:solidFill>
              <a:latin typeface="Monotype Corsiva" pitchFamily="66" charset="0"/>
            </a:endParaRPr>
          </a:p>
        </p:txBody>
      </p:sp>
      <p:sp>
        <p:nvSpPr>
          <p:cNvPr id="9" name="Rectangle 8"/>
          <p:cNvSpPr/>
          <p:nvPr/>
        </p:nvSpPr>
        <p:spPr>
          <a:xfrm>
            <a:off x="1598612" y="4800600"/>
            <a:ext cx="7312025" cy="707886"/>
          </a:xfrm>
          <a:prstGeom prst="rect">
            <a:avLst/>
          </a:prstGeom>
        </p:spPr>
        <p:txBody>
          <a:bodyPr wrap="square">
            <a:spAutoFit/>
          </a:bodyPr>
          <a:lstStyle/>
          <a:p>
            <a:pPr>
              <a:buFont typeface="Wingdings" pitchFamily="2" charset="2"/>
              <a:buChar char="Ø"/>
            </a:pPr>
            <a:r>
              <a:rPr lang="en-US" sz="2000" b="1" dirty="0" smtClean="0">
                <a:latin typeface="Tempus Sans ITC" pitchFamily="82" charset="0"/>
              </a:rPr>
              <a:t>The nature of man is 3-fold. It is dealing with the: physical, intellectual, and moral powers.</a:t>
            </a:r>
            <a:endParaRPr lang="en-US" sz="2000" b="1" dirty="0">
              <a:latin typeface="Tempus Sans ITC"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Nature of Man is 3-Fold Cont’</a:t>
            </a:r>
            <a:endParaRPr lang="en-US" dirty="0"/>
          </a:p>
        </p:txBody>
      </p:sp>
      <p:pic>
        <p:nvPicPr>
          <p:cNvPr id="4" name="Picture 22" descr="C:\Users\User\AppData\Local\Microsoft\Windows\INetCache\IE\AOE6MOYD\480px-Twemoji_2665.svg[1].png"/>
          <p:cNvPicPr>
            <a:picLocks noChangeAspect="1" noChangeArrowheads="1"/>
          </p:cNvPicPr>
          <p:nvPr/>
        </p:nvPicPr>
        <p:blipFill>
          <a:blip r:embed="rId2" cstate="print">
            <a:lum bright="54000" contrast="76000"/>
          </a:blip>
          <a:srcRect/>
          <a:stretch>
            <a:fillRect/>
          </a:stretch>
        </p:blipFill>
        <p:spPr bwMode="auto">
          <a:xfrm rot="1123443">
            <a:off x="-279792" y="2276016"/>
            <a:ext cx="4836766" cy="4836766"/>
          </a:xfrm>
          <a:prstGeom prst="rect">
            <a:avLst/>
          </a:prstGeom>
          <a:noFill/>
        </p:spPr>
      </p:pic>
      <p:sp>
        <p:nvSpPr>
          <p:cNvPr id="9" name="Rectangle 8"/>
          <p:cNvSpPr/>
          <p:nvPr/>
        </p:nvSpPr>
        <p:spPr>
          <a:xfrm>
            <a:off x="379412" y="1524000"/>
            <a:ext cx="8304212" cy="1569660"/>
          </a:xfrm>
          <a:prstGeom prst="rect">
            <a:avLst/>
          </a:prstGeom>
        </p:spPr>
        <p:txBody>
          <a:bodyPr wrap="square">
            <a:spAutoFit/>
          </a:bodyPr>
          <a:lstStyle/>
          <a:p>
            <a:r>
              <a:rPr lang="en-US" sz="2400" dirty="0" smtClean="0">
                <a:latin typeface="Book Antiqua" pitchFamily="18" charset="0"/>
              </a:rPr>
              <a:t>The nature of man is dealing with the: </a:t>
            </a:r>
          </a:p>
          <a:p>
            <a:r>
              <a:rPr lang="en-US" sz="2400" dirty="0" smtClean="0">
                <a:latin typeface="Book Antiqua" pitchFamily="18" charset="0"/>
              </a:rPr>
              <a:t>Physical, </a:t>
            </a:r>
          </a:p>
          <a:p>
            <a:r>
              <a:rPr lang="en-US" sz="2400" dirty="0" smtClean="0">
                <a:latin typeface="Book Antiqua" pitchFamily="18" charset="0"/>
              </a:rPr>
              <a:t>Intellectual, and </a:t>
            </a:r>
          </a:p>
          <a:p>
            <a:r>
              <a:rPr lang="en-US" sz="2400" dirty="0" smtClean="0">
                <a:latin typeface="Book Antiqua" pitchFamily="18" charset="0"/>
              </a:rPr>
              <a:t>Moral powers.</a:t>
            </a:r>
          </a:p>
        </p:txBody>
      </p:sp>
      <p:sp>
        <p:nvSpPr>
          <p:cNvPr id="11" name="Rectangle 10"/>
          <p:cNvSpPr/>
          <p:nvPr/>
        </p:nvSpPr>
        <p:spPr>
          <a:xfrm>
            <a:off x="150812" y="4267200"/>
            <a:ext cx="7620000" cy="692497"/>
          </a:xfrm>
          <a:prstGeom prst="rect">
            <a:avLst/>
          </a:prstGeom>
        </p:spPr>
        <p:txBody>
          <a:bodyPr wrap="square">
            <a:spAutoFit/>
          </a:bodyPr>
          <a:lstStyle/>
          <a:p>
            <a:r>
              <a:rPr lang="en-US" sz="1950" dirty="0" smtClean="0">
                <a:latin typeface="Book Antiqua" pitchFamily="18" charset="0"/>
              </a:rPr>
              <a:t>Often we say the brain is us. That is not quite correct. The brain is not us. The brain and the body are all connected together. </a:t>
            </a:r>
            <a:endParaRPr lang="en-US" sz="1950" dirty="0">
              <a:latin typeface="Book Antiqua" pitchFamily="18" charset="0"/>
            </a:endParaRPr>
          </a:p>
        </p:txBody>
      </p:sp>
      <p:sp>
        <p:nvSpPr>
          <p:cNvPr id="12" name="Rectangle 11"/>
          <p:cNvSpPr/>
          <p:nvPr/>
        </p:nvSpPr>
        <p:spPr>
          <a:xfrm>
            <a:off x="150812" y="5105400"/>
            <a:ext cx="8991600" cy="1554272"/>
          </a:xfrm>
          <a:prstGeom prst="rect">
            <a:avLst/>
          </a:prstGeom>
        </p:spPr>
        <p:txBody>
          <a:bodyPr wrap="square">
            <a:spAutoFit/>
          </a:bodyPr>
          <a:lstStyle/>
          <a:p>
            <a:pPr algn="just"/>
            <a:r>
              <a:rPr lang="en-US" sz="1900" b="1" u="sng" dirty="0" smtClean="0">
                <a:latin typeface="Trebuchet MS (Body"/>
              </a:rPr>
              <a:t>We are spiritual beings. </a:t>
            </a:r>
            <a:r>
              <a:rPr lang="en-US" sz="1900" dirty="0" smtClean="0">
                <a:latin typeface="Trebuchet MS (Body"/>
              </a:rPr>
              <a:t>The brain and body is all one thing. They are connected together. We need to understand that there is interaction between the physical and the spiritual being. When you start playing around with the physical it affects the spiritual. But the physical is not the spiritual. When we die and go to heaven we don’t take any of these chemicals with us.</a:t>
            </a:r>
            <a:endParaRPr lang="en-US" sz="1900" dirty="0">
              <a:latin typeface="Trebuchet MS (Body"/>
            </a:endParaRPr>
          </a:p>
        </p:txBody>
      </p:sp>
      <p:pic>
        <p:nvPicPr>
          <p:cNvPr id="12291" name="Picture 3" descr="C:\Users\User\AppData\Local\Microsoft\Windows\INetCache\IE\ZQS0L068\970px-Human_body_silhouette.svg[1].png"/>
          <p:cNvPicPr>
            <a:picLocks noChangeAspect="1" noChangeArrowheads="1"/>
          </p:cNvPicPr>
          <p:nvPr/>
        </p:nvPicPr>
        <p:blipFill>
          <a:blip r:embed="rId3" cstate="print">
            <a:duotone>
              <a:prstClr val="black"/>
              <a:schemeClr val="accent6">
                <a:tint val="45000"/>
                <a:satMod val="400000"/>
              </a:schemeClr>
            </a:duotone>
            <a:lum bright="17000" contrast="3000"/>
          </a:blip>
          <a:srcRect/>
          <a:stretch>
            <a:fillRect/>
          </a:stretch>
        </p:blipFill>
        <p:spPr bwMode="auto">
          <a:xfrm>
            <a:off x="8837612" y="1500433"/>
            <a:ext cx="2362200" cy="5357567"/>
          </a:xfrm>
          <a:prstGeom prst="rect">
            <a:avLst/>
          </a:prstGeom>
          <a:noFill/>
          <a:ln>
            <a:noFill/>
          </a:ln>
        </p:spPr>
      </p:pic>
      <p:sp>
        <p:nvSpPr>
          <p:cNvPr id="14" name="Rectangle 13"/>
          <p:cNvSpPr/>
          <p:nvPr/>
        </p:nvSpPr>
        <p:spPr>
          <a:xfrm>
            <a:off x="608012" y="3200400"/>
            <a:ext cx="6553200" cy="707886"/>
          </a:xfrm>
          <a:prstGeom prst="rect">
            <a:avLst/>
          </a:prstGeom>
        </p:spPr>
        <p:txBody>
          <a:bodyPr wrap="square">
            <a:spAutoFit/>
          </a:bodyPr>
          <a:lstStyle/>
          <a:p>
            <a:pPr>
              <a:buFont typeface="Wingdings" pitchFamily="2" charset="2"/>
              <a:buChar char="Ø"/>
            </a:pPr>
            <a:r>
              <a:rPr lang="en-US" sz="2000" b="1" dirty="0" smtClean="0">
                <a:latin typeface="Ink Free" pitchFamily="66" charset="0"/>
              </a:rPr>
              <a:t>The house in which we live is our physical body. Our physical body is not us. We are somewhere inside the body.</a:t>
            </a:r>
          </a:p>
        </p:txBody>
      </p:sp>
      <p:pic>
        <p:nvPicPr>
          <p:cNvPr id="15" name="Picture 22" descr="C:\Users\User\AppData\Local\Microsoft\Windows\INetCache\IE\AOE6MOYD\480px-Twemoji_2665.svg[1].png"/>
          <p:cNvPicPr>
            <a:picLocks noChangeAspect="1" noChangeArrowheads="1"/>
          </p:cNvPicPr>
          <p:nvPr/>
        </p:nvPicPr>
        <p:blipFill>
          <a:blip r:embed="rId2" cstate="print"/>
          <a:srcRect/>
          <a:stretch>
            <a:fillRect/>
          </a:stretch>
        </p:blipFill>
        <p:spPr bwMode="auto">
          <a:xfrm>
            <a:off x="9980612" y="2590800"/>
            <a:ext cx="457200" cy="457200"/>
          </a:xfrm>
          <a:prstGeom prst="rect">
            <a:avLst/>
          </a:prstGeom>
          <a:noFill/>
          <a:ln>
            <a:solidFill>
              <a:schemeClr val="bg1"/>
            </a:solidFill>
          </a:ln>
        </p:spPr>
      </p:pic>
      <p:cxnSp>
        <p:nvCxnSpPr>
          <p:cNvPr id="19" name="Straight Arrow Connector 18"/>
          <p:cNvCxnSpPr/>
          <p:nvPr/>
        </p:nvCxnSpPr>
        <p:spPr>
          <a:xfrm rot="10800000" flipV="1">
            <a:off x="10285412" y="1752600"/>
            <a:ext cx="6858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818812" y="1143000"/>
            <a:ext cx="1370013" cy="923330"/>
          </a:xfrm>
          <a:prstGeom prst="rect">
            <a:avLst/>
          </a:prstGeom>
          <a:noFill/>
        </p:spPr>
        <p:txBody>
          <a:bodyPr wrap="square" rtlCol="0">
            <a:spAutoFit/>
          </a:bodyPr>
          <a:lstStyle/>
          <a:p>
            <a:pPr algn="ctr"/>
            <a:r>
              <a:rPr lang="en-US" b="1" dirty="0" smtClean="0">
                <a:solidFill>
                  <a:schemeClr val="bg1"/>
                </a:solidFill>
              </a:rPr>
              <a:t>This is NOT us, but our HOUSE</a:t>
            </a:r>
            <a:endParaRPr lang="en-US" b="1" dirty="0">
              <a:solidFill>
                <a:schemeClr val="bg1"/>
              </a:solidFill>
            </a:endParaRPr>
          </a:p>
        </p:txBody>
      </p:sp>
      <p:cxnSp>
        <p:nvCxnSpPr>
          <p:cNvPr id="22" name="Straight Arrow Connector 21"/>
          <p:cNvCxnSpPr/>
          <p:nvPr/>
        </p:nvCxnSpPr>
        <p:spPr>
          <a:xfrm>
            <a:off x="8685212" y="2819400"/>
            <a:ext cx="1143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7412" y="2362200"/>
            <a:ext cx="1447800" cy="1200329"/>
          </a:xfrm>
          <a:prstGeom prst="rect">
            <a:avLst/>
          </a:prstGeom>
          <a:noFill/>
        </p:spPr>
        <p:txBody>
          <a:bodyPr wrap="square" rtlCol="0">
            <a:spAutoFit/>
          </a:bodyPr>
          <a:lstStyle/>
          <a:p>
            <a:pPr algn="ctr"/>
            <a:r>
              <a:rPr lang="en-US" b="1" dirty="0" smtClean="0">
                <a:solidFill>
                  <a:schemeClr val="bg1"/>
                </a:solidFill>
              </a:rPr>
              <a:t>Us:</a:t>
            </a:r>
          </a:p>
          <a:p>
            <a:pPr algn="ctr"/>
            <a:r>
              <a:rPr lang="en-US" b="1" dirty="0" smtClean="0">
                <a:solidFill>
                  <a:schemeClr val="bg1"/>
                </a:solidFill>
              </a:rPr>
              <a:t>Somewhere inside</a:t>
            </a:r>
          </a:p>
          <a:p>
            <a:pPr algn="ctr"/>
            <a:endParaRPr lang="en-US" b="1" dirty="0">
              <a:solidFill>
                <a:schemeClr val="bg1"/>
              </a:solidFill>
            </a:endParaRPr>
          </a:p>
        </p:txBody>
      </p:sp>
      <p:pic>
        <p:nvPicPr>
          <p:cNvPr id="12296" name="Picture 8" descr="C:\Users\User\AppData\Local\Microsoft\Windows\INetCache\IE\AOE6MOYD\brain-in-profile[1].png"/>
          <p:cNvPicPr>
            <a:picLocks noChangeAspect="1" noChangeArrowheads="1"/>
          </p:cNvPicPr>
          <p:nvPr/>
        </p:nvPicPr>
        <p:blipFill>
          <a:blip r:embed="rId4" cstate="print"/>
          <a:srcRect/>
          <a:stretch>
            <a:fillRect/>
          </a:stretch>
        </p:blipFill>
        <p:spPr bwMode="auto">
          <a:xfrm>
            <a:off x="9828212" y="1600200"/>
            <a:ext cx="381000" cy="335280"/>
          </a:xfrm>
          <a:prstGeom prst="rect">
            <a:avLst/>
          </a:prstGeom>
          <a:noFill/>
        </p:spPr>
      </p:pic>
      <p:pic>
        <p:nvPicPr>
          <p:cNvPr id="12297" name="Picture 9" descr="C:\Users\User\AppData\Local\Microsoft\Windows\INetCache\IE\AOE6MOYD\1200px-Letter_x.svg[1].png"/>
          <p:cNvPicPr>
            <a:picLocks noChangeAspect="1" noChangeArrowheads="1"/>
          </p:cNvPicPr>
          <p:nvPr/>
        </p:nvPicPr>
        <p:blipFill>
          <a:blip r:embed="rId5" cstate="print"/>
          <a:srcRect/>
          <a:stretch>
            <a:fillRect/>
          </a:stretch>
        </p:blipFill>
        <p:spPr bwMode="auto">
          <a:xfrm>
            <a:off x="9904412" y="1524000"/>
            <a:ext cx="228600" cy="411481"/>
          </a:xfrm>
          <a:prstGeom prst="rect">
            <a:avLst/>
          </a:prstGeom>
          <a:noFill/>
        </p:spPr>
      </p:pic>
      <p:cxnSp>
        <p:nvCxnSpPr>
          <p:cNvPr id="16" name="Straight Arrow Connector 15"/>
          <p:cNvCxnSpPr>
            <a:stCxn id="18" idx="3"/>
            <a:endCxn id="12296" idx="1"/>
          </p:cNvCxnSpPr>
          <p:nvPr/>
        </p:nvCxnSpPr>
        <p:spPr>
          <a:xfrm flipV="1">
            <a:off x="9294812" y="1767840"/>
            <a:ext cx="533400" cy="1702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4212" y="1600200"/>
            <a:ext cx="990600" cy="369332"/>
          </a:xfrm>
          <a:prstGeom prst="rect">
            <a:avLst/>
          </a:prstGeom>
          <a:noFill/>
        </p:spPr>
        <p:txBody>
          <a:bodyPr wrap="square" rtlCol="0">
            <a:spAutoFit/>
          </a:bodyPr>
          <a:lstStyle/>
          <a:p>
            <a:pPr algn="ctr"/>
            <a:r>
              <a:rPr lang="en-US" b="1" dirty="0" smtClean="0">
                <a:solidFill>
                  <a:schemeClr val="bg1"/>
                </a:solidFill>
              </a:rPr>
              <a:t>NOT Us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write all the parts of the body of men - Brainly.in"/>
          <p:cNvPicPr>
            <a:picLocks noChangeAspect="1" noChangeArrowheads="1"/>
          </p:cNvPicPr>
          <p:nvPr/>
        </p:nvPicPr>
        <p:blipFill>
          <a:blip r:embed="rId2">
            <a:lum bright="-15000" contrast="6000"/>
          </a:blip>
          <a:srcRect l="4372" r="9645"/>
          <a:stretch>
            <a:fillRect/>
          </a:stretch>
        </p:blipFill>
        <p:spPr bwMode="auto">
          <a:xfrm>
            <a:off x="7999412" y="2286000"/>
            <a:ext cx="4193628" cy="4572000"/>
          </a:xfrm>
          <a:prstGeom prst="rect">
            <a:avLst/>
          </a:prstGeom>
          <a:noFill/>
          <a:ln w="28575">
            <a:noFill/>
          </a:ln>
          <a:effectLst>
            <a:softEdge rad="63500"/>
          </a:effectLst>
        </p:spPr>
      </p:pic>
      <p:sp>
        <p:nvSpPr>
          <p:cNvPr id="2" name="Title 1"/>
          <p:cNvSpPr>
            <a:spLocks noGrp="1"/>
          </p:cNvSpPr>
          <p:nvPr>
            <p:ph type="title"/>
          </p:nvPr>
        </p:nvSpPr>
        <p:spPr/>
        <p:txBody>
          <a:bodyPr/>
          <a:lstStyle/>
          <a:p>
            <a:r>
              <a:rPr lang="en-US" dirty="0" smtClean="0">
                <a:latin typeface="Britannic Bold" pitchFamily="34" charset="0"/>
              </a:rPr>
              <a:t>The Human</a:t>
            </a:r>
            <a:endParaRPr lang="en-US" dirty="0"/>
          </a:p>
        </p:txBody>
      </p:sp>
      <p:pic>
        <p:nvPicPr>
          <p:cNvPr id="5" name="Picture 22" descr="C:\Users\User\AppData\Local\Microsoft\Windows\INetCache\IE\AOE6MOYD\480px-Twemoji_2665.svg[1].png"/>
          <p:cNvPicPr>
            <a:picLocks noChangeAspect="1" noChangeArrowheads="1"/>
          </p:cNvPicPr>
          <p:nvPr/>
        </p:nvPicPr>
        <p:blipFill>
          <a:blip r:embed="rId3" cstate="print">
            <a:duotone>
              <a:schemeClr val="accent4">
                <a:shade val="45000"/>
                <a:satMod val="135000"/>
              </a:schemeClr>
              <a:prstClr val="white"/>
            </a:duotone>
            <a:lum bright="5000" contrast="38000"/>
          </a:blip>
          <a:srcRect/>
          <a:stretch>
            <a:fillRect/>
          </a:stretch>
        </p:blipFill>
        <p:spPr bwMode="auto">
          <a:xfrm rot="20283653">
            <a:off x="-182260" y="126503"/>
            <a:ext cx="5819596" cy="5486400"/>
          </a:xfrm>
          <a:prstGeom prst="rect">
            <a:avLst/>
          </a:prstGeom>
          <a:noFill/>
        </p:spPr>
      </p:pic>
      <p:sp>
        <p:nvSpPr>
          <p:cNvPr id="12" name="Rectangle 11"/>
          <p:cNvSpPr/>
          <p:nvPr/>
        </p:nvSpPr>
        <p:spPr>
          <a:xfrm>
            <a:off x="455612" y="1524000"/>
            <a:ext cx="2362199" cy="477054"/>
          </a:xfrm>
          <a:prstGeom prst="rect">
            <a:avLst/>
          </a:prstGeom>
        </p:spPr>
        <p:txBody>
          <a:bodyPr wrap="square">
            <a:spAutoFit/>
          </a:bodyPr>
          <a:lstStyle/>
          <a:p>
            <a:r>
              <a:rPr lang="en-US" sz="2500" dirty="0" smtClean="0">
                <a:latin typeface="Book Antiqua" pitchFamily="18" charset="0"/>
                <a:cs typeface="Arial" pitchFamily="34" charset="0"/>
              </a:rPr>
              <a:t>What are you? </a:t>
            </a:r>
            <a:endParaRPr lang="en-US" sz="2500" dirty="0">
              <a:latin typeface="Book Antiqua" pitchFamily="18" charset="0"/>
              <a:cs typeface="Arial" pitchFamily="34" charset="0"/>
            </a:endParaRPr>
          </a:p>
        </p:txBody>
      </p:sp>
      <p:sp>
        <p:nvSpPr>
          <p:cNvPr id="13" name="Rectangle 12"/>
          <p:cNvSpPr/>
          <p:nvPr/>
        </p:nvSpPr>
        <p:spPr>
          <a:xfrm>
            <a:off x="379412" y="2895600"/>
            <a:ext cx="3908442" cy="477054"/>
          </a:xfrm>
          <a:prstGeom prst="rect">
            <a:avLst/>
          </a:prstGeom>
        </p:spPr>
        <p:txBody>
          <a:bodyPr wrap="none">
            <a:spAutoFit/>
          </a:bodyPr>
          <a:lstStyle/>
          <a:p>
            <a:r>
              <a:rPr lang="en-US" sz="2500" dirty="0" smtClean="0">
                <a:latin typeface="Book Antiqua" pitchFamily="18" charset="0"/>
              </a:rPr>
              <a:t>What is the human body? </a:t>
            </a:r>
            <a:endParaRPr lang="en-US" sz="2500" dirty="0">
              <a:latin typeface="Book Antiqua" pitchFamily="18" charset="0"/>
            </a:endParaRPr>
          </a:p>
        </p:txBody>
      </p:sp>
      <p:sp>
        <p:nvSpPr>
          <p:cNvPr id="14" name="Rectangle 13"/>
          <p:cNvSpPr/>
          <p:nvPr/>
        </p:nvSpPr>
        <p:spPr>
          <a:xfrm>
            <a:off x="531812" y="3429000"/>
            <a:ext cx="7389812" cy="3170099"/>
          </a:xfrm>
          <a:prstGeom prst="rect">
            <a:avLst/>
          </a:prstGeom>
        </p:spPr>
        <p:txBody>
          <a:bodyPr wrap="square">
            <a:spAutoFit/>
          </a:bodyPr>
          <a:lstStyle/>
          <a:p>
            <a:pPr algn="just">
              <a:buFont typeface="Wingdings" pitchFamily="2" charset="2"/>
              <a:buChar char="Ø"/>
            </a:pPr>
            <a:r>
              <a:rPr lang="en-US" sz="2000" b="1" u="sng" dirty="0" smtClean="0">
                <a:latin typeface="Ink Free" pitchFamily="66" charset="0"/>
              </a:rPr>
              <a:t>The human body is the structure of a </a:t>
            </a:r>
            <a:r>
              <a:rPr lang="en-US" sz="2000" b="1" u="sng" dirty="0" smtClean="0">
                <a:latin typeface="Ink Free" pitchFamily="66" charset="0"/>
                <a:hlinkClick r:id="rId4" tooltip="Human"/>
              </a:rPr>
              <a:t>human being</a:t>
            </a:r>
            <a:r>
              <a:rPr lang="en-US" sz="2000" b="1" u="sng" dirty="0" smtClean="0">
                <a:latin typeface="Ink Free" pitchFamily="66" charset="0"/>
              </a:rPr>
              <a:t>. </a:t>
            </a:r>
            <a:r>
              <a:rPr lang="en-US" sz="2000" b="1" dirty="0" smtClean="0">
                <a:latin typeface="Ink Free" pitchFamily="66" charset="0"/>
              </a:rPr>
              <a:t>It is composed of many different types of </a:t>
            </a:r>
            <a:r>
              <a:rPr lang="en-US" sz="2000" b="1" u="sng" dirty="0" smtClean="0">
                <a:latin typeface="Ink Free" pitchFamily="66" charset="0"/>
                <a:hlinkClick r:id="rId5" tooltip="Cell (biology)"/>
              </a:rPr>
              <a:t>cells</a:t>
            </a:r>
            <a:r>
              <a:rPr lang="en-US" sz="2000" b="1" dirty="0" smtClean="0">
                <a:latin typeface="Ink Free" pitchFamily="66" charset="0"/>
              </a:rPr>
              <a:t> that together create </a:t>
            </a:r>
            <a:r>
              <a:rPr lang="en-US" sz="2000" b="1" u="sng" dirty="0" smtClean="0">
                <a:latin typeface="Ink Free" pitchFamily="66" charset="0"/>
                <a:hlinkClick r:id="rId6" tooltip="Tissue (biology)"/>
              </a:rPr>
              <a:t>tissues</a:t>
            </a:r>
            <a:r>
              <a:rPr lang="en-US" sz="2000" b="1" dirty="0" smtClean="0">
                <a:latin typeface="Ink Free" pitchFamily="66" charset="0"/>
              </a:rPr>
              <a:t> and subsequently </a:t>
            </a:r>
            <a:r>
              <a:rPr lang="en-US" sz="2000" b="1" u="sng" dirty="0" smtClean="0">
                <a:latin typeface="Ink Free" pitchFamily="66" charset="0"/>
                <a:hlinkClick r:id="rId7" tooltip="Organ systems"/>
              </a:rPr>
              <a:t>organ systems</a:t>
            </a:r>
            <a:r>
              <a:rPr lang="en-US" sz="2000" b="1" dirty="0" smtClean="0">
                <a:latin typeface="Ink Free" pitchFamily="66" charset="0"/>
              </a:rPr>
              <a:t>. They ensure </a:t>
            </a:r>
            <a:r>
              <a:rPr lang="en-US" sz="2000" b="1" u="sng" dirty="0" smtClean="0">
                <a:latin typeface="Ink Free" pitchFamily="66" charset="0"/>
                <a:hlinkClick r:id="rId8" tooltip="Homeostasis"/>
              </a:rPr>
              <a:t>homeostasis</a:t>
            </a:r>
            <a:r>
              <a:rPr lang="en-US" sz="2000" b="1" dirty="0" smtClean="0">
                <a:latin typeface="Ink Free" pitchFamily="66" charset="0"/>
              </a:rPr>
              <a:t> and the </a:t>
            </a:r>
            <a:r>
              <a:rPr lang="en-US" sz="2000" b="1" u="sng" dirty="0" smtClean="0">
                <a:latin typeface="Ink Free" pitchFamily="66" charset="0"/>
                <a:hlinkClick r:id="rId9" tooltip="Life"/>
              </a:rPr>
              <a:t>viability</a:t>
            </a:r>
            <a:r>
              <a:rPr lang="en-US" sz="2000" b="1" dirty="0" smtClean="0">
                <a:latin typeface="Ink Free" pitchFamily="66" charset="0"/>
              </a:rPr>
              <a:t> of the human body. </a:t>
            </a:r>
          </a:p>
          <a:p>
            <a:pPr algn="just"/>
            <a:endParaRPr lang="en-US" sz="2000" b="1" dirty="0" smtClean="0">
              <a:latin typeface="Ink Free" pitchFamily="66" charset="0"/>
            </a:endParaRPr>
          </a:p>
          <a:p>
            <a:pPr algn="just">
              <a:buFont typeface="Wingdings" pitchFamily="2" charset="2"/>
              <a:buChar char="Ø"/>
            </a:pPr>
            <a:r>
              <a:rPr lang="en-US" sz="2000" b="1" dirty="0" smtClean="0">
                <a:latin typeface="Ink Free" pitchFamily="66" charset="0"/>
              </a:rPr>
              <a:t>It </a:t>
            </a:r>
            <a:r>
              <a:rPr lang="en-US" sz="2000" b="1" dirty="0" smtClean="0">
                <a:latin typeface="Ink Free" pitchFamily="66" charset="0"/>
              </a:rPr>
              <a:t>comprises a </a:t>
            </a:r>
            <a:r>
              <a:rPr lang="en-US" sz="2000" b="1" u="sng" dirty="0" smtClean="0">
                <a:latin typeface="Ink Free" pitchFamily="66" charset="0"/>
                <a:hlinkClick r:id="rId10" tooltip="Human head"/>
              </a:rPr>
              <a:t>head</a:t>
            </a:r>
            <a:r>
              <a:rPr lang="en-US" sz="2000" b="1" dirty="0" smtClean="0">
                <a:latin typeface="Ink Free" pitchFamily="66" charset="0"/>
              </a:rPr>
              <a:t>, </a:t>
            </a:r>
            <a:r>
              <a:rPr lang="en-US" sz="2000" b="1" u="sng" dirty="0" smtClean="0">
                <a:latin typeface="Ink Free" pitchFamily="66" charset="0"/>
                <a:hlinkClick r:id="rId11" tooltip="Neck"/>
              </a:rPr>
              <a:t>neck</a:t>
            </a:r>
            <a:r>
              <a:rPr lang="en-US" sz="2000" b="1" dirty="0" smtClean="0">
                <a:latin typeface="Ink Free" pitchFamily="66" charset="0"/>
              </a:rPr>
              <a:t>, </a:t>
            </a:r>
            <a:r>
              <a:rPr lang="en-US" sz="2000" b="1" u="sng" dirty="0" smtClean="0">
                <a:latin typeface="Ink Free" pitchFamily="66" charset="0"/>
                <a:hlinkClick r:id="rId12" tooltip="Trunk (anatomy)"/>
              </a:rPr>
              <a:t>trunk</a:t>
            </a:r>
            <a:r>
              <a:rPr lang="en-US" sz="2000" b="1" dirty="0" smtClean="0">
                <a:latin typeface="Ink Free" pitchFamily="66" charset="0"/>
              </a:rPr>
              <a:t> (which includes the </a:t>
            </a:r>
            <a:r>
              <a:rPr lang="en-US" sz="2000" b="1" u="sng" dirty="0" smtClean="0">
                <a:latin typeface="Ink Free" pitchFamily="66" charset="0"/>
                <a:hlinkClick r:id="rId13" tooltip="Thorax"/>
              </a:rPr>
              <a:t>thorax</a:t>
            </a:r>
            <a:r>
              <a:rPr lang="en-US" sz="2000" b="1" dirty="0" smtClean="0">
                <a:latin typeface="Ink Free" pitchFamily="66" charset="0"/>
              </a:rPr>
              <a:t> and </a:t>
            </a:r>
            <a:r>
              <a:rPr lang="en-US" sz="2000" b="1" u="sng" dirty="0" smtClean="0">
                <a:latin typeface="Ink Free" pitchFamily="66" charset="0"/>
                <a:hlinkClick r:id="rId14" tooltip="Abdomen"/>
              </a:rPr>
              <a:t>abdomen</a:t>
            </a:r>
            <a:r>
              <a:rPr lang="en-US" sz="2000" b="1" dirty="0" smtClean="0">
                <a:latin typeface="Ink Free" pitchFamily="66" charset="0"/>
              </a:rPr>
              <a:t>), </a:t>
            </a:r>
            <a:r>
              <a:rPr lang="en-US" sz="2000" b="1" u="sng" dirty="0" smtClean="0">
                <a:latin typeface="Ink Free" pitchFamily="66" charset="0"/>
                <a:hlinkClick r:id="rId15" tooltip="Arm"/>
              </a:rPr>
              <a:t>arms</a:t>
            </a:r>
            <a:r>
              <a:rPr lang="en-US" sz="2000" b="1" dirty="0" smtClean="0">
                <a:latin typeface="Ink Free" pitchFamily="66" charset="0"/>
              </a:rPr>
              <a:t> and </a:t>
            </a:r>
            <a:r>
              <a:rPr lang="en-US" sz="2000" b="1" u="sng" dirty="0" smtClean="0">
                <a:latin typeface="Ink Free" pitchFamily="66" charset="0"/>
                <a:hlinkClick r:id="rId16" tooltip="Hands"/>
              </a:rPr>
              <a:t>hands</a:t>
            </a:r>
            <a:r>
              <a:rPr lang="en-US" sz="2000" b="1" dirty="0" smtClean="0">
                <a:latin typeface="Ink Free" pitchFamily="66" charset="0"/>
              </a:rPr>
              <a:t>, </a:t>
            </a:r>
            <a:r>
              <a:rPr lang="en-US" sz="2000" b="1" u="sng" dirty="0" smtClean="0">
                <a:latin typeface="Ink Free" pitchFamily="66" charset="0"/>
                <a:hlinkClick r:id="rId17" tooltip="Human leg"/>
              </a:rPr>
              <a:t>legs</a:t>
            </a:r>
            <a:r>
              <a:rPr lang="en-US" sz="2000" b="1" dirty="0" smtClean="0">
                <a:latin typeface="Ink Free" pitchFamily="66" charset="0"/>
              </a:rPr>
              <a:t> and </a:t>
            </a:r>
            <a:r>
              <a:rPr lang="en-US" sz="2000" b="1" u="sng" dirty="0" smtClean="0">
                <a:latin typeface="Ink Free" pitchFamily="66" charset="0"/>
                <a:hlinkClick r:id="rId18" tooltip="Feet"/>
              </a:rPr>
              <a:t>feet</a:t>
            </a:r>
            <a:r>
              <a:rPr lang="en-US" sz="2000" b="1" dirty="0" smtClean="0">
                <a:latin typeface="Ink Free" pitchFamily="66" charset="0"/>
              </a:rPr>
              <a:t>. </a:t>
            </a:r>
          </a:p>
          <a:p>
            <a:pPr algn="just"/>
            <a:r>
              <a:rPr lang="en-US" sz="2000" b="1" dirty="0" smtClean="0">
                <a:latin typeface="Ink Free" pitchFamily="66" charset="0"/>
              </a:rPr>
              <a:t>The </a:t>
            </a:r>
            <a:r>
              <a:rPr lang="en-US" sz="2000" b="1" u="sng" dirty="0" smtClean="0">
                <a:latin typeface="Ink Free" pitchFamily="66" charset="0"/>
                <a:hlinkClick r:id="rId19" tooltip="Composition of the human body"/>
              </a:rPr>
              <a:t>human body is composed of</a:t>
            </a:r>
            <a:r>
              <a:rPr lang="en-US" sz="2000" b="1" dirty="0" smtClean="0">
                <a:latin typeface="Ink Free" pitchFamily="66" charset="0"/>
              </a:rPr>
              <a:t> </a:t>
            </a:r>
            <a:r>
              <a:rPr lang="en-US" sz="2000" b="1" u="sng" dirty="0" smtClean="0">
                <a:latin typeface="Ink Free" pitchFamily="66" charset="0"/>
                <a:hlinkClick r:id="rId20" tooltip="Chemical element"/>
              </a:rPr>
              <a:t>elements</a:t>
            </a:r>
            <a:r>
              <a:rPr lang="en-US" sz="2000" b="1" dirty="0" smtClean="0">
                <a:latin typeface="Ink Free" pitchFamily="66" charset="0"/>
              </a:rPr>
              <a:t> including </a:t>
            </a:r>
            <a:r>
              <a:rPr lang="en-US" sz="2000" b="1" u="sng" dirty="0" smtClean="0">
                <a:latin typeface="Ink Free" pitchFamily="66" charset="0"/>
                <a:hlinkClick r:id="rId21" tooltip="Hydrogen"/>
              </a:rPr>
              <a:t>hydrogen</a:t>
            </a:r>
            <a:r>
              <a:rPr lang="en-US" sz="2000" b="1" dirty="0" smtClean="0">
                <a:latin typeface="Ink Free" pitchFamily="66" charset="0"/>
              </a:rPr>
              <a:t>, </a:t>
            </a:r>
            <a:r>
              <a:rPr lang="en-US" sz="2000" b="1" u="sng" dirty="0" smtClean="0">
                <a:latin typeface="Ink Free" pitchFamily="66" charset="0"/>
                <a:hlinkClick r:id="rId22" tooltip="Oxygen"/>
              </a:rPr>
              <a:t>oxygen</a:t>
            </a:r>
            <a:r>
              <a:rPr lang="en-US" sz="2000" b="1" dirty="0" smtClean="0">
                <a:latin typeface="Ink Free" pitchFamily="66" charset="0"/>
              </a:rPr>
              <a:t>, </a:t>
            </a:r>
            <a:r>
              <a:rPr lang="en-US" sz="2000" b="1" u="sng" dirty="0" smtClean="0">
                <a:latin typeface="Ink Free" pitchFamily="66" charset="0"/>
                <a:hlinkClick r:id="rId23" tooltip="Carbon"/>
              </a:rPr>
              <a:t>carbon</a:t>
            </a:r>
            <a:r>
              <a:rPr lang="en-US" sz="2000" b="1" dirty="0" smtClean="0">
                <a:latin typeface="Ink Free" pitchFamily="66" charset="0"/>
              </a:rPr>
              <a:t>, </a:t>
            </a:r>
            <a:r>
              <a:rPr lang="en-US" sz="2000" b="1" u="sng" dirty="0" smtClean="0">
                <a:latin typeface="Ink Free" pitchFamily="66" charset="0"/>
                <a:hlinkClick r:id="rId24" tooltip="Calcium"/>
              </a:rPr>
              <a:t>calcium</a:t>
            </a:r>
            <a:r>
              <a:rPr lang="en-US" sz="2000" b="1" dirty="0" smtClean="0">
                <a:latin typeface="Ink Free" pitchFamily="66" charset="0"/>
              </a:rPr>
              <a:t> and </a:t>
            </a:r>
            <a:r>
              <a:rPr lang="en-US" sz="2000" b="1" u="sng" dirty="0" smtClean="0">
                <a:latin typeface="Ink Free" pitchFamily="66" charset="0"/>
                <a:hlinkClick r:id="rId25" tooltip="Phosphorus"/>
              </a:rPr>
              <a:t>phosphorus</a:t>
            </a:r>
            <a:r>
              <a:rPr lang="en-US" sz="2000" b="1" dirty="0" smtClean="0">
                <a:latin typeface="Ink Free" pitchFamily="66" charset="0"/>
              </a:rPr>
              <a:t>.</a:t>
            </a:r>
            <a:r>
              <a:rPr lang="en-US" sz="2000" b="1" u="sng" baseline="30000" dirty="0" smtClean="0">
                <a:latin typeface="Ink Free" pitchFamily="66" charset="0"/>
                <a:hlinkClick r:id="rId26"/>
              </a:rPr>
              <a:t>[1]</a:t>
            </a:r>
            <a:r>
              <a:rPr lang="en-US" sz="2000" b="1" dirty="0" smtClean="0">
                <a:latin typeface="Ink Free" pitchFamily="66" charset="0"/>
              </a:rPr>
              <a:t> These elements reside in trillions of cells and non-cellular components of the body.</a:t>
            </a:r>
            <a:endParaRPr lang="en-US" sz="2000" b="1" dirty="0">
              <a:latin typeface="Ink Free" pitchFamily="66" charset="0"/>
            </a:endParaRPr>
          </a:p>
        </p:txBody>
      </p:sp>
      <p:sp>
        <p:nvSpPr>
          <p:cNvPr id="19" name="Rectangle 18"/>
          <p:cNvSpPr/>
          <p:nvPr/>
        </p:nvSpPr>
        <p:spPr>
          <a:xfrm>
            <a:off x="608012" y="2057400"/>
            <a:ext cx="4615366" cy="707886"/>
          </a:xfrm>
          <a:prstGeom prst="rect">
            <a:avLst/>
          </a:prstGeom>
        </p:spPr>
        <p:txBody>
          <a:bodyPr wrap="none">
            <a:spAutoFit/>
          </a:bodyPr>
          <a:lstStyle/>
          <a:p>
            <a:pPr>
              <a:buFont typeface="Wingdings" pitchFamily="2" charset="2"/>
              <a:buChar char="Ø"/>
            </a:pPr>
            <a:r>
              <a:rPr lang="en-US" sz="2000" dirty="0" smtClean="0">
                <a:latin typeface="Ink Free" pitchFamily="66" charset="0"/>
              </a:rPr>
              <a:t> Character—your </a:t>
            </a:r>
            <a:r>
              <a:rPr lang="en-US" sz="2000" dirty="0" smtClean="0">
                <a:latin typeface="Ink Free" pitchFamily="66" charset="0"/>
              </a:rPr>
              <a:t>thoughts and </a:t>
            </a:r>
            <a:r>
              <a:rPr lang="en-US" sz="2000" dirty="0" smtClean="0">
                <a:latin typeface="Ink Free" pitchFamily="66" charset="0"/>
              </a:rPr>
              <a:t>feeling</a:t>
            </a:r>
          </a:p>
          <a:p>
            <a:pPr>
              <a:buFont typeface="Wingdings" pitchFamily="2" charset="2"/>
              <a:buChar char="Ø"/>
            </a:pPr>
            <a:r>
              <a:rPr lang="en-US" sz="2000" dirty="0" smtClean="0">
                <a:latin typeface="Ink Free" pitchFamily="66" charset="0"/>
              </a:rPr>
              <a:t>A </a:t>
            </a:r>
            <a:r>
              <a:rPr lang="en-US" sz="2000" dirty="0" smtClean="0">
                <a:latin typeface="Ink Free" pitchFamily="66" charset="0"/>
              </a:rPr>
              <a:t>spiritual being. </a:t>
            </a:r>
            <a:endParaRPr lang="en-US" sz="2000" dirty="0">
              <a:latin typeface="Ink Free"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t. John the Forerunner: The Whole Human Person: Body, Spirit and ..."/>
          <p:cNvPicPr>
            <a:picLocks noChangeAspect="1" noChangeArrowheads="1"/>
          </p:cNvPicPr>
          <p:nvPr/>
        </p:nvPicPr>
        <p:blipFill>
          <a:blip r:embed="rId2"/>
          <a:srcRect l="23295" r="8523"/>
          <a:stretch>
            <a:fillRect/>
          </a:stretch>
        </p:blipFill>
        <p:spPr bwMode="auto">
          <a:xfrm>
            <a:off x="7847012" y="3352800"/>
            <a:ext cx="4191000" cy="3352800"/>
          </a:xfrm>
          <a:prstGeom prst="rect">
            <a:avLst/>
          </a:prstGeom>
          <a:noFill/>
          <a:effectLst>
            <a:softEdge rad="127000"/>
          </a:effectLst>
        </p:spPr>
      </p:pic>
      <p:pic>
        <p:nvPicPr>
          <p:cNvPr id="9" name="Picture 22" descr="C:\Users\User\AppData\Local\Microsoft\Windows\INetCache\IE\AOE6MOYD\480px-Twemoji_2665.svg[1].png"/>
          <p:cNvPicPr>
            <a:picLocks noChangeAspect="1" noChangeArrowheads="1"/>
          </p:cNvPicPr>
          <p:nvPr/>
        </p:nvPicPr>
        <p:blipFill>
          <a:blip r:embed="rId3" cstate="print">
            <a:duotone>
              <a:prstClr val="black"/>
              <a:schemeClr val="accent4">
                <a:tint val="45000"/>
                <a:satMod val="400000"/>
              </a:schemeClr>
            </a:duotone>
            <a:lum bright="31000" contrast="78000"/>
          </a:blip>
          <a:srcRect/>
          <a:stretch>
            <a:fillRect/>
          </a:stretch>
        </p:blipFill>
        <p:spPr bwMode="auto">
          <a:xfrm rot="1013122">
            <a:off x="7909572" y="-62420"/>
            <a:ext cx="3808272" cy="3808272"/>
          </a:xfrm>
          <a:prstGeom prst="rect">
            <a:avLst/>
          </a:prstGeom>
          <a:noFill/>
          <a:effectLst>
            <a:glow rad="101600">
              <a:schemeClr val="accent4">
                <a:satMod val="175000"/>
                <a:alpha val="40000"/>
              </a:schemeClr>
            </a:glow>
          </a:effectLst>
        </p:spPr>
      </p:pic>
      <p:sp>
        <p:nvSpPr>
          <p:cNvPr id="2" name="Title 1"/>
          <p:cNvSpPr>
            <a:spLocks noGrp="1"/>
          </p:cNvSpPr>
          <p:nvPr>
            <p:ph type="title"/>
          </p:nvPr>
        </p:nvSpPr>
        <p:spPr/>
        <p:txBody>
          <a:bodyPr/>
          <a:lstStyle/>
          <a:p>
            <a:r>
              <a:rPr lang="en-US" dirty="0" smtClean="0">
                <a:latin typeface="Britannic Bold" pitchFamily="34" charset="0"/>
              </a:rPr>
              <a:t>The Human Cont’</a:t>
            </a:r>
            <a:endParaRPr lang="en-US" dirty="0"/>
          </a:p>
        </p:txBody>
      </p:sp>
      <p:sp>
        <p:nvSpPr>
          <p:cNvPr id="6" name="Rectangle 5"/>
          <p:cNvSpPr/>
          <p:nvPr/>
        </p:nvSpPr>
        <p:spPr>
          <a:xfrm>
            <a:off x="150812" y="1447800"/>
            <a:ext cx="8001000" cy="3308598"/>
          </a:xfrm>
          <a:prstGeom prst="rect">
            <a:avLst/>
          </a:prstGeom>
        </p:spPr>
        <p:txBody>
          <a:bodyPr wrap="square">
            <a:spAutoFit/>
          </a:bodyPr>
          <a:lstStyle/>
          <a:p>
            <a:pPr>
              <a:buFont typeface="Wingdings" pitchFamily="2" charset="2"/>
              <a:buChar char="Ø"/>
            </a:pPr>
            <a:r>
              <a:rPr lang="en-US" sz="1900" dirty="0" smtClean="0">
                <a:latin typeface="Book Antiqua" pitchFamily="18" charset="0"/>
              </a:rPr>
              <a:t>The atoms in which we think compose us are not us. They are just the house in which we </a:t>
            </a:r>
            <a:r>
              <a:rPr lang="en-US" sz="1900" dirty="0" smtClean="0">
                <a:latin typeface="Book Antiqua" pitchFamily="18" charset="0"/>
              </a:rPr>
              <a:t>live. </a:t>
            </a:r>
          </a:p>
          <a:p>
            <a:pPr>
              <a:buFont typeface="Wingdings" pitchFamily="2" charset="2"/>
              <a:buChar char="Ø"/>
            </a:pPr>
            <a:r>
              <a:rPr lang="en-US" sz="1900" dirty="0" smtClean="0">
                <a:latin typeface="Book Antiqua" pitchFamily="18" charset="0"/>
              </a:rPr>
              <a:t>The </a:t>
            </a:r>
            <a:r>
              <a:rPr lang="en-US" sz="1900" dirty="0" smtClean="0">
                <a:latin typeface="Book Antiqua" pitchFamily="18" charset="0"/>
              </a:rPr>
              <a:t>only thing we will take to heaven is our character. This phrase is not the best way of expressing it because technically we cannot take our character to heaven. This is because our character is us. It is not part of us. So we are here on earth and we are going to heaven. We don’t take something with us to heaven. We just go. </a:t>
            </a:r>
            <a:endParaRPr lang="en-US" sz="1900" dirty="0" smtClean="0">
              <a:latin typeface="Book Antiqua" pitchFamily="18" charset="0"/>
            </a:endParaRPr>
          </a:p>
          <a:p>
            <a:pPr>
              <a:buFont typeface="Wingdings" pitchFamily="2" charset="2"/>
              <a:buChar char="Ø"/>
            </a:pPr>
            <a:r>
              <a:rPr lang="en-US" sz="1900" dirty="0" smtClean="0">
                <a:latin typeface="Book Antiqua" pitchFamily="18" charset="0"/>
              </a:rPr>
              <a:t>Our </a:t>
            </a:r>
            <a:r>
              <a:rPr lang="en-US" sz="1900" dirty="0" smtClean="0">
                <a:latin typeface="Book Antiqua" pitchFamily="18" charset="0"/>
              </a:rPr>
              <a:t>physical bodies are separate and distinct from who we are. The body is just the machinery to keep us moving. For instance, if someone were to chop another person’s arm off. And that arm went a distance away from that person. That arm is not the person. </a:t>
            </a:r>
            <a:endParaRPr lang="en-US" sz="1900" dirty="0">
              <a:latin typeface="Book Antiqua" pitchFamily="18" charset="0"/>
            </a:endParaRPr>
          </a:p>
        </p:txBody>
      </p:sp>
      <p:sp>
        <p:nvSpPr>
          <p:cNvPr id="7" name="Rectangle 6"/>
          <p:cNvSpPr/>
          <p:nvPr/>
        </p:nvSpPr>
        <p:spPr>
          <a:xfrm>
            <a:off x="912812" y="4876800"/>
            <a:ext cx="6858000" cy="1592744"/>
          </a:xfrm>
          <a:prstGeom prst="rect">
            <a:avLst/>
          </a:prstGeom>
        </p:spPr>
        <p:txBody>
          <a:bodyPr wrap="square">
            <a:spAutoFit/>
          </a:bodyPr>
          <a:lstStyle/>
          <a:p>
            <a:pPr algn="just">
              <a:buFont typeface="Wingdings" pitchFamily="2" charset="2"/>
              <a:buChar char="v"/>
            </a:pPr>
            <a:r>
              <a:rPr lang="en-US" sz="1950" b="1" dirty="0" smtClean="0">
                <a:latin typeface="Ink Free" pitchFamily="66" charset="0"/>
              </a:rPr>
              <a:t> The </a:t>
            </a:r>
            <a:r>
              <a:rPr lang="en-US" sz="1950" b="1" dirty="0" smtClean="0">
                <a:latin typeface="Ink Free" pitchFamily="66" charset="0"/>
              </a:rPr>
              <a:t>physical body, including the brain is not us. The physical body is not the nature of man—physical, intellectual, and moral. When EGW refers to the physical in the passage, she is not primarily referring to the body though at first it appears that way.</a:t>
            </a:r>
            <a:endParaRPr lang="en-US" sz="1950" b="1" dirty="0">
              <a:latin typeface="Ink Free"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C:\Users\User\AppData\Local\Microsoft\Windows\INetCache\IE\AOE6MOYD\480px-Twemoji_2665.svg[1].png"/>
          <p:cNvPicPr>
            <a:picLocks noChangeAspect="1" noChangeArrowheads="1"/>
          </p:cNvPicPr>
          <p:nvPr/>
        </p:nvPicPr>
        <p:blipFill>
          <a:blip r:embed="rId2" cstate="print">
            <a:lum bright="-65000"/>
          </a:blip>
          <a:srcRect/>
          <a:stretch>
            <a:fillRect/>
          </a:stretch>
        </p:blipFill>
        <p:spPr bwMode="auto">
          <a:xfrm rot="674606">
            <a:off x="9539114" y="5883102"/>
            <a:ext cx="1045612" cy="1045612"/>
          </a:xfrm>
          <a:prstGeom prst="rect">
            <a:avLst/>
          </a:prstGeom>
          <a:noFill/>
        </p:spPr>
      </p:pic>
      <p:pic>
        <p:nvPicPr>
          <p:cNvPr id="11" name="Picture 22" descr="C:\Users\User\AppData\Local\Microsoft\Windows\INetCache\IE\AOE6MOYD\480px-Twemoji_2665.svg[1].png"/>
          <p:cNvPicPr>
            <a:picLocks noChangeAspect="1" noChangeArrowheads="1"/>
          </p:cNvPicPr>
          <p:nvPr/>
        </p:nvPicPr>
        <p:blipFill>
          <a:blip r:embed="rId2" cstate="print">
            <a:lum bright="-65000"/>
          </a:blip>
          <a:srcRect/>
          <a:stretch>
            <a:fillRect/>
          </a:stretch>
        </p:blipFill>
        <p:spPr bwMode="auto">
          <a:xfrm rot="20799511">
            <a:off x="78916" y="2976105"/>
            <a:ext cx="2286000" cy="2286000"/>
          </a:xfrm>
          <a:prstGeom prst="rect">
            <a:avLst/>
          </a:prstGeom>
          <a:noFill/>
        </p:spPr>
      </p:pic>
      <p:pic>
        <p:nvPicPr>
          <p:cNvPr id="8" name="Picture 22" descr="C:\Users\User\AppData\Local\Microsoft\Windows\INetCache\IE\AOE6MOYD\480px-Twemoji_2665.svg[1].png"/>
          <p:cNvPicPr>
            <a:picLocks noChangeAspect="1" noChangeArrowheads="1"/>
          </p:cNvPicPr>
          <p:nvPr/>
        </p:nvPicPr>
        <p:blipFill>
          <a:blip r:embed="rId2" cstate="print">
            <a:lum bright="-65000"/>
          </a:blip>
          <a:srcRect/>
          <a:stretch>
            <a:fillRect/>
          </a:stretch>
        </p:blipFill>
        <p:spPr bwMode="auto">
          <a:xfrm rot="674606">
            <a:off x="9800534" y="4772924"/>
            <a:ext cx="2286000" cy="2286000"/>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The Higher and Lower Powers</a:t>
            </a:r>
            <a:endParaRPr lang="en-US" dirty="0"/>
          </a:p>
        </p:txBody>
      </p:sp>
      <p:sp>
        <p:nvSpPr>
          <p:cNvPr id="6" name="Rectangle 5"/>
          <p:cNvSpPr/>
          <p:nvPr/>
        </p:nvSpPr>
        <p:spPr>
          <a:xfrm>
            <a:off x="760412" y="2286000"/>
            <a:ext cx="3810000" cy="830997"/>
          </a:xfrm>
          <a:prstGeom prst="rect">
            <a:avLst/>
          </a:prstGeom>
        </p:spPr>
        <p:txBody>
          <a:bodyPr wrap="square">
            <a:spAutoFit/>
          </a:bodyPr>
          <a:lstStyle/>
          <a:p>
            <a:pPr>
              <a:buFont typeface="Wingdings" pitchFamily="2" charset="2"/>
              <a:buChar char="Ø"/>
            </a:pPr>
            <a:r>
              <a:rPr lang="en-US" sz="2400" dirty="0" smtClean="0">
                <a:latin typeface="Tempus Sans ITC" pitchFamily="82" charset="0"/>
              </a:rPr>
              <a:t>Higher powers</a:t>
            </a:r>
          </a:p>
          <a:p>
            <a:pPr>
              <a:buFont typeface="Wingdings" pitchFamily="2" charset="2"/>
              <a:buChar char="Ø"/>
            </a:pPr>
            <a:r>
              <a:rPr lang="en-US" sz="2400" dirty="0" smtClean="0">
                <a:latin typeface="Tempus Sans ITC" pitchFamily="82" charset="0"/>
              </a:rPr>
              <a:t>Lower </a:t>
            </a:r>
            <a:r>
              <a:rPr lang="en-US" sz="2400" dirty="0" smtClean="0">
                <a:latin typeface="Tempus Sans ITC" pitchFamily="82" charset="0"/>
              </a:rPr>
              <a:t>powers/passions</a:t>
            </a:r>
            <a:endParaRPr lang="en-US" sz="2400" dirty="0">
              <a:latin typeface="Tempus Sans ITC" pitchFamily="82" charset="0"/>
            </a:endParaRPr>
          </a:p>
        </p:txBody>
      </p:sp>
      <p:sp>
        <p:nvSpPr>
          <p:cNvPr id="7" name="Rectangle 6"/>
          <p:cNvSpPr/>
          <p:nvPr/>
        </p:nvSpPr>
        <p:spPr>
          <a:xfrm>
            <a:off x="455612" y="3657600"/>
            <a:ext cx="10668000" cy="2800767"/>
          </a:xfrm>
          <a:prstGeom prst="rect">
            <a:avLst/>
          </a:prstGeom>
          <a:ln w="38100">
            <a:solidFill>
              <a:schemeClr val="tx1"/>
            </a:solidFill>
          </a:ln>
        </p:spPr>
        <p:txBody>
          <a:bodyPr wrap="square">
            <a:spAutoFit/>
          </a:bodyPr>
          <a:lstStyle/>
          <a:p>
            <a:r>
              <a:rPr lang="en-US" sz="2200" dirty="0" smtClean="0">
                <a:solidFill>
                  <a:srgbClr val="003399"/>
                </a:solidFill>
                <a:latin typeface="Monotype Corsiva" pitchFamily="66" charset="0"/>
              </a:rPr>
              <a:t>Our Bodies a Purchased Possession.--</a:t>
            </a:r>
            <a:r>
              <a:rPr lang="en-US" sz="2200" b="1" u="sng" dirty="0" smtClean="0">
                <a:solidFill>
                  <a:srgbClr val="003399"/>
                </a:solidFill>
                <a:latin typeface="Monotype Corsiva" pitchFamily="66" charset="0"/>
              </a:rPr>
              <a:t>The lower passions have their seat in the body and work through it. The words "flesh" or "fleshly" or "carnal lusts" embrace the lower, corrupt nature; the flesh of itself cannot act contrary to the will of God.</a:t>
            </a:r>
            <a:r>
              <a:rPr lang="en-US" sz="2200" b="1" dirty="0" smtClean="0">
                <a:solidFill>
                  <a:srgbClr val="003399"/>
                </a:solidFill>
                <a:latin typeface="Monotype Corsiva" pitchFamily="66" charset="0"/>
              </a:rPr>
              <a:t> We are commanded to crucify the flesh, with the affections and lusts. How shall we do it? Shall we inflict pain on the body? No; but </a:t>
            </a:r>
            <a:r>
              <a:rPr lang="en-US" sz="2200" b="1" u="sng" dirty="0" smtClean="0">
                <a:solidFill>
                  <a:srgbClr val="003399"/>
                </a:solidFill>
                <a:latin typeface="Monotype Corsiva" pitchFamily="66" charset="0"/>
              </a:rPr>
              <a:t>put to death the temptation to sin. </a:t>
            </a:r>
            <a:r>
              <a:rPr lang="en-US" sz="2200" b="1" dirty="0" smtClean="0">
                <a:solidFill>
                  <a:srgbClr val="003399"/>
                </a:solidFill>
                <a:latin typeface="Monotype Corsiva" pitchFamily="66" charset="0"/>
              </a:rPr>
              <a:t>The corrupt thought is to be expelled. Every thought is to be brought into captivity to Jesus Christ. </a:t>
            </a:r>
            <a:r>
              <a:rPr lang="en-US" sz="2200" b="1" u="sng" dirty="0" smtClean="0">
                <a:solidFill>
                  <a:srgbClr val="003399"/>
                </a:solidFill>
                <a:latin typeface="Monotype Corsiva" pitchFamily="66" charset="0"/>
              </a:rPr>
              <a:t>All animal propensities are to be subjected to the higher powers of the soul.</a:t>
            </a:r>
            <a:r>
              <a:rPr lang="en-US" sz="2200" b="1" dirty="0" smtClean="0">
                <a:solidFill>
                  <a:srgbClr val="003399"/>
                </a:solidFill>
                <a:latin typeface="Monotype Corsiva" pitchFamily="66" charset="0"/>
              </a:rPr>
              <a:t> </a:t>
            </a:r>
            <a:r>
              <a:rPr lang="en-US" sz="2200" b="1" u="sng" dirty="0" smtClean="0">
                <a:solidFill>
                  <a:srgbClr val="003399"/>
                </a:solidFill>
                <a:latin typeface="Monotype Corsiva" pitchFamily="66" charset="0"/>
              </a:rPr>
              <a:t>The love of God must reign supreme; Christ must occupy an undivided throne.</a:t>
            </a:r>
            <a:r>
              <a:rPr lang="en-US" sz="2200" b="1" dirty="0" smtClean="0">
                <a:solidFill>
                  <a:srgbClr val="003399"/>
                </a:solidFill>
                <a:latin typeface="Monotype Corsiva" pitchFamily="66" charset="0"/>
              </a:rPr>
              <a:t> Our bodies are to be regarded as His purchased possession. </a:t>
            </a:r>
            <a:r>
              <a:rPr lang="en-US" sz="2200" b="1" u="sng" dirty="0" smtClean="0">
                <a:solidFill>
                  <a:srgbClr val="003399"/>
                </a:solidFill>
                <a:latin typeface="Monotype Corsiva" pitchFamily="66" charset="0"/>
              </a:rPr>
              <a:t>The members of the body are to become the instruments of righteousness.</a:t>
            </a:r>
            <a:r>
              <a:rPr lang="en-US" sz="2200" u="sng" dirty="0" smtClean="0">
                <a:solidFill>
                  <a:srgbClr val="003399"/>
                </a:solidFill>
                <a:latin typeface="Monotype Corsiva" pitchFamily="66" charset="0"/>
              </a:rPr>
              <a:t>  </a:t>
            </a:r>
            <a:r>
              <a:rPr lang="en-US" sz="2200" dirty="0" smtClean="0">
                <a:solidFill>
                  <a:srgbClr val="003399"/>
                </a:solidFill>
                <a:latin typeface="Monotype Corsiva" pitchFamily="66" charset="0"/>
              </a:rPr>
              <a:t>{AH 127.2} 127.2</a:t>
            </a:r>
            <a:endParaRPr lang="en-US" sz="2200" dirty="0">
              <a:solidFill>
                <a:srgbClr val="003399"/>
              </a:solidFill>
              <a:latin typeface="Monotype Corsiva" pitchFamily="66" charset="0"/>
            </a:endParaRPr>
          </a:p>
        </p:txBody>
      </p:sp>
      <p:sp>
        <p:nvSpPr>
          <p:cNvPr id="10" name="Rectangle 9"/>
          <p:cNvSpPr/>
          <p:nvPr/>
        </p:nvSpPr>
        <p:spPr>
          <a:xfrm>
            <a:off x="303212" y="1752600"/>
            <a:ext cx="6944530" cy="461665"/>
          </a:xfrm>
          <a:prstGeom prst="rect">
            <a:avLst/>
          </a:prstGeom>
        </p:spPr>
        <p:txBody>
          <a:bodyPr wrap="none">
            <a:spAutoFit/>
          </a:bodyPr>
          <a:lstStyle/>
          <a:p>
            <a:r>
              <a:rPr lang="en-US" sz="2400" dirty="0" smtClean="0">
                <a:latin typeface="Book Antiqua" pitchFamily="18" charset="0"/>
              </a:rPr>
              <a:t>3 fold nature of the human being is composed of: </a:t>
            </a:r>
            <a:endParaRPr lang="en-US" sz="2400" dirty="0">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C:\Users\User\AppData\Local\Microsoft\Windows\INetCache\IE\AOE6MOYD\480px-Twemoji_2665.svg[1].png"/>
          <p:cNvPicPr>
            <a:picLocks noChangeAspect="1" noChangeArrowheads="1"/>
          </p:cNvPicPr>
          <p:nvPr/>
        </p:nvPicPr>
        <p:blipFill>
          <a:blip r:embed="rId2" cstate="print">
            <a:duotone>
              <a:schemeClr val="accent2">
                <a:shade val="45000"/>
                <a:satMod val="135000"/>
              </a:schemeClr>
              <a:prstClr val="white"/>
            </a:duotone>
            <a:lum bright="-19000" contrast="54000"/>
          </a:blip>
          <a:srcRect/>
          <a:stretch>
            <a:fillRect/>
          </a:stretch>
        </p:blipFill>
        <p:spPr bwMode="auto">
          <a:xfrm rot="1045662">
            <a:off x="5249203" y="2964791"/>
            <a:ext cx="4151384" cy="4151384"/>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The Higher and Lower Powers Cont’</a:t>
            </a:r>
            <a:endParaRPr lang="en-US" dirty="0"/>
          </a:p>
        </p:txBody>
      </p:sp>
      <p:sp>
        <p:nvSpPr>
          <p:cNvPr id="4" name="Rectangle 3"/>
          <p:cNvSpPr/>
          <p:nvPr/>
        </p:nvSpPr>
        <p:spPr>
          <a:xfrm>
            <a:off x="608012" y="1600200"/>
            <a:ext cx="4800600" cy="430887"/>
          </a:xfrm>
          <a:prstGeom prst="rect">
            <a:avLst/>
          </a:prstGeom>
        </p:spPr>
        <p:txBody>
          <a:bodyPr wrap="square">
            <a:spAutoFit/>
          </a:bodyPr>
          <a:lstStyle/>
          <a:p>
            <a:r>
              <a:rPr lang="en-US" sz="2200" dirty="0" smtClean="0">
                <a:latin typeface="Trebuchet MS (Body"/>
              </a:rPr>
              <a:t>What are the members of the body? </a:t>
            </a:r>
            <a:endParaRPr lang="en-US" sz="2200" dirty="0" smtClean="0">
              <a:latin typeface="Trebuchet MS (Body"/>
            </a:endParaRPr>
          </a:p>
        </p:txBody>
      </p:sp>
      <p:sp>
        <p:nvSpPr>
          <p:cNvPr id="10" name="Rectangle 9"/>
          <p:cNvSpPr/>
          <p:nvPr/>
        </p:nvSpPr>
        <p:spPr>
          <a:xfrm>
            <a:off x="1217612" y="3124200"/>
            <a:ext cx="6626225" cy="1323439"/>
          </a:xfrm>
          <a:prstGeom prst="rect">
            <a:avLst/>
          </a:prstGeom>
        </p:spPr>
        <p:txBody>
          <a:bodyPr wrap="square">
            <a:spAutoFit/>
          </a:bodyPr>
          <a:lstStyle/>
          <a:p>
            <a:r>
              <a:rPr lang="en-US" sz="2000" b="1" dirty="0" smtClean="0">
                <a:latin typeface="Bodoni MT" pitchFamily="18" charset="0"/>
              </a:rPr>
              <a:t>Remember we’ve been told that the nature of man is 3 fold:</a:t>
            </a:r>
            <a:r>
              <a:rPr lang="en-US" sz="2000" b="1" u="sng" dirty="0" smtClean="0">
                <a:latin typeface="Bodoni MT" pitchFamily="18" charset="0"/>
              </a:rPr>
              <a:t/>
            </a:r>
            <a:br>
              <a:rPr lang="en-US" sz="2000" b="1" u="sng" dirty="0" smtClean="0">
                <a:latin typeface="Bodoni MT" pitchFamily="18" charset="0"/>
              </a:rPr>
            </a:br>
            <a:r>
              <a:rPr lang="en-US" sz="2000" b="1" dirty="0" smtClean="0">
                <a:latin typeface="Bodoni MT" pitchFamily="18" charset="0"/>
              </a:rPr>
              <a:t>1Mental</a:t>
            </a:r>
            <a:br>
              <a:rPr lang="en-US" sz="2000" b="1" dirty="0" smtClean="0">
                <a:latin typeface="Bodoni MT" pitchFamily="18" charset="0"/>
              </a:rPr>
            </a:br>
            <a:r>
              <a:rPr lang="en-US" sz="2000" b="1" dirty="0" smtClean="0">
                <a:latin typeface="Bodoni MT" pitchFamily="18" charset="0"/>
              </a:rPr>
              <a:t>2 Moral</a:t>
            </a:r>
            <a:br>
              <a:rPr lang="en-US" sz="2000" b="1" dirty="0" smtClean="0">
                <a:latin typeface="Bodoni MT" pitchFamily="18" charset="0"/>
              </a:rPr>
            </a:br>
            <a:r>
              <a:rPr lang="en-US" sz="2000" b="1" dirty="0" smtClean="0">
                <a:latin typeface="Bodoni MT" pitchFamily="18" charset="0"/>
              </a:rPr>
              <a:t>3 Physical</a:t>
            </a:r>
          </a:p>
        </p:txBody>
      </p:sp>
      <p:sp>
        <p:nvSpPr>
          <p:cNvPr id="11" name="Rectangle 10"/>
          <p:cNvSpPr/>
          <p:nvPr/>
        </p:nvSpPr>
        <p:spPr>
          <a:xfrm>
            <a:off x="227012" y="4495800"/>
            <a:ext cx="8153400" cy="646331"/>
          </a:xfrm>
          <a:prstGeom prst="rect">
            <a:avLst/>
          </a:prstGeom>
        </p:spPr>
        <p:txBody>
          <a:bodyPr wrap="square">
            <a:spAutoFit/>
          </a:bodyPr>
          <a:lstStyle/>
          <a:p>
            <a:pPr>
              <a:buFont typeface="Wingdings" pitchFamily="2" charset="2"/>
              <a:buChar char="v"/>
            </a:pPr>
            <a:r>
              <a:rPr lang="en-US" b="1" dirty="0" smtClean="0">
                <a:latin typeface="Ink Free" pitchFamily="66" charset="0"/>
              </a:rPr>
              <a:t> The lower powers are part of the 3 fold nature.  </a:t>
            </a:r>
            <a:r>
              <a:rPr lang="en-US" b="1" dirty="0" smtClean="0">
                <a:latin typeface="Ink Free" pitchFamily="66" charset="0"/>
              </a:rPr>
              <a:t>Which </a:t>
            </a:r>
            <a:r>
              <a:rPr lang="en-US" b="1" dirty="0" smtClean="0">
                <a:latin typeface="Ink Free" pitchFamily="66" charset="0"/>
              </a:rPr>
              <a:t>part? The physical. </a:t>
            </a:r>
          </a:p>
          <a:p>
            <a:r>
              <a:rPr lang="en-US" b="1" dirty="0" smtClean="0">
                <a:latin typeface="Ink Free" pitchFamily="66" charset="0"/>
              </a:rPr>
              <a:t>“The lower passions have their seat in the body and work through it</a:t>
            </a:r>
            <a:r>
              <a:rPr lang="en-US" b="1" dirty="0" smtClean="0">
                <a:latin typeface="Ink Free" pitchFamily="66" charset="0"/>
              </a:rPr>
              <a:t>.“</a:t>
            </a:r>
          </a:p>
        </p:txBody>
      </p:sp>
      <p:sp>
        <p:nvSpPr>
          <p:cNvPr id="13" name="Rectangle 12"/>
          <p:cNvSpPr/>
          <p:nvPr/>
        </p:nvSpPr>
        <p:spPr>
          <a:xfrm>
            <a:off x="227012" y="5181600"/>
            <a:ext cx="8610600" cy="1708160"/>
          </a:xfrm>
          <a:prstGeom prst="rect">
            <a:avLst/>
          </a:prstGeom>
        </p:spPr>
        <p:txBody>
          <a:bodyPr wrap="square">
            <a:spAutoFit/>
          </a:bodyPr>
          <a:lstStyle/>
          <a:p>
            <a:pPr algn="just"/>
            <a:r>
              <a:rPr lang="en-US" sz="1750" dirty="0" smtClean="0">
                <a:latin typeface="Book Antiqua" pitchFamily="18" charset="0"/>
              </a:rPr>
              <a:t>The lower passions work through the physical body. We have these senses that come and they produce our emotions and feelings; or what we would call in this context the lower passions. So what we see, smell, taste, hear, and touch affects our emotions—the way we feel. The lower passions have their seat, or they operate through, or are intermittently connected with the body. This is why EGW uses the term physical. </a:t>
            </a:r>
            <a:endParaRPr lang="en-US" sz="1750" dirty="0">
              <a:latin typeface="Book Antiqua" pitchFamily="18" charset="0"/>
            </a:endParaRPr>
          </a:p>
        </p:txBody>
      </p:sp>
      <p:pic>
        <p:nvPicPr>
          <p:cNvPr id="8194" name="Picture 2" descr="Medical Education Chart Of Biology For Female Body Parts Diagram ..."/>
          <p:cNvPicPr>
            <a:picLocks noChangeAspect="1" noChangeArrowheads="1"/>
          </p:cNvPicPr>
          <p:nvPr/>
        </p:nvPicPr>
        <p:blipFill>
          <a:blip r:embed="rId3" cstate="print"/>
          <a:srcRect/>
          <a:stretch>
            <a:fillRect/>
          </a:stretch>
        </p:blipFill>
        <p:spPr bwMode="auto">
          <a:xfrm>
            <a:off x="9447212" y="2286000"/>
            <a:ext cx="2514600" cy="1884016"/>
          </a:xfrm>
          <a:prstGeom prst="rect">
            <a:avLst/>
          </a:prstGeom>
          <a:noFill/>
          <a:effectLst>
            <a:outerShdw blurRad="50800" dist="38100" dir="8100000" algn="tr" rotWithShape="0">
              <a:prstClr val="black">
                <a:alpha val="40000"/>
              </a:prstClr>
            </a:outerShdw>
          </a:effectLst>
        </p:spPr>
      </p:pic>
      <p:pic>
        <p:nvPicPr>
          <p:cNvPr id="8196" name="Picture 4" descr="Medical Education Chart of Biology for Male Body Parts Diagram ..."/>
          <p:cNvPicPr>
            <a:picLocks noChangeAspect="1" noChangeArrowheads="1"/>
          </p:cNvPicPr>
          <p:nvPr/>
        </p:nvPicPr>
        <p:blipFill>
          <a:blip r:embed="rId4" cstate="print"/>
          <a:srcRect b="6942"/>
          <a:stretch>
            <a:fillRect/>
          </a:stretch>
        </p:blipFill>
        <p:spPr bwMode="auto">
          <a:xfrm>
            <a:off x="9447212" y="4343400"/>
            <a:ext cx="2519516" cy="1905000"/>
          </a:xfrm>
          <a:prstGeom prst="rect">
            <a:avLst/>
          </a:prstGeom>
          <a:noFill/>
          <a:effectLst>
            <a:outerShdw blurRad="50800" dist="38100" dir="8100000" algn="tr" rotWithShape="0">
              <a:prstClr val="black">
                <a:alpha val="40000"/>
              </a:prstClr>
            </a:outerShdw>
          </a:effectLst>
        </p:spPr>
      </p:pic>
      <p:sp>
        <p:nvSpPr>
          <p:cNvPr id="12" name="Rectangle 11"/>
          <p:cNvSpPr/>
          <p:nvPr/>
        </p:nvSpPr>
        <p:spPr>
          <a:xfrm>
            <a:off x="912812" y="2057400"/>
            <a:ext cx="7010400" cy="1015663"/>
          </a:xfrm>
          <a:prstGeom prst="rect">
            <a:avLst/>
          </a:prstGeom>
        </p:spPr>
        <p:txBody>
          <a:bodyPr wrap="square">
            <a:spAutoFit/>
          </a:bodyPr>
          <a:lstStyle/>
          <a:p>
            <a:pPr>
              <a:buFont typeface="Wingdings" pitchFamily="2" charset="2"/>
              <a:buChar char="Ø"/>
            </a:pPr>
            <a:r>
              <a:rPr lang="en-US" sz="2000" dirty="0" smtClean="0">
                <a:latin typeface="Tempus Sans ITC" pitchFamily="82" charset="0"/>
              </a:rPr>
              <a:t> Eyes, ears, nose, etc… The members are supposed to be used as instruments and the instruments are tools for doing good. So our fingers, eyes, etc are to be used for acts of righteousness. </a:t>
            </a:r>
            <a:endParaRPr lang="en-US" sz="2000" dirty="0" smtClean="0">
              <a:latin typeface="Tempus Sans ITC" pitchFamily="82" charset="0"/>
            </a:endParaRPr>
          </a:p>
        </p:txBody>
      </p:sp>
      <p:sp>
        <p:nvSpPr>
          <p:cNvPr id="14" name="TextBox 13"/>
          <p:cNvSpPr txBox="1"/>
          <p:nvPr/>
        </p:nvSpPr>
        <p:spPr>
          <a:xfrm>
            <a:off x="9371012" y="1676400"/>
            <a:ext cx="2667000" cy="400110"/>
          </a:xfrm>
          <a:prstGeom prst="rect">
            <a:avLst/>
          </a:prstGeom>
          <a:noFill/>
        </p:spPr>
        <p:txBody>
          <a:bodyPr wrap="square" rtlCol="0">
            <a:spAutoFit/>
          </a:bodyPr>
          <a:lstStyle/>
          <a:p>
            <a:pPr algn="ctr"/>
            <a:r>
              <a:rPr lang="en-US" sz="2000" b="1" u="sng" dirty="0" smtClean="0">
                <a:solidFill>
                  <a:schemeClr val="bg1"/>
                </a:solidFill>
              </a:rPr>
              <a:t>Members of the Body</a:t>
            </a:r>
            <a:endParaRPr lang="en-US" sz="2000" b="1" u="sng"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636</TotalTime>
  <Words>2906</Words>
  <Application>Microsoft Office PowerPoint</Application>
  <PresentationFormat>Custom</PresentationFormat>
  <Paragraphs>117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Nature of Man </vt:lpstr>
      <vt:lpstr>Finishing Touch of Immortality</vt:lpstr>
      <vt:lpstr>Finishing Touch of Immortality Cont’</vt:lpstr>
      <vt:lpstr>Nature of Man is 3-Fold</vt:lpstr>
      <vt:lpstr>Nature of Man is 3-Fold Cont’</vt:lpstr>
      <vt:lpstr>The Human</vt:lpstr>
      <vt:lpstr>The Human Cont’</vt:lpstr>
      <vt:lpstr>The Higher and Lower Powers</vt:lpstr>
      <vt:lpstr>The Higher and Lower Powers Cont’</vt:lpstr>
      <vt:lpstr>Emotions Have Their Place</vt:lpstr>
      <vt:lpstr>Emotions Have Their Place Cont’</vt:lpstr>
      <vt:lpstr>An Undivided Throne</vt:lpstr>
      <vt:lpstr>Lower Passions Controlled</vt:lpstr>
      <vt:lpstr>Lower Passions Controlled Cont’</vt:lpstr>
      <vt:lpstr>You Are What You Eat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Man </dc:title>
  <dc:creator>User</dc:creator>
  <cp:lastModifiedBy>User</cp:lastModifiedBy>
  <cp:revision>17</cp:revision>
  <dcterms:created xsi:type="dcterms:W3CDTF">2020-06-01T02:24:57Z</dcterms:created>
  <dcterms:modified xsi:type="dcterms:W3CDTF">2020-06-03T00:24:34Z</dcterms:modified>
</cp:coreProperties>
</file>