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64"/>
  </p:notesMasterIdLst>
  <p:sldIdLst>
    <p:sldId id="315" r:id="rId2"/>
    <p:sldId id="316" r:id="rId3"/>
    <p:sldId id="317" r:id="rId4"/>
    <p:sldId id="319" r:id="rId5"/>
    <p:sldId id="320" r:id="rId6"/>
    <p:sldId id="377"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64" r:id="rId21"/>
    <p:sldId id="334" r:id="rId22"/>
    <p:sldId id="335" r:id="rId23"/>
    <p:sldId id="336" r:id="rId24"/>
    <p:sldId id="337" r:id="rId25"/>
    <p:sldId id="338" r:id="rId26"/>
    <p:sldId id="339" r:id="rId27"/>
    <p:sldId id="340" r:id="rId28"/>
    <p:sldId id="341" r:id="rId29"/>
    <p:sldId id="342" r:id="rId30"/>
    <p:sldId id="343" r:id="rId31"/>
    <p:sldId id="345" r:id="rId32"/>
    <p:sldId id="344" r:id="rId33"/>
    <p:sldId id="346" r:id="rId34"/>
    <p:sldId id="347" r:id="rId35"/>
    <p:sldId id="365"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6" r:id="rId53"/>
    <p:sldId id="367" r:id="rId54"/>
    <p:sldId id="368" r:id="rId55"/>
    <p:sldId id="369" r:id="rId56"/>
    <p:sldId id="370" r:id="rId57"/>
    <p:sldId id="371" r:id="rId58"/>
    <p:sldId id="372" r:id="rId59"/>
    <p:sldId id="373" r:id="rId60"/>
    <p:sldId id="374" r:id="rId61"/>
    <p:sldId id="375" r:id="rId62"/>
    <p:sldId id="376" r:id="rId6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6" tIns="48328" rIns="96656" bIns="48328" rtlCol="0"/>
          <a:lstStyle>
            <a:lvl1pPr algn="r">
              <a:defRPr sz="1200"/>
            </a:lvl1pPr>
          </a:lstStyle>
          <a:p>
            <a:fld id="{EB7AFE18-CAF7-4494-B319-982A46815BF1}" type="datetimeFigureOut">
              <a:rPr lang="en-US" smtClean="0"/>
              <a:pPr/>
              <a:t>7/28/2020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6" tIns="48328" rIns="96656" bIns="48328" rtlCol="0" anchor="b"/>
          <a:lstStyle>
            <a:lvl1pPr algn="r">
              <a:defRPr sz="1200"/>
            </a:lvl1pPr>
          </a:lstStyle>
          <a:p>
            <a:fld id="{02EA8C2A-CF57-4DB4-A07C-665F38BEBBD6}" type="slidenum">
              <a:rPr lang="en-US" smtClean="0"/>
              <a:pPr/>
              <a:t>‹#›</a:t>
            </a:fld>
            <a:endParaRPr lang="en-US"/>
          </a:p>
        </p:txBody>
      </p:sp>
    </p:spTree>
    <p:extLst>
      <p:ext uri="{BB962C8B-B14F-4D97-AF65-F5344CB8AC3E}">
        <p14:creationId xmlns:p14="http://schemas.microsoft.com/office/powerpoint/2010/main" val="428190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89F6-2F5F-4965-A07D-244A0B883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25F7C7-E1C5-43D9-AF86-C92237849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8E5FC-648E-4AB5-83D2-6CCBA40F41C9}"/>
              </a:ext>
            </a:extLst>
          </p:cNvPr>
          <p:cNvSpPr>
            <a:spLocks noGrp="1"/>
          </p:cNvSpPr>
          <p:nvPr>
            <p:ph type="dt" sz="half" idx="10"/>
          </p:nvPr>
        </p:nvSpPr>
        <p:spPr/>
        <p:txBody>
          <a:bodyPr/>
          <a:lstStyle/>
          <a:p>
            <a:fld id="{AAD3D292-6AF0-460F-83FB-4824E02575D4}" type="datetime1">
              <a:rPr lang="en-US" smtClean="0"/>
              <a:pPr/>
              <a:t>7/28/2020</a:t>
            </a:fld>
            <a:endParaRPr lang="en-US" dirty="0"/>
          </a:p>
        </p:txBody>
      </p:sp>
      <p:sp>
        <p:nvSpPr>
          <p:cNvPr id="5" name="Footer Placeholder 4">
            <a:extLst>
              <a:ext uri="{FF2B5EF4-FFF2-40B4-BE49-F238E27FC236}">
                <a16:creationId xmlns:a16="http://schemas.microsoft.com/office/drawing/2014/main" id="{F5960BB8-3ABA-47D6-8D6A-8DC6427714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A1D052-E336-4E8A-B941-A02C0AF72105}"/>
              </a:ext>
            </a:extLst>
          </p:cNvPr>
          <p:cNvSpPr>
            <a:spLocks noGrp="1"/>
          </p:cNvSpPr>
          <p:nvPr>
            <p:ph type="sldNum" sz="quarter" idx="12"/>
          </p:nvPr>
        </p:nvSpPr>
        <p:spPr/>
        <p:txBody>
          <a:body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79147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0121-655F-4751-ABAA-00FBDF547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4DE00-B932-4BCB-B5A2-9BF84FA396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A782F-B01D-4E56-A75C-0A5774534767}"/>
              </a:ext>
            </a:extLst>
          </p:cNvPr>
          <p:cNvSpPr>
            <a:spLocks noGrp="1"/>
          </p:cNvSpPr>
          <p:nvPr>
            <p:ph type="dt" sz="half" idx="10"/>
          </p:nvPr>
        </p:nvSpPr>
        <p:spPr/>
        <p:txBody>
          <a:bodyPr/>
          <a:lstStyle/>
          <a:p>
            <a:fld id="{6A05B980-F833-4951-9BF5-355C70C6A1B1}" type="datetime1">
              <a:rPr lang="en-US" smtClean="0"/>
              <a:pPr/>
              <a:t>7/28/2020</a:t>
            </a:fld>
            <a:endParaRPr lang="en-US"/>
          </a:p>
        </p:txBody>
      </p:sp>
      <p:sp>
        <p:nvSpPr>
          <p:cNvPr id="5" name="Footer Placeholder 4">
            <a:extLst>
              <a:ext uri="{FF2B5EF4-FFF2-40B4-BE49-F238E27FC236}">
                <a16:creationId xmlns:a16="http://schemas.microsoft.com/office/drawing/2014/main" id="{B9BC61AF-A7A4-4772-8174-30FA2584B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A9730-196E-4C67-A928-9D2B5E24F2B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1524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AFBDC-9A42-4CDE-B3A6-D245D84FD4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9E624-71A2-4E4B-8873-BC35A4DA1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DACDD-6ABD-4C94-840C-80EA5E1E7616}"/>
              </a:ext>
            </a:extLst>
          </p:cNvPr>
          <p:cNvSpPr>
            <a:spLocks noGrp="1"/>
          </p:cNvSpPr>
          <p:nvPr>
            <p:ph type="dt" sz="half" idx="10"/>
          </p:nvPr>
        </p:nvSpPr>
        <p:spPr/>
        <p:txBody>
          <a:bodyPr/>
          <a:lstStyle/>
          <a:p>
            <a:fld id="{DA14ABC7-0AF0-4DDB-BAEC-0754F9577BE4}" type="datetime1">
              <a:rPr lang="en-US" smtClean="0"/>
              <a:pPr/>
              <a:t>7/28/2020</a:t>
            </a:fld>
            <a:endParaRPr lang="en-US"/>
          </a:p>
        </p:txBody>
      </p:sp>
      <p:sp>
        <p:nvSpPr>
          <p:cNvPr id="5" name="Footer Placeholder 4">
            <a:extLst>
              <a:ext uri="{FF2B5EF4-FFF2-40B4-BE49-F238E27FC236}">
                <a16:creationId xmlns:a16="http://schemas.microsoft.com/office/drawing/2014/main" id="{41FD1DBA-15B0-49AD-BB1A-53CD4DE9A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8DCC3-BCA1-40E5-84A9-F4B918ABDAE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41738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61AE-68E8-45A2-816F-78D8E541D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E9DC9-61C1-422B-A8A4-00DC8C2EA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A1604-4255-4B3D-8EA9-E35410CF661B}"/>
              </a:ext>
            </a:extLst>
          </p:cNvPr>
          <p:cNvSpPr>
            <a:spLocks noGrp="1"/>
          </p:cNvSpPr>
          <p:nvPr>
            <p:ph type="dt" sz="half" idx="10"/>
          </p:nvPr>
        </p:nvSpPr>
        <p:spPr/>
        <p:txBody>
          <a:bodyPr/>
          <a:lstStyle/>
          <a:p>
            <a:fld id="{F42082D1-DD49-4584-9A9B-054EF3DAC3F1}" type="datetime1">
              <a:rPr lang="en-US" smtClean="0"/>
              <a:pPr/>
              <a:t>7/28/2020</a:t>
            </a:fld>
            <a:endParaRPr lang="en-US"/>
          </a:p>
        </p:txBody>
      </p:sp>
      <p:sp>
        <p:nvSpPr>
          <p:cNvPr id="5" name="Footer Placeholder 4">
            <a:extLst>
              <a:ext uri="{FF2B5EF4-FFF2-40B4-BE49-F238E27FC236}">
                <a16:creationId xmlns:a16="http://schemas.microsoft.com/office/drawing/2014/main" id="{BCAE211F-2957-4725-B94A-D680E0767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CB829-15CA-46D9-852D-E0AB6A2EE7AA}"/>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2017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B5BC-46DC-43D9-BB43-7509CF64A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7E5FC-8270-4AEC-BE7E-B777F1A39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082C6F-A624-453E-B642-5C9C29CA9414}"/>
              </a:ext>
            </a:extLst>
          </p:cNvPr>
          <p:cNvSpPr>
            <a:spLocks noGrp="1"/>
          </p:cNvSpPr>
          <p:nvPr>
            <p:ph type="dt" sz="half" idx="10"/>
          </p:nvPr>
        </p:nvSpPr>
        <p:spPr/>
        <p:txBody>
          <a:bodyPr/>
          <a:lstStyle/>
          <a:p>
            <a:fld id="{E9EE3AE6-B9D8-4849-B5A1-2EC615256CBC}" type="datetime1">
              <a:rPr lang="en-US" smtClean="0"/>
              <a:pPr/>
              <a:t>7/28/2020</a:t>
            </a:fld>
            <a:endParaRPr lang="en-US"/>
          </a:p>
        </p:txBody>
      </p:sp>
      <p:sp>
        <p:nvSpPr>
          <p:cNvPr id="5" name="Footer Placeholder 4">
            <a:extLst>
              <a:ext uri="{FF2B5EF4-FFF2-40B4-BE49-F238E27FC236}">
                <a16:creationId xmlns:a16="http://schemas.microsoft.com/office/drawing/2014/main" id="{8A2C3659-E716-4945-AB62-56A112533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9B20D-575D-446F-A16D-6D23F774C4F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60564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CB78-F1A0-424D-AB03-DA4F0C683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71DBC-D0D7-460A-BBF1-41D6C5D8E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BBC2C-FE40-4D4B-B05A-26241D046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12900F-88ED-48C8-8FC0-6F151FD00486}"/>
              </a:ext>
            </a:extLst>
          </p:cNvPr>
          <p:cNvSpPr>
            <a:spLocks noGrp="1"/>
          </p:cNvSpPr>
          <p:nvPr>
            <p:ph type="dt" sz="half" idx="10"/>
          </p:nvPr>
        </p:nvSpPr>
        <p:spPr/>
        <p:txBody>
          <a:bodyPr/>
          <a:lstStyle/>
          <a:p>
            <a:fld id="{3A656747-BC09-4EE8-8A67-CA2A9263F6A1}" type="datetime1">
              <a:rPr lang="en-US" smtClean="0"/>
              <a:pPr/>
              <a:t>7/28/2020</a:t>
            </a:fld>
            <a:endParaRPr lang="en-US"/>
          </a:p>
        </p:txBody>
      </p:sp>
      <p:sp>
        <p:nvSpPr>
          <p:cNvPr id="6" name="Footer Placeholder 5">
            <a:extLst>
              <a:ext uri="{FF2B5EF4-FFF2-40B4-BE49-F238E27FC236}">
                <a16:creationId xmlns:a16="http://schemas.microsoft.com/office/drawing/2014/main" id="{0956AF35-17B6-4DF7-B60F-CD1FBDC85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70DF1-B66C-42F8-9404-95F33A8AFA27}"/>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39506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FD5C-2FAB-4E76-830B-2B168B906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91B4A-38C5-4990-9362-52C5273ED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9E8F1-248C-4D45-B0CE-4A7EB21A3F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50119-26C6-469D-9453-D4BD4979A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8BB8E5-57D9-464B-A284-2FA004BD77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CE90B-7644-4384-ACD5-EC4DB5268FCD}"/>
              </a:ext>
            </a:extLst>
          </p:cNvPr>
          <p:cNvSpPr>
            <a:spLocks noGrp="1"/>
          </p:cNvSpPr>
          <p:nvPr>
            <p:ph type="dt" sz="half" idx="10"/>
          </p:nvPr>
        </p:nvSpPr>
        <p:spPr/>
        <p:txBody>
          <a:bodyPr/>
          <a:lstStyle/>
          <a:p>
            <a:fld id="{F13DE383-7711-46BB-B22E-4E9EF018070D}" type="datetime1">
              <a:rPr lang="en-US" smtClean="0"/>
              <a:pPr/>
              <a:t>7/28/2020</a:t>
            </a:fld>
            <a:endParaRPr lang="en-US"/>
          </a:p>
        </p:txBody>
      </p:sp>
      <p:sp>
        <p:nvSpPr>
          <p:cNvPr id="8" name="Footer Placeholder 7">
            <a:extLst>
              <a:ext uri="{FF2B5EF4-FFF2-40B4-BE49-F238E27FC236}">
                <a16:creationId xmlns:a16="http://schemas.microsoft.com/office/drawing/2014/main" id="{3A37FE4F-0A2A-4E86-8A04-C07E6BF92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FEE028-546B-4F56-BF1F-212C96210364}"/>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21295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A743-AA91-42A8-BA7B-ACE51F9C8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3ED7D-6426-4EDC-AB6B-8BD501ECAC4F}"/>
              </a:ext>
            </a:extLst>
          </p:cNvPr>
          <p:cNvSpPr>
            <a:spLocks noGrp="1"/>
          </p:cNvSpPr>
          <p:nvPr>
            <p:ph type="dt" sz="half" idx="10"/>
          </p:nvPr>
        </p:nvSpPr>
        <p:spPr/>
        <p:txBody>
          <a:bodyPr/>
          <a:lstStyle/>
          <a:p>
            <a:fld id="{8B2ED894-CDE4-4366-96D5-EDBFC0A59F45}" type="datetime1">
              <a:rPr lang="en-US" smtClean="0"/>
              <a:pPr/>
              <a:t>7/28/2020</a:t>
            </a:fld>
            <a:endParaRPr lang="en-US"/>
          </a:p>
        </p:txBody>
      </p:sp>
      <p:sp>
        <p:nvSpPr>
          <p:cNvPr id="4" name="Footer Placeholder 3">
            <a:extLst>
              <a:ext uri="{FF2B5EF4-FFF2-40B4-BE49-F238E27FC236}">
                <a16:creationId xmlns:a16="http://schemas.microsoft.com/office/drawing/2014/main" id="{9560E3EB-3CEA-47C1-850D-426E1B9318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297F5-F821-4EE3-BC82-5427B7A868F4}"/>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87682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1F8BB-27E8-492A-A7D4-69D393A68E99}"/>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Footer Placeholder 2">
            <a:extLst>
              <a:ext uri="{FF2B5EF4-FFF2-40B4-BE49-F238E27FC236}">
                <a16:creationId xmlns:a16="http://schemas.microsoft.com/office/drawing/2014/main" id="{9D432A85-B250-464D-BC89-E4C7CA5EA8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22020-1330-4F7C-930E-8C6D59965BE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84209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0694-0BD2-4DAD-8B08-C5AC78D6F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AA0FD-CEDD-4022-81C0-B37E111DB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A23B1-5E7E-4609-AD46-DC53E298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47153-AB37-4C91-8D82-D00CB8515DE0}"/>
              </a:ext>
            </a:extLst>
          </p:cNvPr>
          <p:cNvSpPr>
            <a:spLocks noGrp="1"/>
          </p:cNvSpPr>
          <p:nvPr>
            <p:ph type="dt" sz="half" idx="10"/>
          </p:nvPr>
        </p:nvSpPr>
        <p:spPr/>
        <p:txBody>
          <a:bodyPr/>
          <a:lstStyle/>
          <a:p>
            <a:fld id="{0722659A-D250-4D86-B745-DB8CCABFF1E1}" type="datetime1">
              <a:rPr lang="en-US" smtClean="0"/>
              <a:pPr/>
              <a:t>7/28/2020</a:t>
            </a:fld>
            <a:endParaRPr lang="en-US" dirty="0"/>
          </a:p>
        </p:txBody>
      </p:sp>
      <p:sp>
        <p:nvSpPr>
          <p:cNvPr id="6" name="Footer Placeholder 5">
            <a:extLst>
              <a:ext uri="{FF2B5EF4-FFF2-40B4-BE49-F238E27FC236}">
                <a16:creationId xmlns:a16="http://schemas.microsoft.com/office/drawing/2014/main" id="{BB95C796-886A-42B7-9DE8-50817C353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592A6-18FA-4100-AF85-905330D6905D}"/>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21615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9CB3-C012-4D92-B1BB-A59EADD2C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F44F6-FBAA-4B2A-85D6-61B45BCEE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D095F-09C6-4087-821F-FE7095C5D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68C74-7983-4CD5-B2D1-8CD3BA389BC7}"/>
              </a:ext>
            </a:extLst>
          </p:cNvPr>
          <p:cNvSpPr>
            <a:spLocks noGrp="1"/>
          </p:cNvSpPr>
          <p:nvPr>
            <p:ph type="dt" sz="half" idx="10"/>
          </p:nvPr>
        </p:nvSpPr>
        <p:spPr/>
        <p:txBody>
          <a:bodyPr/>
          <a:lstStyle/>
          <a:p>
            <a:fld id="{D46280B6-D75F-45C5-A47C-C5C640A62772}" type="datetime1">
              <a:rPr lang="en-US" smtClean="0"/>
              <a:pPr/>
              <a:t>7/28/2020</a:t>
            </a:fld>
            <a:endParaRPr lang="en-US"/>
          </a:p>
        </p:txBody>
      </p:sp>
      <p:sp>
        <p:nvSpPr>
          <p:cNvPr id="6" name="Footer Placeholder 5">
            <a:extLst>
              <a:ext uri="{FF2B5EF4-FFF2-40B4-BE49-F238E27FC236}">
                <a16:creationId xmlns:a16="http://schemas.microsoft.com/office/drawing/2014/main" id="{074CA4D4-9AA4-48AD-88CB-CE01160A9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F5F16-3F1D-4EF4-AD6A-4DFAB20FC10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35555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C3BFC-1A64-4500-B0DB-A5B001826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1074EA-192C-4E8B-96FD-00239F799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FFCE9-BA69-4841-A7D0-0042224C0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E5DF1-D8C2-4810-802C-F04A46BFE16C}" type="datetime1">
              <a:rPr lang="en-US" smtClean="0"/>
              <a:pPr/>
              <a:t>7/28/2020</a:t>
            </a:fld>
            <a:endParaRPr lang="en-US"/>
          </a:p>
        </p:txBody>
      </p:sp>
      <p:sp>
        <p:nvSpPr>
          <p:cNvPr id="5" name="Footer Placeholder 4">
            <a:extLst>
              <a:ext uri="{FF2B5EF4-FFF2-40B4-BE49-F238E27FC236}">
                <a16:creationId xmlns:a16="http://schemas.microsoft.com/office/drawing/2014/main" id="{CB1C4F9F-5EBC-4725-9649-1419D0EE1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D00ACB-476C-44E1-B400-D269BD999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val="341117912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Gabriel" TargetMode="External"/><Relationship Id="rId13" Type="http://schemas.openxmlformats.org/officeDocument/2006/relationships/hyperlink" Target="https://en.wikipedia.org/wiki/D%C4%ABn" TargetMode="External"/><Relationship Id="rId18" Type="http://schemas.openxmlformats.org/officeDocument/2006/relationships/hyperlink" Target="https://www.britannica.com/place/Mecca" TargetMode="External"/><Relationship Id="rId3" Type="http://schemas.openxmlformats.org/officeDocument/2006/relationships/hyperlink" Target="https://en.wikipedia.org/wiki/Mecca" TargetMode="External"/><Relationship Id="rId7" Type="http://schemas.openxmlformats.org/officeDocument/2006/relationships/hyperlink" Target="https://en.wikipedia.org/wiki/Cave_of_Hira" TargetMode="External"/><Relationship Id="rId12" Type="http://schemas.openxmlformats.org/officeDocument/2006/relationships/hyperlink" Target="https://en.wikipedia.org/wiki/Islam" TargetMode="External"/><Relationship Id="rId17" Type="http://schemas.openxmlformats.org/officeDocument/2006/relationships/hyperlink" Target="https://www.britannica.com/topic/Quran" TargetMode="External"/><Relationship Id="rId2" Type="http://schemas.openxmlformats.org/officeDocument/2006/relationships/hyperlink" Target="https://en.wikipedia.org/wiki/Year_of_the_Elephant" TargetMode="External"/><Relationship Id="rId16" Type="http://schemas.openxmlformats.org/officeDocument/2006/relationships/hyperlink" Target="https://www.britannica.com/topic/Islam" TargetMode="External"/><Relationship Id="rId20" Type="http://schemas.openxmlformats.org/officeDocument/2006/relationships/hyperlink" Target="https://www.britannica.com/biography/Muhammad" TargetMode="External"/><Relationship Id="rId1" Type="http://schemas.openxmlformats.org/officeDocument/2006/relationships/slideLayout" Target="../slideLayouts/slideLayout7.xml"/><Relationship Id="rId6" Type="http://schemas.openxmlformats.org/officeDocument/2006/relationships/hyperlink" Target="https://en.wikipedia.org/wiki/Abu_Talib_ibn_Abd_al-Muttalib" TargetMode="External"/><Relationship Id="rId11" Type="http://schemas.openxmlformats.org/officeDocument/2006/relationships/hyperlink" Target="https://en.wikipedia.org/wiki/Tawhid" TargetMode="External"/><Relationship Id="rId5" Type="http://schemas.openxmlformats.org/officeDocument/2006/relationships/hyperlink" Target="https://en.wikipedia.org/wiki/Abd_al-Muttalib" TargetMode="External"/><Relationship Id="rId15" Type="http://schemas.openxmlformats.org/officeDocument/2006/relationships/hyperlink" Target="https://www.britannica.com/place/Arabia-peninsula-Asia" TargetMode="External"/><Relationship Id="rId10" Type="http://schemas.openxmlformats.org/officeDocument/2006/relationships/hyperlink" Target="https://en.wikipedia.org/wiki/Dawah" TargetMode="External"/><Relationship Id="rId19" Type="http://schemas.openxmlformats.org/officeDocument/2006/relationships/hyperlink" Target="https://www.britannica.com/place/Medina-Saudi-Arabia" TargetMode="External"/><Relationship Id="rId4" Type="http://schemas.openxmlformats.org/officeDocument/2006/relationships/hyperlink" Target="https://en.wikipedia.org/wiki/Muhammad" TargetMode="External"/><Relationship Id="rId9" Type="http://schemas.openxmlformats.org/officeDocument/2006/relationships/hyperlink" Target="https://en.wikipedia.org/wiki/Muhammad's_first_revelation" TargetMode="External"/><Relationship Id="rId14" Type="http://schemas.openxmlformats.org/officeDocument/2006/relationships/hyperlink" Target="https://en.wikipedia.org/wiki/Prophets_in_Isla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Mecca" TargetMode="External"/><Relationship Id="rId13" Type="http://schemas.openxmlformats.org/officeDocument/2006/relationships/hyperlink" Target="https://en.wikipedia.org/wiki/Muhammad's_first_revelation" TargetMode="External"/><Relationship Id="rId3" Type="http://schemas.openxmlformats.org/officeDocument/2006/relationships/hyperlink" Target="https://en.wikipedia.org/wiki/Muhammad_in_Islam" TargetMode="External"/><Relationship Id="rId7" Type="http://schemas.openxmlformats.org/officeDocument/2006/relationships/hyperlink" Target="https://en.wikipedia.org/wiki/Jabal_al-Nour" TargetMode="External"/><Relationship Id="rId12" Type="http://schemas.openxmlformats.org/officeDocument/2006/relationships/hyperlink" Target="https://en.wikipedia.org/wiki/Gregorian_calendar" TargetMode="External"/><Relationship Id="rId2" Type="http://schemas.openxmlformats.org/officeDocument/2006/relationships/hyperlink" Target="https://en.wikipedia.org/wiki/Islam" TargetMode="External"/><Relationship Id="rId1" Type="http://schemas.openxmlformats.org/officeDocument/2006/relationships/slideLayout" Target="../slideLayouts/slideLayout7.xml"/><Relationship Id="rId6" Type="http://schemas.openxmlformats.org/officeDocument/2006/relationships/hyperlink" Target="https://en.wikipedia.org/wiki/Cave_of_Hira" TargetMode="External"/><Relationship Id="rId11" Type="http://schemas.openxmlformats.org/officeDocument/2006/relationships/hyperlink" Target="https://en.wikipedia.org/wiki/Common_Era" TargetMode="External"/><Relationship Id="rId5" Type="http://schemas.openxmlformats.org/officeDocument/2006/relationships/hyperlink" Target="https://en.wikipedia.org/wiki/Quran" TargetMode="External"/><Relationship Id="rId10" Type="http://schemas.openxmlformats.org/officeDocument/2006/relationships/hyperlink" Target="https://en.wikipedia.org/wiki/August_6" TargetMode="External"/><Relationship Id="rId4" Type="http://schemas.openxmlformats.org/officeDocument/2006/relationships/hyperlink" Target="https://en.wikipedia.org/wiki/Gabriel" TargetMode="External"/><Relationship Id="rId9" Type="http://schemas.openxmlformats.org/officeDocument/2006/relationships/hyperlink" Target="https://en.wikipedia.org/wiki/Ramadan"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al-islam.org/glance-life-holy-prophet-islam/chapter-9-public-mission-prophet-isla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place/Mecca" TargetMode="External"/><Relationship Id="rId7" Type="http://schemas.openxmlformats.org/officeDocument/2006/relationships/hyperlink" Target="https://www.britannica.com/event/Pact-of-Al-Hudaybiyah" TargetMode="External"/><Relationship Id="rId2" Type="http://schemas.openxmlformats.org/officeDocument/2006/relationships/hyperlink" Target="https://www.britannica.com/biography/Muhammad" TargetMode="External"/><Relationship Id="rId1" Type="http://schemas.openxmlformats.org/officeDocument/2006/relationships/slideLayout" Target="../slideLayouts/slideLayout7.xml"/><Relationship Id="rId6" Type="http://schemas.openxmlformats.org/officeDocument/2006/relationships/hyperlink" Target="https://www.britannica.com/topic/treaty" TargetMode="External"/><Relationship Id="rId5" Type="http://schemas.openxmlformats.org/officeDocument/2006/relationships/hyperlink" Target="https://www.britannica.com/place/Medina-Saudi-Arabia" TargetMode="External"/><Relationship Id="rId4" Type="http://schemas.openxmlformats.org/officeDocument/2006/relationships/hyperlink" Target="https://www.merriam-webster.com/dictionary/communit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Lakhmids" TargetMode="External"/><Relationship Id="rId13" Type="http://schemas.openxmlformats.org/officeDocument/2006/relationships/hyperlink" Target="https://en.wikipedia.org/wiki/Khalid_ibn_al-Walid" TargetMode="External"/><Relationship Id="rId3" Type="http://schemas.openxmlformats.org/officeDocument/2006/relationships/hyperlink" Target="https://en.wikipedia.org/wiki/Saudi_Arabia" TargetMode="External"/><Relationship Id="rId7" Type="http://schemas.openxmlformats.org/officeDocument/2006/relationships/hyperlink" Target="https://en.wikipedia.org/wiki/Ghassanids" TargetMode="External"/><Relationship Id="rId12" Type="http://schemas.openxmlformats.org/officeDocument/2006/relationships/hyperlink" Target="https://en.wikipedia.org/wiki/Persia" TargetMode="External"/><Relationship Id="rId2" Type="http://schemas.openxmlformats.org/officeDocument/2006/relationships/hyperlink" Target="https://en.wikipedia.org/wiki/Tabuk,_Saudi_Arabia" TargetMode="External"/><Relationship Id="rId1" Type="http://schemas.openxmlformats.org/officeDocument/2006/relationships/slideLayout" Target="../slideLayouts/slideLayout7.xml"/><Relationship Id="rId6" Type="http://schemas.openxmlformats.org/officeDocument/2006/relationships/hyperlink" Target="https://en.wikipedia.org/wiki/Battle_of_Mu'tah" TargetMode="External"/><Relationship Id="rId11" Type="http://schemas.openxmlformats.org/officeDocument/2006/relationships/hyperlink" Target="https://en.wikipedia.org/wiki/Roman_Egypt" TargetMode="External"/><Relationship Id="rId5" Type="http://schemas.openxmlformats.org/officeDocument/2006/relationships/hyperlink" Target="https://en.wikipedia.org/wiki/Arab%E2%80%93Byzantine_wars" TargetMode="External"/><Relationship Id="rId10" Type="http://schemas.openxmlformats.org/officeDocument/2006/relationships/hyperlink" Target="https://en.wikipedia.org/wiki/Levant" TargetMode="External"/><Relationship Id="rId4" Type="http://schemas.openxmlformats.org/officeDocument/2006/relationships/hyperlink" Target="https://en.wikipedia.org/wiki/Battle_of_Tabouk" TargetMode="External"/><Relationship Id="rId9" Type="http://schemas.openxmlformats.org/officeDocument/2006/relationships/hyperlink" Target="https://en.wikipedia.org/wiki/Al-Hirah" TargetMode="External"/><Relationship Id="rId14" Type="http://schemas.openxmlformats.org/officeDocument/2006/relationships/hyperlink" Target="https://en.wikipedia.org/wiki/'Amr_ibn_al-'A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VHcgnRl2xP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United_States" TargetMode="External"/><Relationship Id="rId13" Type="http://schemas.openxmlformats.org/officeDocument/2006/relationships/hyperlink" Target="https://en.wikipedia.org/wiki/Shapour_Bakhtiar" TargetMode="External"/><Relationship Id="rId18" Type="http://schemas.openxmlformats.org/officeDocument/2006/relationships/hyperlink" Target="https://en.wikipedia.org/wiki/Constitution_of_the_Islamic_Republic_of_Iran" TargetMode="External"/><Relationship Id="rId3" Type="http://schemas.openxmlformats.org/officeDocument/2006/relationships/hyperlink" Target="https://en.wikipedia.org/wiki/List_of_monarchs_of_Persia" TargetMode="External"/><Relationship Id="rId21" Type="http://schemas.openxmlformats.org/officeDocument/2006/relationships/image" Target="../media/image15.png"/><Relationship Id="rId7" Type="http://schemas.openxmlformats.org/officeDocument/2006/relationships/hyperlink" Target="https://en.wikipedia.org/wiki/Ruhollah_Khomeini" TargetMode="External"/><Relationship Id="rId12" Type="http://schemas.openxmlformats.org/officeDocument/2006/relationships/hyperlink" Target="https://en.wikipedia.org/wiki/Iran" TargetMode="External"/><Relationship Id="rId17" Type="http://schemas.openxmlformats.org/officeDocument/2006/relationships/hyperlink" Target="https://en.wikipedia.org/wiki/Iranian_Islamic_Republic_Day" TargetMode="External"/><Relationship Id="rId2" Type="http://schemas.openxmlformats.org/officeDocument/2006/relationships/hyperlink" Target="https://en.wikipedia.org/wiki/Iranian_Revolution" TargetMode="External"/><Relationship Id="rId16" Type="http://schemas.openxmlformats.org/officeDocument/2006/relationships/hyperlink" Target="https://en.wikipedia.org/wiki/March_1979_Iranian_Islamic_Republic_referendum" TargetMode="Externa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en.wikipedia.org/wiki/Marja'" TargetMode="External"/><Relationship Id="rId11" Type="http://schemas.openxmlformats.org/officeDocument/2006/relationships/hyperlink" Target="https://en.wikipedia.org/wiki/Civil_resistance" TargetMode="External"/><Relationship Id="rId5" Type="http://schemas.openxmlformats.org/officeDocument/2006/relationships/hyperlink" Target="https://en.wikipedia.org/wiki/Islamic_republic" TargetMode="External"/><Relationship Id="rId15" Type="http://schemas.openxmlformats.org/officeDocument/2006/relationships/hyperlink" Target="https://en.wikipedia.org/wiki/Guerrilla_warfare" TargetMode="External"/><Relationship Id="rId10" Type="http://schemas.openxmlformats.org/officeDocument/2006/relationships/hyperlink" Target="https://en.wikipedia.org/wiki/Shah" TargetMode="External"/><Relationship Id="rId19" Type="http://schemas.openxmlformats.org/officeDocument/2006/relationships/hyperlink" Target="https://en.wikipedia.org/wiki/Supreme_Leader_of_Iran" TargetMode="External"/><Relationship Id="rId4" Type="http://schemas.openxmlformats.org/officeDocument/2006/relationships/hyperlink" Target="https://en.wikipedia.org/wiki/Mohammad_Reza_Pahlavi" TargetMode="External"/><Relationship Id="rId9" Type="http://schemas.openxmlformats.org/officeDocument/2006/relationships/hyperlink" Target="https://en.wikipedia.org/wiki/Background_and_causes_of_the_Iranian_Revolution" TargetMode="External"/><Relationship Id="rId14" Type="http://schemas.openxmlformats.org/officeDocument/2006/relationships/hyperlink" Target="https://en.wikipedia.org/wiki/Tehran" TargetMode="External"/><Relationship Id="rId22"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Khuzestan_Province" TargetMode="External"/><Relationship Id="rId13" Type="http://schemas.openxmlformats.org/officeDocument/2006/relationships/hyperlink" Target="https://en.wikipedia.org/wiki/Proxy_war" TargetMode="External"/><Relationship Id="rId18" Type="http://schemas.openxmlformats.org/officeDocument/2006/relationships/hyperlink" Target="https://en.wikipedia.org/wiki/Soviet_Union" TargetMode="External"/><Relationship Id="rId3" Type="http://schemas.openxmlformats.org/officeDocument/2006/relationships/hyperlink" Target="https://en.wikipedia.org/wiki/Persian_Gulf" TargetMode="External"/><Relationship Id="rId21" Type="http://schemas.openxmlformats.org/officeDocument/2006/relationships/image" Target="../media/image12.png"/><Relationship Id="rId7" Type="http://schemas.openxmlformats.org/officeDocument/2006/relationships/hyperlink" Target="https://en.wikipedia.org/wiki/Territorial_dispute" TargetMode="External"/><Relationship Id="rId12" Type="http://schemas.openxmlformats.org/officeDocument/2006/relationships/hyperlink" Target="https://en.wikipedia.org/wiki/Iran%E2%80%93Iraq_War" TargetMode="External"/><Relationship Id="rId17" Type="http://schemas.openxmlformats.org/officeDocument/2006/relationships/hyperlink" Target="https://en.wikipedia.org/wiki/United_States" TargetMode="External"/><Relationship Id="rId2" Type="http://schemas.openxmlformats.org/officeDocument/2006/relationships/hyperlink" Target="https://en.wikipedia.org/wiki/United_Nations" TargetMode="External"/><Relationship Id="rId16" Type="http://schemas.openxmlformats.org/officeDocument/2006/relationships/hyperlink" Target="https://en.wikipedia.org/wiki/Patriotic_Union_of_Kurdistan" TargetMode="External"/><Relationship Id="rId20" Type="http://schemas.openxmlformats.org/officeDocument/2006/relationships/hyperlink" Target="https://en.wikipedia.org/wiki/Arab_world" TargetMode="External"/><Relationship Id="rId1" Type="http://schemas.openxmlformats.org/officeDocument/2006/relationships/slideLayout" Target="../slideLayouts/slideLayout7.xml"/><Relationship Id="rId6" Type="http://schemas.openxmlformats.org/officeDocument/2006/relationships/hyperlink" Target="https://en.wikipedia.org/wiki/Ba'ath_Party_(Iraqi-dominated_faction)" TargetMode="External"/><Relationship Id="rId11" Type="http://schemas.openxmlformats.org/officeDocument/2006/relationships/hyperlink" Target="https://en.wikipedia.org/wiki/Consolidation_of_the_Iranian_Revolution" TargetMode="External"/><Relationship Id="rId5" Type="http://schemas.openxmlformats.org/officeDocument/2006/relationships/hyperlink" Target="https://en.wikipedia.org/wiki/Shia_Islam" TargetMode="External"/><Relationship Id="rId15" Type="http://schemas.openxmlformats.org/officeDocument/2006/relationships/hyperlink" Target="https://en.wikipedia.org/wiki/Kurdistan_Democratic_Party" TargetMode="External"/><Relationship Id="rId10" Type="http://schemas.openxmlformats.org/officeDocument/2006/relationships/hyperlink" Target="https://en.wikipedia.org/wiki/Shatt_al-Arab" TargetMode="External"/><Relationship Id="rId19" Type="http://schemas.openxmlformats.org/officeDocument/2006/relationships/hyperlink" Target="https://en.wikipedia.org/wiki/France" TargetMode="External"/><Relationship Id="rId4" Type="http://schemas.openxmlformats.org/officeDocument/2006/relationships/hyperlink" Target="https://en.wikipedia.org/wiki/Iranian_Revolution" TargetMode="External"/><Relationship Id="rId9" Type="http://schemas.openxmlformats.org/officeDocument/2006/relationships/hyperlink" Target="https://en.wikipedia.org/wiki/Arvand_Rud" TargetMode="External"/><Relationship Id="rId14" Type="http://schemas.openxmlformats.org/officeDocument/2006/relationships/hyperlink" Target="https://en.wikipedia.org/wiki/People's_Mujahedin_of_Ira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Iran%E2%80%93Iraq_War" TargetMode="External"/><Relationship Id="rId3" Type="http://schemas.openxmlformats.org/officeDocument/2006/relationships/hyperlink" Target="https://en.wikipedia.org/wiki/Petroleum" TargetMode="External"/><Relationship Id="rId7" Type="http://schemas.openxmlformats.org/officeDocument/2006/relationships/hyperlink" Target="https://en.wikipedia.org/wiki/US$" TargetMode="External"/><Relationship Id="rId2" Type="http://schemas.openxmlformats.org/officeDocument/2006/relationships/hyperlink" Target="https://en.wikipedia.org/wiki/Ba'athist_Iraq" TargetMode="External"/><Relationship Id="rId1" Type="http://schemas.openxmlformats.org/officeDocument/2006/relationships/slideLayout" Target="../slideLayouts/slideLayout7.xml"/><Relationship Id="rId6" Type="http://schemas.openxmlformats.org/officeDocument/2006/relationships/hyperlink" Target="https://en.wikipedia.org/wiki/Invasion_of_Kuwait" TargetMode="External"/><Relationship Id="rId5" Type="http://schemas.openxmlformats.org/officeDocument/2006/relationships/hyperlink" Target="https://en.wikipedia.org/wiki/Saddam_Hussein" TargetMode="External"/><Relationship Id="rId4" Type="http://schemas.openxmlformats.org/officeDocument/2006/relationships/hyperlink" Target="https://en.wikipedia.org/wiki/Slant_drilling" TargetMode="External"/><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britannica.com/event/Afghan-War" TargetMode="External"/><Relationship Id="rId7" Type="http://schemas.openxmlformats.org/officeDocument/2006/relationships/image" Target="../media/image12.png"/><Relationship Id="rId2" Type="http://schemas.openxmlformats.org/officeDocument/2006/relationships/hyperlink" Target="https://www.britannica.com/place/Soviet-Union" TargetMode="External"/><Relationship Id="rId1" Type="http://schemas.openxmlformats.org/officeDocument/2006/relationships/slideLayout" Target="../slideLayouts/slideLayout7.xml"/><Relationship Id="rId6" Type="http://schemas.openxmlformats.org/officeDocument/2006/relationships/hyperlink" Target="https://www.britannica.com/topic/Taliban" TargetMode="External"/><Relationship Id="rId5" Type="http://schemas.openxmlformats.org/officeDocument/2006/relationships/hyperlink" Target="https://www.britannica.com/place/Afghanistan" TargetMode="External"/><Relationship Id="rId4" Type="http://schemas.openxmlformats.org/officeDocument/2006/relationships/hyperlink" Target="https://www.britannica.com/topic/Islamic-worl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britannica.com/topic/Free-Syrian-Army" TargetMode="External"/><Relationship Id="rId7" Type="http://schemas.openxmlformats.org/officeDocument/2006/relationships/hyperlink" Target="https://www.britannica.com/biography/Ayman-al-Zawahiri" TargetMode="External"/><Relationship Id="rId2" Type="http://schemas.openxmlformats.org/officeDocument/2006/relationships/hyperlink" Target="https://www.merriam-webster.com/dictionary/secular" TargetMode="External"/><Relationship Id="rId1" Type="http://schemas.openxmlformats.org/officeDocument/2006/relationships/slideLayout" Target="../slideLayouts/slideLayout7.xml"/><Relationship Id="rId6" Type="http://schemas.openxmlformats.org/officeDocument/2006/relationships/hyperlink" Target="https://www.britannica.com/topic/al-Nusrah-Front-to-Protect-the-Levant" TargetMode="External"/><Relationship Id="rId5" Type="http://schemas.openxmlformats.org/officeDocument/2006/relationships/hyperlink" Target="https://www.britannica.com/topic/Islamic-State-in-Iraq-and-the-Levant" TargetMode="External"/><Relationship Id="rId4" Type="http://schemas.openxmlformats.org/officeDocument/2006/relationships/hyperlink" Target="https://www.britannica.com/topic/al-Qaeda-in-Iraq"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britannica.com/place/Al-Raqqah" TargetMode="External"/><Relationship Id="rId7" Type="http://schemas.openxmlformats.org/officeDocument/2006/relationships/hyperlink" Target="https://www.britannica.com/place/Caliphate" TargetMode="External"/><Relationship Id="rId2" Type="http://schemas.openxmlformats.org/officeDocument/2006/relationships/hyperlink" Target="https://www.merriam-webster.com/dictionary/exclusive" TargetMode="External"/><Relationship Id="rId1" Type="http://schemas.openxmlformats.org/officeDocument/2006/relationships/slideLayout" Target="../slideLayouts/slideLayout7.xml"/><Relationship Id="rId6" Type="http://schemas.openxmlformats.org/officeDocument/2006/relationships/hyperlink" Target="https://www.britannica.com/place/Mosul" TargetMode="External"/><Relationship Id="rId5" Type="http://schemas.openxmlformats.org/officeDocument/2006/relationships/hyperlink" Target="https://www.merriam-webster.com/dictionary/cultivated" TargetMode="External"/><Relationship Id="rId4" Type="http://schemas.openxmlformats.org/officeDocument/2006/relationships/hyperlink" Target="https://www.britannica.com/topic/Shariah"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nabataea.net/who.html"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Antigonid%E2%80%93Nabataean_confrontations#cite_note-lost_kingdom-1" TargetMode="External"/><Relationship Id="rId13" Type="http://schemas.openxmlformats.org/officeDocument/2006/relationships/hyperlink" Target="https://en.wikipedia.org/wiki/Lingua_franca" TargetMode="External"/><Relationship Id="rId3" Type="http://schemas.openxmlformats.org/officeDocument/2006/relationships/hyperlink" Target="https://en.wikipedia.org/wiki/Petra" TargetMode="External"/><Relationship Id="rId7" Type="http://schemas.openxmlformats.org/officeDocument/2006/relationships/hyperlink" Target="https://en.wikipedia.org/wiki/Seleucid" TargetMode="External"/><Relationship Id="rId12" Type="http://schemas.openxmlformats.org/officeDocument/2006/relationships/hyperlink" Target="https://en.wikipedia.org/wiki/Aramaic" TargetMode="External"/><Relationship Id="rId2" Type="http://schemas.openxmlformats.org/officeDocument/2006/relationships/hyperlink" Target="https://en.wikipedia.org/wiki/Sela_(Edom)" TargetMode="External"/><Relationship Id="rId1" Type="http://schemas.openxmlformats.org/officeDocument/2006/relationships/slideLayout" Target="../slideLayouts/slideLayout7.xml"/><Relationship Id="rId6" Type="http://schemas.openxmlformats.org/officeDocument/2006/relationships/hyperlink" Target="https://en.wikipedia.org/wiki/Hieronymus_of_Cardia" TargetMode="External"/><Relationship Id="rId11" Type="http://schemas.openxmlformats.org/officeDocument/2006/relationships/hyperlink" Target="https://en.wikipedia.org/wiki/Javelins" TargetMode="External"/><Relationship Id="rId5" Type="http://schemas.openxmlformats.org/officeDocument/2006/relationships/hyperlink" Target="https://en.wikipedia.org/wiki/Third_War_of_the_Diadochi" TargetMode="External"/><Relationship Id="rId10" Type="http://schemas.openxmlformats.org/officeDocument/2006/relationships/hyperlink" Target="https://en.wikipedia.org/wiki/Antigonid%E2%80%93Nabataean_confrontations#cite_note-wcs-3" TargetMode="External"/><Relationship Id="rId4" Type="http://schemas.openxmlformats.org/officeDocument/2006/relationships/hyperlink" Target="https://en.wikipedia.org/wiki/Antigonus_I" TargetMode="External"/><Relationship Id="rId9" Type="http://schemas.openxmlformats.org/officeDocument/2006/relationships/hyperlink" Target="https://en.wikipedia.org/wiki/Judea"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B4655A-9F39-4BE7-A05B-A229561E7EFE}"/>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latin typeface="Arial Narrow" panose="020B0606020202030204" pitchFamily="34" charset="0"/>
              </a:rPr>
              <a:t>The </a:t>
            </a:r>
            <a:r>
              <a:rPr lang="en-US" sz="4000" b="1" dirty="0">
                <a:solidFill>
                  <a:schemeClr val="bg2"/>
                </a:solidFill>
                <a:latin typeface="Arial Narrow" panose="020B0606020202030204" pitchFamily="34" charset="0"/>
              </a:rPr>
              <a:t>Role of Islam  </a:t>
            </a:r>
            <a:br>
              <a:rPr lang="en-US" sz="4000" b="1" dirty="0">
                <a:solidFill>
                  <a:schemeClr val="bg2"/>
                </a:solidFill>
                <a:latin typeface="Arial Narrow" panose="020B0606020202030204" pitchFamily="34" charset="0"/>
              </a:rPr>
            </a:br>
            <a:endParaRPr lang="en-US" sz="3600" dirty="0">
              <a:solidFill>
                <a:schemeClr val="bg2"/>
              </a:solidFill>
            </a:endParaRPr>
          </a:p>
        </p:txBody>
      </p:sp>
      <p:sp>
        <p:nvSpPr>
          <p:cNvPr id="3" name="Subtitle 2">
            <a:extLst>
              <a:ext uri="{FF2B5EF4-FFF2-40B4-BE49-F238E27FC236}">
                <a16:creationId xmlns:a16="http://schemas.microsoft.com/office/drawing/2014/main" id="{AAC7C975-F3D8-4BF0-A1C5-81612B6F8DE7}"/>
              </a:ext>
            </a:extLst>
          </p:cNvPr>
          <p:cNvSpPr>
            <a:spLocks noGrp="1"/>
          </p:cNvSpPr>
          <p:nvPr>
            <p:ph type="subTitle" idx="1"/>
          </p:nvPr>
        </p:nvSpPr>
        <p:spPr>
          <a:xfrm>
            <a:off x="1524000" y="4495800"/>
            <a:ext cx="9144000" cy="762000"/>
          </a:xfrm>
        </p:spPr>
        <p:txBody>
          <a:bodyPr>
            <a:normAutofit/>
          </a:bodyPr>
          <a:lstStyle/>
          <a:p>
            <a:r>
              <a:rPr lang="en-US" sz="1800" dirty="0" err="1"/>
              <a:t>Etabo</a:t>
            </a:r>
            <a:r>
              <a:rPr lang="en-US" sz="1800" dirty="0"/>
              <a:t> </a:t>
            </a:r>
            <a:r>
              <a:rPr lang="en-US" sz="1800" dirty="0" err="1"/>
              <a:t>Esinyen</a:t>
            </a:r>
            <a:endParaRPr lang="en-US" sz="1800" dirty="0"/>
          </a:p>
        </p:txBody>
      </p:sp>
      <p:sp>
        <p:nvSpPr>
          <p:cNvPr id="4" name="Date Placeholder 3">
            <a:extLst>
              <a:ext uri="{FF2B5EF4-FFF2-40B4-BE49-F238E27FC236}">
                <a16:creationId xmlns:a16="http://schemas.microsoft.com/office/drawing/2014/main" id="{478E5AE0-CBB8-4743-A642-A2FD4E1DE1D0}"/>
              </a:ext>
            </a:extLst>
          </p:cNvPr>
          <p:cNvSpPr>
            <a:spLocks noGrp="1"/>
          </p:cNvSpPr>
          <p:nvPr>
            <p:ph type="dt" sz="half" idx="10"/>
          </p:nvPr>
        </p:nvSpPr>
        <p:spPr>
          <a:xfrm>
            <a:off x="838200" y="6356350"/>
            <a:ext cx="2743200" cy="365125"/>
          </a:xfrm>
        </p:spPr>
        <p:txBody>
          <a:bodyPr>
            <a:normAutofit/>
          </a:bodyPr>
          <a:lstStyle/>
          <a:p>
            <a:pPr>
              <a:spcAft>
                <a:spcPts val="600"/>
              </a:spcAft>
            </a:pPr>
            <a:fld id="{AAD3D292-6AF0-460F-83FB-4824E02575D4}" type="datetime1">
              <a:rPr lang="en-US">
                <a:solidFill>
                  <a:schemeClr val="tx1"/>
                </a:solidFill>
              </a:rPr>
              <a:pPr>
                <a:spcAft>
                  <a:spcPts val="600"/>
                </a:spcAft>
              </a:pPr>
              <a:t>7/28/2020</a:t>
            </a:fld>
            <a:endParaRPr lang="en-US">
              <a:solidFill>
                <a:schemeClr val="tx1"/>
              </a:solidFill>
            </a:endParaRPr>
          </a:p>
        </p:txBody>
      </p:sp>
      <p:sp>
        <p:nvSpPr>
          <p:cNvPr id="5" name="Slide Number Placeholder 4">
            <a:extLst>
              <a:ext uri="{FF2B5EF4-FFF2-40B4-BE49-F238E27FC236}">
                <a16:creationId xmlns:a16="http://schemas.microsoft.com/office/drawing/2014/main" id="{F03AF1BB-4B65-4465-BDA9-D0DC202B6221}"/>
              </a:ext>
            </a:extLst>
          </p:cNvPr>
          <p:cNvSpPr>
            <a:spLocks noGrp="1"/>
          </p:cNvSpPr>
          <p:nvPr>
            <p:ph type="sldNum" sz="quarter" idx="12"/>
          </p:nvPr>
        </p:nvSpPr>
        <p:spPr>
          <a:xfrm>
            <a:off x="8610600" y="6356350"/>
            <a:ext cx="2743200" cy="365125"/>
          </a:xfrm>
        </p:spPr>
        <p:txBody>
          <a:bodyPr>
            <a:normAutofit/>
          </a:bodyPr>
          <a:lstStyle/>
          <a:p>
            <a:pPr>
              <a:spcAft>
                <a:spcPts val="600"/>
              </a:spcAft>
            </a:pPr>
            <a:fld id="{B2DC25EE-239B-4C5F-AAD1-255A7D5F1EE2}" type="slidenum">
              <a:rPr lang="en-US">
                <a:solidFill>
                  <a:schemeClr val="tx1"/>
                </a:solidFill>
              </a:rPr>
              <a:pPr>
                <a:spcAft>
                  <a:spcPts val="600"/>
                </a:spcAft>
              </a:pPr>
              <a:t>1</a:t>
            </a:fld>
            <a:endParaRPr lang="en-US">
              <a:solidFill>
                <a:schemeClr val="tx1"/>
              </a:solidFill>
            </a:endParaRPr>
          </a:p>
        </p:txBody>
      </p:sp>
    </p:spTree>
    <p:extLst>
      <p:ext uri="{BB962C8B-B14F-4D97-AF65-F5344CB8AC3E}">
        <p14:creationId xmlns:p14="http://schemas.microsoft.com/office/powerpoint/2010/main" val="23969616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10</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497875" y="1720840"/>
            <a:ext cx="9468393" cy="3416320"/>
          </a:xfrm>
          <a:prstGeom prst="rect">
            <a:avLst/>
          </a:prstGeom>
          <a:ln w="57150">
            <a:solidFill>
              <a:schemeClr val="tx1"/>
            </a:solidFill>
          </a:ln>
        </p:spPr>
        <p:txBody>
          <a:bodyPr wrap="square">
            <a:spAutoFit/>
          </a:bodyPr>
          <a:lstStyle/>
          <a:p>
            <a:r>
              <a:rPr lang="en-US" b="1" dirty="0"/>
              <a:t>THE PLACE OF ISLAM</a:t>
            </a:r>
            <a:endParaRPr lang="en-US" dirty="0"/>
          </a:p>
          <a:p>
            <a:r>
              <a:rPr lang="en-US" b="1" dirty="0"/>
              <a:t>Josiah </a:t>
            </a:r>
            <a:r>
              <a:rPr lang="en-US" b="1" dirty="0" err="1"/>
              <a:t>Litch</a:t>
            </a:r>
            <a:endParaRPr lang="en-US" dirty="0"/>
          </a:p>
          <a:p>
            <a:r>
              <a:rPr lang="en-US" dirty="0"/>
              <a:t>DR. JOSIAH LITCH (1809-1886), an Adventist Pioneer, was and is an interesting figure in the early course of Advent history who joined Miller in the preaching of the 2</a:t>
            </a:r>
            <a:r>
              <a:rPr lang="en-US" baseline="30000" dirty="0"/>
              <a:t>nd</a:t>
            </a:r>
            <a:r>
              <a:rPr lang="en-US" dirty="0"/>
              <a:t> advent of Christ in 1844. He took an extensive exposition of Revelation 9, Islam, (GC 334) in connection with Dan 11:40. God raised him from his weird understanding of 1260 to an investigation of Rev 9:</a:t>
            </a:r>
          </a:p>
          <a:p>
            <a:r>
              <a:rPr lang="en-US" i="1" dirty="0"/>
              <a:t>“He(</a:t>
            </a:r>
            <a:r>
              <a:rPr lang="en-US" i="1" dirty="0" err="1"/>
              <a:t>Litch</a:t>
            </a:r>
            <a:r>
              <a:rPr lang="en-US" i="1" dirty="0"/>
              <a:t>) was already well aware that the Protestant world generally believed that Antichrist, under the various prophetic symbols of Daniel, Paul, and John, was the Papacy. And he knew that Protestants generally believed that this power was to continue for 1260 year-days, and that quite a few of these learned writers began the period with the decree of Phocas in </a:t>
            </a:r>
            <a:r>
              <a:rPr lang="en-US" b="1" i="1" dirty="0"/>
              <a:t>606 ad</a:t>
            </a:r>
            <a:r>
              <a:rPr lang="en-US" i="1" dirty="0"/>
              <a:t>, and consequently would not terminate until </a:t>
            </a:r>
            <a:r>
              <a:rPr lang="en-US" b="1" i="1" dirty="0"/>
              <a:t>1866</a:t>
            </a:r>
            <a:r>
              <a:rPr lang="en-US" i="1" dirty="0"/>
              <a:t>. To </a:t>
            </a:r>
            <a:r>
              <a:rPr lang="en-US" i="1" dirty="0" err="1"/>
              <a:t>Litch</a:t>
            </a:r>
            <a:r>
              <a:rPr lang="en-US" i="1" dirty="0"/>
              <a:t> this evidence had seemed rather decisive.”</a:t>
            </a:r>
            <a:r>
              <a:rPr lang="en-US" dirty="0"/>
              <a:t> PFF4 530.1</a:t>
            </a:r>
          </a:p>
        </p:txBody>
      </p:sp>
    </p:spTree>
    <p:extLst>
      <p:ext uri="{BB962C8B-B14F-4D97-AF65-F5344CB8AC3E}">
        <p14:creationId xmlns:p14="http://schemas.microsoft.com/office/powerpoint/2010/main" val="366578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11</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361803" y="475403"/>
            <a:ext cx="9468393" cy="2031325"/>
          </a:xfrm>
          <a:prstGeom prst="rect">
            <a:avLst/>
          </a:prstGeom>
          <a:ln w="57150">
            <a:solidFill>
              <a:schemeClr val="tx1"/>
            </a:solidFill>
          </a:ln>
        </p:spPr>
        <p:txBody>
          <a:bodyPr wrap="square">
            <a:spAutoFit/>
          </a:bodyPr>
          <a:lstStyle/>
          <a:p>
            <a:r>
              <a:rPr lang="en-US" dirty="0"/>
              <a:t>From nothing to something, </a:t>
            </a:r>
            <a:r>
              <a:rPr lang="en-US" dirty="0" err="1"/>
              <a:t>Litch</a:t>
            </a:r>
            <a:r>
              <a:rPr lang="en-US" dirty="0"/>
              <a:t> still realized that 606 ad remains an interesting date in regard to the rise of Islam after Miller convinced him that 1260 period began in 538 ad and not as he used to believe.</a:t>
            </a:r>
          </a:p>
          <a:p>
            <a:r>
              <a:rPr lang="en-US" dirty="0"/>
              <a:t>If we would turn our attention to the book of Daniel 2, 7, 8 and 11</a:t>
            </a:r>
            <a:r>
              <a:rPr lang="en-US" baseline="30000" dirty="0"/>
              <a:t>th</a:t>
            </a:r>
            <a:r>
              <a:rPr lang="en-US" dirty="0"/>
              <a:t> chapters respectively, Daniel gives us 4 dispensations of the false King of the North. The fourth one is the kingdom of Rome. Rome came in two phases: Rome 1 (Republic) and Rome 2 (Dictator- the history of 1260). Revelation 9 finds its historical context in the second phase of Rome.</a:t>
            </a:r>
          </a:p>
        </p:txBody>
      </p:sp>
      <p:pic>
        <p:nvPicPr>
          <p:cNvPr id="16" name="Picture 15">
            <a:extLst>
              <a:ext uri="{FF2B5EF4-FFF2-40B4-BE49-F238E27FC236}">
                <a16:creationId xmlns:a16="http://schemas.microsoft.com/office/drawing/2014/main" id="{13D2A0E8-5586-43EA-96C5-94C43EF2A48E}"/>
              </a:ext>
            </a:extLst>
          </p:cNvPr>
          <p:cNvPicPr>
            <a:picLocks noChangeAspect="1"/>
          </p:cNvPicPr>
          <p:nvPr/>
        </p:nvPicPr>
        <p:blipFill>
          <a:blip r:embed="rId2"/>
          <a:stretch>
            <a:fillRect/>
          </a:stretch>
        </p:blipFill>
        <p:spPr>
          <a:xfrm>
            <a:off x="1975400" y="3070336"/>
            <a:ext cx="8241198" cy="2722406"/>
          </a:xfrm>
          <a:prstGeom prst="rect">
            <a:avLst/>
          </a:prstGeom>
        </p:spPr>
      </p:pic>
    </p:spTree>
    <p:extLst>
      <p:ext uri="{BB962C8B-B14F-4D97-AF65-F5344CB8AC3E}">
        <p14:creationId xmlns:p14="http://schemas.microsoft.com/office/powerpoint/2010/main" val="21079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12</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361803" y="475403"/>
            <a:ext cx="9468393" cy="3139321"/>
          </a:xfrm>
          <a:prstGeom prst="rect">
            <a:avLst/>
          </a:prstGeom>
          <a:ln w="57150">
            <a:solidFill>
              <a:schemeClr val="tx1"/>
            </a:solidFill>
          </a:ln>
        </p:spPr>
        <p:txBody>
          <a:bodyPr wrap="square">
            <a:spAutoFit/>
          </a:bodyPr>
          <a:lstStyle/>
          <a:p>
            <a:r>
              <a:rPr lang="en-US" dirty="0"/>
              <a:t>The role of Islam (Woe Trumpet) entered the field of prophecy when Rome changed from a Republic to a dictatorial form based on the testimony of Daniel. There are couple of reasons to show that Rome=USA at the end of the world. One of them being the Sunday edict of 321AD and the 1888 history. I would like us to focus on the </a:t>
            </a:r>
            <a:r>
              <a:rPr lang="en-US" b="1" dirty="0"/>
              <a:t>US transitioning from Democratic (constitutional) Republic to Dictatorship: Lamb like (Republic) to a dragon (Dictatorial) voice and how Islam plays it </a:t>
            </a:r>
            <a:endParaRPr lang="en-US" dirty="0"/>
          </a:p>
          <a:p>
            <a:r>
              <a:rPr lang="en-US" dirty="0"/>
              <a:t>If we would compare and contrast US and ROME in regard to the subject under study, Islam arrives in the history of Dictatorship in both histories. In the study of the two ships from the book of Acts 27, we have the ship of Alexandria (good) representing both USA and SDA from 1798 (Dan 11:40a) respectively. </a:t>
            </a:r>
            <a:r>
              <a:rPr lang="en-US" dirty="0" err="1"/>
              <a:t>Adramytium</a:t>
            </a:r>
            <a:r>
              <a:rPr lang="en-US" dirty="0"/>
              <a:t> is a bad ship which represents USA from 1989 (Dan 11:40b) as it sails towards the SL when it will fully speak like a dragon:</a:t>
            </a:r>
          </a:p>
        </p:txBody>
      </p:sp>
      <p:pic>
        <p:nvPicPr>
          <p:cNvPr id="16" name="Picture 15">
            <a:extLst>
              <a:ext uri="{FF2B5EF4-FFF2-40B4-BE49-F238E27FC236}">
                <a16:creationId xmlns:a16="http://schemas.microsoft.com/office/drawing/2014/main" id="{13D2A0E8-5586-43EA-96C5-94C43EF2A48E}"/>
              </a:ext>
            </a:extLst>
          </p:cNvPr>
          <p:cNvPicPr>
            <a:picLocks noChangeAspect="1"/>
          </p:cNvPicPr>
          <p:nvPr/>
        </p:nvPicPr>
        <p:blipFill>
          <a:blip r:embed="rId2"/>
          <a:stretch>
            <a:fillRect/>
          </a:stretch>
        </p:blipFill>
        <p:spPr>
          <a:xfrm>
            <a:off x="2270760" y="3772622"/>
            <a:ext cx="7900851" cy="2609975"/>
          </a:xfrm>
          <a:prstGeom prst="rect">
            <a:avLst/>
          </a:prstGeom>
        </p:spPr>
      </p:pic>
    </p:spTree>
    <p:extLst>
      <p:ext uri="{BB962C8B-B14F-4D97-AF65-F5344CB8AC3E}">
        <p14:creationId xmlns:p14="http://schemas.microsoft.com/office/powerpoint/2010/main" val="380560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13</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361803" y="475403"/>
            <a:ext cx="9468393" cy="2585323"/>
          </a:xfrm>
          <a:prstGeom prst="rect">
            <a:avLst/>
          </a:prstGeom>
          <a:ln w="57150">
            <a:solidFill>
              <a:schemeClr val="tx1"/>
            </a:solidFill>
          </a:ln>
        </p:spPr>
        <p:txBody>
          <a:bodyPr wrap="square">
            <a:spAutoFit/>
          </a:bodyPr>
          <a:lstStyle/>
          <a:p>
            <a:r>
              <a:rPr lang="en-US" dirty="0"/>
              <a:t>“The lamblike horns and dragon voice of the symbol point to a striking contradiction between the </a:t>
            </a:r>
            <a:r>
              <a:rPr lang="en-US" b="1" dirty="0"/>
              <a:t>professions</a:t>
            </a:r>
            <a:r>
              <a:rPr lang="en-US" dirty="0"/>
              <a:t> and the </a:t>
            </a:r>
            <a:r>
              <a:rPr lang="en-US" b="1" dirty="0"/>
              <a:t>practice</a:t>
            </a:r>
            <a:r>
              <a:rPr lang="en-US" dirty="0"/>
              <a:t> of the nation thus represented. The "speaking" of the nation is the action of its legislative and judicial authorities. By such action it will give the lie to those </a:t>
            </a:r>
            <a:r>
              <a:rPr lang="en-US" b="1" dirty="0"/>
              <a:t>liberal and peaceful principles</a:t>
            </a:r>
            <a:r>
              <a:rPr lang="en-US" dirty="0"/>
              <a:t> which it has put forth as the foundation of its policy.” GC 442</a:t>
            </a:r>
          </a:p>
          <a:p>
            <a:r>
              <a:rPr lang="en-US" dirty="0"/>
              <a:t>We will try to overlay the history of Acts 27 and Numbers 22 from 1989 in the second last narrative of this discourse. What I want us to realize is that Islam enters into prophetic history as a scourge against a dictatorial administration of Rome and USA at the end of the world. This can be well demonstrated with the rise of radical Islam since 1989, which is a milestone year that illustrate the rise of USA as a dictator (</a:t>
            </a:r>
            <a:r>
              <a:rPr lang="en-US" dirty="0" err="1"/>
              <a:t>Adramytium</a:t>
            </a:r>
            <a:r>
              <a:rPr lang="en-US" dirty="0"/>
              <a:t>).</a:t>
            </a:r>
          </a:p>
        </p:txBody>
      </p:sp>
      <p:pic>
        <p:nvPicPr>
          <p:cNvPr id="16" name="Picture 15">
            <a:extLst>
              <a:ext uri="{FF2B5EF4-FFF2-40B4-BE49-F238E27FC236}">
                <a16:creationId xmlns:a16="http://schemas.microsoft.com/office/drawing/2014/main" id="{13D2A0E8-5586-43EA-96C5-94C43EF2A48E}"/>
              </a:ext>
            </a:extLst>
          </p:cNvPr>
          <p:cNvPicPr>
            <a:picLocks noChangeAspect="1"/>
          </p:cNvPicPr>
          <p:nvPr/>
        </p:nvPicPr>
        <p:blipFill>
          <a:blip r:embed="rId2"/>
          <a:stretch>
            <a:fillRect/>
          </a:stretch>
        </p:blipFill>
        <p:spPr>
          <a:xfrm>
            <a:off x="2270760" y="3772622"/>
            <a:ext cx="7900851" cy="2609975"/>
          </a:xfrm>
          <a:prstGeom prst="rect">
            <a:avLst/>
          </a:prstGeom>
        </p:spPr>
      </p:pic>
    </p:spTree>
    <p:extLst>
      <p:ext uri="{BB962C8B-B14F-4D97-AF65-F5344CB8AC3E}">
        <p14:creationId xmlns:p14="http://schemas.microsoft.com/office/powerpoint/2010/main" val="140500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14</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1003663" y="1334051"/>
            <a:ext cx="3951514" cy="3738139"/>
          </a:xfrm>
          <a:prstGeom prst="rect">
            <a:avLst/>
          </a:prstGeom>
          <a:ln w="57150">
            <a:solidFill>
              <a:schemeClr val="tx1"/>
            </a:solidFill>
          </a:ln>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RISE OF THE SUNI AND THE SHIA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two factions, Sunni and Shia, plays an integral part in the role of Islam at the end of the world. The two tribes have been in dire conflict after the death of Mahomet. Each faction believing that the successor of Mahomet came from each tribe. This is well demonstrated in the day and age conflict between Saudi Arabia and Iran among other Middle East countries like Iraq. </a:t>
            </a:r>
          </a:p>
        </p:txBody>
      </p:sp>
      <p:pic>
        <p:nvPicPr>
          <p:cNvPr id="5" name="Picture 4">
            <a:extLst>
              <a:ext uri="{FF2B5EF4-FFF2-40B4-BE49-F238E27FC236}">
                <a16:creationId xmlns:a16="http://schemas.microsoft.com/office/drawing/2014/main" id="{9FDFAE08-9B72-49AD-8EA4-E8DCA7490C2F}"/>
              </a:ext>
            </a:extLst>
          </p:cNvPr>
          <p:cNvPicPr>
            <a:picLocks noChangeAspect="1"/>
          </p:cNvPicPr>
          <p:nvPr/>
        </p:nvPicPr>
        <p:blipFill>
          <a:blip r:embed="rId2"/>
          <a:stretch>
            <a:fillRect/>
          </a:stretch>
        </p:blipFill>
        <p:spPr>
          <a:xfrm>
            <a:off x="5960823" y="1328965"/>
            <a:ext cx="4968434" cy="3743225"/>
          </a:xfrm>
          <a:prstGeom prst="rect">
            <a:avLst/>
          </a:prstGeom>
        </p:spPr>
      </p:pic>
    </p:spTree>
    <p:extLst>
      <p:ext uri="{BB962C8B-B14F-4D97-AF65-F5344CB8AC3E}">
        <p14:creationId xmlns:p14="http://schemas.microsoft.com/office/powerpoint/2010/main" val="88899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15</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583474" y="474345"/>
            <a:ext cx="5860869" cy="5909310"/>
          </a:xfrm>
          <a:prstGeom prst="rect">
            <a:avLst/>
          </a:prstGeom>
          <a:ln w="57150">
            <a:solidFill>
              <a:schemeClr val="tx1"/>
            </a:solidFill>
          </a:ln>
        </p:spPr>
        <p:txBody>
          <a:bodyPr wrap="square">
            <a:spAutoFit/>
          </a:bodyPr>
          <a:lstStyle/>
          <a:p>
            <a:r>
              <a:rPr lang="en-US" b="1" dirty="0"/>
              <a:t>THE ORIGIN OF ISLAM</a:t>
            </a:r>
            <a:endParaRPr lang="en-US" dirty="0"/>
          </a:p>
          <a:p>
            <a:r>
              <a:rPr lang="en-US" b="1" dirty="0"/>
              <a:t>570 AD</a:t>
            </a:r>
          </a:p>
          <a:p>
            <a:endParaRPr lang="en-US" dirty="0"/>
          </a:p>
          <a:p>
            <a:r>
              <a:rPr lang="en-US" dirty="0"/>
              <a:t>“Near the close of the sixth century there was born in Mecca, of the princes of Arabia, a man who claimed direct descent from </a:t>
            </a:r>
            <a:r>
              <a:rPr lang="en-US" b="1" dirty="0"/>
              <a:t>Ishmael</a:t>
            </a:r>
            <a:r>
              <a:rPr lang="en-US" dirty="0"/>
              <a:t>, the son of Abraham. This man was </a:t>
            </a:r>
            <a:r>
              <a:rPr lang="en-US" b="1" dirty="0"/>
              <a:t>Mohammed</a:t>
            </a:r>
            <a:r>
              <a:rPr lang="en-US" dirty="0"/>
              <a:t>, the son of Abdallah, and the founder of a faith, which, to-day has many thousand adherents. "Arabia," says Gibbon, "was free; the adjacent kingdoms were shaken by the storms of conquest and tyranny, and persecuted sects fled to the happy land where they might profess what they believed, and practice what they professed." In Arabia were gathered, at this time, Christians, Jews, Persian fire-worshipers, and representatives of all sects and beliefs. {1905 SNH, SSP 162.2} </a:t>
            </a:r>
          </a:p>
          <a:p>
            <a:endParaRPr lang="en-US" dirty="0"/>
          </a:p>
          <a:p>
            <a:r>
              <a:rPr lang="en-US" dirty="0"/>
              <a:t>“Mohammed was acquainted with them all as he mingled in the thoroughfares of Mecca, and in his journeys to </a:t>
            </a:r>
            <a:r>
              <a:rPr lang="en-US" b="1" dirty="0"/>
              <a:t>Damascus</a:t>
            </a:r>
            <a:r>
              <a:rPr lang="en-US" dirty="0"/>
              <a:t>, and seaports of </a:t>
            </a:r>
            <a:r>
              <a:rPr lang="en-US" b="1" dirty="0"/>
              <a:t>Syria</a:t>
            </a:r>
            <a:r>
              <a:rPr lang="en-US" dirty="0"/>
              <a:t>.” {1905 SNH, SSP 163.1}</a:t>
            </a:r>
          </a:p>
          <a:p>
            <a:endParaRPr lang="en-US" dirty="0"/>
          </a:p>
          <a:p>
            <a:r>
              <a:rPr lang="en-US" b="1" dirty="0"/>
              <a:t>(Gen 16:12; 21: 20-21)</a:t>
            </a:r>
            <a:endParaRPr lang="en-US" dirty="0"/>
          </a:p>
        </p:txBody>
      </p:sp>
      <p:pic>
        <p:nvPicPr>
          <p:cNvPr id="1026" name="Picture 2" descr="Saudi Arabia Map (Physical) - Worldometer">
            <a:extLst>
              <a:ext uri="{FF2B5EF4-FFF2-40B4-BE49-F238E27FC236}">
                <a16:creationId xmlns:a16="http://schemas.microsoft.com/office/drawing/2014/main" id="{B457A7EC-9AEE-4331-8CF7-35EB82F7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268" y="1767839"/>
            <a:ext cx="5057778" cy="35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1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16</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985157" y="1499514"/>
            <a:ext cx="10221686" cy="3970318"/>
          </a:xfrm>
          <a:prstGeom prst="rect">
            <a:avLst/>
          </a:prstGeom>
          <a:ln w="57150">
            <a:solidFill>
              <a:schemeClr val="tx1"/>
            </a:solidFill>
          </a:ln>
        </p:spPr>
        <p:txBody>
          <a:bodyPr wrap="square">
            <a:spAutoFit/>
          </a:bodyPr>
          <a:lstStyle/>
          <a:p>
            <a:r>
              <a:rPr lang="en-US" dirty="0"/>
              <a:t>“Born approximately 570 CE (</a:t>
            </a:r>
            <a:r>
              <a:rPr lang="en-US" dirty="0">
                <a:hlinkClick r:id="rId2" tooltip="Year of the Elephant"/>
              </a:rPr>
              <a:t>Year of the Elephant</a:t>
            </a:r>
            <a:r>
              <a:rPr lang="en-US" dirty="0"/>
              <a:t>) in the Arabian city of </a:t>
            </a:r>
            <a:r>
              <a:rPr lang="en-US" dirty="0">
                <a:hlinkClick r:id="rId3" tooltip="Mecca"/>
              </a:rPr>
              <a:t>Mecca</a:t>
            </a:r>
            <a:r>
              <a:rPr lang="en-US" dirty="0"/>
              <a:t>, Muhammad was orphaned at the age of six.</a:t>
            </a:r>
            <a:r>
              <a:rPr lang="en-US" baseline="30000" dirty="0">
                <a:hlinkClick r:id="rId4"/>
              </a:rPr>
              <a:t>[6]</a:t>
            </a:r>
            <a:r>
              <a:rPr lang="en-US" dirty="0"/>
              <a:t> He was raised under the care of his paternal grandfather </a:t>
            </a:r>
            <a:r>
              <a:rPr lang="en-US" dirty="0">
                <a:hlinkClick r:id="rId5" tooltip="Abd al-Muttalib"/>
              </a:rPr>
              <a:t>Abd al-</a:t>
            </a:r>
            <a:r>
              <a:rPr lang="en-US" dirty="0" err="1">
                <a:hlinkClick r:id="rId5" tooltip="Abd al-Muttalib"/>
              </a:rPr>
              <a:t>Muttalib</a:t>
            </a:r>
            <a:r>
              <a:rPr lang="en-US" dirty="0"/>
              <a:t>, and upon his death, by his uncle </a:t>
            </a:r>
            <a:r>
              <a:rPr lang="en-US" dirty="0">
                <a:hlinkClick r:id="rId6" tooltip="Abu Talib ibn Abd al-Muttalib"/>
              </a:rPr>
              <a:t>Abu Talib</a:t>
            </a:r>
            <a:r>
              <a:rPr lang="en-US" dirty="0"/>
              <a:t>.</a:t>
            </a:r>
            <a:r>
              <a:rPr lang="en-US" baseline="30000" dirty="0">
                <a:hlinkClick r:id="rId4"/>
              </a:rPr>
              <a:t>[7]</a:t>
            </a:r>
            <a:r>
              <a:rPr lang="en-US" dirty="0"/>
              <a:t> In later years he would periodically seclude himself in a mountain cave named </a:t>
            </a:r>
            <a:r>
              <a:rPr lang="en-US" dirty="0">
                <a:hlinkClick r:id="rId7" tooltip="Cave of Hira"/>
              </a:rPr>
              <a:t>Hira</a:t>
            </a:r>
            <a:r>
              <a:rPr lang="en-US" dirty="0"/>
              <a:t> for several nights of prayer. When he was 40, Muhammad reported being visited by </a:t>
            </a:r>
            <a:r>
              <a:rPr lang="en-US" dirty="0">
                <a:hlinkClick r:id="rId8" tooltip="Gabriel"/>
              </a:rPr>
              <a:t>Gabriel</a:t>
            </a:r>
            <a:r>
              <a:rPr lang="en-US" dirty="0"/>
              <a:t> in the cave,</a:t>
            </a:r>
            <a:r>
              <a:rPr lang="en-US" baseline="30000" dirty="0">
                <a:hlinkClick r:id="rId4"/>
              </a:rPr>
              <a:t>[8][9]</a:t>
            </a:r>
            <a:r>
              <a:rPr lang="en-US" dirty="0"/>
              <a:t> and receiving </a:t>
            </a:r>
            <a:r>
              <a:rPr lang="en-US" dirty="0">
                <a:hlinkClick r:id="rId9" tooltip="Muhammad's first revelation"/>
              </a:rPr>
              <a:t>his first revelation</a:t>
            </a:r>
            <a:r>
              <a:rPr lang="en-US" dirty="0"/>
              <a:t> from God. Three years later, in 610,</a:t>
            </a:r>
            <a:r>
              <a:rPr lang="en-US" baseline="30000" dirty="0">
                <a:hlinkClick r:id="rId4"/>
              </a:rPr>
              <a:t>[10]</a:t>
            </a:r>
            <a:r>
              <a:rPr lang="en-US" dirty="0"/>
              <a:t> Muhammad started </a:t>
            </a:r>
            <a:r>
              <a:rPr lang="en-US" dirty="0">
                <a:hlinkClick r:id="rId10" tooltip="Dawah"/>
              </a:rPr>
              <a:t>preaching</a:t>
            </a:r>
            <a:r>
              <a:rPr lang="en-US" dirty="0"/>
              <a:t> these revelations publicly,</a:t>
            </a:r>
            <a:r>
              <a:rPr lang="en-US" baseline="30000" dirty="0">
                <a:hlinkClick r:id="rId4"/>
              </a:rPr>
              <a:t>[11]</a:t>
            </a:r>
            <a:r>
              <a:rPr lang="en-US" dirty="0"/>
              <a:t> proclaiming that "</a:t>
            </a:r>
            <a:r>
              <a:rPr lang="en-US" dirty="0">
                <a:hlinkClick r:id="rId11" tooltip="Tawhid"/>
              </a:rPr>
              <a:t>God is One</a:t>
            </a:r>
            <a:r>
              <a:rPr lang="en-US" dirty="0"/>
              <a:t>", that complete "submission" (</a:t>
            </a:r>
            <a:r>
              <a:rPr lang="en-US" i="1" dirty="0" err="1">
                <a:hlinkClick r:id="rId12" tooltip="Islam"/>
              </a:rPr>
              <a:t>islām</a:t>
            </a:r>
            <a:r>
              <a:rPr lang="en-US" dirty="0"/>
              <a:t>) to God</a:t>
            </a:r>
            <a:r>
              <a:rPr lang="en-US" baseline="30000" dirty="0">
                <a:hlinkClick r:id="rId4"/>
              </a:rPr>
              <a:t>[12]</a:t>
            </a:r>
            <a:r>
              <a:rPr lang="en-US" dirty="0"/>
              <a:t> is the right way of life (</a:t>
            </a:r>
            <a:r>
              <a:rPr lang="en-US" i="1" dirty="0" err="1">
                <a:hlinkClick r:id="rId13" tooltip="Dīn"/>
              </a:rPr>
              <a:t>dīn</a:t>
            </a:r>
            <a:r>
              <a:rPr lang="en-US" dirty="0"/>
              <a:t>),</a:t>
            </a:r>
            <a:r>
              <a:rPr lang="en-US" baseline="30000" dirty="0">
                <a:hlinkClick r:id="rId4"/>
              </a:rPr>
              <a:t>[13]</a:t>
            </a:r>
            <a:r>
              <a:rPr lang="en-US" dirty="0"/>
              <a:t> and that he was a prophet and messenger of God, similar to the other </a:t>
            </a:r>
            <a:r>
              <a:rPr lang="en-US" dirty="0">
                <a:hlinkClick r:id="rId14" tooltip="Prophets in Islam"/>
              </a:rPr>
              <a:t>prophets in Islam</a:t>
            </a:r>
            <a:r>
              <a:rPr lang="en-US" dirty="0"/>
              <a:t>.</a:t>
            </a:r>
            <a:r>
              <a:rPr lang="en-US" baseline="30000" dirty="0">
                <a:hlinkClick r:id="rId4"/>
              </a:rPr>
              <a:t>[14][15][16]</a:t>
            </a:r>
            <a:r>
              <a:rPr lang="en-US" baseline="30000" dirty="0"/>
              <a:t> “</a:t>
            </a:r>
            <a:r>
              <a:rPr lang="en-US" u="sng" dirty="0">
                <a:hlinkClick r:id="rId4"/>
              </a:rPr>
              <a:t>https://en.wikipedia.org/wiki/Muhammad</a:t>
            </a:r>
            <a:endParaRPr lang="en-US" u="sng" dirty="0"/>
          </a:p>
          <a:p>
            <a:endParaRPr lang="en-US" dirty="0"/>
          </a:p>
          <a:p>
            <a:r>
              <a:rPr lang="en-US" b="1" dirty="0"/>
              <a:t>“Muhammad</a:t>
            </a:r>
            <a:r>
              <a:rPr lang="en-US" dirty="0"/>
              <a:t>, in full </a:t>
            </a:r>
            <a:r>
              <a:rPr lang="en-US" b="1" dirty="0" err="1"/>
              <a:t>Abū</a:t>
            </a:r>
            <a:r>
              <a:rPr lang="en-US" b="1" dirty="0"/>
              <a:t> al-</a:t>
            </a:r>
            <a:r>
              <a:rPr lang="en-US" b="1" dirty="0" err="1"/>
              <a:t>QāsimMuḥammad</a:t>
            </a:r>
            <a:r>
              <a:rPr lang="en-US" b="1" dirty="0"/>
              <a:t> ibn </a:t>
            </a:r>
            <a:r>
              <a:rPr lang="en-US" b="1" dirty="0" err="1"/>
              <a:t>ʿAbdAllāh</a:t>
            </a:r>
            <a:r>
              <a:rPr lang="en-US" b="1" dirty="0"/>
              <a:t> ibn </a:t>
            </a:r>
            <a:r>
              <a:rPr lang="en-US" b="1" dirty="0" err="1"/>
              <a:t>ʿAbd</a:t>
            </a:r>
            <a:r>
              <a:rPr lang="en-US" b="1" dirty="0"/>
              <a:t> al-</a:t>
            </a:r>
            <a:r>
              <a:rPr lang="en-US" b="1" dirty="0" err="1"/>
              <a:t>Muṭṭalib</a:t>
            </a:r>
            <a:r>
              <a:rPr lang="en-US" b="1" dirty="0"/>
              <a:t> ibn </a:t>
            </a:r>
            <a:r>
              <a:rPr lang="en-US" b="1" dirty="0" err="1"/>
              <a:t>Hāshim</a:t>
            </a:r>
            <a:r>
              <a:rPr lang="en-US" dirty="0"/>
              <a:t>, (born </a:t>
            </a:r>
            <a:r>
              <a:rPr lang="en-US" i="1" dirty="0"/>
              <a:t>c.</a:t>
            </a:r>
            <a:r>
              <a:rPr lang="en-US" dirty="0"/>
              <a:t> 570, Mecca, </a:t>
            </a:r>
            <a:r>
              <a:rPr lang="en-US" u="sng" dirty="0">
                <a:hlinkClick r:id="rId15"/>
              </a:rPr>
              <a:t>Arabia</a:t>
            </a:r>
            <a:r>
              <a:rPr lang="en-US" dirty="0"/>
              <a:t> [now in Saudi Arabia]—died June 8, 632, Medina), the founder of </a:t>
            </a:r>
            <a:r>
              <a:rPr lang="en-US" u="sng" dirty="0">
                <a:hlinkClick r:id="rId16"/>
              </a:rPr>
              <a:t>Islam</a:t>
            </a:r>
            <a:r>
              <a:rPr lang="en-US" dirty="0"/>
              <a:t> and the proclaimer of the </a:t>
            </a:r>
            <a:r>
              <a:rPr lang="en-US" u="sng" dirty="0" err="1">
                <a:hlinkClick r:id="rId17"/>
              </a:rPr>
              <a:t>Qurʾān</a:t>
            </a:r>
            <a:r>
              <a:rPr lang="en-US" dirty="0"/>
              <a:t>. Muhammad is traditionally said to have been born in 570 in </a:t>
            </a:r>
            <a:r>
              <a:rPr lang="en-US" u="sng" dirty="0">
                <a:hlinkClick r:id="rId18"/>
              </a:rPr>
              <a:t>Mecca</a:t>
            </a:r>
            <a:r>
              <a:rPr lang="en-US" dirty="0"/>
              <a:t> and to have died in 632 in </a:t>
            </a:r>
            <a:r>
              <a:rPr lang="en-US" u="sng" dirty="0">
                <a:hlinkClick r:id="rId19"/>
              </a:rPr>
              <a:t>Medina</a:t>
            </a:r>
            <a:r>
              <a:rPr lang="en-US" dirty="0"/>
              <a:t>, where he had been forced to emigrate to with his adherents in 622.” </a:t>
            </a:r>
            <a:r>
              <a:rPr lang="en-US" u="sng" dirty="0">
                <a:hlinkClick r:id="rId20"/>
              </a:rPr>
              <a:t>https://www.britannica.com/biography/Muhammad</a:t>
            </a:r>
            <a:endParaRPr lang="en-US" dirty="0"/>
          </a:p>
        </p:txBody>
      </p:sp>
    </p:spTree>
    <p:extLst>
      <p:ext uri="{BB962C8B-B14F-4D97-AF65-F5344CB8AC3E}">
        <p14:creationId xmlns:p14="http://schemas.microsoft.com/office/powerpoint/2010/main" val="247701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17</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985157" y="1499514"/>
            <a:ext cx="6486797" cy="2862322"/>
          </a:xfrm>
          <a:prstGeom prst="rect">
            <a:avLst/>
          </a:prstGeom>
          <a:ln w="57150">
            <a:solidFill>
              <a:schemeClr val="tx1"/>
            </a:solidFill>
          </a:ln>
        </p:spPr>
        <p:txBody>
          <a:bodyPr wrap="square">
            <a:spAutoFit/>
          </a:bodyPr>
          <a:lstStyle/>
          <a:p>
            <a:r>
              <a:rPr lang="en-US" b="1" dirty="0"/>
              <a:t>606 AD- Mahomet began to have series of visions </a:t>
            </a:r>
          </a:p>
          <a:p>
            <a:endParaRPr lang="en-US" dirty="0"/>
          </a:p>
          <a:p>
            <a:r>
              <a:rPr lang="en-US" dirty="0"/>
              <a:t>He claims to have been called by God to be a prophet.</a:t>
            </a:r>
          </a:p>
          <a:p>
            <a:r>
              <a:rPr lang="en-US" dirty="0"/>
              <a:t>"'While the Persian monarch contemplated the wonders of his art and power, he received an epistle from an obscure citizen of Mecca, inviting him to acknowledge Mahomet as the apostle of God. He rejected the invitation, and tore the epistle. "It is thus," exclaimed the Arabian prophet, "that God will tear the kingdom, and reject the supplication of </a:t>
            </a:r>
            <a:r>
              <a:rPr lang="en-US" dirty="0" err="1"/>
              <a:t>Chosroes</a:t>
            </a:r>
            <a:r>
              <a:rPr lang="en-US" dirty="0"/>
              <a:t>."</a:t>
            </a:r>
            <a:r>
              <a:rPr lang="en-US" i="1" dirty="0"/>
              <a:t>Prophetic Expositions volume 2, 163.3 </a:t>
            </a:r>
            <a:endParaRPr lang="en-US" dirty="0"/>
          </a:p>
        </p:txBody>
      </p:sp>
      <p:pic>
        <p:nvPicPr>
          <p:cNvPr id="2050" name="Picture 2" descr="Chosroes I (ca.500-579) - HistoriaRex.com">
            <a:extLst>
              <a:ext uri="{FF2B5EF4-FFF2-40B4-BE49-F238E27FC236}">
                <a16:creationId xmlns:a16="http://schemas.microsoft.com/office/drawing/2014/main" id="{ABAA43D5-68FD-4818-BE09-9F1233824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960" y="2221187"/>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97DCC6-CEC0-46EA-BE01-1C7E66D37494}"/>
              </a:ext>
            </a:extLst>
          </p:cNvPr>
          <p:cNvSpPr txBox="1"/>
          <p:nvPr/>
        </p:nvSpPr>
        <p:spPr>
          <a:xfrm>
            <a:off x="7097486" y="5381464"/>
            <a:ext cx="2438400" cy="369332"/>
          </a:xfrm>
          <a:prstGeom prst="rect">
            <a:avLst/>
          </a:prstGeom>
          <a:noFill/>
        </p:spPr>
        <p:txBody>
          <a:bodyPr wrap="square" rtlCol="0">
            <a:spAutoFit/>
          </a:bodyPr>
          <a:lstStyle/>
          <a:p>
            <a:r>
              <a:rPr lang="en-US" dirty="0" err="1"/>
              <a:t>Chosroes</a:t>
            </a:r>
            <a:r>
              <a:rPr lang="en-US" dirty="0"/>
              <a:t> I (500-579)</a:t>
            </a:r>
          </a:p>
        </p:txBody>
      </p:sp>
    </p:spTree>
    <p:extLst>
      <p:ext uri="{BB962C8B-B14F-4D97-AF65-F5344CB8AC3E}">
        <p14:creationId xmlns:p14="http://schemas.microsoft.com/office/powerpoint/2010/main" val="203021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18</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941070" y="1305341"/>
            <a:ext cx="10309859" cy="4247317"/>
          </a:xfrm>
          <a:prstGeom prst="rect">
            <a:avLst/>
          </a:prstGeom>
          <a:ln w="57150">
            <a:solidFill>
              <a:schemeClr val="tx1"/>
            </a:solidFill>
          </a:ln>
        </p:spPr>
        <p:txBody>
          <a:bodyPr wrap="square">
            <a:spAutoFit/>
          </a:bodyPr>
          <a:lstStyle/>
          <a:p>
            <a:r>
              <a:rPr lang="en-US" b="1" i="1" dirty="0"/>
              <a:t>610AD – Praying in the cave of darkness- First Revelation</a:t>
            </a:r>
          </a:p>
          <a:p>
            <a:endParaRPr lang="en-US" dirty="0"/>
          </a:p>
          <a:p>
            <a:r>
              <a:rPr lang="en-US" dirty="0"/>
              <a:t>“</a:t>
            </a:r>
            <a:r>
              <a:rPr lang="en-US" b="1" dirty="0"/>
              <a:t>Muhammad's revelation</a:t>
            </a:r>
            <a:r>
              <a:rPr lang="en-US" dirty="0"/>
              <a:t> was an event described in </a:t>
            </a:r>
            <a:r>
              <a:rPr lang="en-US" u="sng" dirty="0">
                <a:hlinkClick r:id="rId2" tooltip="Islam"/>
              </a:rPr>
              <a:t>Islam</a:t>
            </a:r>
            <a:r>
              <a:rPr lang="en-US" dirty="0"/>
              <a:t> as taking place in 610 AD, during which the Islamic prophet, </a:t>
            </a:r>
            <a:r>
              <a:rPr lang="en-US" u="sng" dirty="0">
                <a:hlinkClick r:id="rId3" tooltip="Muhammad in Islam"/>
              </a:rPr>
              <a:t>Muhammad</a:t>
            </a:r>
            <a:r>
              <a:rPr lang="en-US" dirty="0"/>
              <a:t> was visited by the archangel </a:t>
            </a:r>
            <a:r>
              <a:rPr lang="en-US" u="sng" dirty="0" err="1">
                <a:hlinkClick r:id="rId4" tooltip="Gabriel"/>
              </a:rPr>
              <a:t>Jibrīl</a:t>
            </a:r>
            <a:r>
              <a:rPr lang="en-US" dirty="0"/>
              <a:t>, known as Gabriel in English, who revealed to him the beginnings of what would later become the </a:t>
            </a:r>
            <a:r>
              <a:rPr lang="en-US" u="sng" dirty="0">
                <a:hlinkClick r:id="rId5" tooltip="Quran"/>
              </a:rPr>
              <a:t>Qur’an</a:t>
            </a:r>
            <a:r>
              <a:rPr lang="en-US" dirty="0"/>
              <a:t>. The event took place in a cave called </a:t>
            </a:r>
            <a:r>
              <a:rPr lang="en-US" u="sng" dirty="0">
                <a:hlinkClick r:id="rId6" tooltip="Cave of Hira"/>
              </a:rPr>
              <a:t>Hira</a:t>
            </a:r>
            <a:r>
              <a:rPr lang="en-US" dirty="0"/>
              <a:t>, located on the mountain </a:t>
            </a:r>
            <a:r>
              <a:rPr lang="en-US" u="sng" dirty="0">
                <a:hlinkClick r:id="rId7" tooltip="Jabal al-Nour"/>
              </a:rPr>
              <a:t>Jabal an-Nour</a:t>
            </a:r>
            <a:r>
              <a:rPr lang="en-US" dirty="0"/>
              <a:t>, near </a:t>
            </a:r>
            <a:r>
              <a:rPr lang="en-US" u="sng" dirty="0">
                <a:hlinkClick r:id="rId8" tooltip="Mecca"/>
              </a:rPr>
              <a:t>Mecca</a:t>
            </a:r>
            <a:r>
              <a:rPr lang="en-US" dirty="0"/>
              <a:t>. As for the exact date of this event, it has been calculated to be on Friday, the 17th of </a:t>
            </a:r>
            <a:r>
              <a:rPr lang="en-US" u="sng" dirty="0">
                <a:hlinkClick r:id="rId9" tooltip="Ramadan"/>
              </a:rPr>
              <a:t>Ramadan</a:t>
            </a:r>
            <a:r>
              <a:rPr lang="en-US" dirty="0"/>
              <a:t> at night, i.e. </a:t>
            </a:r>
            <a:r>
              <a:rPr lang="en-US" u="sng" dirty="0">
                <a:hlinkClick r:id="rId10" tooltip="August 6"/>
              </a:rPr>
              <a:t>August 6</a:t>
            </a:r>
            <a:r>
              <a:rPr lang="en-US" dirty="0"/>
              <a:t>, 610 </a:t>
            </a:r>
            <a:r>
              <a:rPr lang="en-US" u="sng" dirty="0">
                <a:hlinkClick r:id="rId11" tooltip="Common Era"/>
              </a:rPr>
              <a:t>C.E.</a:t>
            </a:r>
            <a:r>
              <a:rPr lang="en-US" dirty="0"/>
              <a:t> - when Muhammad was 40 lunar years, 6 months and 12 days of age, i.e. 39 </a:t>
            </a:r>
            <a:r>
              <a:rPr lang="en-US" u="sng" dirty="0">
                <a:hlinkClick r:id="rId12" tooltip="Gregorian calendar"/>
              </a:rPr>
              <a:t>Gregorian calendar</a:t>
            </a:r>
            <a:r>
              <a:rPr lang="en-US" dirty="0"/>
              <a:t> years, 3 hours and 22 days.</a:t>
            </a:r>
            <a:r>
              <a:rPr lang="en-US" u="sng" baseline="30000" dirty="0">
                <a:hlinkClick r:id="rId13"/>
              </a:rPr>
              <a:t>[1]</a:t>
            </a:r>
            <a:r>
              <a:rPr lang="en-US" dirty="0"/>
              <a:t> </a:t>
            </a:r>
            <a:r>
              <a:rPr lang="en-US" u="sng" baseline="30000" dirty="0">
                <a:hlinkClick r:id="rId13"/>
              </a:rPr>
              <a:t>[2]</a:t>
            </a:r>
            <a:endParaRPr lang="en-US" u="sng" baseline="30000" dirty="0"/>
          </a:p>
          <a:p>
            <a:r>
              <a:rPr lang="en-US" u="sng" dirty="0">
                <a:hlinkClick r:id="rId13"/>
              </a:rPr>
              <a:t>https://en.wikipedia.org/wiki/Muhammad%27s_first_revelation</a:t>
            </a:r>
            <a:endParaRPr lang="en-US" u="sng" dirty="0"/>
          </a:p>
          <a:p>
            <a:endParaRPr lang="en-US" dirty="0"/>
          </a:p>
          <a:p>
            <a:r>
              <a:rPr lang="en-US" dirty="0"/>
              <a:t>“Mohammed was of a serious mind, and it was his custom to retire one; month each year to a cave, a few miles from Mecca, where he gave himself to; fasting and prayer. On his return from one of these seasons of seclusion he announced his belief in one God, and that Mohammed was the prophet of God. This was the beginning of Islamism. The prophet first taught in his own family, and gradually gained a number of converts.” SSP 163.2</a:t>
            </a:r>
          </a:p>
        </p:txBody>
      </p:sp>
    </p:spTree>
    <p:extLst>
      <p:ext uri="{BB962C8B-B14F-4D97-AF65-F5344CB8AC3E}">
        <p14:creationId xmlns:p14="http://schemas.microsoft.com/office/powerpoint/2010/main" val="405539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19</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2307772" y="1582340"/>
            <a:ext cx="7932963" cy="3693319"/>
          </a:xfrm>
          <a:prstGeom prst="rect">
            <a:avLst/>
          </a:prstGeom>
          <a:ln w="57150">
            <a:solidFill>
              <a:schemeClr val="tx1"/>
            </a:solidFill>
          </a:ln>
        </p:spPr>
        <p:txBody>
          <a:bodyPr wrap="square">
            <a:spAutoFit/>
          </a:bodyPr>
          <a:lstStyle/>
          <a:p>
            <a:r>
              <a:rPr lang="en-US" b="1" dirty="0"/>
              <a:t>613AD- Speech on mount </a:t>
            </a:r>
            <a:r>
              <a:rPr lang="en-US" b="1" dirty="0" err="1"/>
              <a:t>Safa</a:t>
            </a:r>
            <a:endParaRPr lang="en-US" dirty="0"/>
          </a:p>
          <a:p>
            <a:r>
              <a:rPr lang="en-US" b="1" dirty="0"/>
              <a:t>The Public Mission of the Prophet of Islam</a:t>
            </a:r>
          </a:p>
          <a:p>
            <a:endParaRPr lang="en-US" dirty="0"/>
          </a:p>
          <a:p>
            <a:r>
              <a:rPr lang="en-US" dirty="0"/>
              <a:t>To promulgate the holy religion of Islam to all Arab tribes and all over the world, God commanded the Holy Prophet to openly declare his prophetic mission and explain to the masses the truth of his faith.</a:t>
            </a:r>
            <a:r>
              <a:rPr lang="en-US" u="sng" dirty="0">
                <a:hlinkClick r:id="rId2" tooltip=" This phrase was used by the Arabs whenever they wanted to draw the attention of the people to an important issue."/>
              </a:rPr>
              <a:t>2</a:t>
            </a:r>
            <a:r>
              <a:rPr lang="en-US" dirty="0"/>
              <a:t> So he made his way to Mount </a:t>
            </a:r>
            <a:r>
              <a:rPr lang="en-US" dirty="0" err="1"/>
              <a:t>Safa</a:t>
            </a:r>
            <a:r>
              <a:rPr lang="en-US" dirty="0"/>
              <a:t>, stood on a high place, and exclaimed, </a:t>
            </a:r>
            <a:r>
              <a:rPr lang="en-US" i="1" dirty="0"/>
              <a:t>`</a:t>
            </a:r>
            <a:r>
              <a:rPr lang="en-US" i="1" dirty="0" err="1"/>
              <a:t>Yasabaha</a:t>
            </a:r>
            <a:r>
              <a:rPr lang="en-US" i="1" dirty="0"/>
              <a:t>-hu'." </a:t>
            </a:r>
            <a:r>
              <a:rPr lang="en-US" dirty="0"/>
              <a:t>His voice resounded on the mountain and attracted the attention of the people. Large crowds from various tribes hurried toward him to hear what he was going to say. The Holy Prophet turned to them and said, `O people! Will you believe me if I tell you that your enemies intend to ambush you at dawn or at night?' They all answered, `We have not heard a lie from you throughout your </a:t>
            </a:r>
            <a:r>
              <a:rPr lang="en-US" dirty="0" err="1"/>
              <a:t>life'.</a:t>
            </a:r>
            <a:r>
              <a:rPr lang="en-US" u="sng" dirty="0" err="1">
                <a:hlinkClick r:id="rId2"/>
              </a:rPr>
              <a:t>https</a:t>
            </a:r>
            <a:r>
              <a:rPr lang="en-US" u="sng" dirty="0">
                <a:hlinkClick r:id="rId2"/>
              </a:rPr>
              <a:t>://www.al-islam.org/glance-life-holy-prophet-islam/chapter-9-public-mission-prophet-islam</a:t>
            </a:r>
            <a:endParaRPr lang="en-US" dirty="0"/>
          </a:p>
        </p:txBody>
      </p:sp>
    </p:spTree>
    <p:extLst>
      <p:ext uri="{BB962C8B-B14F-4D97-AF65-F5344CB8AC3E}">
        <p14:creationId xmlns:p14="http://schemas.microsoft.com/office/powerpoint/2010/main" val="20857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1DC0A-6620-4D7E-AD4F-4960BB021C43}"/>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5F170BCD-CC13-4595-BF77-9A242C5A63DA}"/>
              </a:ext>
            </a:extLst>
          </p:cNvPr>
          <p:cNvSpPr>
            <a:spLocks noGrp="1"/>
          </p:cNvSpPr>
          <p:nvPr>
            <p:ph type="sldNum" sz="quarter" idx="12"/>
          </p:nvPr>
        </p:nvSpPr>
        <p:spPr/>
        <p:txBody>
          <a:bodyPr/>
          <a:lstStyle/>
          <a:p>
            <a:fld id="{B2DC25EE-239B-4C5F-AAD1-255A7D5F1EE2}" type="slidenum">
              <a:rPr lang="en-US" smtClean="0"/>
              <a:pPr/>
              <a:t>2</a:t>
            </a:fld>
            <a:endParaRPr lang="en-US"/>
          </a:p>
        </p:txBody>
      </p:sp>
      <p:sp>
        <p:nvSpPr>
          <p:cNvPr id="4" name="Rectangle 3">
            <a:extLst>
              <a:ext uri="{FF2B5EF4-FFF2-40B4-BE49-F238E27FC236}">
                <a16:creationId xmlns:a16="http://schemas.microsoft.com/office/drawing/2014/main" id="{FCE71345-E1FE-4BC3-956B-714661BC4C64}"/>
              </a:ext>
            </a:extLst>
          </p:cNvPr>
          <p:cNvSpPr/>
          <p:nvPr/>
        </p:nvSpPr>
        <p:spPr>
          <a:xfrm>
            <a:off x="533400" y="1267316"/>
            <a:ext cx="6096000" cy="4323363"/>
          </a:xfrm>
          <a:prstGeom prst="rect">
            <a:avLst/>
          </a:prstGeom>
          <a:ln w="57150">
            <a:solidFill>
              <a:schemeClr val="tx1"/>
            </a:solidFill>
          </a:ln>
        </p:spPr>
        <p:txBody>
          <a:bodyPr>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 light that Daniel received from God was given especially for these last days. The visions he saw by the banks of the </a:t>
            </a:r>
            <a:r>
              <a:rPr lang="en-US" i="1" dirty="0" err="1">
                <a:latin typeface="Calibri" panose="020F0502020204030204" pitchFamily="34" charset="0"/>
                <a:ea typeface="Calibri" panose="020F0502020204030204" pitchFamily="34" charset="0"/>
                <a:cs typeface="Times New Roman" panose="02020603050405020304" pitchFamily="18" charset="0"/>
              </a:rPr>
              <a:t>Ulai</a:t>
            </a:r>
            <a:r>
              <a:rPr lang="en-US" i="1" dirty="0">
                <a:latin typeface="Calibri" panose="020F0502020204030204" pitchFamily="34" charset="0"/>
                <a:ea typeface="Calibri" panose="020F0502020204030204" pitchFamily="34" charset="0"/>
                <a:cs typeface="Times New Roman" panose="02020603050405020304" pitchFamily="18" charset="0"/>
              </a:rPr>
              <a:t> and the </a:t>
            </a:r>
            <a:r>
              <a:rPr lang="en-US" i="1" dirty="0" err="1">
                <a:latin typeface="Calibri" panose="020F0502020204030204" pitchFamily="34" charset="0"/>
                <a:ea typeface="Calibri" panose="020F0502020204030204" pitchFamily="34" charset="0"/>
                <a:cs typeface="Times New Roman" panose="02020603050405020304" pitchFamily="18" charset="0"/>
              </a:rPr>
              <a:t>Hiddekel</a:t>
            </a:r>
            <a:r>
              <a:rPr lang="en-US" i="1" dirty="0">
                <a:latin typeface="Calibri" panose="020F0502020204030204" pitchFamily="34" charset="0"/>
                <a:ea typeface="Calibri" panose="020F0502020204030204" pitchFamily="34" charset="0"/>
                <a:cs typeface="Times New Roman" panose="02020603050405020304" pitchFamily="18" charset="0"/>
              </a:rPr>
              <a:t>, the great rivers </a:t>
            </a:r>
            <a:r>
              <a:rPr lang="en-US" dirty="0">
                <a:latin typeface="Calibri" panose="020F0502020204030204" pitchFamily="34" charset="0"/>
                <a:ea typeface="Calibri" panose="020F0502020204030204" pitchFamily="34" charset="0"/>
                <a:cs typeface="Times New Roman" panose="02020603050405020304" pitchFamily="18" charset="0"/>
              </a:rPr>
              <a:t>of</a:t>
            </a:r>
            <a:r>
              <a:rPr lang="en-US" i="1" dirty="0">
                <a:latin typeface="Calibri" panose="020F0502020204030204" pitchFamily="34" charset="0"/>
                <a:ea typeface="Calibri" panose="020F0502020204030204" pitchFamily="34" charset="0"/>
                <a:cs typeface="Times New Roman" panose="02020603050405020304" pitchFamily="18" charset="0"/>
              </a:rPr>
              <a:t> Shinar, are now in process of fulfillment, and </a:t>
            </a:r>
            <a:r>
              <a:rPr lang="en-US" b="1" i="1" dirty="0">
                <a:latin typeface="Calibri" panose="020F0502020204030204" pitchFamily="34" charset="0"/>
                <a:ea typeface="Calibri" panose="020F0502020204030204" pitchFamily="34" charset="0"/>
                <a:cs typeface="Times New Roman" panose="02020603050405020304" pitchFamily="18" charset="0"/>
              </a:rPr>
              <a:t>all the events foretold will soon come to pass…When the books of Daniel and Revelation are better understood, believers will have an entirely different religious experience.”</a:t>
            </a:r>
            <a:r>
              <a:rPr lang="en-US" i="1" dirty="0">
                <a:latin typeface="Calibri" panose="020F0502020204030204" pitchFamily="34" charset="0"/>
                <a:ea typeface="Calibri" panose="020F0502020204030204" pitchFamily="34" charset="0"/>
                <a:cs typeface="Times New Roman" panose="02020603050405020304" pitchFamily="18" charset="0"/>
              </a:rPr>
              <a:t> TM 112,114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“Knowing the principle will help master the details; but a study of the details is necessary to prove the existence of the principle. Principles in Nature and Revelation are discovered after earnest, patient, tireless research. Constant contact brings to light the fact that things which at first seemed unrelated details are held or grouped together by governing principles.”</a:t>
            </a:r>
          </a:p>
          <a:p>
            <a:pPr>
              <a:lnSpc>
                <a:spcPct val="107000"/>
              </a:lnSpc>
              <a:spcAft>
                <a:spcPts val="800"/>
              </a:spcAft>
            </a:pPr>
            <a:r>
              <a:rPr lang="en-US" sz="1100" i="1" dirty="0">
                <a:latin typeface="Calibri" panose="020F0502020204030204" pitchFamily="34" charset="0"/>
                <a:ea typeface="Calibri" panose="020F0502020204030204" pitchFamily="34" charset="0"/>
                <a:cs typeface="Times New Roman" panose="02020603050405020304" pitchFamily="18" charset="0"/>
              </a:rPr>
              <a:t>THE CERTAINTY OF THE THIRD ANGEL'S MESSAGE, Were.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iddekel | Across the Fruited Plain">
            <a:extLst>
              <a:ext uri="{FF2B5EF4-FFF2-40B4-BE49-F238E27FC236}">
                <a16:creationId xmlns:a16="http://schemas.microsoft.com/office/drawing/2014/main" id="{0B0013E2-3D94-44F1-9D9C-7199FB5BC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1423984"/>
            <a:ext cx="47625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2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C504B892-749A-4199-BDCF-F0D8B638DAB6}"/>
              </a:ext>
            </a:extLst>
          </p:cNvPr>
          <p:cNvSpPr>
            <a:spLocks noGrp="1"/>
          </p:cNvSpPr>
          <p:nvPr>
            <p:ph type="dt" sz="half" idx="10"/>
          </p:nvPr>
        </p:nvSpPr>
        <p:spPr>
          <a:xfrm>
            <a:off x="643467" y="6356350"/>
            <a:ext cx="2743200" cy="365125"/>
          </a:xfrm>
        </p:spPr>
        <p:txBody>
          <a:bodyPr>
            <a:normAutofit/>
          </a:bodyPr>
          <a:lstStyle/>
          <a:p>
            <a:pPr>
              <a:spcAft>
                <a:spcPts val="600"/>
              </a:spcAft>
            </a:pPr>
            <a:fld id="{A88867E9-C650-4914-BA4C-99C8B3A833B8}" type="datetime1">
              <a:rPr lang="en-US" smtClean="0"/>
              <a:pPr>
                <a:spcAft>
                  <a:spcPts val="600"/>
                </a:spcAft>
              </a:pPr>
              <a:t>7/28/2020</a:t>
            </a:fld>
            <a:endParaRPr lang="en-US"/>
          </a:p>
        </p:txBody>
      </p:sp>
      <p:sp>
        <p:nvSpPr>
          <p:cNvPr id="3" name="Slide Number Placeholder 2">
            <a:extLst>
              <a:ext uri="{FF2B5EF4-FFF2-40B4-BE49-F238E27FC236}">
                <a16:creationId xmlns:a16="http://schemas.microsoft.com/office/drawing/2014/main" id="{79BAED51-B108-426B-9972-97DCF8C244A3}"/>
              </a:ext>
            </a:extLst>
          </p:cNvPr>
          <p:cNvSpPr>
            <a:spLocks noGrp="1"/>
          </p:cNvSpPr>
          <p:nvPr>
            <p:ph type="sldNum" sz="quarter" idx="12"/>
          </p:nvPr>
        </p:nvSpPr>
        <p:spPr>
          <a:xfrm>
            <a:off x="8805333" y="6356350"/>
            <a:ext cx="2743200" cy="365125"/>
          </a:xfrm>
        </p:spPr>
        <p:txBody>
          <a:bodyPr>
            <a:normAutofit/>
          </a:bodyPr>
          <a:lstStyle/>
          <a:p>
            <a:pPr>
              <a:spcAft>
                <a:spcPts val="600"/>
              </a:spcAft>
            </a:pPr>
            <a:fld id="{B2DC25EE-239B-4C5F-AAD1-255A7D5F1EE2}" type="slidenum">
              <a:rPr lang="en-US" smtClean="0"/>
              <a:pPr>
                <a:spcAft>
                  <a:spcPts val="600"/>
                </a:spcAft>
              </a:pPr>
              <a:t>20</a:t>
            </a:fld>
            <a:endParaRPr lang="en-US"/>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p of Muslim Empire under Mohammed and the Caliphates | Mapa ...">
            <a:extLst>
              <a:ext uri="{FF2B5EF4-FFF2-40B4-BE49-F238E27FC236}">
                <a16:creationId xmlns:a16="http://schemas.microsoft.com/office/drawing/2014/main" id="{1E986E5F-982B-492D-B18E-D5144FE9F0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7348" y="643467"/>
            <a:ext cx="8397304"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6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21</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571500" y="667940"/>
            <a:ext cx="7036523" cy="5355312"/>
          </a:xfrm>
          <a:prstGeom prst="rect">
            <a:avLst/>
          </a:prstGeom>
          <a:ln w="57150">
            <a:solidFill>
              <a:schemeClr val="tx1"/>
            </a:solidFill>
          </a:ln>
        </p:spPr>
        <p:txBody>
          <a:bodyPr wrap="square">
            <a:spAutoFit/>
          </a:bodyPr>
          <a:lstStyle/>
          <a:p>
            <a:r>
              <a:rPr lang="en-US" b="1" dirty="0"/>
              <a:t>622AD- THE HEGIRA- FLEES FROM MECCA TO MEDINA</a:t>
            </a:r>
            <a:endParaRPr lang="en-US" dirty="0"/>
          </a:p>
          <a:p>
            <a:r>
              <a:rPr lang="en-US" b="1" dirty="0"/>
              <a:t>OPPOSITION</a:t>
            </a:r>
          </a:p>
          <a:p>
            <a:endParaRPr lang="en-US" dirty="0"/>
          </a:p>
          <a:p>
            <a:r>
              <a:rPr lang="en-US" dirty="0"/>
              <a:t>“His flight, </a:t>
            </a:r>
            <a:r>
              <a:rPr lang="en-US" b="1" dirty="0"/>
              <a:t>from Mecca</a:t>
            </a:r>
            <a:r>
              <a:rPr lang="en-US" dirty="0"/>
              <a:t>, called the Hegira, [a. d.622] is the era of his glory, and the date from which the Mohammedans compute their time</a:t>
            </a:r>
            <a:r>
              <a:rPr lang="en-US" b="1" dirty="0"/>
              <a:t>. In opposition to the forms and ceremonies of the numerous worshipers who congregated at Mecca, and to the professed Christians who revered the images of saints and martyrs, the simple principles of the new religious leader called for prayer, fasting, and alms</a:t>
            </a:r>
            <a:r>
              <a:rPr lang="en-US" dirty="0"/>
              <a:t>. Five times a day, his followers all over the world turn their eyes toward Mecca, and lift their hearts in prayer.” SSP 163.2</a:t>
            </a:r>
          </a:p>
          <a:p>
            <a:endParaRPr lang="en-US" dirty="0"/>
          </a:p>
          <a:p>
            <a:r>
              <a:rPr lang="en-US" b="1" dirty="0"/>
              <a:t>“When Mahomet entered Medina</a:t>
            </a:r>
            <a:r>
              <a:rPr lang="en-US" dirty="0"/>
              <a:t>, (</a:t>
            </a:r>
            <a:r>
              <a:rPr lang="en-US" b="1" dirty="0"/>
              <a:t>A. D. 622</a:t>
            </a:r>
            <a:r>
              <a:rPr lang="en-US" dirty="0"/>
              <a:t>,) and was first received as its prince, 'a turban was unfurled before him to supply the deficiency of a standard.' The turbans of the Saracens, like unto a coronet, were their ornament and their boast The rich booty abundantly supplied and frequently renewed them. To assume the turban, is proverbially to turn Mussulman. And the Arabs were anciently distinguished by the </a:t>
            </a:r>
            <a:r>
              <a:rPr lang="en-US" dirty="0" err="1"/>
              <a:t>mitres</a:t>
            </a:r>
            <a:r>
              <a:rPr lang="en-US" dirty="0"/>
              <a:t> which they wore.” {1842 </a:t>
            </a:r>
            <a:r>
              <a:rPr lang="en-US" dirty="0" err="1"/>
              <a:t>JoL</a:t>
            </a:r>
            <a:r>
              <a:rPr lang="en-US" dirty="0"/>
              <a:t>, PREX2 175.4}</a:t>
            </a:r>
          </a:p>
        </p:txBody>
      </p:sp>
      <p:pic>
        <p:nvPicPr>
          <p:cNvPr id="2050" name="Picture 2" descr="Flight from Mecca to Medina | World Civilization">
            <a:extLst>
              <a:ext uri="{FF2B5EF4-FFF2-40B4-BE49-F238E27FC236}">
                <a16:creationId xmlns:a16="http://schemas.microsoft.com/office/drawing/2014/main" id="{4E3016B5-CC65-4043-8730-B465DD94E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760" y="581789"/>
            <a:ext cx="3634740" cy="550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3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22</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1164774" y="1028343"/>
            <a:ext cx="10075816" cy="4801314"/>
          </a:xfrm>
          <a:prstGeom prst="rect">
            <a:avLst/>
          </a:prstGeom>
          <a:ln w="57150">
            <a:solidFill>
              <a:schemeClr val="tx1"/>
            </a:solidFill>
          </a:ln>
        </p:spPr>
        <p:txBody>
          <a:bodyPr wrap="square">
            <a:spAutoFit/>
          </a:bodyPr>
          <a:lstStyle/>
          <a:p>
            <a:r>
              <a:rPr lang="en-US" b="1" dirty="0"/>
              <a:t>628AD TREATY</a:t>
            </a:r>
            <a:endParaRPr lang="en-US" dirty="0"/>
          </a:p>
          <a:p>
            <a:r>
              <a:rPr lang="en-US" b="1" dirty="0"/>
              <a:t>MECCANS AND MOSLEMS </a:t>
            </a:r>
          </a:p>
          <a:p>
            <a:endParaRPr lang="en-US" dirty="0"/>
          </a:p>
          <a:p>
            <a:r>
              <a:rPr lang="en-US" b="1" dirty="0"/>
              <a:t>“Pact of Al-</a:t>
            </a:r>
            <a:r>
              <a:rPr lang="en-US" b="1" dirty="0" err="1"/>
              <a:t>Ḥudaybiyah</a:t>
            </a:r>
            <a:r>
              <a:rPr lang="en-US" dirty="0"/>
              <a:t>, (628ad), compromise that was reached between </a:t>
            </a:r>
            <a:r>
              <a:rPr lang="en-US" u="sng" dirty="0" err="1">
                <a:hlinkClick r:id="rId2"/>
              </a:rPr>
              <a:t>Muḥammad</a:t>
            </a:r>
            <a:r>
              <a:rPr lang="en-US" dirty="0"/>
              <a:t> and </a:t>
            </a:r>
            <a:r>
              <a:rPr lang="en-US" u="sng" dirty="0">
                <a:hlinkClick r:id="rId3"/>
              </a:rPr>
              <a:t>Meccan</a:t>
            </a:r>
            <a:r>
              <a:rPr lang="en-US" dirty="0"/>
              <a:t> leaders, in which </a:t>
            </a:r>
            <a:r>
              <a:rPr lang="en-US" u="sng" dirty="0">
                <a:hlinkClick r:id="rId3"/>
              </a:rPr>
              <a:t>Mecca</a:t>
            </a:r>
            <a:r>
              <a:rPr lang="en-US" dirty="0"/>
              <a:t> gave political and religious recognition to the growing </a:t>
            </a:r>
            <a:r>
              <a:rPr lang="en-US" u="sng" dirty="0">
                <a:hlinkClick r:id="rId4"/>
              </a:rPr>
              <a:t>community</a:t>
            </a:r>
            <a:r>
              <a:rPr lang="en-US" dirty="0"/>
              <a:t> of Muslims in </a:t>
            </a:r>
            <a:r>
              <a:rPr lang="en-US" u="sng" dirty="0">
                <a:hlinkClick r:id="rId5"/>
              </a:rPr>
              <a:t>Medina</a:t>
            </a:r>
            <a:r>
              <a:rPr lang="en-US" dirty="0"/>
              <a:t>. </a:t>
            </a:r>
            <a:r>
              <a:rPr lang="en-US" dirty="0" err="1"/>
              <a:t>Muḥammad</a:t>
            </a:r>
            <a:r>
              <a:rPr lang="en-US" dirty="0"/>
              <a:t> had been approaching Mecca with approximately 1,400 followers in order to perform the </a:t>
            </a:r>
            <a:r>
              <a:rPr lang="en-US" i="1" dirty="0" err="1"/>
              <a:t>ʿumrah</a:t>
            </a:r>
            <a:r>
              <a:rPr lang="en-US" dirty="0"/>
              <a:t> (pilgrimage) as directed in a dream. The Meccans, however, humiliated by their inability to besiege Medina (March 627), would not allow </a:t>
            </a:r>
            <a:r>
              <a:rPr lang="en-US" dirty="0" err="1"/>
              <a:t>Muḥammad</a:t>
            </a:r>
            <a:r>
              <a:rPr lang="en-US" dirty="0"/>
              <a:t> entry into their city. Instead, a Meccan delegation met the Muslims at their stopping place, Al-</a:t>
            </a:r>
            <a:r>
              <a:rPr lang="en-US" dirty="0" err="1"/>
              <a:t>Ḥudaybiyah</a:t>
            </a:r>
            <a:r>
              <a:rPr lang="en-US" dirty="0"/>
              <a:t>, situated about 9 miles (14.5 km) outside Mecca, to negotiate a </a:t>
            </a:r>
            <a:r>
              <a:rPr lang="en-US" u="sng" dirty="0">
                <a:hlinkClick r:id="rId6"/>
              </a:rPr>
              <a:t>treaty</a:t>
            </a:r>
            <a:r>
              <a:rPr lang="en-US" dirty="0"/>
              <a:t>, thereby acknowledging the equality of the Muslims as bargaining partners. A 10-year truce was declared. </a:t>
            </a:r>
            <a:r>
              <a:rPr lang="en-US" dirty="0" err="1"/>
              <a:t>Muḥammad</a:t>
            </a:r>
            <a:r>
              <a:rPr lang="en-US" dirty="0"/>
              <a:t> then agreed to abandon his </a:t>
            </a:r>
            <a:r>
              <a:rPr lang="en-US" i="1" dirty="0" err="1"/>
              <a:t>ʿumrah</a:t>
            </a:r>
            <a:r>
              <a:rPr lang="en-US" i="1" dirty="0"/>
              <a:t>,</a:t>
            </a:r>
            <a:r>
              <a:rPr lang="en-US" dirty="0"/>
              <a:t> on the condition that he be allowed to enter Mecca the following year, at which time the city would be emptied for three days to allow the Muslims to perform their rites. In addition, provision was made for the return of any Meccan who might flee to Medina without permission from his guardian (although a similar provision for Muslims going to Mecca was not stipulated). Finally, the various tribes could ally themselves with either the Meccans or the Muslims, as they wished.”</a:t>
            </a:r>
          </a:p>
          <a:p>
            <a:r>
              <a:rPr lang="en-US" u="sng" dirty="0">
                <a:hlinkClick r:id="rId7"/>
              </a:rPr>
              <a:t>https://www.britannica.com/event/Pact-of-Al-Hudaybiyah</a:t>
            </a:r>
            <a:endParaRPr lang="en-US" dirty="0"/>
          </a:p>
        </p:txBody>
      </p:sp>
    </p:spTree>
    <p:extLst>
      <p:ext uri="{BB962C8B-B14F-4D97-AF65-F5344CB8AC3E}">
        <p14:creationId xmlns:p14="http://schemas.microsoft.com/office/powerpoint/2010/main" val="1179995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23</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1058092" y="819338"/>
            <a:ext cx="10075816" cy="5355312"/>
          </a:xfrm>
          <a:prstGeom prst="rect">
            <a:avLst/>
          </a:prstGeom>
          <a:ln w="57150">
            <a:solidFill>
              <a:schemeClr val="tx1"/>
            </a:solidFill>
          </a:ln>
        </p:spPr>
        <p:txBody>
          <a:bodyPr wrap="square">
            <a:spAutoFit/>
          </a:bodyPr>
          <a:lstStyle/>
          <a:p>
            <a:r>
              <a:rPr lang="en-US" b="1" dirty="0"/>
              <a:t>629 AD</a:t>
            </a:r>
            <a:endParaRPr lang="en-US" dirty="0"/>
          </a:p>
          <a:p>
            <a:r>
              <a:rPr lang="en-US" b="1" dirty="0"/>
              <a:t>Mahomet Attacks the Romans</a:t>
            </a:r>
            <a:endParaRPr lang="en-US" dirty="0"/>
          </a:p>
          <a:p>
            <a:r>
              <a:rPr lang="en-US" dirty="0"/>
              <a:t>Muslim conquests, 629–718</a:t>
            </a:r>
          </a:p>
          <a:p>
            <a:endParaRPr lang="en-US" dirty="0"/>
          </a:p>
          <a:p>
            <a:r>
              <a:rPr lang="en-US" b="1" dirty="0"/>
              <a:t>“According to Muslim biographies, Muhammed, having received intelligence that Byzantine forces were concentrating in northern Arabia with intentions of invading Arabia, led a Muslim army north to </a:t>
            </a:r>
            <a:r>
              <a:rPr lang="en-US" b="1" u="sng" dirty="0" err="1">
                <a:hlinkClick r:id="rId2" tooltip="Tabuk, Saudi Arabia"/>
              </a:rPr>
              <a:t>Tabouk</a:t>
            </a:r>
            <a:r>
              <a:rPr lang="en-US" b="1" dirty="0"/>
              <a:t> in present-day northwestern </a:t>
            </a:r>
            <a:r>
              <a:rPr lang="en-US" b="1" u="sng" dirty="0">
                <a:hlinkClick r:id="rId3" tooltip="Saudi Arabia"/>
              </a:rPr>
              <a:t>Saudi Arabia</a:t>
            </a:r>
            <a:r>
              <a:rPr lang="en-US" b="1" dirty="0"/>
              <a:t>, with the intention of pre-emptively engaging the Byzantine army; the news, however, proved to be false as the Byzantine army had retreated beforehand. Though it was not a </a:t>
            </a:r>
            <a:r>
              <a:rPr lang="en-US" b="1" u="sng" dirty="0">
                <a:hlinkClick r:id="rId4" tooltip="Battle of Tabouk"/>
              </a:rPr>
              <a:t>battle</a:t>
            </a:r>
            <a:r>
              <a:rPr lang="en-US" b="1" dirty="0"/>
              <a:t> in the typical sense, nevertheless the event represented the first Arab assault against the Byzantines. It did not, however, lead immediately to a military confrontation.</a:t>
            </a:r>
            <a:r>
              <a:rPr lang="en-US" b="1" u="sng" baseline="30000" dirty="0">
                <a:hlinkClick r:id="rId5"/>
              </a:rPr>
              <a:t>[16]</a:t>
            </a:r>
            <a:endParaRPr lang="en-US" b="1" u="sng" baseline="30000" dirty="0"/>
          </a:p>
          <a:p>
            <a:endParaRPr lang="en-US" dirty="0"/>
          </a:p>
          <a:p>
            <a:r>
              <a:rPr lang="en-US" b="1" dirty="0"/>
              <a:t>However, there is no contemporary Byzantine account of the Tabuk expedition, and many of the details come from much later Muslim sources. It has been argued that there is in one Byzantine source possibly referencing the </a:t>
            </a:r>
            <a:r>
              <a:rPr lang="en-US" b="1" u="sng" dirty="0">
                <a:hlinkClick r:id="rId6" tooltip="Battle of Mu'tah"/>
              </a:rPr>
              <a:t>Battle of </a:t>
            </a:r>
            <a:r>
              <a:rPr lang="en-US" b="1" u="sng" dirty="0" err="1">
                <a:hlinkClick r:id="rId6" tooltip="Battle of Mu'tah"/>
              </a:rPr>
              <a:t>Mu´tah</a:t>
            </a:r>
            <a:r>
              <a:rPr lang="en-US" b="1" dirty="0"/>
              <a:t> traditionally dated 629, but this is not certain.</a:t>
            </a:r>
            <a:r>
              <a:rPr lang="en-US" b="1" u="sng" baseline="30000" dirty="0">
                <a:hlinkClick r:id="rId5"/>
              </a:rPr>
              <a:t>[17]</a:t>
            </a:r>
            <a:r>
              <a:rPr lang="en-US" b="1" dirty="0"/>
              <a:t> The first engagements may have started as conflicts with the Arab client states of the Byzantine and Sassanid empires: the </a:t>
            </a:r>
            <a:r>
              <a:rPr lang="en-US" b="1" u="sng" dirty="0" err="1">
                <a:hlinkClick r:id="rId7" tooltip="Ghassanids"/>
              </a:rPr>
              <a:t>Ghassanids</a:t>
            </a:r>
            <a:r>
              <a:rPr lang="en-US" b="1" dirty="0"/>
              <a:t> and the </a:t>
            </a:r>
            <a:r>
              <a:rPr lang="en-US" b="1" u="sng" dirty="0" err="1">
                <a:hlinkClick r:id="rId8" tooltip="Lakhmids"/>
              </a:rPr>
              <a:t>Lakhmids</a:t>
            </a:r>
            <a:r>
              <a:rPr lang="en-US" b="1" dirty="0"/>
              <a:t> of </a:t>
            </a:r>
            <a:r>
              <a:rPr lang="en-US" b="1" u="sng" dirty="0">
                <a:hlinkClick r:id="rId9" tooltip="Al-Hirah"/>
              </a:rPr>
              <a:t>Al-</a:t>
            </a:r>
            <a:r>
              <a:rPr lang="en-US" b="1" u="sng" dirty="0" err="1">
                <a:hlinkClick r:id="rId9" tooltip="Al-Hirah"/>
              </a:rPr>
              <a:t>Hirah</a:t>
            </a:r>
            <a:r>
              <a:rPr lang="en-US" b="1" dirty="0"/>
              <a:t>. In any case, Muslim Arabs after 634 certainly pursued a full-blown offensive against both empires, resulting in the conquest of the </a:t>
            </a:r>
            <a:r>
              <a:rPr lang="en-US" b="1" u="sng" dirty="0">
                <a:hlinkClick r:id="rId10" tooltip="Levant"/>
              </a:rPr>
              <a:t>Levant</a:t>
            </a:r>
            <a:r>
              <a:rPr lang="en-US" b="1" dirty="0"/>
              <a:t>, </a:t>
            </a:r>
            <a:r>
              <a:rPr lang="en-US" b="1" u="sng" dirty="0">
                <a:hlinkClick r:id="rId11" tooltip="Roman Egypt"/>
              </a:rPr>
              <a:t>Egypt</a:t>
            </a:r>
            <a:r>
              <a:rPr lang="en-US" b="1" dirty="0"/>
              <a:t> and </a:t>
            </a:r>
            <a:r>
              <a:rPr lang="en-US" b="1" u="sng" dirty="0">
                <a:hlinkClick r:id="rId12" tooltip="Persia"/>
              </a:rPr>
              <a:t>Persia</a:t>
            </a:r>
            <a:r>
              <a:rPr lang="en-US" b="1" dirty="0"/>
              <a:t> for Islam. The most successful Arab generals were </a:t>
            </a:r>
            <a:r>
              <a:rPr lang="en-US" b="1" u="sng" dirty="0">
                <a:hlinkClick r:id="rId13" tooltip="Khalid ibn al-Walid"/>
              </a:rPr>
              <a:t>Khalid ibn al-Walid</a:t>
            </a:r>
            <a:r>
              <a:rPr lang="en-US" b="1" dirty="0"/>
              <a:t> and </a:t>
            </a:r>
            <a:r>
              <a:rPr lang="en-US" b="1" u="sng" dirty="0">
                <a:hlinkClick r:id="rId14" tooltip="'Amr ibn al-'As"/>
              </a:rPr>
              <a:t>'Amr ibn al-'As</a:t>
            </a:r>
            <a:r>
              <a:rPr lang="en-US" b="1" dirty="0"/>
              <a:t>.” </a:t>
            </a:r>
            <a:r>
              <a:rPr lang="en-US" u="sng" dirty="0">
                <a:hlinkClick r:id="rId5"/>
              </a:rPr>
              <a:t>https://en.wikipedia.org/wiki/Arab%E2%80%93Byzantine_wars#Muslim_conquests,_629%E2%80%93718</a:t>
            </a:r>
            <a:endParaRPr lang="en-US" dirty="0"/>
          </a:p>
        </p:txBody>
      </p:sp>
    </p:spTree>
    <p:extLst>
      <p:ext uri="{BB962C8B-B14F-4D97-AF65-F5344CB8AC3E}">
        <p14:creationId xmlns:p14="http://schemas.microsoft.com/office/powerpoint/2010/main" val="128349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p:txBody>
          <a:bodyPr/>
          <a:lstStyle/>
          <a:p>
            <a:fld id="{B2DC25EE-239B-4C5F-AAD1-255A7D5F1EE2}" type="slidenum">
              <a:rPr lang="en-US" smtClean="0"/>
              <a:pPr/>
              <a:t>24</a:t>
            </a:fld>
            <a:endParaRPr lang="en-US"/>
          </a:p>
        </p:txBody>
      </p:sp>
      <p:sp>
        <p:nvSpPr>
          <p:cNvPr id="4" name="Rectangle 3">
            <a:extLst>
              <a:ext uri="{FF2B5EF4-FFF2-40B4-BE49-F238E27FC236}">
                <a16:creationId xmlns:a16="http://schemas.microsoft.com/office/drawing/2014/main" id="{A2F586DA-D1BC-4260-A091-CAEC1D7D8D84}"/>
              </a:ext>
            </a:extLst>
          </p:cNvPr>
          <p:cNvSpPr/>
          <p:nvPr/>
        </p:nvSpPr>
        <p:spPr>
          <a:xfrm>
            <a:off x="981893" y="482499"/>
            <a:ext cx="10075816" cy="4247317"/>
          </a:xfrm>
          <a:prstGeom prst="rect">
            <a:avLst/>
          </a:prstGeom>
          <a:ln w="57150">
            <a:solidFill>
              <a:schemeClr val="tx1"/>
            </a:solidFill>
          </a:ln>
        </p:spPr>
        <p:txBody>
          <a:bodyPr wrap="square">
            <a:spAutoFit/>
          </a:bodyPr>
          <a:lstStyle/>
          <a:p>
            <a:r>
              <a:rPr lang="en-US" b="1" dirty="0"/>
              <a:t>630 AD</a:t>
            </a:r>
            <a:endParaRPr lang="en-US" dirty="0"/>
          </a:p>
          <a:p>
            <a:r>
              <a:rPr lang="en-US" i="1" dirty="0"/>
              <a:t>THE CONQUEST OF MECCA</a:t>
            </a:r>
            <a:endParaRPr lang="en-US" dirty="0"/>
          </a:p>
          <a:p>
            <a:r>
              <a:rPr lang="en-US" b="1" dirty="0"/>
              <a:t>632 AD</a:t>
            </a:r>
            <a:endParaRPr lang="en-US" dirty="0"/>
          </a:p>
          <a:p>
            <a:r>
              <a:rPr lang="en-US" b="1" dirty="0"/>
              <a:t>DEATH OF MOHAMMED </a:t>
            </a:r>
          </a:p>
          <a:p>
            <a:endParaRPr lang="en-US" dirty="0"/>
          </a:p>
          <a:p>
            <a:r>
              <a:rPr lang="en-US" b="1" dirty="0"/>
              <a:t>“After the death of Mahomet, he was succeeded in the command by </a:t>
            </a:r>
            <a:r>
              <a:rPr lang="en-US" b="1" dirty="0" err="1"/>
              <a:t>Abubeker</a:t>
            </a:r>
            <a:r>
              <a:rPr lang="en-US" b="1" dirty="0"/>
              <a:t>, A. D. 632</a:t>
            </a:r>
            <a:r>
              <a:rPr lang="en-US" dirty="0"/>
              <a:t>; who, as soon as he had fairly established his authority and government, </a:t>
            </a:r>
            <a:r>
              <a:rPr lang="en-US" dirty="0" err="1"/>
              <a:t>despatched</a:t>
            </a:r>
            <a:r>
              <a:rPr lang="en-US" dirty="0"/>
              <a:t> a circular letter to the </a:t>
            </a:r>
            <a:r>
              <a:rPr lang="en-US" b="1" dirty="0"/>
              <a:t>Arabian tribes</a:t>
            </a:r>
            <a:r>
              <a:rPr lang="en-US" dirty="0"/>
              <a:t>, of which the following is an extract:-"This is to acquaint you that I intend to send the true believers into </a:t>
            </a:r>
            <a:r>
              <a:rPr lang="en-US" b="1" dirty="0"/>
              <a:t>Syria </a:t>
            </a:r>
            <a:r>
              <a:rPr lang="en-US" dirty="0"/>
              <a:t>to take it out of the hand of the infidels, and I would have you know that </a:t>
            </a:r>
            <a:r>
              <a:rPr lang="en-US" b="1" dirty="0"/>
              <a:t>the fighting for religion is an act of obedience to God."</a:t>
            </a:r>
            <a:r>
              <a:rPr lang="en-US" dirty="0"/>
              <a:t> {1842 </a:t>
            </a:r>
            <a:r>
              <a:rPr lang="en-US" dirty="0" err="1"/>
              <a:t>JoL</a:t>
            </a:r>
            <a:r>
              <a:rPr lang="en-US" dirty="0"/>
              <a:t>, PREX2 171.4}</a:t>
            </a:r>
          </a:p>
          <a:p>
            <a:endParaRPr lang="en-US" dirty="0"/>
          </a:p>
          <a:p>
            <a:r>
              <a:rPr lang="en-US" dirty="0"/>
              <a:t>NB: As noted before, the two prominent Arabian Tribes that are playing a significant role of Islam in our day and age, are Sunni and the Shia. They’ve been in conflict with each over the succession of Mahomet. I recommend that we watch some interesting PBS FRONTLINE FILMS in order to have a glimpse of the above conflict: The SECRET RISE OF ISIS, BITTER RIVALS par 1 &amp; 2.</a:t>
            </a:r>
          </a:p>
        </p:txBody>
      </p:sp>
      <p:pic>
        <p:nvPicPr>
          <p:cNvPr id="5" name="Picture 4">
            <a:extLst>
              <a:ext uri="{FF2B5EF4-FFF2-40B4-BE49-F238E27FC236}">
                <a16:creationId xmlns:a16="http://schemas.microsoft.com/office/drawing/2014/main" id="{4386A50D-068E-428B-BE5E-5D69FC89205D}"/>
              </a:ext>
            </a:extLst>
          </p:cNvPr>
          <p:cNvPicPr>
            <a:picLocks noChangeAspect="1"/>
          </p:cNvPicPr>
          <p:nvPr/>
        </p:nvPicPr>
        <p:blipFill>
          <a:blip r:embed="rId2"/>
          <a:stretch>
            <a:fillRect/>
          </a:stretch>
        </p:blipFill>
        <p:spPr>
          <a:xfrm>
            <a:off x="981893" y="4908594"/>
            <a:ext cx="6000206" cy="1447756"/>
          </a:xfrm>
          <a:prstGeom prst="rect">
            <a:avLst/>
          </a:prstGeom>
        </p:spPr>
      </p:pic>
      <p:sp>
        <p:nvSpPr>
          <p:cNvPr id="6" name="Rectangle 5">
            <a:extLst>
              <a:ext uri="{FF2B5EF4-FFF2-40B4-BE49-F238E27FC236}">
                <a16:creationId xmlns:a16="http://schemas.microsoft.com/office/drawing/2014/main" id="{A28A666A-061E-4B80-A995-F4FCC9CDF0AC}"/>
              </a:ext>
            </a:extLst>
          </p:cNvPr>
          <p:cNvSpPr/>
          <p:nvPr/>
        </p:nvSpPr>
        <p:spPr>
          <a:xfrm>
            <a:off x="7272605" y="5447806"/>
            <a:ext cx="3203506" cy="369332"/>
          </a:xfrm>
          <a:prstGeom prst="rect">
            <a:avLst/>
          </a:prstGeom>
        </p:spPr>
        <p:txBody>
          <a:bodyPr wrap="none">
            <a:spAutoFit/>
          </a:bodyPr>
          <a:lstStyle/>
          <a:p>
            <a:r>
              <a:rPr lang="en-US" dirty="0">
                <a:hlinkClick r:id="rId3"/>
              </a:rPr>
              <a:t>https://youtu.be/VHcgnRl2xPM</a:t>
            </a:r>
            <a:r>
              <a:rPr lang="en-US" dirty="0"/>
              <a:t> </a:t>
            </a:r>
          </a:p>
        </p:txBody>
      </p:sp>
    </p:spTree>
    <p:extLst>
      <p:ext uri="{BB962C8B-B14F-4D97-AF65-F5344CB8AC3E}">
        <p14:creationId xmlns:p14="http://schemas.microsoft.com/office/powerpoint/2010/main" val="524138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3C5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2F586DA-D1BC-4260-A091-CAEC1D7D8D84}"/>
              </a:ext>
            </a:extLst>
          </p:cNvPr>
          <p:cNvSpPr/>
          <p:nvPr/>
        </p:nvSpPr>
        <p:spPr>
          <a:xfrm>
            <a:off x="1109980" y="4277356"/>
            <a:ext cx="9966960" cy="15603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900" b="1">
                <a:solidFill>
                  <a:srgbClr val="3A3C5F"/>
                </a:solidFill>
                <a:latin typeface="+mj-lt"/>
                <a:ea typeface="+mj-ea"/>
                <a:cs typeface="+mj-cs"/>
              </a:rPr>
              <a:t>THE WOE TRUMPETS AND APPLICATIONS </a:t>
            </a:r>
            <a:endParaRPr lang="en-US" sz="4900">
              <a:solidFill>
                <a:srgbClr val="3A3C5F"/>
              </a:solidFill>
              <a:latin typeface="+mj-lt"/>
              <a:ea typeface="+mj-ea"/>
              <a:cs typeface="+mj-cs"/>
            </a:endParaRPr>
          </a:p>
        </p:txBody>
      </p:sp>
      <p:pic>
        <p:nvPicPr>
          <p:cNvPr id="24" name="Picture 23">
            <a:extLst>
              <a:ext uri="{FF2B5EF4-FFF2-40B4-BE49-F238E27FC236}">
                <a16:creationId xmlns:a16="http://schemas.microsoft.com/office/drawing/2014/main" id="{7D6B0F55-4B2D-463D-88D2-948CBDF37A12}"/>
              </a:ext>
            </a:extLst>
          </p:cNvPr>
          <p:cNvPicPr>
            <a:picLocks noChangeAspect="1"/>
          </p:cNvPicPr>
          <p:nvPr/>
        </p:nvPicPr>
        <p:blipFill rotWithShape="1">
          <a:blip r:embed="rId2"/>
          <a:srcRect t="6098" r="1" b="1"/>
          <a:stretch/>
        </p:blipFill>
        <p:spPr>
          <a:xfrm>
            <a:off x="838200" y="469192"/>
            <a:ext cx="10528935" cy="3386255"/>
          </a:xfrm>
          <a:prstGeom prst="rect">
            <a:avLst/>
          </a:prstGeom>
        </p:spPr>
      </p:pic>
      <p:sp>
        <p:nvSpPr>
          <p:cNvPr id="2" name="Date Placeholder 1">
            <a:extLst>
              <a:ext uri="{FF2B5EF4-FFF2-40B4-BE49-F238E27FC236}">
                <a16:creationId xmlns:a16="http://schemas.microsoft.com/office/drawing/2014/main" id="{71F6652E-CE5D-49CC-9030-E9B394137EAA}"/>
              </a:ext>
            </a:extLst>
          </p:cNvPr>
          <p:cNvSpPr>
            <a:spLocks noGrp="1"/>
          </p:cNvSpPr>
          <p:nvPr>
            <p:ph type="dt" sz="half" idx="10"/>
          </p:nvPr>
        </p:nvSpPr>
        <p:spPr>
          <a:xfrm>
            <a:off x="838200" y="6259585"/>
            <a:ext cx="2743200" cy="365125"/>
          </a:xfrm>
        </p:spPr>
        <p:txBody>
          <a:bodyPr vert="horz" lIns="91440" tIns="45720" rIns="91440" bIns="45720" rtlCol="0" anchor="ctr">
            <a:normAutofit/>
          </a:bodyPr>
          <a:lstStyle/>
          <a:p>
            <a:pPr>
              <a:spcAft>
                <a:spcPts val="600"/>
              </a:spcAft>
              <a:defRPr/>
            </a:pPr>
            <a:fld id="{A88867E9-C650-4914-BA4C-99C8B3A833B8}" type="datetime1">
              <a:rPr lang="en-US">
                <a:solidFill>
                  <a:schemeClr val="accent1"/>
                </a:solidFill>
                <a:latin typeface="Calibri" panose="020F0502020204030204"/>
              </a:rPr>
              <a:pPr>
                <a:spcAft>
                  <a:spcPts val="600"/>
                </a:spcAft>
                <a:defRPr/>
              </a:pPr>
              <a:t>7/28/2020</a:t>
            </a:fld>
            <a:endParaRPr lang="en-US">
              <a:solidFill>
                <a:schemeClr val="accent1"/>
              </a:solidFill>
              <a:latin typeface="Calibri" panose="020F0502020204030204"/>
            </a:endParaRPr>
          </a:p>
        </p:txBody>
      </p:sp>
      <p:sp>
        <p:nvSpPr>
          <p:cNvPr id="3" name="Slide Number Placeholder 2">
            <a:extLst>
              <a:ext uri="{FF2B5EF4-FFF2-40B4-BE49-F238E27FC236}">
                <a16:creationId xmlns:a16="http://schemas.microsoft.com/office/drawing/2014/main" id="{EF3228CB-C36D-42B9-B90E-DDD397640E55}"/>
              </a:ext>
            </a:extLst>
          </p:cNvPr>
          <p:cNvSpPr>
            <a:spLocks noGrp="1"/>
          </p:cNvSpPr>
          <p:nvPr>
            <p:ph type="sldNum" sz="quarter" idx="12"/>
          </p:nvPr>
        </p:nvSpPr>
        <p:spPr>
          <a:xfrm>
            <a:off x="8610600" y="6259585"/>
            <a:ext cx="2743200" cy="365125"/>
          </a:xfrm>
        </p:spPr>
        <p:txBody>
          <a:bodyPr vert="horz" lIns="91440" tIns="45720" rIns="91440" bIns="45720" rtlCol="0" anchor="ctr">
            <a:normAutofit/>
          </a:bodyPr>
          <a:lstStyle/>
          <a:p>
            <a:pPr>
              <a:spcAft>
                <a:spcPts val="600"/>
              </a:spcAft>
              <a:defRPr/>
            </a:pPr>
            <a:fld id="{B2DC25EE-239B-4C5F-AAD1-255A7D5F1EE2}" type="slidenum">
              <a:rPr lang="en-US">
                <a:solidFill>
                  <a:schemeClr val="accent1"/>
                </a:solidFill>
                <a:latin typeface="Calibri" panose="020F0502020204030204"/>
              </a:rPr>
              <a:pPr>
                <a:spcAft>
                  <a:spcPts val="600"/>
                </a:spcAft>
                <a:defRPr/>
              </a:pPr>
              <a:t>25</a:t>
            </a:fld>
            <a:endParaRPr lang="en-US">
              <a:solidFill>
                <a:schemeClr val="accent1"/>
              </a:solidFill>
              <a:latin typeface="Calibri" panose="020F0502020204030204"/>
            </a:endParaRPr>
          </a:p>
        </p:txBody>
      </p:sp>
    </p:spTree>
    <p:extLst>
      <p:ext uri="{BB962C8B-B14F-4D97-AF65-F5344CB8AC3E}">
        <p14:creationId xmlns:p14="http://schemas.microsoft.com/office/powerpoint/2010/main" val="376066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89ECF-59CF-41F7-8798-D4ABD52641FD}"/>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34170D88-D202-4107-813C-0194574B4043}"/>
              </a:ext>
            </a:extLst>
          </p:cNvPr>
          <p:cNvSpPr>
            <a:spLocks noGrp="1"/>
          </p:cNvSpPr>
          <p:nvPr>
            <p:ph type="sldNum" sz="quarter" idx="12"/>
          </p:nvPr>
        </p:nvSpPr>
        <p:spPr/>
        <p:txBody>
          <a:bodyPr/>
          <a:lstStyle/>
          <a:p>
            <a:fld id="{B2DC25EE-239B-4C5F-AAD1-255A7D5F1EE2}" type="slidenum">
              <a:rPr lang="en-US" smtClean="0"/>
              <a:pPr/>
              <a:t>26</a:t>
            </a:fld>
            <a:endParaRPr lang="en-US"/>
          </a:p>
        </p:txBody>
      </p:sp>
      <p:sp>
        <p:nvSpPr>
          <p:cNvPr id="4" name="Rectangle 3">
            <a:extLst>
              <a:ext uri="{FF2B5EF4-FFF2-40B4-BE49-F238E27FC236}">
                <a16:creationId xmlns:a16="http://schemas.microsoft.com/office/drawing/2014/main" id="{9FE9162E-05DE-4AC5-90CB-9DC3A036152E}"/>
              </a:ext>
            </a:extLst>
          </p:cNvPr>
          <p:cNvSpPr/>
          <p:nvPr/>
        </p:nvSpPr>
        <p:spPr>
          <a:xfrm>
            <a:off x="628650" y="966887"/>
            <a:ext cx="7981950" cy="375039"/>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If we were to draw the line of the priests from the 144K line, we will have:</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4D92ABA-42BF-4262-B8E3-DE95C9BF6E3D}"/>
              </a:ext>
            </a:extLst>
          </p:cNvPr>
          <p:cNvPicPr>
            <a:picLocks noChangeAspect="1"/>
          </p:cNvPicPr>
          <p:nvPr/>
        </p:nvPicPr>
        <p:blipFill>
          <a:blip r:embed="rId2"/>
          <a:stretch>
            <a:fillRect/>
          </a:stretch>
        </p:blipFill>
        <p:spPr>
          <a:xfrm>
            <a:off x="1900584" y="1981200"/>
            <a:ext cx="8031262" cy="1625539"/>
          </a:xfrm>
          <a:prstGeom prst="rect">
            <a:avLst/>
          </a:prstGeom>
        </p:spPr>
      </p:pic>
      <p:sp>
        <p:nvSpPr>
          <p:cNvPr id="6" name="Rectangle 5">
            <a:extLst>
              <a:ext uri="{FF2B5EF4-FFF2-40B4-BE49-F238E27FC236}">
                <a16:creationId xmlns:a16="http://schemas.microsoft.com/office/drawing/2014/main" id="{605F2247-C660-4C5A-8822-8C59C29F951F}"/>
              </a:ext>
            </a:extLst>
          </p:cNvPr>
          <p:cNvSpPr/>
          <p:nvPr/>
        </p:nvSpPr>
        <p:spPr>
          <a:xfrm>
            <a:off x="1762124" y="4269276"/>
            <a:ext cx="8305801" cy="96827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We are going to use the principle of natural/ spiritual (Compare and contrast) from the history or the beginning of 1</a:t>
            </a:r>
            <a:r>
              <a:rPr lang="en-US" baseline="30000" dirty="0">
                <a:latin typeface="Calibri" panose="020F0502020204030204" pitchFamily="34" charset="0"/>
                <a:ea typeface="Calibri" panose="020F0502020204030204" pitchFamily="34" charset="0"/>
                <a:cs typeface="Calibri" panose="020F0502020204030204" pitchFamily="34" charset="0"/>
              </a:rPr>
              <a:t>st</a:t>
            </a:r>
            <a:r>
              <a:rPr lang="en-US" dirty="0">
                <a:latin typeface="Calibri" panose="020F0502020204030204" pitchFamily="34" charset="0"/>
                <a:ea typeface="Calibri" panose="020F0502020204030204" pitchFamily="34" charset="0"/>
                <a:cs typeface="Calibri" panose="020F0502020204030204" pitchFamily="34" charset="0"/>
              </a:rPr>
              <a:t> Woe (Rev 9:12) and 2</a:t>
            </a:r>
            <a:r>
              <a:rPr lang="en-US" baseline="30000" dirty="0">
                <a:latin typeface="Calibri" panose="020F0502020204030204" pitchFamily="34" charset="0"/>
                <a:ea typeface="Calibri" panose="020F0502020204030204" pitchFamily="34" charset="0"/>
                <a:cs typeface="Calibri" panose="020F0502020204030204" pitchFamily="34" charset="0"/>
              </a:rPr>
              <a:t>nd</a:t>
            </a:r>
            <a:r>
              <a:rPr lang="en-US" dirty="0">
                <a:latin typeface="Calibri" panose="020F0502020204030204" pitchFamily="34" charset="0"/>
                <a:ea typeface="Calibri" panose="020F0502020204030204" pitchFamily="34" charset="0"/>
                <a:cs typeface="Calibri" panose="020F0502020204030204" pitchFamily="34" charset="0"/>
              </a:rPr>
              <a:t> woe (Rev 11:14) respectively and see what the 3</a:t>
            </a:r>
            <a:r>
              <a:rPr lang="en-US" baseline="30000" dirty="0">
                <a:latin typeface="Calibri" panose="020F0502020204030204" pitchFamily="34" charset="0"/>
                <a:ea typeface="Calibri" panose="020F0502020204030204" pitchFamily="34" charset="0"/>
                <a:cs typeface="Calibri" panose="020F0502020204030204" pitchFamily="34" charset="0"/>
              </a:rPr>
              <a:t>rd</a:t>
            </a:r>
            <a:r>
              <a:rPr lang="en-US" dirty="0">
                <a:latin typeface="Calibri" panose="020F0502020204030204" pitchFamily="34" charset="0"/>
                <a:ea typeface="Calibri" panose="020F0502020204030204" pitchFamily="34" charset="0"/>
                <a:cs typeface="Calibri" panose="020F0502020204030204" pitchFamily="34" charset="0"/>
              </a:rPr>
              <a:t> woe teaches us.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587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27</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38200" y="2203270"/>
            <a:ext cx="10398035" cy="3978012"/>
          </a:xfrm>
          <a:prstGeom prst="rect">
            <a:avLst/>
          </a:prstGeom>
          <a:ln w="57150">
            <a:solidFill>
              <a:schemeClr val="tx1"/>
            </a:solidFill>
          </a:ln>
        </p:spPr>
        <p:txBody>
          <a:bodyPr wrap="square">
            <a:spAutoFit/>
          </a:bodyPr>
          <a:lstStyle/>
          <a:p>
            <a:pP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606 AD=1989</a:t>
            </a: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sz="2800" b="1" dirty="0">
                <a:ea typeface="Calibri" panose="020F0502020204030204" pitchFamily="34" charset="0"/>
                <a:cs typeface="Times New Roman" panose="02020603050405020304" pitchFamily="18" charset="0"/>
              </a:rPr>
              <a:t>Rev 9:1-3</a:t>
            </a:r>
          </a:p>
          <a:p>
            <a:pPr>
              <a:lnSpc>
                <a:spcPct val="107000"/>
              </a:lnSpc>
              <a:spcAft>
                <a:spcPts val="800"/>
              </a:spcAft>
            </a:pP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sz="1600" dirty="0">
                <a:ea typeface="Calibri" panose="020F0502020204030204" pitchFamily="34" charset="0"/>
                <a:cs typeface="Times New Roman" panose="02020603050405020304" pitchFamily="18" charset="0"/>
              </a:rPr>
              <a:t>“A star fell from heaven unto the earth: and to him was given the key of the bottomless pit."  "'While the Persian monarch contemplated the wonders of his art and power, he received </a:t>
            </a:r>
            <a:r>
              <a:rPr lang="en-US" sz="1600" b="1" dirty="0">
                <a:ea typeface="Calibri" panose="020F0502020204030204" pitchFamily="34" charset="0"/>
                <a:cs typeface="Times New Roman" panose="02020603050405020304" pitchFamily="18" charset="0"/>
              </a:rPr>
              <a:t>an epistle from an obscure citizen of Mecca, inviting him to acknowledge Mahomet as the apostle of God</a:t>
            </a:r>
            <a:r>
              <a:rPr lang="en-US" sz="1600" dirty="0">
                <a:ea typeface="Calibri" panose="020F0502020204030204" pitchFamily="34" charset="0"/>
                <a:cs typeface="Times New Roman" panose="02020603050405020304" pitchFamily="18" charset="0"/>
              </a:rPr>
              <a:t>. He rejected the invitation, and tore the epistle. "It is thus," exclaimed the Arabian prophet, "that God will tear the kingdom, and reject the supplication of </a:t>
            </a:r>
            <a:r>
              <a:rPr lang="en-US" sz="1600" dirty="0" err="1">
                <a:ea typeface="Calibri" panose="020F0502020204030204" pitchFamily="34" charset="0"/>
                <a:cs typeface="Times New Roman" panose="02020603050405020304" pitchFamily="18" charset="0"/>
              </a:rPr>
              <a:t>Chosroes</a:t>
            </a:r>
            <a:r>
              <a:rPr lang="en-US" sz="1600" dirty="0">
                <a:ea typeface="Calibri" panose="020F0502020204030204" pitchFamily="34" charset="0"/>
                <a:cs typeface="Times New Roman" panose="02020603050405020304" pitchFamily="18" charset="0"/>
              </a:rPr>
              <a:t>." Placed on the verge of these two empires of the east, Mahomet observed with secret joy the progress of mutual destruction; and in the midst of the Persian triumphs he ventured to foretell, that, before many years should elapse, victory should again return to the banners of the Romans.' 'At the time when this prediction is said to have been delivered no prophecy could be more distant from its accomplishment (!) since the first twelve years of Heraclius announced the approaching dissolution of the empire.'{1842 </a:t>
            </a:r>
            <a:r>
              <a:rPr lang="en-US" sz="1600" dirty="0" err="1">
                <a:ea typeface="Calibri" panose="020F0502020204030204" pitchFamily="34" charset="0"/>
                <a:cs typeface="Times New Roman" panose="02020603050405020304" pitchFamily="18" charset="0"/>
              </a:rPr>
              <a:t>JoL</a:t>
            </a:r>
            <a:r>
              <a:rPr lang="en-US" sz="1600" dirty="0">
                <a:ea typeface="Calibri" panose="020F0502020204030204" pitchFamily="34" charset="0"/>
                <a:cs typeface="Times New Roman" panose="02020603050405020304" pitchFamily="18" charset="0"/>
              </a:rPr>
              <a:t>, PREX2 163.1,2}</a:t>
            </a:r>
          </a:p>
        </p:txBody>
      </p:sp>
      <p:pic>
        <p:nvPicPr>
          <p:cNvPr id="5" name="Picture 4">
            <a:extLst>
              <a:ext uri="{FF2B5EF4-FFF2-40B4-BE49-F238E27FC236}">
                <a16:creationId xmlns:a16="http://schemas.microsoft.com/office/drawing/2014/main" id="{ECD8B80E-9053-42EA-A0C1-0732AD665B83}"/>
              </a:ext>
            </a:extLst>
          </p:cNvPr>
          <p:cNvPicPr>
            <a:picLocks noChangeAspect="1"/>
          </p:cNvPicPr>
          <p:nvPr/>
        </p:nvPicPr>
        <p:blipFill>
          <a:blip r:embed="rId2"/>
          <a:stretch>
            <a:fillRect/>
          </a:stretch>
        </p:blipFill>
        <p:spPr>
          <a:xfrm>
            <a:off x="5136529" y="2684382"/>
            <a:ext cx="5568853" cy="1127144"/>
          </a:xfrm>
          <a:prstGeom prst="rect">
            <a:avLst/>
          </a:prstGeom>
        </p:spPr>
      </p:pic>
      <p:sp>
        <p:nvSpPr>
          <p:cNvPr id="6" name="TextBox 5">
            <a:extLst>
              <a:ext uri="{FF2B5EF4-FFF2-40B4-BE49-F238E27FC236}">
                <a16:creationId xmlns:a16="http://schemas.microsoft.com/office/drawing/2014/main" id="{C0E8C9CA-518B-4803-B99A-5374FC4E7405}"/>
              </a:ext>
            </a:extLst>
          </p:cNvPr>
          <p:cNvSpPr txBox="1"/>
          <p:nvPr/>
        </p:nvSpPr>
        <p:spPr>
          <a:xfrm>
            <a:off x="4979775" y="2569087"/>
            <a:ext cx="888274" cy="369332"/>
          </a:xfrm>
          <a:prstGeom prst="rect">
            <a:avLst/>
          </a:prstGeom>
          <a:noFill/>
        </p:spPr>
        <p:txBody>
          <a:bodyPr wrap="square" rtlCol="0">
            <a:spAutoFit/>
          </a:bodyPr>
          <a:lstStyle/>
          <a:p>
            <a:r>
              <a:rPr lang="en-US" b="1" dirty="0">
                <a:solidFill>
                  <a:srgbClr val="FF0000"/>
                </a:solidFill>
              </a:rPr>
              <a:t>606 AD</a:t>
            </a:r>
          </a:p>
        </p:txBody>
      </p:sp>
      <p:pic>
        <p:nvPicPr>
          <p:cNvPr id="7" name="Picture 6">
            <a:extLst>
              <a:ext uri="{FF2B5EF4-FFF2-40B4-BE49-F238E27FC236}">
                <a16:creationId xmlns:a16="http://schemas.microsoft.com/office/drawing/2014/main" id="{69CFF576-0FD1-4B31-BF55-CBC2F250D3ED}"/>
              </a:ext>
            </a:extLst>
          </p:cNvPr>
          <p:cNvPicPr>
            <a:picLocks noChangeAspect="1"/>
          </p:cNvPicPr>
          <p:nvPr/>
        </p:nvPicPr>
        <p:blipFill rotWithShape="1">
          <a:blip r:embed="rId3"/>
          <a:srcRect t="6098" r="1" b="1"/>
          <a:stretch/>
        </p:blipFill>
        <p:spPr>
          <a:xfrm>
            <a:off x="736827" y="170848"/>
            <a:ext cx="5689145" cy="1829710"/>
          </a:xfrm>
          <a:prstGeom prst="rect">
            <a:avLst/>
          </a:prstGeom>
        </p:spPr>
      </p:pic>
    </p:spTree>
    <p:extLst>
      <p:ext uri="{BB962C8B-B14F-4D97-AF65-F5344CB8AC3E}">
        <p14:creationId xmlns:p14="http://schemas.microsoft.com/office/powerpoint/2010/main" val="226342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28</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96982" y="954106"/>
            <a:ext cx="10398035" cy="5078313"/>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"'Since the days of Scipio and Hannibal, no bolder enterprise has been attempted than that which Heraclius achieved for the deliverance of the empire. He permitted the Persians to oppress for a while the provinces, and to insult with impunity the capital of the east; while the Roman emperor explored his perilous way through the Black Sea and the mountains of Armenia, penetrated into the heart of Persia, and recalled the armies of the great king to the defense of their bleeding country. The revenge and ambition of </a:t>
            </a:r>
            <a:r>
              <a:rPr lang="en-US" dirty="0" err="1"/>
              <a:t>Chosroes</a:t>
            </a:r>
            <a:r>
              <a:rPr lang="en-US" dirty="0"/>
              <a:t> exhausted his kingdom. The whole city of Constantinople was invested,-and the inhabitants descried with terror the flaming signals of the European and Asiatic shores</a:t>
            </a:r>
            <a:r>
              <a:rPr lang="en-US" b="1" dirty="0"/>
              <a:t>. In the battle of Nineveh, </a:t>
            </a:r>
            <a:r>
              <a:rPr lang="en-US" dirty="0"/>
              <a:t>which was fiercely fought from daybreak to the eleventh hour, twenty-eight standards, besides those which might be broken or torn, were taken from the Persians; the greatest part of their army was cut in pieces, and the victors, concealing their own loss, passed the night on the field. The cities and palaces of Assyria were open for the first time to the Romans. {1842 </a:t>
            </a:r>
            <a:r>
              <a:rPr lang="en-US" dirty="0" err="1"/>
              <a:t>JoL</a:t>
            </a:r>
            <a:r>
              <a:rPr lang="en-US" dirty="0"/>
              <a:t>, PREX2 164.2}</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212205" y="1323704"/>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104327" y="1174295"/>
            <a:ext cx="888274" cy="369332"/>
          </a:xfrm>
          <a:prstGeom prst="rect">
            <a:avLst/>
          </a:prstGeom>
          <a:noFill/>
        </p:spPr>
        <p:txBody>
          <a:bodyPr wrap="square" rtlCol="0">
            <a:spAutoFit/>
          </a:bodyPr>
          <a:lstStyle/>
          <a:p>
            <a:r>
              <a:rPr lang="en-US" b="1" dirty="0">
                <a:solidFill>
                  <a:srgbClr val="FF0000"/>
                </a:solidFill>
              </a:rPr>
              <a:t>606 AD</a:t>
            </a:r>
          </a:p>
        </p:txBody>
      </p:sp>
    </p:spTree>
    <p:extLst>
      <p:ext uri="{BB962C8B-B14F-4D97-AF65-F5344CB8AC3E}">
        <p14:creationId xmlns:p14="http://schemas.microsoft.com/office/powerpoint/2010/main" val="381745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29</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96982" y="1720840"/>
            <a:ext cx="10398035" cy="3416320"/>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“And the fifth angel sounded, and I saw a star fall from heaven unto the earth: and to him was given the key of the bottomless pit. And he opened the bottomless pit. He fell unto the earth. When the strength of the Roman empire was exhausted, and the great king of the east lay dead in his tower of darkness, </a:t>
            </a:r>
            <a:r>
              <a:rPr lang="en-US" b="1" dirty="0"/>
              <a:t>the pillage of an obscure town on the borders of Syria was 'the prelude of a mighty revolution.'</a:t>
            </a:r>
            <a:r>
              <a:rPr lang="en-US" dirty="0"/>
              <a:t> 'The robbers were the apostles of Mahomet, and their fanatic valor </a:t>
            </a:r>
            <a:r>
              <a:rPr lang="en-US" b="1" dirty="0"/>
              <a:t>emerged from the desert</a:t>
            </a:r>
            <a:r>
              <a:rPr lang="en-US" dirty="0"/>
              <a:t>."{1842 </a:t>
            </a:r>
            <a:r>
              <a:rPr lang="en-US" dirty="0" err="1"/>
              <a:t>JoL</a:t>
            </a:r>
            <a:r>
              <a:rPr lang="en-US" dirty="0"/>
              <a:t>, PREX2 166.3}</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4875542" y="2064312"/>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4767664" y="1914903"/>
            <a:ext cx="888274" cy="369332"/>
          </a:xfrm>
          <a:prstGeom prst="rect">
            <a:avLst/>
          </a:prstGeom>
          <a:noFill/>
        </p:spPr>
        <p:txBody>
          <a:bodyPr wrap="square" rtlCol="0">
            <a:spAutoFit/>
          </a:bodyPr>
          <a:lstStyle/>
          <a:p>
            <a:r>
              <a:rPr lang="en-US" b="1" dirty="0">
                <a:solidFill>
                  <a:srgbClr val="FF0000"/>
                </a:solidFill>
              </a:rPr>
              <a:t>606 AD</a:t>
            </a:r>
          </a:p>
        </p:txBody>
      </p:sp>
      <p:pic>
        <p:nvPicPr>
          <p:cNvPr id="5" name="Picture 4">
            <a:extLst>
              <a:ext uri="{FF2B5EF4-FFF2-40B4-BE49-F238E27FC236}">
                <a16:creationId xmlns:a16="http://schemas.microsoft.com/office/drawing/2014/main" id="{BE779835-F20B-4D59-B34F-C1ABBD746419}"/>
              </a:ext>
            </a:extLst>
          </p:cNvPr>
          <p:cNvPicPr>
            <a:picLocks noChangeAspect="1"/>
          </p:cNvPicPr>
          <p:nvPr/>
        </p:nvPicPr>
        <p:blipFill>
          <a:blip r:embed="rId3"/>
          <a:stretch>
            <a:fillRect/>
          </a:stretch>
        </p:blipFill>
        <p:spPr>
          <a:xfrm>
            <a:off x="1247503" y="2099569"/>
            <a:ext cx="2513089" cy="891320"/>
          </a:xfrm>
          <a:prstGeom prst="rect">
            <a:avLst/>
          </a:prstGeom>
        </p:spPr>
      </p:pic>
    </p:spTree>
    <p:extLst>
      <p:ext uri="{BB962C8B-B14F-4D97-AF65-F5344CB8AC3E}">
        <p14:creationId xmlns:p14="http://schemas.microsoft.com/office/powerpoint/2010/main" val="71924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94F21-7C86-4973-90E3-95B84F04824C}"/>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08798FC-ED90-4E92-867B-8605E5F554E1}"/>
              </a:ext>
            </a:extLst>
          </p:cNvPr>
          <p:cNvSpPr>
            <a:spLocks noGrp="1"/>
          </p:cNvSpPr>
          <p:nvPr>
            <p:ph type="sldNum" sz="quarter" idx="12"/>
          </p:nvPr>
        </p:nvSpPr>
        <p:spPr/>
        <p:txBody>
          <a:bodyPr/>
          <a:lstStyle/>
          <a:p>
            <a:fld id="{B2DC25EE-239B-4C5F-AAD1-255A7D5F1EE2}" type="slidenum">
              <a:rPr lang="en-US" smtClean="0"/>
              <a:pPr/>
              <a:t>3</a:t>
            </a:fld>
            <a:endParaRPr lang="en-US"/>
          </a:p>
        </p:txBody>
      </p:sp>
      <p:sp>
        <p:nvSpPr>
          <p:cNvPr id="4" name="Rectangle 3">
            <a:extLst>
              <a:ext uri="{FF2B5EF4-FFF2-40B4-BE49-F238E27FC236}">
                <a16:creationId xmlns:a16="http://schemas.microsoft.com/office/drawing/2014/main" id="{E79B50CF-1577-4280-AFB0-778F563C3C69}"/>
              </a:ext>
            </a:extLst>
          </p:cNvPr>
          <p:cNvSpPr/>
          <p:nvPr/>
        </p:nvSpPr>
        <p:spPr>
          <a:xfrm>
            <a:off x="3048000" y="1420729"/>
            <a:ext cx="6096000" cy="3840731"/>
          </a:xfrm>
          <a:prstGeom prst="rect">
            <a:avLst/>
          </a:prstGeom>
          <a:ln w="57150">
            <a:solidFill>
              <a:schemeClr val="tx1"/>
            </a:solidFill>
          </a:ln>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purpose of this prophetic discourse is to illustrate the nature of Islam at </a:t>
            </a:r>
            <a:r>
              <a:rPr lang="en-US" dirty="0" err="1">
                <a:latin typeface="Calibri" panose="020F0502020204030204" pitchFamily="34" charset="0"/>
                <a:ea typeface="Calibri" panose="020F0502020204030204" pitchFamily="34" charset="0"/>
                <a:cs typeface="Times New Roman" panose="02020603050405020304" pitchFamily="18" charset="0"/>
              </a:rPr>
              <a:t>Panium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2021</a:t>
            </a:r>
            <a:r>
              <a:rPr lang="en-US" dirty="0">
                <a:latin typeface="Calibri" panose="020F0502020204030204" pitchFamily="34" charset="0"/>
                <a:ea typeface="Calibri" panose="020F0502020204030204" pitchFamily="34" charset="0"/>
                <a:cs typeface="Times New Roman" panose="02020603050405020304" pitchFamily="18" charset="0"/>
              </a:rPr>
              <a:t> (Daniel 11: 13-15) to SL time period by looking into several lines of thoughts: Revelation 9, the first and fourth generation understanding of </a:t>
            </a:r>
            <a:r>
              <a:rPr lang="en-US" b="1" dirty="0">
                <a:latin typeface="Calibri" panose="020F0502020204030204" pitchFamily="34" charset="0"/>
                <a:ea typeface="Calibri" panose="020F0502020204030204" pitchFamily="34" charset="0"/>
                <a:cs typeface="Times New Roman" panose="02020603050405020304" pitchFamily="18" charset="0"/>
              </a:rPr>
              <a:t>Daniel 11:40</a:t>
            </a:r>
            <a:r>
              <a:rPr lang="en-US" dirty="0">
                <a:latin typeface="Calibri" panose="020F0502020204030204" pitchFamily="34" charset="0"/>
                <a:ea typeface="Calibri" panose="020F0502020204030204" pitchFamily="34" charset="0"/>
                <a:cs typeface="Times New Roman" panose="02020603050405020304" pitchFamily="18" charset="0"/>
              </a:rPr>
              <a:t>, Numbers 22 (Balaam) in relation to the Ship of </a:t>
            </a:r>
            <a:r>
              <a:rPr lang="en-US" dirty="0" err="1">
                <a:latin typeface="Calibri" panose="020F0502020204030204" pitchFamily="34" charset="0"/>
                <a:ea typeface="Calibri" panose="020F0502020204030204" pitchFamily="34" charset="0"/>
                <a:cs typeface="Times New Roman" panose="02020603050405020304" pitchFamily="18" charset="0"/>
              </a:rPr>
              <a:t>Adramytium</a:t>
            </a:r>
            <a:r>
              <a:rPr lang="en-US" dirty="0">
                <a:latin typeface="Calibri" panose="020F0502020204030204" pitchFamily="34" charset="0"/>
                <a:ea typeface="Calibri" panose="020F0502020204030204" pitchFamily="34" charset="0"/>
                <a:cs typeface="Times New Roman" panose="02020603050405020304" pitchFamily="18" charset="0"/>
              </a:rPr>
              <a:t> (Acts 27).</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this discourse, we are going to use triple application, an important and proved principle of prophetic interpretation that demands Bible students to look into the two preceding histories of any prophetic subject and combine them in order to understand the nature of the third.</a:t>
            </a:r>
          </a:p>
        </p:txBody>
      </p:sp>
    </p:spTree>
    <p:extLst>
      <p:ext uri="{BB962C8B-B14F-4D97-AF65-F5344CB8AC3E}">
        <p14:creationId xmlns:p14="http://schemas.microsoft.com/office/powerpoint/2010/main" val="2074200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30</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96982" y="1111240"/>
            <a:ext cx="10398035" cy="4801314"/>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606AD as seen on the 1850 chart marks the rise of Mahomet. The Key (Rev 9:1) that unlocked the latter in 606ad-627ad is the </a:t>
            </a:r>
            <a:r>
              <a:rPr lang="en-US" b="1" dirty="0"/>
              <a:t>battle of Nineveh (627ad)</a:t>
            </a:r>
            <a:r>
              <a:rPr lang="en-US" dirty="0"/>
              <a:t>between  two antagonists </a:t>
            </a:r>
            <a:r>
              <a:rPr lang="en-US" b="1" dirty="0"/>
              <a:t>[Eastern Rome (Heraclius) and Persia (</a:t>
            </a:r>
            <a:r>
              <a:rPr lang="en-US" b="1" dirty="0" err="1"/>
              <a:t>Chosroes</a:t>
            </a:r>
            <a:r>
              <a:rPr lang="en-US" b="1" dirty="0"/>
              <a:t>)]</a:t>
            </a:r>
            <a:r>
              <a:rPr lang="en-US" dirty="0"/>
              <a:t>. The two powers especially the Persians were a blockade to the rise of Mahomet and his teachings. At the battle of Nineveh, the two parties were exhausted and they became a key for the rise of Mahomet.</a:t>
            </a:r>
          </a:p>
          <a:p>
            <a:pPr marL="285750" lvl="0" indent="-285750">
              <a:buFont typeface="Arial" panose="020B0604020202020204" pitchFamily="34" charset="0"/>
              <a:buChar char="•"/>
            </a:pPr>
            <a:r>
              <a:rPr lang="en-US" dirty="0"/>
              <a:t>That brings us to the history of 1989 that marks the rise of radical Islam. Prior to 1989, we had constant proxy war between </a:t>
            </a:r>
            <a:r>
              <a:rPr lang="en-US" b="1" dirty="0"/>
              <a:t>Russia and USA </a:t>
            </a:r>
            <a:r>
              <a:rPr lang="en-US" dirty="0"/>
              <a:t>from 1979, the Soviet Afghan war.</a:t>
            </a:r>
          </a:p>
          <a:p>
            <a:pPr marL="285750" lvl="0" indent="-285750">
              <a:buFont typeface="Arial" panose="020B0604020202020204" pitchFamily="34" charset="0"/>
              <a:buChar char="•"/>
            </a:pPr>
            <a:r>
              <a:rPr lang="en-US" dirty="0"/>
              <a:t>Rome and Persia were the key that marked the rise of Mahomet into power which parallels USA and Russia in the rise of radical Islam from 1989, the Al-</a:t>
            </a:r>
            <a:r>
              <a:rPr lang="en-US" dirty="0" err="1"/>
              <a:t>qaeda</a:t>
            </a:r>
            <a:r>
              <a:rPr lang="en-US" dirty="0"/>
              <a:t>.</a:t>
            </a:r>
          </a:p>
          <a:p>
            <a:pPr marL="285750" lvl="0" indent="-285750">
              <a:buFont typeface="Arial" panose="020B0604020202020204" pitchFamily="34" charset="0"/>
              <a:buChar char="•"/>
            </a:pPr>
            <a:r>
              <a:rPr lang="en-US" dirty="0"/>
              <a:t>We also had the </a:t>
            </a:r>
            <a:r>
              <a:rPr lang="en-US" b="1" dirty="0"/>
              <a:t>Iranian Revolution</a:t>
            </a:r>
            <a:r>
              <a:rPr lang="en-US" dirty="0"/>
              <a:t> in 1979 and the rise of Saddam Hussein in Iraq.</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4875542" y="1454712"/>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4767664" y="1305303"/>
            <a:ext cx="888274" cy="369332"/>
          </a:xfrm>
          <a:prstGeom prst="rect">
            <a:avLst/>
          </a:prstGeom>
          <a:noFill/>
        </p:spPr>
        <p:txBody>
          <a:bodyPr wrap="square" rtlCol="0">
            <a:spAutoFit/>
          </a:bodyPr>
          <a:lstStyle/>
          <a:p>
            <a:r>
              <a:rPr lang="en-US" b="1" dirty="0">
                <a:solidFill>
                  <a:srgbClr val="FF0000"/>
                </a:solidFill>
              </a:rPr>
              <a:t>606 AD</a:t>
            </a:r>
          </a:p>
        </p:txBody>
      </p:sp>
      <p:pic>
        <p:nvPicPr>
          <p:cNvPr id="5" name="Picture 4">
            <a:extLst>
              <a:ext uri="{FF2B5EF4-FFF2-40B4-BE49-F238E27FC236}">
                <a16:creationId xmlns:a16="http://schemas.microsoft.com/office/drawing/2014/main" id="{BE779835-F20B-4D59-B34F-C1ABBD746419}"/>
              </a:ext>
            </a:extLst>
          </p:cNvPr>
          <p:cNvPicPr>
            <a:picLocks noChangeAspect="1"/>
          </p:cNvPicPr>
          <p:nvPr/>
        </p:nvPicPr>
        <p:blipFill>
          <a:blip r:embed="rId3"/>
          <a:stretch>
            <a:fillRect/>
          </a:stretch>
        </p:blipFill>
        <p:spPr>
          <a:xfrm>
            <a:off x="1247503" y="1489969"/>
            <a:ext cx="2513089" cy="891320"/>
          </a:xfrm>
          <a:prstGeom prst="rect">
            <a:avLst/>
          </a:prstGeom>
        </p:spPr>
      </p:pic>
    </p:spTree>
    <p:extLst>
      <p:ext uri="{BB962C8B-B14F-4D97-AF65-F5344CB8AC3E}">
        <p14:creationId xmlns:p14="http://schemas.microsoft.com/office/powerpoint/2010/main" val="33791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8" name="Rectangle 72">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9" name="Rectangle 74">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0" name="Rectangle 76">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Rise of Islam | Brief History of the World Wiki | Fandom">
            <a:extLst>
              <a:ext uri="{FF2B5EF4-FFF2-40B4-BE49-F238E27FC236}">
                <a16:creationId xmlns:a16="http://schemas.microsoft.com/office/drawing/2014/main" id="{1D3D057E-FD1D-4A5C-A2EF-592A7C554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97" b="7257"/>
          <a:stretch/>
        </p:blipFill>
        <p:spPr bwMode="auto">
          <a:xfrm>
            <a:off x="838200" y="754148"/>
            <a:ext cx="105156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3321" name="Straight Connector 78">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C1ADE109-2BA2-40FC-AD0D-A03D43AF1232}"/>
              </a:ext>
            </a:extLst>
          </p:cNvPr>
          <p:cNvSpPr>
            <a:spLocks noGrp="1"/>
          </p:cNvSpPr>
          <p:nvPr>
            <p:ph type="dt" sz="half" idx="10"/>
          </p:nvPr>
        </p:nvSpPr>
        <p:spPr>
          <a:xfrm>
            <a:off x="838200" y="6492240"/>
            <a:ext cx="2743200" cy="365125"/>
          </a:xfrm>
        </p:spPr>
        <p:txBody>
          <a:bodyPr>
            <a:normAutofit/>
          </a:bodyPr>
          <a:lstStyle/>
          <a:p>
            <a:pPr>
              <a:spcAft>
                <a:spcPts val="600"/>
              </a:spcAft>
            </a:pPr>
            <a:fld id="{A88867E9-C650-4914-BA4C-99C8B3A833B8}" type="datetime1">
              <a:rPr lang="en-US" smtClean="0"/>
              <a:pPr>
                <a:spcAft>
                  <a:spcPts val="600"/>
                </a:spcAft>
              </a:pPr>
              <a:t>7/28/2020</a:t>
            </a:fld>
            <a:endParaRPr lang="en-US"/>
          </a:p>
        </p:txBody>
      </p:sp>
      <p:sp>
        <p:nvSpPr>
          <p:cNvPr id="3" name="Slide Number Placeholder 2">
            <a:extLst>
              <a:ext uri="{FF2B5EF4-FFF2-40B4-BE49-F238E27FC236}">
                <a16:creationId xmlns:a16="http://schemas.microsoft.com/office/drawing/2014/main" id="{432E35F6-FF2E-423D-A412-490BE2AF85DD}"/>
              </a:ext>
            </a:extLst>
          </p:cNvPr>
          <p:cNvSpPr>
            <a:spLocks noGrp="1"/>
          </p:cNvSpPr>
          <p:nvPr>
            <p:ph type="sldNum" sz="quarter" idx="12"/>
          </p:nvPr>
        </p:nvSpPr>
        <p:spPr>
          <a:xfrm>
            <a:off x="8610600" y="6492240"/>
            <a:ext cx="2743200" cy="365125"/>
          </a:xfrm>
        </p:spPr>
        <p:txBody>
          <a:bodyPr>
            <a:normAutofit/>
          </a:bodyPr>
          <a:lstStyle/>
          <a:p>
            <a:pPr>
              <a:spcAft>
                <a:spcPts val="600"/>
              </a:spcAft>
            </a:pPr>
            <a:fld id="{B2DC25EE-239B-4C5F-AAD1-255A7D5F1EE2}" type="slidenum">
              <a:rPr lang="en-US" smtClean="0"/>
              <a:pPr>
                <a:spcAft>
                  <a:spcPts val="600"/>
                </a:spcAft>
              </a:pPr>
              <a:t>31</a:t>
            </a:fld>
            <a:endParaRPr lang="en-US"/>
          </a:p>
        </p:txBody>
      </p:sp>
    </p:spTree>
    <p:extLst>
      <p:ext uri="{BB962C8B-B14F-4D97-AF65-F5344CB8AC3E}">
        <p14:creationId xmlns:p14="http://schemas.microsoft.com/office/powerpoint/2010/main" val="4255575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32</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228600" y="258166"/>
            <a:ext cx="9462620" cy="6058719"/>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600" i="1" dirty="0"/>
              <a:t>“The </a:t>
            </a:r>
            <a:r>
              <a:rPr lang="en-US" sz="1600" b="1" i="1" dirty="0"/>
              <a:t>Iranian Revolution</a:t>
            </a:r>
            <a:r>
              <a:rPr lang="en-US" sz="1600" i="1" dirty="0"/>
              <a:t> , also known as the </a:t>
            </a:r>
            <a:r>
              <a:rPr lang="en-US" sz="1600" b="1" i="1" dirty="0"/>
              <a:t>Islamic Revolution</a:t>
            </a:r>
            <a:r>
              <a:rPr lang="en-US" sz="1600" i="1" dirty="0"/>
              <a:t> or the </a:t>
            </a:r>
            <a:r>
              <a:rPr lang="en-US" sz="1600" b="1" i="1" dirty="0"/>
              <a:t>1979 Revolution</a:t>
            </a:r>
            <a:r>
              <a:rPr lang="en-US" sz="1600" i="1" dirty="0"/>
              <a:t>,</a:t>
            </a:r>
            <a:r>
              <a:rPr lang="en-US" sz="1600" i="1" u="sng" baseline="30000" dirty="0">
                <a:hlinkClick r:id="rId2"/>
              </a:rPr>
              <a:t>[6]</a:t>
            </a:r>
            <a:r>
              <a:rPr lang="en-US" sz="1600" i="1" dirty="0"/>
              <a:t> was a series of </a:t>
            </a:r>
          </a:p>
          <a:p>
            <a:r>
              <a:rPr lang="en-US" sz="1600" i="1" dirty="0"/>
              <a:t>events that involved the overthrow of the last </a:t>
            </a:r>
            <a:r>
              <a:rPr lang="en-US" sz="1600" i="1" u="sng" dirty="0">
                <a:hlinkClick r:id="rId3" tooltip="List of monarchs of Persia"/>
              </a:rPr>
              <a:t>monarch of Iran</a:t>
            </a:r>
            <a:r>
              <a:rPr lang="en-US" sz="1600" i="1" dirty="0"/>
              <a:t>, </a:t>
            </a:r>
            <a:r>
              <a:rPr lang="en-US" sz="1600" i="1" u="sng" dirty="0">
                <a:hlinkClick r:id="rId4" tooltip="Mohammad Reza Pahlavi"/>
              </a:rPr>
              <a:t>Mohammad Reza Pahlavi</a:t>
            </a:r>
            <a:r>
              <a:rPr lang="en-US" sz="1600" i="1" dirty="0"/>
              <a:t>,</a:t>
            </a:r>
            <a:r>
              <a:rPr lang="en-US" sz="1600" i="1" u="sng" baseline="30000" dirty="0">
                <a:hlinkClick r:id="rId2"/>
              </a:rPr>
              <a:t>[7]</a:t>
            </a:r>
            <a:r>
              <a:rPr lang="en-US" sz="1600" i="1" dirty="0"/>
              <a:t> and the replacement of his government with an </a:t>
            </a:r>
            <a:r>
              <a:rPr lang="en-US" sz="1600" i="1" u="sng" dirty="0">
                <a:hlinkClick r:id="rId5" tooltip="Islamic republic"/>
              </a:rPr>
              <a:t>Islamic republic</a:t>
            </a:r>
            <a:r>
              <a:rPr lang="en-US" sz="1600" i="1" dirty="0"/>
              <a:t> under the </a:t>
            </a:r>
            <a:r>
              <a:rPr lang="en-US" sz="1600" i="1" u="sng" dirty="0">
                <a:hlinkClick r:id="rId6" tooltip="Marja'"/>
              </a:rPr>
              <a:t>Grand Ayatollah</a:t>
            </a:r>
            <a:r>
              <a:rPr lang="en-US" sz="1600" i="1" dirty="0"/>
              <a:t> </a:t>
            </a:r>
            <a:r>
              <a:rPr lang="en-US" sz="1600" i="1" u="sng" dirty="0">
                <a:hlinkClick r:id="rId7" tooltip="Ruhollah Khomeini"/>
              </a:rPr>
              <a:t>Ruhollah Khomeini</a:t>
            </a:r>
            <a:r>
              <a:rPr lang="en-US" sz="1600" i="1" dirty="0"/>
              <a:t>, who was supported by the United States</a:t>
            </a:r>
            <a:r>
              <a:rPr lang="en-US" sz="1600" i="1" u="sng" baseline="30000" dirty="0">
                <a:hlinkClick r:id="rId2"/>
              </a:rPr>
              <a:t>[8][9][10]</a:t>
            </a:r>
            <a:r>
              <a:rPr lang="en-US" sz="1600" i="1" dirty="0"/>
              <a:t> and was a leader of one of the factions in the revolt.</a:t>
            </a:r>
            <a:r>
              <a:rPr lang="en-US" sz="1600" i="1" u="sng" baseline="30000" dirty="0">
                <a:hlinkClick r:id="rId2"/>
              </a:rPr>
              <a:t>[11]</a:t>
            </a:r>
            <a:r>
              <a:rPr lang="en-US" sz="1600" i="1" dirty="0"/>
              <a:t> The movement against the </a:t>
            </a:r>
            <a:r>
              <a:rPr lang="en-US" sz="1600" i="1" u="sng" dirty="0">
                <a:hlinkClick r:id="rId8" tooltip="United States"/>
              </a:rPr>
              <a:t>United States</a:t>
            </a:r>
            <a:r>
              <a:rPr lang="en-US" sz="1600" i="1" dirty="0"/>
              <a:t>-backed monarchy was supported by various </a:t>
            </a:r>
            <a:r>
              <a:rPr lang="en-US" sz="1600" i="1" u="sng" dirty="0">
                <a:hlinkClick r:id="rId9" tooltip="Background and causes of the Iranian Revolution"/>
              </a:rPr>
              <a:t>leftist and Islamist organizations</a:t>
            </a:r>
            <a:r>
              <a:rPr lang="en-US" sz="1600" i="1" u="sng" baseline="30000" dirty="0">
                <a:hlinkClick r:id="rId2"/>
              </a:rPr>
              <a:t>[12]</a:t>
            </a:r>
            <a:r>
              <a:rPr lang="en-US" sz="1600" i="1" dirty="0"/>
              <a:t> and student movements. Demonstrations against the </a:t>
            </a:r>
            <a:r>
              <a:rPr lang="en-US" sz="1600" i="1" u="sng" dirty="0">
                <a:hlinkClick r:id="rId10" tooltip="Shah"/>
              </a:rPr>
              <a:t>Shah</a:t>
            </a:r>
            <a:r>
              <a:rPr lang="en-US" sz="1600" i="1" dirty="0"/>
              <a:t> commenced in October 1977, developing into a campaign of </a:t>
            </a:r>
            <a:r>
              <a:rPr lang="en-US" sz="1600" i="1" u="sng" dirty="0">
                <a:hlinkClick r:id="rId11" tooltip="Civil resistance"/>
              </a:rPr>
              <a:t>civil resistance</a:t>
            </a:r>
            <a:r>
              <a:rPr lang="en-US" sz="1600" i="1" dirty="0"/>
              <a:t> that included both secular and religious elements,</a:t>
            </a:r>
            <a:r>
              <a:rPr lang="en-US" sz="1600" i="1" u="sng" baseline="30000" dirty="0">
                <a:hlinkClick r:id="rId2"/>
              </a:rPr>
              <a:t>[13][14][15]</a:t>
            </a:r>
            <a:r>
              <a:rPr lang="en-US" sz="1600" i="1" dirty="0"/>
              <a:t> and which intensified in January 1978.</a:t>
            </a:r>
            <a:r>
              <a:rPr lang="en-US" sz="1600" i="1" u="sng" baseline="30000" dirty="0">
                <a:hlinkClick r:id="rId2"/>
              </a:rPr>
              <a:t>[16]</a:t>
            </a:r>
            <a:r>
              <a:rPr lang="en-US" sz="1600" i="1" dirty="0"/>
              <a:t> Between August and December 1978, strikes and demonstrations paralyzed the country. The </a:t>
            </a:r>
            <a:r>
              <a:rPr lang="en-US" sz="1600" i="1" u="sng" dirty="0">
                <a:hlinkClick r:id="rId10" tooltip="Shah"/>
              </a:rPr>
              <a:t>Shah</a:t>
            </a:r>
            <a:r>
              <a:rPr lang="en-US" sz="1600" i="1" dirty="0"/>
              <a:t> left </a:t>
            </a:r>
            <a:r>
              <a:rPr lang="en-US" sz="1600" i="1" u="sng" dirty="0">
                <a:hlinkClick r:id="rId12"/>
              </a:rPr>
              <a:t>Iran</a:t>
            </a:r>
            <a:r>
              <a:rPr lang="en-US" sz="1600" i="1" dirty="0"/>
              <a:t> for exile on 16 January 1979, as the last Persian monarch, leaving his duties to a regency council and </a:t>
            </a:r>
            <a:r>
              <a:rPr lang="en-US" sz="1600" i="1" u="sng" dirty="0" err="1">
                <a:hlinkClick r:id="rId13" tooltip="Shapour Bakhtiar"/>
              </a:rPr>
              <a:t>Shapour</a:t>
            </a:r>
            <a:r>
              <a:rPr lang="en-US" sz="1600" i="1" u="sng" dirty="0">
                <a:hlinkClick r:id="rId13" tooltip="Shapour Bakhtiar"/>
              </a:rPr>
              <a:t> </a:t>
            </a:r>
            <a:r>
              <a:rPr lang="en-US" sz="1600" i="1" u="sng" dirty="0" err="1">
                <a:hlinkClick r:id="rId13" tooltip="Shapour Bakhtiar"/>
              </a:rPr>
              <a:t>Bakhtiar</a:t>
            </a:r>
            <a:r>
              <a:rPr lang="en-US" sz="1600" i="1" dirty="0"/>
              <a:t> who was an opposition-based prime minister. </a:t>
            </a:r>
            <a:r>
              <a:rPr lang="en-US" sz="1600" i="1" u="sng" dirty="0">
                <a:hlinkClick r:id="rId7" tooltip="Ruhollah Khomeini"/>
              </a:rPr>
              <a:t>Ayatollah Khomeini</a:t>
            </a:r>
            <a:r>
              <a:rPr lang="en-US" sz="1600" i="1" dirty="0"/>
              <a:t> was invited back to Iran by the government,</a:t>
            </a:r>
            <a:r>
              <a:rPr lang="en-US" sz="1600" i="1" u="sng" baseline="30000" dirty="0">
                <a:hlinkClick r:id="rId2"/>
              </a:rPr>
              <a:t>[17][18]</a:t>
            </a:r>
            <a:r>
              <a:rPr lang="en-US" sz="1600" i="1" dirty="0"/>
              <a:t> and returned to </a:t>
            </a:r>
            <a:r>
              <a:rPr lang="en-US" sz="1600" i="1" u="sng" dirty="0">
                <a:hlinkClick r:id="rId14" tooltip="Tehran"/>
              </a:rPr>
              <a:t>Tehran</a:t>
            </a:r>
            <a:r>
              <a:rPr lang="en-US" sz="1600" i="1" dirty="0"/>
              <a:t> to a greeting by several million Iranians.</a:t>
            </a:r>
            <a:r>
              <a:rPr lang="en-US" sz="1600" i="1" u="sng" baseline="30000" dirty="0">
                <a:hlinkClick r:id="rId2"/>
              </a:rPr>
              <a:t>[19]</a:t>
            </a:r>
            <a:r>
              <a:rPr lang="en-US" sz="1600" i="1" dirty="0"/>
              <a:t> The royal reign collapsed shortly after on 11 February when </a:t>
            </a:r>
            <a:r>
              <a:rPr lang="en-US" sz="1600" i="1" u="sng" dirty="0">
                <a:hlinkClick r:id="rId15" tooltip="Guerrilla warfare"/>
              </a:rPr>
              <a:t>guerrillas</a:t>
            </a:r>
            <a:r>
              <a:rPr lang="en-US" sz="1600" i="1" dirty="0"/>
              <a:t> and rebel troops overwhelmed troops loyal to the Shah in armed street fighting, bringing Khomeini to official power.</a:t>
            </a:r>
            <a:r>
              <a:rPr lang="en-US" sz="1600" i="1" u="sng" baseline="30000" dirty="0">
                <a:hlinkClick r:id="rId2"/>
              </a:rPr>
              <a:t>[20][21]</a:t>
            </a:r>
            <a:r>
              <a:rPr lang="en-US" sz="1600" i="1" dirty="0"/>
              <a:t> Iran voted by national </a:t>
            </a:r>
            <a:r>
              <a:rPr lang="en-US" sz="1600" i="1" u="sng" dirty="0">
                <a:hlinkClick r:id="rId16" tooltip="March 1979 Iranian Islamic Republic referendum"/>
              </a:rPr>
              <a:t>referendum</a:t>
            </a:r>
            <a:r>
              <a:rPr lang="en-US" sz="1600" i="1" dirty="0"/>
              <a:t> to become an Islamic republic on </a:t>
            </a:r>
            <a:r>
              <a:rPr lang="en-US" sz="1600" i="1" u="sng" dirty="0">
                <a:hlinkClick r:id="rId17" tooltip="Iranian Islamic Republic Day"/>
              </a:rPr>
              <a:t>1 April 1979</a:t>
            </a:r>
            <a:r>
              <a:rPr lang="en-US" sz="1600" i="1" u="sng" baseline="30000" dirty="0">
                <a:hlinkClick r:id="rId2"/>
              </a:rPr>
              <a:t>[22]</a:t>
            </a:r>
            <a:r>
              <a:rPr lang="en-US" sz="1600" i="1" dirty="0"/>
              <a:t> and to formulate and approve a new </a:t>
            </a:r>
            <a:r>
              <a:rPr lang="en-US" sz="1600" i="1" u="sng" dirty="0">
                <a:hlinkClick r:id="rId18" tooltip="Constitution of the Islamic Republic of Iran"/>
              </a:rPr>
              <a:t>theocratic-republican constitution</a:t>
            </a:r>
            <a:r>
              <a:rPr lang="en-US" sz="1600" i="1" u="sng" baseline="30000" dirty="0">
                <a:hlinkClick r:id="rId2"/>
              </a:rPr>
              <a:t>[13][14][23][24]</a:t>
            </a:r>
            <a:r>
              <a:rPr lang="en-US" sz="1600" i="1" dirty="0"/>
              <a:t> whereby Khomeini became </a:t>
            </a:r>
            <a:r>
              <a:rPr lang="en-US" sz="1600" i="1" u="sng" dirty="0">
                <a:hlinkClick r:id="rId19" tooltip="Supreme Leader of Iran"/>
              </a:rPr>
              <a:t>Supreme Leader</a:t>
            </a:r>
            <a:r>
              <a:rPr lang="en-US" sz="1600" i="1" dirty="0"/>
              <a:t> of the country in December 1979.”</a:t>
            </a:r>
            <a:r>
              <a:rPr lang="en-US" sz="1600" u="sng" dirty="0">
                <a:hlinkClick r:id="rId2"/>
              </a:rPr>
              <a:t>https://en.wikipedia.org/wiki/</a:t>
            </a:r>
            <a:r>
              <a:rPr lang="en-US" sz="1600" u="sng" dirty="0" err="1">
                <a:hlinkClick r:id="rId2"/>
              </a:rPr>
              <a:t>Iranian_Revolution</a:t>
            </a:r>
            <a:endParaRPr lang="en-US" sz="1600" dirty="0"/>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0"/>
          <a:stretch>
            <a:fillRect/>
          </a:stretch>
        </p:blipFill>
        <p:spPr>
          <a:xfrm>
            <a:off x="3277797" y="690524"/>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169919" y="541115"/>
            <a:ext cx="888274" cy="369332"/>
          </a:xfrm>
          <a:prstGeom prst="rect">
            <a:avLst/>
          </a:prstGeom>
          <a:noFill/>
        </p:spPr>
        <p:txBody>
          <a:bodyPr wrap="square" rtlCol="0">
            <a:spAutoFit/>
          </a:bodyPr>
          <a:lstStyle/>
          <a:p>
            <a:r>
              <a:rPr lang="en-US" b="1" dirty="0">
                <a:solidFill>
                  <a:srgbClr val="FF0000"/>
                </a:solidFill>
              </a:rPr>
              <a:t>606 AD</a:t>
            </a:r>
          </a:p>
        </p:txBody>
      </p:sp>
      <p:cxnSp>
        <p:nvCxnSpPr>
          <p:cNvPr id="9" name="Straight Connector 8">
            <a:extLst>
              <a:ext uri="{FF2B5EF4-FFF2-40B4-BE49-F238E27FC236}">
                <a16:creationId xmlns:a16="http://schemas.microsoft.com/office/drawing/2014/main" id="{E58B1A9A-D8EC-45B7-A911-4570B37A9042}"/>
              </a:ext>
            </a:extLst>
          </p:cNvPr>
          <p:cNvCxnSpPr/>
          <p:nvPr/>
        </p:nvCxnSpPr>
        <p:spPr>
          <a:xfrm flipH="1">
            <a:off x="754930" y="1619251"/>
            <a:ext cx="267652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E61547-81B6-493F-9334-692A5732A9EE}"/>
              </a:ext>
            </a:extLst>
          </p:cNvPr>
          <p:cNvSpPr txBox="1"/>
          <p:nvPr/>
        </p:nvSpPr>
        <p:spPr>
          <a:xfrm>
            <a:off x="522514" y="822246"/>
            <a:ext cx="521432" cy="276999"/>
          </a:xfrm>
          <a:prstGeom prst="rect">
            <a:avLst/>
          </a:prstGeom>
          <a:noFill/>
        </p:spPr>
        <p:txBody>
          <a:bodyPr wrap="square" rtlCol="0">
            <a:spAutoFit/>
          </a:bodyPr>
          <a:lstStyle/>
          <a:p>
            <a:r>
              <a:rPr lang="en-US" sz="1200" b="1" dirty="0"/>
              <a:t>1979</a:t>
            </a:r>
          </a:p>
        </p:txBody>
      </p:sp>
      <p:cxnSp>
        <p:nvCxnSpPr>
          <p:cNvPr id="12" name="Straight Arrow Connector 11">
            <a:extLst>
              <a:ext uri="{FF2B5EF4-FFF2-40B4-BE49-F238E27FC236}">
                <a16:creationId xmlns:a16="http://schemas.microsoft.com/office/drawing/2014/main" id="{6BD11955-71D1-4450-97CA-F0ED49F1F2C9}"/>
              </a:ext>
            </a:extLst>
          </p:cNvPr>
          <p:cNvCxnSpPr/>
          <p:nvPr/>
        </p:nvCxnSpPr>
        <p:spPr>
          <a:xfrm flipV="1">
            <a:off x="780995" y="112635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4F98F6-F309-479B-A977-DC12C4C830A6}"/>
              </a:ext>
            </a:extLst>
          </p:cNvPr>
          <p:cNvSpPr txBox="1"/>
          <p:nvPr/>
        </p:nvSpPr>
        <p:spPr>
          <a:xfrm>
            <a:off x="9875520" y="302239"/>
            <a:ext cx="1793966" cy="5724088"/>
          </a:xfrm>
          <a:prstGeom prst="rect">
            <a:avLst/>
          </a:prstGeom>
          <a:solidFill>
            <a:schemeClr val="accent1"/>
          </a:solidFill>
          <a:ln>
            <a:solidFill>
              <a:schemeClr val="accent1"/>
            </a:solidFill>
          </a:ln>
        </p:spPr>
        <p:txBody>
          <a:bodyPr wrap="square" rtlCol="0">
            <a:spAutoFit/>
          </a:bodyPr>
          <a:lstStyle/>
          <a:p>
            <a:endParaRPr lang="en-US" dirty="0"/>
          </a:p>
        </p:txBody>
      </p:sp>
      <p:pic>
        <p:nvPicPr>
          <p:cNvPr id="13" name="Picture 12">
            <a:extLst>
              <a:ext uri="{FF2B5EF4-FFF2-40B4-BE49-F238E27FC236}">
                <a16:creationId xmlns:a16="http://schemas.microsoft.com/office/drawing/2014/main" id="{0CB895FA-31FA-4547-905D-8B94C5233BB0}"/>
              </a:ext>
            </a:extLst>
          </p:cNvPr>
          <p:cNvPicPr>
            <a:picLocks noChangeAspect="1"/>
          </p:cNvPicPr>
          <p:nvPr/>
        </p:nvPicPr>
        <p:blipFill>
          <a:blip r:embed="rId21"/>
          <a:stretch>
            <a:fillRect/>
          </a:stretch>
        </p:blipFill>
        <p:spPr>
          <a:xfrm>
            <a:off x="9982200" y="541115"/>
            <a:ext cx="1558985" cy="2177529"/>
          </a:xfrm>
          <a:prstGeom prst="rect">
            <a:avLst/>
          </a:prstGeom>
        </p:spPr>
      </p:pic>
      <p:pic>
        <p:nvPicPr>
          <p:cNvPr id="14" name="Picture 13">
            <a:extLst>
              <a:ext uri="{FF2B5EF4-FFF2-40B4-BE49-F238E27FC236}">
                <a16:creationId xmlns:a16="http://schemas.microsoft.com/office/drawing/2014/main" id="{F71E6DF2-46A2-46E0-9D86-DC77F98D5BE5}"/>
              </a:ext>
            </a:extLst>
          </p:cNvPr>
          <p:cNvPicPr>
            <a:picLocks noChangeAspect="1"/>
          </p:cNvPicPr>
          <p:nvPr/>
        </p:nvPicPr>
        <p:blipFill>
          <a:blip r:embed="rId22"/>
          <a:stretch>
            <a:fillRect/>
          </a:stretch>
        </p:blipFill>
        <p:spPr>
          <a:xfrm>
            <a:off x="9993010" y="3164283"/>
            <a:ext cx="1558985" cy="2541959"/>
          </a:xfrm>
          <a:prstGeom prst="rect">
            <a:avLst/>
          </a:prstGeom>
        </p:spPr>
      </p:pic>
      <p:sp>
        <p:nvSpPr>
          <p:cNvPr id="15" name="Rectangle 14">
            <a:extLst>
              <a:ext uri="{FF2B5EF4-FFF2-40B4-BE49-F238E27FC236}">
                <a16:creationId xmlns:a16="http://schemas.microsoft.com/office/drawing/2014/main" id="{AFD47875-8FF1-4EFF-906D-D7492C5BBF56}"/>
              </a:ext>
            </a:extLst>
          </p:cNvPr>
          <p:cNvSpPr/>
          <p:nvPr/>
        </p:nvSpPr>
        <p:spPr>
          <a:xfrm>
            <a:off x="420788" y="340848"/>
            <a:ext cx="888274" cy="461665"/>
          </a:xfrm>
          <a:prstGeom prst="rect">
            <a:avLst/>
          </a:prstGeom>
        </p:spPr>
        <p:txBody>
          <a:bodyPr wrap="square">
            <a:spAutoFit/>
          </a:bodyPr>
          <a:lstStyle/>
          <a:p>
            <a:r>
              <a:rPr lang="en-US" sz="1200" dirty="0"/>
              <a:t>Iranian Revolution </a:t>
            </a:r>
          </a:p>
        </p:txBody>
      </p:sp>
    </p:spTree>
    <p:extLst>
      <p:ext uri="{BB962C8B-B14F-4D97-AF65-F5344CB8AC3E}">
        <p14:creationId xmlns:p14="http://schemas.microsoft.com/office/powerpoint/2010/main" val="154586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33</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314325" y="423630"/>
            <a:ext cx="11563350" cy="563231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We also had the Iran-Iraq war in 1980 whose root is dated back in 1979 over tension in the Persian Gulf. In that war, Iraq was also supported by Kuwait. </a:t>
            </a:r>
          </a:p>
          <a:p>
            <a:endParaRPr lang="en-US" i="1" dirty="0"/>
          </a:p>
          <a:p>
            <a:r>
              <a:rPr lang="en-US" i="1" dirty="0"/>
              <a:t>“The </a:t>
            </a:r>
            <a:r>
              <a:rPr lang="en-US" b="1" i="1" dirty="0"/>
              <a:t>Iran–Iraq War</a:t>
            </a:r>
            <a:r>
              <a:rPr lang="en-US" i="1" dirty="0"/>
              <a:t> began on 22 September 1980, when </a:t>
            </a:r>
            <a:r>
              <a:rPr lang="en-US" b="1" i="1" dirty="0"/>
              <a:t>Iraq invaded Iran</a:t>
            </a:r>
            <a:r>
              <a:rPr lang="en-US" i="1" dirty="0"/>
              <a:t>, and it ended on 20 August 1988, when Iran accepted the </a:t>
            </a:r>
            <a:r>
              <a:rPr lang="en-US" i="1" u="sng" dirty="0">
                <a:hlinkClick r:id="rId2" tooltip="United Nations"/>
              </a:rPr>
              <a:t>UN</a:t>
            </a:r>
            <a:r>
              <a:rPr lang="en-US" i="1" dirty="0"/>
              <a:t>-brokered ceasefire. </a:t>
            </a:r>
            <a:r>
              <a:rPr lang="en-US" b="1" i="1" dirty="0"/>
              <a:t>Iraq wanted to replace Iran as the dominant</a:t>
            </a:r>
            <a:r>
              <a:rPr lang="en-US" i="1" dirty="0"/>
              <a:t> </a:t>
            </a:r>
            <a:r>
              <a:rPr lang="en-US" i="1" u="sng" dirty="0">
                <a:hlinkClick r:id="rId3" tooltip="Persian Gulf"/>
              </a:rPr>
              <a:t>Persian Gulf</a:t>
            </a:r>
            <a:r>
              <a:rPr lang="en-US" i="1" dirty="0"/>
              <a:t> state, and was worried the </a:t>
            </a:r>
            <a:r>
              <a:rPr lang="en-US" b="1" i="1" dirty="0"/>
              <a:t>1979 </a:t>
            </a:r>
            <a:r>
              <a:rPr lang="en-US" i="1" u="sng" dirty="0">
                <a:hlinkClick r:id="rId4" tooltip="Iranian Revolution"/>
              </a:rPr>
              <a:t>Iranian Revolution</a:t>
            </a:r>
            <a:r>
              <a:rPr lang="en-US" i="1" dirty="0"/>
              <a:t> would lead Iraq's </a:t>
            </a:r>
            <a:r>
              <a:rPr lang="en-US" i="1" u="sng" dirty="0">
                <a:hlinkClick r:id="rId5" tooltip="Shia Islam"/>
              </a:rPr>
              <a:t>Shi'ite</a:t>
            </a:r>
            <a:r>
              <a:rPr lang="en-US" i="1" dirty="0"/>
              <a:t> majority to rebel against the </a:t>
            </a:r>
            <a:r>
              <a:rPr lang="en-US" i="1" u="sng" dirty="0">
                <a:hlinkClick r:id="rId6" tooltip="Ba'ath Party (Iraqi-dominated faction)"/>
              </a:rPr>
              <a:t>Ba'athist government</a:t>
            </a:r>
            <a:r>
              <a:rPr lang="en-US" i="1" dirty="0"/>
              <a:t>. The war also followed a long history of </a:t>
            </a:r>
            <a:r>
              <a:rPr lang="en-US" i="1" u="sng" dirty="0">
                <a:hlinkClick r:id="rId7" tooltip="Territorial dispute"/>
              </a:rPr>
              <a:t>border disputes</a:t>
            </a:r>
            <a:r>
              <a:rPr lang="en-US" i="1" dirty="0"/>
              <a:t>, and Iraq planned to annex the oil-rich </a:t>
            </a:r>
            <a:r>
              <a:rPr lang="en-US" i="1" u="sng" dirty="0">
                <a:hlinkClick r:id="rId8" tooltip="Khuzestan Province"/>
              </a:rPr>
              <a:t>Khuzestan Province</a:t>
            </a:r>
            <a:r>
              <a:rPr lang="en-US" i="1" dirty="0"/>
              <a:t> and the east bank of the </a:t>
            </a:r>
            <a:r>
              <a:rPr lang="en-US" i="1" u="sng" dirty="0" err="1">
                <a:hlinkClick r:id="rId9" tooltip="Arvand Rud"/>
              </a:rPr>
              <a:t>Arvand</a:t>
            </a:r>
            <a:r>
              <a:rPr lang="en-US" i="1" u="sng" dirty="0">
                <a:hlinkClick r:id="rId9" tooltip="Arvand Rud"/>
              </a:rPr>
              <a:t> </a:t>
            </a:r>
            <a:r>
              <a:rPr lang="en-US" i="1" u="sng" dirty="0" err="1">
                <a:hlinkClick r:id="rId9" tooltip="Arvand Rud"/>
              </a:rPr>
              <a:t>Rud</a:t>
            </a:r>
            <a:r>
              <a:rPr lang="en-US" i="1" dirty="0"/>
              <a:t> (</a:t>
            </a:r>
            <a:r>
              <a:rPr lang="en-US" i="1" u="sng" dirty="0">
                <a:hlinkClick r:id="rId10" tooltip="Shatt al-Arab"/>
              </a:rPr>
              <a:t>Shatt al-Arab</a:t>
            </a:r>
            <a:r>
              <a:rPr lang="en-US" i="1" dirty="0"/>
              <a:t>). Although Iraq hoped to take advantage of Iran's </a:t>
            </a:r>
            <a:r>
              <a:rPr lang="en-US" i="1" u="sng" dirty="0">
                <a:hlinkClick r:id="rId11" tooltip="Consolidation of the Iranian Revolution"/>
              </a:rPr>
              <a:t>post-revolutionary chaos</a:t>
            </a:r>
            <a:r>
              <a:rPr lang="en-US" i="1" dirty="0"/>
              <a:t>, it made limited progress and was quickly repelled; Iran regained virtually all lost territory by June 1982. For the next six years, Iran was on the offensive</a:t>
            </a:r>
            <a:r>
              <a:rPr lang="en-US" i="1" u="sng" baseline="30000" dirty="0">
                <a:hlinkClick r:id="rId12"/>
              </a:rPr>
              <a:t>[68]</a:t>
            </a:r>
            <a:r>
              <a:rPr lang="en-US" i="1" dirty="0"/>
              <a:t> until near the end of the war.</a:t>
            </a:r>
            <a:r>
              <a:rPr lang="en-US" i="1" u="sng" baseline="30000" dirty="0">
                <a:hlinkClick r:id="rId12"/>
              </a:rPr>
              <a:t>[63]</a:t>
            </a:r>
            <a:r>
              <a:rPr lang="en-US" i="1" dirty="0"/>
              <a:t> </a:t>
            </a:r>
            <a:r>
              <a:rPr lang="en-US" b="1" i="1" dirty="0"/>
              <a:t>There were a number of </a:t>
            </a:r>
            <a:r>
              <a:rPr lang="en-US" b="1" i="1" u="sng" dirty="0">
                <a:hlinkClick r:id="rId13" tooltip="Proxy war"/>
              </a:rPr>
              <a:t>proxy forces</a:t>
            </a:r>
            <a:r>
              <a:rPr lang="en-US" b="1" i="1" dirty="0"/>
              <a:t>—most notably the </a:t>
            </a:r>
            <a:r>
              <a:rPr lang="en-US" b="1" i="1" u="sng" dirty="0">
                <a:hlinkClick r:id="rId14" tooltip="People's Mujahedin of Iran"/>
              </a:rPr>
              <a:t>People's Mujahedin of Iran</a:t>
            </a:r>
            <a:r>
              <a:rPr lang="en-US" b="1" i="1" dirty="0"/>
              <a:t> siding with Iraq and the Iraqi Kurdish militias of the </a:t>
            </a:r>
            <a:r>
              <a:rPr lang="en-US" b="1" i="1" u="sng" dirty="0">
                <a:hlinkClick r:id="rId15" tooltip="Kurdistan Democratic Party"/>
              </a:rPr>
              <a:t>KDP</a:t>
            </a:r>
            <a:r>
              <a:rPr lang="en-US" b="1" i="1" dirty="0"/>
              <a:t> and </a:t>
            </a:r>
            <a:r>
              <a:rPr lang="en-US" b="1" i="1" u="sng" dirty="0">
                <a:hlinkClick r:id="rId16" tooltip="Patriotic Union of Kurdistan"/>
              </a:rPr>
              <a:t>PUK</a:t>
            </a:r>
            <a:r>
              <a:rPr lang="en-US" b="1" i="1" dirty="0"/>
              <a:t> siding with Iran. The </a:t>
            </a:r>
            <a:r>
              <a:rPr lang="en-US" b="1" i="1" u="sng" dirty="0">
                <a:hlinkClick r:id="rId17" tooltip="United States"/>
              </a:rPr>
              <a:t>United States</a:t>
            </a:r>
            <a:r>
              <a:rPr lang="en-US" b="1" i="1" dirty="0"/>
              <a:t>, Britain, the </a:t>
            </a:r>
            <a:r>
              <a:rPr lang="en-US" b="1" i="1" u="sng" dirty="0">
                <a:hlinkClick r:id="rId18" tooltip="Soviet Union"/>
              </a:rPr>
              <a:t>Soviet Union</a:t>
            </a:r>
            <a:r>
              <a:rPr lang="en-US" b="1" i="1" dirty="0"/>
              <a:t>, </a:t>
            </a:r>
            <a:r>
              <a:rPr lang="en-US" b="1" i="1" u="sng" dirty="0">
                <a:hlinkClick r:id="rId19" tooltip="France"/>
              </a:rPr>
              <a:t>France</a:t>
            </a:r>
            <a:r>
              <a:rPr lang="en-US" b="1" i="1" dirty="0"/>
              <a:t>, and most </a:t>
            </a:r>
            <a:r>
              <a:rPr lang="en-US" b="1" i="1" u="sng" dirty="0">
                <a:hlinkClick r:id="rId20" tooltip="Arab world"/>
              </a:rPr>
              <a:t>Arab countries</a:t>
            </a:r>
            <a:r>
              <a:rPr lang="en-US" b="1" i="1" dirty="0"/>
              <a:t> provided political and logistic support for Iraq, while Iran was largely isolated.”</a:t>
            </a:r>
            <a:r>
              <a:rPr lang="en-US" i="1" dirty="0"/>
              <a:t> </a:t>
            </a:r>
            <a:r>
              <a:rPr lang="en-US" u="sng" dirty="0">
                <a:hlinkClick r:id="rId12"/>
              </a:rPr>
              <a:t>https://en.wikipedia.org/wiki/Iran%E2%80%93Iraq_War</a:t>
            </a:r>
            <a:endParaRPr lang="en-US" dirty="0"/>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1"/>
          <a:stretch>
            <a:fillRect/>
          </a:stretch>
        </p:blipFill>
        <p:spPr>
          <a:xfrm>
            <a:off x="5284856" y="841736"/>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5176978" y="692327"/>
            <a:ext cx="888274" cy="369332"/>
          </a:xfrm>
          <a:prstGeom prst="rect">
            <a:avLst/>
          </a:prstGeom>
          <a:noFill/>
        </p:spPr>
        <p:txBody>
          <a:bodyPr wrap="square" rtlCol="0">
            <a:spAutoFit/>
          </a:bodyPr>
          <a:lstStyle/>
          <a:p>
            <a:r>
              <a:rPr lang="en-US" b="1" dirty="0">
                <a:solidFill>
                  <a:srgbClr val="FF0000"/>
                </a:solidFill>
              </a:rPr>
              <a:t>606 AD</a:t>
            </a:r>
          </a:p>
        </p:txBody>
      </p:sp>
      <p:cxnSp>
        <p:nvCxnSpPr>
          <p:cNvPr id="9" name="Straight Connector 8">
            <a:extLst>
              <a:ext uri="{FF2B5EF4-FFF2-40B4-BE49-F238E27FC236}">
                <a16:creationId xmlns:a16="http://schemas.microsoft.com/office/drawing/2014/main" id="{E58B1A9A-D8EC-45B7-A911-4570B37A9042}"/>
              </a:ext>
            </a:extLst>
          </p:cNvPr>
          <p:cNvCxnSpPr>
            <a:cxnSpLocks/>
          </p:cNvCxnSpPr>
          <p:nvPr/>
        </p:nvCxnSpPr>
        <p:spPr>
          <a:xfrm flipH="1">
            <a:off x="2047876" y="1784713"/>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E61547-81B6-493F-9334-692A5732A9EE}"/>
              </a:ext>
            </a:extLst>
          </p:cNvPr>
          <p:cNvSpPr txBox="1"/>
          <p:nvPr/>
        </p:nvSpPr>
        <p:spPr>
          <a:xfrm>
            <a:off x="1815459" y="987708"/>
            <a:ext cx="521432" cy="276999"/>
          </a:xfrm>
          <a:prstGeom prst="rect">
            <a:avLst/>
          </a:prstGeom>
          <a:noFill/>
        </p:spPr>
        <p:txBody>
          <a:bodyPr wrap="square" rtlCol="0">
            <a:spAutoFit/>
          </a:bodyPr>
          <a:lstStyle/>
          <a:p>
            <a:r>
              <a:rPr lang="en-US" sz="1200" b="1" dirty="0"/>
              <a:t>1979</a:t>
            </a:r>
          </a:p>
        </p:txBody>
      </p:sp>
      <p:cxnSp>
        <p:nvCxnSpPr>
          <p:cNvPr id="12" name="Straight Arrow Connector 11">
            <a:extLst>
              <a:ext uri="{FF2B5EF4-FFF2-40B4-BE49-F238E27FC236}">
                <a16:creationId xmlns:a16="http://schemas.microsoft.com/office/drawing/2014/main" id="{6BD11955-71D1-4450-97CA-F0ED49F1F2C9}"/>
              </a:ext>
            </a:extLst>
          </p:cNvPr>
          <p:cNvCxnSpPr/>
          <p:nvPr/>
        </p:nvCxnSpPr>
        <p:spPr>
          <a:xfrm flipV="1">
            <a:off x="2073940" y="129181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FCF1A07-02F0-43E7-BC6B-DBA6830BFE8D}"/>
              </a:ext>
            </a:extLst>
          </p:cNvPr>
          <p:cNvSpPr/>
          <p:nvPr/>
        </p:nvSpPr>
        <p:spPr>
          <a:xfrm>
            <a:off x="1700948" y="496873"/>
            <a:ext cx="888274" cy="461665"/>
          </a:xfrm>
          <a:prstGeom prst="rect">
            <a:avLst/>
          </a:prstGeom>
        </p:spPr>
        <p:txBody>
          <a:bodyPr wrap="square">
            <a:spAutoFit/>
          </a:bodyPr>
          <a:lstStyle/>
          <a:p>
            <a:r>
              <a:rPr lang="en-US" sz="1200" dirty="0"/>
              <a:t>Iranian Revolution </a:t>
            </a:r>
          </a:p>
        </p:txBody>
      </p:sp>
      <p:sp>
        <p:nvSpPr>
          <p:cNvPr id="13" name="TextBox 12">
            <a:extLst>
              <a:ext uri="{FF2B5EF4-FFF2-40B4-BE49-F238E27FC236}">
                <a16:creationId xmlns:a16="http://schemas.microsoft.com/office/drawing/2014/main" id="{7C2BF595-B761-435C-9C35-D02EC19017C3}"/>
              </a:ext>
            </a:extLst>
          </p:cNvPr>
          <p:cNvSpPr txBox="1"/>
          <p:nvPr/>
        </p:nvSpPr>
        <p:spPr>
          <a:xfrm>
            <a:off x="2628572" y="973593"/>
            <a:ext cx="521432" cy="276999"/>
          </a:xfrm>
          <a:prstGeom prst="rect">
            <a:avLst/>
          </a:prstGeom>
          <a:noFill/>
        </p:spPr>
        <p:txBody>
          <a:bodyPr wrap="square" rtlCol="0">
            <a:spAutoFit/>
          </a:bodyPr>
          <a:lstStyle/>
          <a:p>
            <a:r>
              <a:rPr lang="en-US" sz="1200" b="1" dirty="0"/>
              <a:t>1980</a:t>
            </a:r>
          </a:p>
        </p:txBody>
      </p:sp>
      <p:cxnSp>
        <p:nvCxnSpPr>
          <p:cNvPr id="14" name="Straight Arrow Connector 13">
            <a:extLst>
              <a:ext uri="{FF2B5EF4-FFF2-40B4-BE49-F238E27FC236}">
                <a16:creationId xmlns:a16="http://schemas.microsoft.com/office/drawing/2014/main" id="{1C8992AD-19BF-41A0-8BD1-0D41FE207E5C}"/>
              </a:ext>
            </a:extLst>
          </p:cNvPr>
          <p:cNvCxnSpPr/>
          <p:nvPr/>
        </p:nvCxnSpPr>
        <p:spPr>
          <a:xfrm flipV="1">
            <a:off x="2887053" y="127769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FA952C7-7FB8-46E9-947B-7A6DFA50742D}"/>
              </a:ext>
            </a:extLst>
          </p:cNvPr>
          <p:cNvSpPr/>
          <p:nvPr/>
        </p:nvSpPr>
        <p:spPr>
          <a:xfrm>
            <a:off x="2551949" y="497468"/>
            <a:ext cx="742945" cy="461665"/>
          </a:xfrm>
          <a:prstGeom prst="rect">
            <a:avLst/>
          </a:prstGeom>
        </p:spPr>
        <p:txBody>
          <a:bodyPr wrap="square">
            <a:spAutoFit/>
          </a:bodyPr>
          <a:lstStyle/>
          <a:p>
            <a:r>
              <a:rPr lang="en-US" sz="1200" dirty="0"/>
              <a:t>Iran-Iraq War</a:t>
            </a:r>
          </a:p>
        </p:txBody>
      </p:sp>
    </p:spTree>
    <p:extLst>
      <p:ext uri="{BB962C8B-B14F-4D97-AF65-F5344CB8AC3E}">
        <p14:creationId xmlns:p14="http://schemas.microsoft.com/office/powerpoint/2010/main" val="1978442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34</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314325" y="1172568"/>
            <a:ext cx="11563350" cy="4247317"/>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During Iran-Iraq war, Kuwait had financed Iraq which Kuwait in 1989 was demanding to be paid but Iraq refused to pay because it felt that the financial support of war was a corporate subject and Kuwait should not demand it.</a:t>
            </a:r>
          </a:p>
          <a:p>
            <a:endParaRPr lang="en-US" dirty="0"/>
          </a:p>
          <a:p>
            <a:r>
              <a:rPr lang="en-US" dirty="0"/>
              <a:t>“In early 1990 </a:t>
            </a:r>
            <a:r>
              <a:rPr lang="en-US" dirty="0">
                <a:hlinkClick r:id="rId2" tooltip="Ba'athist Iraq"/>
              </a:rPr>
              <a:t>Iraq</a:t>
            </a:r>
            <a:r>
              <a:rPr lang="en-US" dirty="0"/>
              <a:t> was accusing Kuwait of stealing Iraqi </a:t>
            </a:r>
            <a:r>
              <a:rPr lang="en-US" dirty="0">
                <a:hlinkClick r:id="rId3" tooltip="Petroleum"/>
              </a:rPr>
              <a:t>petroleum</a:t>
            </a:r>
            <a:r>
              <a:rPr lang="en-US" dirty="0"/>
              <a:t> through </a:t>
            </a:r>
            <a:r>
              <a:rPr lang="en-US" dirty="0">
                <a:hlinkClick r:id="rId4" tooltip="Slant drilling"/>
              </a:rPr>
              <a:t>slant drilling</a:t>
            </a:r>
            <a:r>
              <a:rPr lang="en-US" dirty="0"/>
              <a:t>, although some Iraqi sources indicated </a:t>
            </a:r>
            <a:r>
              <a:rPr lang="en-US" dirty="0">
                <a:hlinkClick r:id="rId5" tooltip="Saddam Hussein"/>
              </a:rPr>
              <a:t>Saddam Hussein</a:t>
            </a:r>
            <a:r>
              <a:rPr lang="en-US" dirty="0"/>
              <a:t>'s decision to attack Kuwait was made a few months before the actual invasion.</a:t>
            </a:r>
            <a:r>
              <a:rPr lang="en-US" baseline="30000" dirty="0">
                <a:hlinkClick r:id="rId6"/>
              </a:rPr>
              <a:t>[17]</a:t>
            </a:r>
            <a:r>
              <a:rPr lang="en-US" dirty="0"/>
              <a:t> Some feel there were several reasons for the Iraqi move, including </a:t>
            </a:r>
            <a:r>
              <a:rPr lang="en-US" b="1" dirty="0"/>
              <a:t>Iraq's inability to pay the more than </a:t>
            </a:r>
            <a:r>
              <a:rPr lang="en-US" b="1" dirty="0">
                <a:hlinkClick r:id="rId7" tooltip="US$"/>
              </a:rPr>
              <a:t>US $</a:t>
            </a:r>
            <a:r>
              <a:rPr lang="en-US" b="1" dirty="0"/>
              <a:t>14 billion that it had borrowed to finance the </a:t>
            </a:r>
            <a:r>
              <a:rPr lang="en-US" b="1" dirty="0">
                <a:hlinkClick r:id="rId8" tooltip="Iran–Iraq War"/>
              </a:rPr>
              <a:t>Iran–Iraq War</a:t>
            </a:r>
            <a:r>
              <a:rPr lang="en-US" b="1" dirty="0"/>
              <a:t>, and Kuwaiti high petroleum production levels which kept revenues down for Iraq.”  </a:t>
            </a:r>
            <a:r>
              <a:rPr lang="en-US" u="sng" dirty="0">
                <a:hlinkClick r:id="rId6"/>
              </a:rPr>
              <a:t>https://en.wikipedia.org/wiki/Invasion_of_Kuwait</a:t>
            </a:r>
            <a:endParaRPr lang="en-US" dirty="0"/>
          </a:p>
        </p:txBody>
      </p:sp>
      <p:pic>
        <p:nvPicPr>
          <p:cNvPr id="11" name="Picture 10">
            <a:extLst>
              <a:ext uri="{FF2B5EF4-FFF2-40B4-BE49-F238E27FC236}">
                <a16:creationId xmlns:a16="http://schemas.microsoft.com/office/drawing/2014/main" id="{8207F3E4-590F-4215-B00D-425191DF0F8D}"/>
              </a:ext>
            </a:extLst>
          </p:cNvPr>
          <p:cNvPicPr>
            <a:picLocks noChangeAspect="1"/>
          </p:cNvPicPr>
          <p:nvPr/>
        </p:nvPicPr>
        <p:blipFill>
          <a:blip r:embed="rId9"/>
          <a:stretch>
            <a:fillRect/>
          </a:stretch>
        </p:blipFill>
        <p:spPr>
          <a:xfrm>
            <a:off x="5075851" y="1703885"/>
            <a:ext cx="6140241" cy="1242794"/>
          </a:xfrm>
          <a:prstGeom prst="rect">
            <a:avLst/>
          </a:prstGeom>
        </p:spPr>
      </p:pic>
      <p:sp>
        <p:nvSpPr>
          <p:cNvPr id="13" name="TextBox 12">
            <a:extLst>
              <a:ext uri="{FF2B5EF4-FFF2-40B4-BE49-F238E27FC236}">
                <a16:creationId xmlns:a16="http://schemas.microsoft.com/office/drawing/2014/main" id="{65922838-2842-465A-A1E2-0E6D419E12A6}"/>
              </a:ext>
            </a:extLst>
          </p:cNvPr>
          <p:cNvSpPr txBox="1"/>
          <p:nvPr/>
        </p:nvSpPr>
        <p:spPr>
          <a:xfrm>
            <a:off x="4967973" y="1554476"/>
            <a:ext cx="888274" cy="369332"/>
          </a:xfrm>
          <a:prstGeom prst="rect">
            <a:avLst/>
          </a:prstGeom>
          <a:noFill/>
        </p:spPr>
        <p:txBody>
          <a:bodyPr wrap="square" rtlCol="0">
            <a:spAutoFit/>
          </a:bodyPr>
          <a:lstStyle/>
          <a:p>
            <a:r>
              <a:rPr lang="en-US" b="1" dirty="0">
                <a:solidFill>
                  <a:srgbClr val="FF0000"/>
                </a:solidFill>
              </a:rPr>
              <a:t>606 AD</a:t>
            </a:r>
          </a:p>
        </p:txBody>
      </p:sp>
      <p:cxnSp>
        <p:nvCxnSpPr>
          <p:cNvPr id="14" name="Straight Connector 13">
            <a:extLst>
              <a:ext uri="{FF2B5EF4-FFF2-40B4-BE49-F238E27FC236}">
                <a16:creationId xmlns:a16="http://schemas.microsoft.com/office/drawing/2014/main" id="{D63E36AE-2C14-4317-86AB-B3266C6EC9EF}"/>
              </a:ext>
            </a:extLst>
          </p:cNvPr>
          <p:cNvCxnSpPr>
            <a:cxnSpLocks/>
          </p:cNvCxnSpPr>
          <p:nvPr/>
        </p:nvCxnSpPr>
        <p:spPr>
          <a:xfrm flipH="1">
            <a:off x="1838871" y="2646862"/>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F8445-1D92-432F-89B7-8BF1A5B87A5D}"/>
              </a:ext>
            </a:extLst>
          </p:cNvPr>
          <p:cNvSpPr txBox="1"/>
          <p:nvPr/>
        </p:nvSpPr>
        <p:spPr>
          <a:xfrm>
            <a:off x="1606454" y="1849857"/>
            <a:ext cx="521432" cy="276999"/>
          </a:xfrm>
          <a:prstGeom prst="rect">
            <a:avLst/>
          </a:prstGeom>
          <a:noFill/>
        </p:spPr>
        <p:txBody>
          <a:bodyPr wrap="square" rtlCol="0">
            <a:spAutoFit/>
          </a:bodyPr>
          <a:lstStyle/>
          <a:p>
            <a:r>
              <a:rPr lang="en-US" sz="1200" b="1" dirty="0"/>
              <a:t>1979</a:t>
            </a:r>
          </a:p>
        </p:txBody>
      </p:sp>
      <p:cxnSp>
        <p:nvCxnSpPr>
          <p:cNvPr id="16" name="Straight Arrow Connector 15">
            <a:extLst>
              <a:ext uri="{FF2B5EF4-FFF2-40B4-BE49-F238E27FC236}">
                <a16:creationId xmlns:a16="http://schemas.microsoft.com/office/drawing/2014/main" id="{459A354E-2A4D-4A44-A1D8-9EF444CC28CD}"/>
              </a:ext>
            </a:extLst>
          </p:cNvPr>
          <p:cNvCxnSpPr/>
          <p:nvPr/>
        </p:nvCxnSpPr>
        <p:spPr>
          <a:xfrm flipV="1">
            <a:off x="1864935" y="215396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99CB14-7220-4CE5-AD2F-71D7B8FC0A50}"/>
              </a:ext>
            </a:extLst>
          </p:cNvPr>
          <p:cNvSpPr/>
          <p:nvPr/>
        </p:nvSpPr>
        <p:spPr>
          <a:xfrm>
            <a:off x="1491943" y="1359022"/>
            <a:ext cx="888274" cy="461665"/>
          </a:xfrm>
          <a:prstGeom prst="rect">
            <a:avLst/>
          </a:prstGeom>
        </p:spPr>
        <p:txBody>
          <a:bodyPr wrap="square">
            <a:spAutoFit/>
          </a:bodyPr>
          <a:lstStyle/>
          <a:p>
            <a:r>
              <a:rPr lang="en-US" sz="1200" dirty="0"/>
              <a:t>Iranian Revolution </a:t>
            </a:r>
          </a:p>
        </p:txBody>
      </p:sp>
      <p:sp>
        <p:nvSpPr>
          <p:cNvPr id="18" name="TextBox 17">
            <a:extLst>
              <a:ext uri="{FF2B5EF4-FFF2-40B4-BE49-F238E27FC236}">
                <a16:creationId xmlns:a16="http://schemas.microsoft.com/office/drawing/2014/main" id="{77E08618-F272-4607-A9DD-8D1A85FAF070}"/>
              </a:ext>
            </a:extLst>
          </p:cNvPr>
          <p:cNvSpPr txBox="1"/>
          <p:nvPr/>
        </p:nvSpPr>
        <p:spPr>
          <a:xfrm>
            <a:off x="2419567" y="1835742"/>
            <a:ext cx="521432" cy="276999"/>
          </a:xfrm>
          <a:prstGeom prst="rect">
            <a:avLst/>
          </a:prstGeom>
          <a:noFill/>
        </p:spPr>
        <p:txBody>
          <a:bodyPr wrap="square" rtlCol="0">
            <a:spAutoFit/>
          </a:bodyPr>
          <a:lstStyle/>
          <a:p>
            <a:r>
              <a:rPr lang="en-US" sz="1200" b="1" dirty="0"/>
              <a:t>1980</a:t>
            </a:r>
          </a:p>
        </p:txBody>
      </p:sp>
      <p:cxnSp>
        <p:nvCxnSpPr>
          <p:cNvPr id="19" name="Straight Arrow Connector 18">
            <a:extLst>
              <a:ext uri="{FF2B5EF4-FFF2-40B4-BE49-F238E27FC236}">
                <a16:creationId xmlns:a16="http://schemas.microsoft.com/office/drawing/2014/main" id="{D4C0FE00-BD34-47D1-9DEE-451689040CCB}"/>
              </a:ext>
            </a:extLst>
          </p:cNvPr>
          <p:cNvCxnSpPr/>
          <p:nvPr/>
        </p:nvCxnSpPr>
        <p:spPr>
          <a:xfrm flipV="1">
            <a:off x="2678048" y="213984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839B4C-F0BF-43CC-9450-6BF22E635C53}"/>
              </a:ext>
            </a:extLst>
          </p:cNvPr>
          <p:cNvSpPr/>
          <p:nvPr/>
        </p:nvSpPr>
        <p:spPr>
          <a:xfrm>
            <a:off x="2342944" y="1359617"/>
            <a:ext cx="742945" cy="461665"/>
          </a:xfrm>
          <a:prstGeom prst="rect">
            <a:avLst/>
          </a:prstGeom>
        </p:spPr>
        <p:txBody>
          <a:bodyPr wrap="square">
            <a:spAutoFit/>
          </a:bodyPr>
          <a:lstStyle/>
          <a:p>
            <a:r>
              <a:rPr lang="en-US" sz="1200" dirty="0"/>
              <a:t>Iran-Iraq War</a:t>
            </a:r>
          </a:p>
        </p:txBody>
      </p:sp>
    </p:spTree>
    <p:extLst>
      <p:ext uri="{BB962C8B-B14F-4D97-AF65-F5344CB8AC3E}">
        <p14:creationId xmlns:p14="http://schemas.microsoft.com/office/powerpoint/2010/main" val="120252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6CBC130-CB07-4DE2-BF43-4ED37142E4FC}"/>
              </a:ext>
            </a:extLst>
          </p:cNvPr>
          <p:cNvSpPr>
            <a:spLocks noGrp="1"/>
          </p:cNvSpPr>
          <p:nvPr>
            <p:ph type="dt" sz="half" idx="10"/>
          </p:nvPr>
        </p:nvSpPr>
        <p:spPr>
          <a:xfrm>
            <a:off x="643467" y="6356350"/>
            <a:ext cx="2743200" cy="365125"/>
          </a:xfrm>
        </p:spPr>
        <p:txBody>
          <a:bodyPr>
            <a:normAutofit/>
          </a:bodyPr>
          <a:lstStyle/>
          <a:p>
            <a:pPr>
              <a:spcAft>
                <a:spcPts val="600"/>
              </a:spcAft>
            </a:pPr>
            <a:fld id="{A88867E9-C650-4914-BA4C-99C8B3A833B8}" type="datetime1">
              <a:rPr lang="en-US" smtClean="0"/>
              <a:pPr>
                <a:spcAft>
                  <a:spcPts val="600"/>
                </a:spcAft>
              </a:pPr>
              <a:t>7/28/2020</a:t>
            </a:fld>
            <a:endParaRPr lang="en-US"/>
          </a:p>
        </p:txBody>
      </p:sp>
      <p:sp>
        <p:nvSpPr>
          <p:cNvPr id="3" name="Slide Number Placeholder 2">
            <a:extLst>
              <a:ext uri="{FF2B5EF4-FFF2-40B4-BE49-F238E27FC236}">
                <a16:creationId xmlns:a16="http://schemas.microsoft.com/office/drawing/2014/main" id="{0C2CEA0D-5077-4417-A913-0ABD26BB98DB}"/>
              </a:ext>
            </a:extLst>
          </p:cNvPr>
          <p:cNvSpPr>
            <a:spLocks noGrp="1"/>
          </p:cNvSpPr>
          <p:nvPr>
            <p:ph type="sldNum" sz="quarter" idx="12"/>
          </p:nvPr>
        </p:nvSpPr>
        <p:spPr>
          <a:xfrm>
            <a:off x="8805333" y="6356350"/>
            <a:ext cx="2743200" cy="365125"/>
          </a:xfrm>
        </p:spPr>
        <p:txBody>
          <a:bodyPr>
            <a:normAutofit/>
          </a:bodyPr>
          <a:lstStyle/>
          <a:p>
            <a:pPr>
              <a:spcAft>
                <a:spcPts val="600"/>
              </a:spcAft>
            </a:pPr>
            <a:fld id="{B2DC25EE-239B-4C5F-AAD1-255A7D5F1EE2}" type="slidenum">
              <a:rPr lang="en-US" smtClean="0"/>
              <a:pPr>
                <a:spcAft>
                  <a:spcPts val="600"/>
                </a:spcAft>
              </a:pPr>
              <a:t>35</a:t>
            </a:fld>
            <a:endParaRPr lang="en-US"/>
          </a:p>
        </p:txBody>
      </p:sp>
      <p:sp>
        <p:nvSpPr>
          <p:cNvPr id="81" name="Isosceles Triangle 8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rt 1: Iran's Role in Iraq | Wilson Center">
            <a:extLst>
              <a:ext uri="{FF2B5EF4-FFF2-40B4-BE49-F238E27FC236}">
                <a16:creationId xmlns:a16="http://schemas.microsoft.com/office/drawing/2014/main" id="{7E3E2234-1273-431D-A3C9-17B9B21BA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582"/>
          <a:stretch/>
        </p:blipFill>
        <p:spPr bwMode="auto">
          <a:xfrm>
            <a:off x="643467" y="643467"/>
            <a:ext cx="1090506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75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36</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314325" y="632637"/>
            <a:ext cx="11563350" cy="563231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The relation between Russia and Iraq by this time was strong while Kuwait was an ally to USA. When Iraq invaded Kuwait in 1990, US responded by attacking Iraq in 1991.</a:t>
            </a:r>
          </a:p>
          <a:p>
            <a:pPr marL="285750" lvl="0" indent="-285750">
              <a:buFont typeface="Arial" panose="020B0604020202020204" pitchFamily="34" charset="0"/>
              <a:buChar char="•"/>
            </a:pPr>
            <a:r>
              <a:rPr lang="en-US" dirty="0"/>
              <a:t>This sparked the rise of a Terrorist group, the Al-Qaeda.</a:t>
            </a:r>
          </a:p>
          <a:p>
            <a:endParaRPr lang="en-US" dirty="0"/>
          </a:p>
          <a:p>
            <a:r>
              <a:rPr lang="en-US" dirty="0"/>
              <a:t>“Al-Qaeda began as a logistical network to support Muslims fighting against the </a:t>
            </a:r>
            <a:r>
              <a:rPr lang="en-US" u="sng" dirty="0">
                <a:hlinkClick r:id="rId2"/>
              </a:rPr>
              <a:t>Soviet Union</a:t>
            </a:r>
            <a:r>
              <a:rPr lang="en-US" dirty="0"/>
              <a:t> during the </a:t>
            </a:r>
            <a:r>
              <a:rPr lang="en-US" u="sng" dirty="0">
                <a:hlinkClick r:id="rId3"/>
              </a:rPr>
              <a:t>Afghan War</a:t>
            </a:r>
            <a:r>
              <a:rPr lang="en-US" dirty="0"/>
              <a:t>; members were recruited throughout the </a:t>
            </a:r>
            <a:r>
              <a:rPr lang="en-US" u="sng" dirty="0">
                <a:hlinkClick r:id="rId4"/>
              </a:rPr>
              <a:t>Islamic world</a:t>
            </a:r>
            <a:r>
              <a:rPr lang="en-US" dirty="0"/>
              <a:t>. When the Soviets withdrew from </a:t>
            </a:r>
            <a:r>
              <a:rPr lang="en-US" u="sng" dirty="0">
                <a:hlinkClick r:id="rId5"/>
              </a:rPr>
              <a:t>Afghanistan</a:t>
            </a:r>
            <a:r>
              <a:rPr lang="en-US" dirty="0"/>
              <a:t> in 1989, the organization dispersed but continued to oppose what its leaders considered corrupt Islamic regimes and foreign (i.e</a:t>
            </a:r>
            <a:r>
              <a:rPr lang="en-US" b="1" dirty="0"/>
              <a:t>., U.S</a:t>
            </a:r>
            <a:r>
              <a:rPr lang="en-US" dirty="0"/>
              <a:t>.) presence in </a:t>
            </a:r>
            <a:r>
              <a:rPr lang="en-US" b="1" dirty="0"/>
              <a:t>Islamic lands</a:t>
            </a:r>
            <a:r>
              <a:rPr lang="en-US" dirty="0"/>
              <a:t>. Based in Sudan for a period in the early 1990s, the group eventually reestablished its headquarters in Afghanistan (</a:t>
            </a:r>
            <a:r>
              <a:rPr lang="en-US" i="1" dirty="0"/>
              <a:t>c.</a:t>
            </a:r>
            <a:r>
              <a:rPr lang="en-US" dirty="0"/>
              <a:t> 1996) under the patronage of the </a:t>
            </a:r>
            <a:r>
              <a:rPr lang="en-US" u="sng" dirty="0">
                <a:hlinkClick r:id="rId6"/>
              </a:rPr>
              <a:t>Taliban</a:t>
            </a:r>
            <a:r>
              <a:rPr lang="en-US" dirty="0"/>
              <a:t> militia.” Britannica </a:t>
            </a:r>
          </a:p>
          <a:p>
            <a:endParaRPr lang="en-US" dirty="0"/>
          </a:p>
          <a:p>
            <a:r>
              <a:rPr lang="en-US" dirty="0"/>
              <a:t>The end of the cold war between Russia and USA in 1989 and 1991 respectively with the collapse of the Soviet Union led to the rise of Radical Islam. From 1989, America began acting as Unilateral (Dictatorship) instead of Multilateral. That led to the rise of Al-</a:t>
            </a:r>
            <a:r>
              <a:rPr lang="en-US" dirty="0" err="1"/>
              <a:t>qaeda</a:t>
            </a:r>
            <a:r>
              <a:rPr lang="en-US" dirty="0"/>
              <a:t> that attacked the USA on 911.</a:t>
            </a:r>
          </a:p>
        </p:txBody>
      </p:sp>
      <p:pic>
        <p:nvPicPr>
          <p:cNvPr id="11" name="Picture 10">
            <a:extLst>
              <a:ext uri="{FF2B5EF4-FFF2-40B4-BE49-F238E27FC236}">
                <a16:creationId xmlns:a16="http://schemas.microsoft.com/office/drawing/2014/main" id="{15F122D0-D6FC-49EC-864C-D082F64264CF}"/>
              </a:ext>
            </a:extLst>
          </p:cNvPr>
          <p:cNvPicPr>
            <a:picLocks noChangeAspect="1"/>
          </p:cNvPicPr>
          <p:nvPr/>
        </p:nvPicPr>
        <p:blipFill>
          <a:blip r:embed="rId7"/>
          <a:stretch>
            <a:fillRect/>
          </a:stretch>
        </p:blipFill>
        <p:spPr>
          <a:xfrm>
            <a:off x="4694851" y="1237160"/>
            <a:ext cx="6140241" cy="1242794"/>
          </a:xfrm>
          <a:prstGeom prst="rect">
            <a:avLst/>
          </a:prstGeom>
        </p:spPr>
      </p:pic>
      <p:sp>
        <p:nvSpPr>
          <p:cNvPr id="13" name="TextBox 12">
            <a:extLst>
              <a:ext uri="{FF2B5EF4-FFF2-40B4-BE49-F238E27FC236}">
                <a16:creationId xmlns:a16="http://schemas.microsoft.com/office/drawing/2014/main" id="{0A9BBB3A-2FF3-4A5C-9381-DBC1562E1404}"/>
              </a:ext>
            </a:extLst>
          </p:cNvPr>
          <p:cNvSpPr txBox="1"/>
          <p:nvPr/>
        </p:nvSpPr>
        <p:spPr>
          <a:xfrm>
            <a:off x="4586973" y="1087751"/>
            <a:ext cx="888274" cy="369332"/>
          </a:xfrm>
          <a:prstGeom prst="rect">
            <a:avLst/>
          </a:prstGeom>
          <a:noFill/>
        </p:spPr>
        <p:txBody>
          <a:bodyPr wrap="square" rtlCol="0">
            <a:spAutoFit/>
          </a:bodyPr>
          <a:lstStyle/>
          <a:p>
            <a:r>
              <a:rPr lang="en-US" b="1" dirty="0">
                <a:solidFill>
                  <a:srgbClr val="FF0000"/>
                </a:solidFill>
              </a:rPr>
              <a:t>606 AD</a:t>
            </a:r>
          </a:p>
        </p:txBody>
      </p:sp>
      <p:cxnSp>
        <p:nvCxnSpPr>
          <p:cNvPr id="14" name="Straight Connector 13">
            <a:extLst>
              <a:ext uri="{FF2B5EF4-FFF2-40B4-BE49-F238E27FC236}">
                <a16:creationId xmlns:a16="http://schemas.microsoft.com/office/drawing/2014/main" id="{6D072EE2-0561-414C-948F-34AC2ACB3E42}"/>
              </a:ext>
            </a:extLst>
          </p:cNvPr>
          <p:cNvCxnSpPr>
            <a:cxnSpLocks/>
          </p:cNvCxnSpPr>
          <p:nvPr/>
        </p:nvCxnSpPr>
        <p:spPr>
          <a:xfrm flipH="1">
            <a:off x="1457871" y="2180137"/>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03AE2A7-EAD3-43E4-A643-33FBC74F4B2E}"/>
              </a:ext>
            </a:extLst>
          </p:cNvPr>
          <p:cNvSpPr txBox="1"/>
          <p:nvPr/>
        </p:nvSpPr>
        <p:spPr>
          <a:xfrm>
            <a:off x="1225454" y="1383132"/>
            <a:ext cx="521432" cy="276999"/>
          </a:xfrm>
          <a:prstGeom prst="rect">
            <a:avLst/>
          </a:prstGeom>
          <a:noFill/>
        </p:spPr>
        <p:txBody>
          <a:bodyPr wrap="square" rtlCol="0">
            <a:spAutoFit/>
          </a:bodyPr>
          <a:lstStyle/>
          <a:p>
            <a:r>
              <a:rPr lang="en-US" sz="1200" b="1" dirty="0"/>
              <a:t>1979</a:t>
            </a:r>
          </a:p>
        </p:txBody>
      </p:sp>
      <p:cxnSp>
        <p:nvCxnSpPr>
          <p:cNvPr id="16" name="Straight Arrow Connector 15">
            <a:extLst>
              <a:ext uri="{FF2B5EF4-FFF2-40B4-BE49-F238E27FC236}">
                <a16:creationId xmlns:a16="http://schemas.microsoft.com/office/drawing/2014/main" id="{5A3E6111-DDB7-4591-AA02-DC9A3C25D363}"/>
              </a:ext>
            </a:extLst>
          </p:cNvPr>
          <p:cNvCxnSpPr/>
          <p:nvPr/>
        </p:nvCxnSpPr>
        <p:spPr>
          <a:xfrm flipV="1">
            <a:off x="1483935" y="168723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5704BF9-CD64-4BB2-9427-AC695679F6C8}"/>
              </a:ext>
            </a:extLst>
          </p:cNvPr>
          <p:cNvSpPr/>
          <p:nvPr/>
        </p:nvSpPr>
        <p:spPr>
          <a:xfrm>
            <a:off x="1110943" y="892297"/>
            <a:ext cx="888274" cy="461665"/>
          </a:xfrm>
          <a:prstGeom prst="rect">
            <a:avLst/>
          </a:prstGeom>
        </p:spPr>
        <p:txBody>
          <a:bodyPr wrap="square">
            <a:spAutoFit/>
          </a:bodyPr>
          <a:lstStyle/>
          <a:p>
            <a:r>
              <a:rPr lang="en-US" sz="1200" dirty="0"/>
              <a:t>Iranian Revolution </a:t>
            </a:r>
          </a:p>
        </p:txBody>
      </p:sp>
      <p:sp>
        <p:nvSpPr>
          <p:cNvPr id="18" name="TextBox 17">
            <a:extLst>
              <a:ext uri="{FF2B5EF4-FFF2-40B4-BE49-F238E27FC236}">
                <a16:creationId xmlns:a16="http://schemas.microsoft.com/office/drawing/2014/main" id="{AE3077B2-F75A-4BF1-A855-CC9E1A68739D}"/>
              </a:ext>
            </a:extLst>
          </p:cNvPr>
          <p:cNvSpPr txBox="1"/>
          <p:nvPr/>
        </p:nvSpPr>
        <p:spPr>
          <a:xfrm>
            <a:off x="2038567" y="1369017"/>
            <a:ext cx="521432" cy="276999"/>
          </a:xfrm>
          <a:prstGeom prst="rect">
            <a:avLst/>
          </a:prstGeom>
          <a:noFill/>
        </p:spPr>
        <p:txBody>
          <a:bodyPr wrap="square" rtlCol="0">
            <a:spAutoFit/>
          </a:bodyPr>
          <a:lstStyle/>
          <a:p>
            <a:r>
              <a:rPr lang="en-US" sz="1200" b="1" dirty="0"/>
              <a:t>1980</a:t>
            </a:r>
          </a:p>
        </p:txBody>
      </p:sp>
      <p:cxnSp>
        <p:nvCxnSpPr>
          <p:cNvPr id="19" name="Straight Arrow Connector 18">
            <a:extLst>
              <a:ext uri="{FF2B5EF4-FFF2-40B4-BE49-F238E27FC236}">
                <a16:creationId xmlns:a16="http://schemas.microsoft.com/office/drawing/2014/main" id="{520AA15C-CF61-4B72-98FE-130F68DDEDB8}"/>
              </a:ext>
            </a:extLst>
          </p:cNvPr>
          <p:cNvCxnSpPr/>
          <p:nvPr/>
        </p:nvCxnSpPr>
        <p:spPr>
          <a:xfrm flipV="1">
            <a:off x="2297048" y="167312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CEA5608-9184-4DBA-B403-9558C3D3269C}"/>
              </a:ext>
            </a:extLst>
          </p:cNvPr>
          <p:cNvSpPr/>
          <p:nvPr/>
        </p:nvSpPr>
        <p:spPr>
          <a:xfrm>
            <a:off x="1961944" y="892892"/>
            <a:ext cx="742945" cy="461665"/>
          </a:xfrm>
          <a:prstGeom prst="rect">
            <a:avLst/>
          </a:prstGeom>
        </p:spPr>
        <p:txBody>
          <a:bodyPr wrap="square">
            <a:spAutoFit/>
          </a:bodyPr>
          <a:lstStyle/>
          <a:p>
            <a:r>
              <a:rPr lang="en-US" sz="1200" dirty="0"/>
              <a:t>Iran-Iraq War</a:t>
            </a:r>
          </a:p>
        </p:txBody>
      </p:sp>
      <p:cxnSp>
        <p:nvCxnSpPr>
          <p:cNvPr id="6" name="Straight Arrow Connector 5">
            <a:extLst>
              <a:ext uri="{FF2B5EF4-FFF2-40B4-BE49-F238E27FC236}">
                <a16:creationId xmlns:a16="http://schemas.microsoft.com/office/drawing/2014/main" id="{0751D389-B74A-4ED2-A71F-A0B20DD58134}"/>
              </a:ext>
            </a:extLst>
          </p:cNvPr>
          <p:cNvCxnSpPr/>
          <p:nvPr/>
        </p:nvCxnSpPr>
        <p:spPr>
          <a:xfrm>
            <a:off x="2114550" y="2314575"/>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C0FC31B-596C-41E9-A574-04BDCCA178A4}"/>
              </a:ext>
            </a:extLst>
          </p:cNvPr>
          <p:cNvSpPr/>
          <p:nvPr/>
        </p:nvSpPr>
        <p:spPr>
          <a:xfrm>
            <a:off x="2428069" y="2287544"/>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2401784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37</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710157" y="2324244"/>
            <a:ext cx="10771686" cy="3847207"/>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rPr>
              <a:t>JULY 27, 1299 = 911</a:t>
            </a:r>
            <a:endParaRPr lang="en-US" dirty="0">
              <a:solidFill>
                <a:srgbClr val="FF0000"/>
              </a:solidFill>
            </a:endParaRPr>
          </a:p>
          <a:p>
            <a:r>
              <a:rPr lang="en-US" b="1" dirty="0"/>
              <a:t>Rev 9:4-11</a:t>
            </a:r>
          </a:p>
          <a:p>
            <a:endParaRPr lang="en-US" dirty="0"/>
          </a:p>
          <a:p>
            <a:r>
              <a:rPr lang="en-US" sz="1600" i="1" dirty="0"/>
              <a:t>“After the death of Mahomet, he was succeeded in the command by </a:t>
            </a:r>
            <a:r>
              <a:rPr lang="en-US" sz="1600" i="1" dirty="0" err="1"/>
              <a:t>Abubeker</a:t>
            </a:r>
            <a:r>
              <a:rPr lang="en-US" sz="1600" i="1" dirty="0"/>
              <a:t>, A. D. 632; who, as soon as he had fairly established his authority and government, </a:t>
            </a:r>
            <a:r>
              <a:rPr lang="en-US" sz="1600" i="1" dirty="0" err="1"/>
              <a:t>despatched</a:t>
            </a:r>
            <a:r>
              <a:rPr lang="en-US" sz="1600" i="1" dirty="0"/>
              <a:t> a circular letter to the Arabian tribes, of which the following is an extract</a:t>
            </a:r>
            <a:r>
              <a:rPr lang="en-US" sz="1600" b="1" i="1" dirty="0"/>
              <a:t>:-"This is to acquaint you that I intend to send the true believers into Syria to take it out of the hand of the infidels, and I would have you know that the fighting for religion is an act of obedience to God."</a:t>
            </a:r>
            <a:r>
              <a:rPr lang="en-US" sz="1600" b="1" dirty="0"/>
              <a:t> {1842 </a:t>
            </a:r>
            <a:r>
              <a:rPr lang="en-US" sz="1600" b="1" dirty="0" err="1"/>
              <a:t>JoL</a:t>
            </a:r>
            <a:r>
              <a:rPr lang="en-US" sz="1600" b="1" dirty="0"/>
              <a:t>, PREX2 171.4)</a:t>
            </a:r>
          </a:p>
        </p:txBody>
      </p:sp>
      <p:pic>
        <p:nvPicPr>
          <p:cNvPr id="13" name="Picture 12">
            <a:extLst>
              <a:ext uri="{FF2B5EF4-FFF2-40B4-BE49-F238E27FC236}">
                <a16:creationId xmlns:a16="http://schemas.microsoft.com/office/drawing/2014/main" id="{FC5329A2-BC72-4143-9D09-5E874ED162F6}"/>
              </a:ext>
            </a:extLst>
          </p:cNvPr>
          <p:cNvPicPr>
            <a:picLocks noChangeAspect="1"/>
          </p:cNvPicPr>
          <p:nvPr/>
        </p:nvPicPr>
        <p:blipFill>
          <a:blip r:embed="rId2"/>
          <a:stretch>
            <a:fillRect/>
          </a:stretch>
        </p:blipFill>
        <p:spPr>
          <a:xfrm>
            <a:off x="4840311" y="2778578"/>
            <a:ext cx="6140241" cy="1242794"/>
          </a:xfrm>
          <a:prstGeom prst="rect">
            <a:avLst/>
          </a:prstGeom>
        </p:spPr>
      </p:pic>
      <p:sp>
        <p:nvSpPr>
          <p:cNvPr id="14" name="TextBox 13">
            <a:extLst>
              <a:ext uri="{FF2B5EF4-FFF2-40B4-BE49-F238E27FC236}">
                <a16:creationId xmlns:a16="http://schemas.microsoft.com/office/drawing/2014/main" id="{6F7EDD45-AD77-4935-9978-981BF2D70746}"/>
              </a:ext>
            </a:extLst>
          </p:cNvPr>
          <p:cNvSpPr txBox="1"/>
          <p:nvPr/>
        </p:nvSpPr>
        <p:spPr>
          <a:xfrm>
            <a:off x="4710821" y="2409246"/>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1B99DBAF-EEDB-4616-91A5-3BEA9EACBEF0}"/>
              </a:ext>
            </a:extLst>
          </p:cNvPr>
          <p:cNvCxnSpPr>
            <a:cxnSpLocks/>
          </p:cNvCxnSpPr>
          <p:nvPr/>
        </p:nvCxnSpPr>
        <p:spPr>
          <a:xfrm flipH="1">
            <a:off x="1603331" y="3721555"/>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A2B481-0AE3-4A09-BECF-898B4A1E2B7A}"/>
              </a:ext>
            </a:extLst>
          </p:cNvPr>
          <p:cNvSpPr txBox="1"/>
          <p:nvPr/>
        </p:nvSpPr>
        <p:spPr>
          <a:xfrm>
            <a:off x="1370914" y="2924550"/>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F2AA6A4C-9514-4EC1-BF14-8ED93C8ED9C6}"/>
              </a:ext>
            </a:extLst>
          </p:cNvPr>
          <p:cNvCxnSpPr/>
          <p:nvPr/>
        </p:nvCxnSpPr>
        <p:spPr>
          <a:xfrm flipV="1">
            <a:off x="1629395" y="3228654"/>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0B40DAC-C04E-4A95-AD98-4FFE38241D03}"/>
              </a:ext>
            </a:extLst>
          </p:cNvPr>
          <p:cNvSpPr/>
          <p:nvPr/>
        </p:nvSpPr>
        <p:spPr>
          <a:xfrm>
            <a:off x="1256403" y="2433715"/>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C4D6C975-A125-4EAF-A601-3B0F0368AA3E}"/>
              </a:ext>
            </a:extLst>
          </p:cNvPr>
          <p:cNvSpPr txBox="1"/>
          <p:nvPr/>
        </p:nvSpPr>
        <p:spPr>
          <a:xfrm>
            <a:off x="2184027" y="2910435"/>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9EF84D65-F1F2-4AEB-B779-85ECBBFB894A}"/>
              </a:ext>
            </a:extLst>
          </p:cNvPr>
          <p:cNvCxnSpPr/>
          <p:nvPr/>
        </p:nvCxnSpPr>
        <p:spPr>
          <a:xfrm flipV="1">
            <a:off x="2442508" y="3214539"/>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BFDF34-E64F-4B1B-992D-5F952B56BD54}"/>
              </a:ext>
            </a:extLst>
          </p:cNvPr>
          <p:cNvSpPr/>
          <p:nvPr/>
        </p:nvSpPr>
        <p:spPr>
          <a:xfrm>
            <a:off x="2107404" y="2434310"/>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34B1F29E-8422-4A9F-BBA3-DB969C92014D}"/>
              </a:ext>
            </a:extLst>
          </p:cNvPr>
          <p:cNvCxnSpPr/>
          <p:nvPr/>
        </p:nvCxnSpPr>
        <p:spPr>
          <a:xfrm>
            <a:off x="2260010" y="3855993"/>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2BFF50B-57CA-4832-8E3C-6A258561B828}"/>
              </a:ext>
            </a:extLst>
          </p:cNvPr>
          <p:cNvSpPr/>
          <p:nvPr/>
        </p:nvSpPr>
        <p:spPr>
          <a:xfrm>
            <a:off x="2573529" y="3828962"/>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DD719678-70F6-4741-882C-25F7D450D5C3}"/>
              </a:ext>
            </a:extLst>
          </p:cNvPr>
          <p:cNvSpPr txBox="1"/>
          <p:nvPr/>
        </p:nvSpPr>
        <p:spPr>
          <a:xfrm>
            <a:off x="5984351" y="2341381"/>
            <a:ext cx="888274" cy="646331"/>
          </a:xfrm>
          <a:prstGeom prst="rect">
            <a:avLst/>
          </a:prstGeom>
          <a:noFill/>
        </p:spPr>
        <p:txBody>
          <a:bodyPr wrap="square" rtlCol="0">
            <a:spAutoFit/>
          </a:bodyPr>
          <a:lstStyle/>
          <a:p>
            <a:pPr algn="ctr"/>
            <a:r>
              <a:rPr lang="en-US" b="1" dirty="0">
                <a:solidFill>
                  <a:srgbClr val="FF0000"/>
                </a:solidFill>
              </a:rPr>
              <a:t>July 27, 1299</a:t>
            </a:r>
          </a:p>
        </p:txBody>
      </p:sp>
      <p:pic>
        <p:nvPicPr>
          <p:cNvPr id="25" name="Picture 24">
            <a:extLst>
              <a:ext uri="{FF2B5EF4-FFF2-40B4-BE49-F238E27FC236}">
                <a16:creationId xmlns:a16="http://schemas.microsoft.com/office/drawing/2014/main" id="{5B912B72-9A2E-4E72-B7CD-9745D25AF09A}"/>
              </a:ext>
            </a:extLst>
          </p:cNvPr>
          <p:cNvPicPr>
            <a:picLocks noChangeAspect="1"/>
          </p:cNvPicPr>
          <p:nvPr/>
        </p:nvPicPr>
        <p:blipFill rotWithShape="1">
          <a:blip r:embed="rId3"/>
          <a:srcRect t="6098" r="1" b="1"/>
          <a:stretch/>
        </p:blipFill>
        <p:spPr>
          <a:xfrm>
            <a:off x="588781" y="360938"/>
            <a:ext cx="5689145" cy="1829710"/>
          </a:xfrm>
          <a:prstGeom prst="rect">
            <a:avLst/>
          </a:prstGeom>
        </p:spPr>
      </p:pic>
    </p:spTree>
    <p:extLst>
      <p:ext uri="{BB962C8B-B14F-4D97-AF65-F5344CB8AC3E}">
        <p14:creationId xmlns:p14="http://schemas.microsoft.com/office/powerpoint/2010/main" val="3884065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38</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38200" y="1740769"/>
            <a:ext cx="10771686" cy="313932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i="1" dirty="0"/>
              <a:t>"It was on July 27 a. d., 1299,"</a:t>
            </a:r>
            <a:r>
              <a:rPr lang="en-US" i="1" dirty="0"/>
              <a:t> says Gibbon, "that Othman first invaded the territory of Nicomedia; and the singular accuracy of the date seems to disclose some foresight of </a:t>
            </a:r>
            <a:r>
              <a:rPr lang="en-US" b="1" i="1" dirty="0"/>
              <a:t>the rapid and destructive growth of the monster." </a:t>
            </a:r>
            <a:r>
              <a:rPr lang="en-US" i="1" dirty="0"/>
              <a:t>More than human foresight recorded this date with such definiteness. To the prophet on Patmos, it had been revealed that "their power was to hurt men five months." {1905 SNH, SSP 171.2}</a:t>
            </a:r>
            <a:endParaRPr lang="en-US" dirty="0"/>
          </a:p>
        </p:txBody>
      </p:sp>
      <p:pic>
        <p:nvPicPr>
          <p:cNvPr id="13" name="Picture 12">
            <a:extLst>
              <a:ext uri="{FF2B5EF4-FFF2-40B4-BE49-F238E27FC236}">
                <a16:creationId xmlns:a16="http://schemas.microsoft.com/office/drawing/2014/main" id="{EF8C8BB3-975B-4653-8701-2E3DB7F272AA}"/>
              </a:ext>
            </a:extLst>
          </p:cNvPr>
          <p:cNvPicPr>
            <a:picLocks noChangeAspect="1"/>
          </p:cNvPicPr>
          <p:nvPr/>
        </p:nvPicPr>
        <p:blipFill>
          <a:blip r:embed="rId2"/>
          <a:stretch>
            <a:fillRect/>
          </a:stretch>
        </p:blipFill>
        <p:spPr>
          <a:xfrm>
            <a:off x="4921274" y="2186206"/>
            <a:ext cx="6140241" cy="1242794"/>
          </a:xfrm>
          <a:prstGeom prst="rect">
            <a:avLst/>
          </a:prstGeom>
        </p:spPr>
      </p:pic>
      <p:sp>
        <p:nvSpPr>
          <p:cNvPr id="14" name="TextBox 13">
            <a:extLst>
              <a:ext uri="{FF2B5EF4-FFF2-40B4-BE49-F238E27FC236}">
                <a16:creationId xmlns:a16="http://schemas.microsoft.com/office/drawing/2014/main" id="{700E4215-0B15-4F39-80F9-4C889A1B6782}"/>
              </a:ext>
            </a:extLst>
          </p:cNvPr>
          <p:cNvSpPr txBox="1"/>
          <p:nvPr/>
        </p:nvSpPr>
        <p:spPr>
          <a:xfrm>
            <a:off x="4791784" y="1816874"/>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F26B53CA-1AB6-4FAA-9504-C30F679FD2A5}"/>
              </a:ext>
            </a:extLst>
          </p:cNvPr>
          <p:cNvCxnSpPr>
            <a:cxnSpLocks/>
          </p:cNvCxnSpPr>
          <p:nvPr/>
        </p:nvCxnSpPr>
        <p:spPr>
          <a:xfrm flipH="1">
            <a:off x="1684294" y="3129183"/>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996FBC-7D93-48FE-9A68-567AD80FCA40}"/>
              </a:ext>
            </a:extLst>
          </p:cNvPr>
          <p:cNvSpPr txBox="1"/>
          <p:nvPr/>
        </p:nvSpPr>
        <p:spPr>
          <a:xfrm>
            <a:off x="1451877" y="2332178"/>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4C715F67-7483-4C6A-AA2F-84004AD1EAE5}"/>
              </a:ext>
            </a:extLst>
          </p:cNvPr>
          <p:cNvCxnSpPr/>
          <p:nvPr/>
        </p:nvCxnSpPr>
        <p:spPr>
          <a:xfrm flipV="1">
            <a:off x="1710358" y="263628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629D32B-CF3D-4853-913F-DAEE30AA19A9}"/>
              </a:ext>
            </a:extLst>
          </p:cNvPr>
          <p:cNvSpPr/>
          <p:nvPr/>
        </p:nvSpPr>
        <p:spPr>
          <a:xfrm>
            <a:off x="1337366" y="1841343"/>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81BD5CBB-F3D4-4CCB-B00E-B76B4A2296D5}"/>
              </a:ext>
            </a:extLst>
          </p:cNvPr>
          <p:cNvSpPr txBox="1"/>
          <p:nvPr/>
        </p:nvSpPr>
        <p:spPr>
          <a:xfrm>
            <a:off x="2264990" y="2318063"/>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C5188925-4434-4796-92AD-75B662153227}"/>
              </a:ext>
            </a:extLst>
          </p:cNvPr>
          <p:cNvCxnSpPr/>
          <p:nvPr/>
        </p:nvCxnSpPr>
        <p:spPr>
          <a:xfrm flipV="1">
            <a:off x="2523471" y="262216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33B3C97-F472-477B-A5CD-79E4F7418125}"/>
              </a:ext>
            </a:extLst>
          </p:cNvPr>
          <p:cNvSpPr/>
          <p:nvPr/>
        </p:nvSpPr>
        <p:spPr>
          <a:xfrm>
            <a:off x="2188367" y="1841938"/>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0493951E-81D9-4498-BFFB-5C7F3540FE0D}"/>
              </a:ext>
            </a:extLst>
          </p:cNvPr>
          <p:cNvCxnSpPr/>
          <p:nvPr/>
        </p:nvCxnSpPr>
        <p:spPr>
          <a:xfrm>
            <a:off x="2340973" y="3263621"/>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27E2F15-CA57-414D-B4D2-947366595191}"/>
              </a:ext>
            </a:extLst>
          </p:cNvPr>
          <p:cNvSpPr/>
          <p:nvPr/>
        </p:nvSpPr>
        <p:spPr>
          <a:xfrm>
            <a:off x="2654492" y="3236590"/>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2907B051-9C5A-4AC7-85E4-7DA19BC5BABC}"/>
              </a:ext>
            </a:extLst>
          </p:cNvPr>
          <p:cNvSpPr txBox="1"/>
          <p:nvPr/>
        </p:nvSpPr>
        <p:spPr>
          <a:xfrm>
            <a:off x="6065314" y="1749009"/>
            <a:ext cx="888274" cy="646331"/>
          </a:xfrm>
          <a:prstGeom prst="rect">
            <a:avLst/>
          </a:prstGeom>
          <a:noFill/>
        </p:spPr>
        <p:txBody>
          <a:bodyPr wrap="square" rtlCol="0">
            <a:spAutoFit/>
          </a:bodyPr>
          <a:lstStyle/>
          <a:p>
            <a:pPr algn="ctr"/>
            <a:r>
              <a:rPr lang="en-US" b="1" dirty="0">
                <a:solidFill>
                  <a:srgbClr val="FF0000"/>
                </a:solidFill>
              </a:rPr>
              <a:t>July 27, 1299</a:t>
            </a:r>
          </a:p>
        </p:txBody>
      </p:sp>
    </p:spTree>
    <p:extLst>
      <p:ext uri="{BB962C8B-B14F-4D97-AF65-F5344CB8AC3E}">
        <p14:creationId xmlns:p14="http://schemas.microsoft.com/office/powerpoint/2010/main" val="279753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39</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101198" y="108040"/>
            <a:ext cx="11968882" cy="6186309"/>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i="1" dirty="0"/>
              <a:t>"His messengers returned with the tidings of pious and martial ardor, which they had kindled in every province; the camp of Medina was successively filled with the intrepid bands of the Saracens, who panted for action, complained of the heat of the season and the scarcity of provisions, and accused, with impatient murmurs, the delays of the caliph. As soon as their numbers were complete, </a:t>
            </a:r>
            <a:r>
              <a:rPr lang="en-US" i="1" dirty="0" err="1"/>
              <a:t>Abubeker</a:t>
            </a:r>
            <a:r>
              <a:rPr lang="en-US" i="1" dirty="0"/>
              <a:t> ascended the hill, reviewed the men, the horses, and the arms, and poured forth a fervent prayer for the success of their undertaking</a:t>
            </a:r>
            <a:r>
              <a:rPr lang="en-US" b="1" i="1" dirty="0"/>
              <a:t>. His instructions to the chiefs of the Syria </a:t>
            </a:r>
            <a:r>
              <a:rPr lang="en-US" i="1" dirty="0"/>
              <a:t>were inspired by the warlike fanaticism which advances to seize, and affects to despise, the objects of earthly ambition. 'Remember,' said the successor of the prophet, 'that you are always in the presence of God, on the verge of death, in the assurance of judgment, and the hope of Paradise: </a:t>
            </a:r>
            <a:r>
              <a:rPr lang="en-US" b="1" i="1" dirty="0"/>
              <a:t>avoid injustice and oppression; consult with your brethren, and study to preserve the love and confidence of your troops.</a:t>
            </a:r>
            <a:r>
              <a:rPr lang="en-US" i="1" dirty="0"/>
              <a:t> When you fight the battles of the Lord, acquit yourselves like men, without turning your backs; but let not your victory be stained with the blood of women or children. Destroy no palm-trees, nor burn any fields of corn. Cut down no fruit trees, nor do any mischief to cattle, only such as you kill to eat. When you make any covenant or article, stand to it, and be as good as your word. As you go on, </a:t>
            </a:r>
            <a:r>
              <a:rPr lang="en-US" b="1" i="1" dirty="0"/>
              <a:t>you will find some religious persons who live retired in monasteries, and propose to themselves to serve God that way</a:t>
            </a:r>
            <a:r>
              <a:rPr lang="en-US" i="1" dirty="0"/>
              <a:t>; let them alone, and neither kill them nor destroy their monasteries; and you will find another sort of people that belong to the </a:t>
            </a:r>
            <a:r>
              <a:rPr lang="en-US" b="1" i="1" dirty="0"/>
              <a:t>synagogue of Satan, who have shaven crowns;</a:t>
            </a:r>
            <a:r>
              <a:rPr lang="en-US" i="1" dirty="0"/>
              <a:t> be sure you cleave their skulls, and give them no quarter till they either turn </a:t>
            </a:r>
            <a:r>
              <a:rPr lang="en-US" i="1" dirty="0" err="1"/>
              <a:t>Mahometans</a:t>
            </a:r>
            <a:r>
              <a:rPr lang="en-US" i="1" dirty="0"/>
              <a:t> or pay tribute.</a:t>
            </a:r>
            <a:r>
              <a:rPr lang="en-US" dirty="0"/>
              <a:t>' {1842 </a:t>
            </a:r>
            <a:r>
              <a:rPr lang="en-US" dirty="0" err="1"/>
              <a:t>JoL</a:t>
            </a:r>
            <a:r>
              <a:rPr lang="en-US" dirty="0"/>
              <a:t>, PREX2 171.5}</a:t>
            </a:r>
          </a:p>
        </p:txBody>
      </p:sp>
      <p:pic>
        <p:nvPicPr>
          <p:cNvPr id="13" name="Picture 12">
            <a:extLst>
              <a:ext uri="{FF2B5EF4-FFF2-40B4-BE49-F238E27FC236}">
                <a16:creationId xmlns:a16="http://schemas.microsoft.com/office/drawing/2014/main" id="{B4876C5F-83D5-4C06-8B89-069994DFCA88}"/>
              </a:ext>
            </a:extLst>
          </p:cNvPr>
          <p:cNvPicPr>
            <a:picLocks noChangeAspect="1"/>
          </p:cNvPicPr>
          <p:nvPr/>
        </p:nvPicPr>
        <p:blipFill>
          <a:blip r:embed="rId2"/>
          <a:stretch>
            <a:fillRect/>
          </a:stretch>
        </p:blipFill>
        <p:spPr>
          <a:xfrm>
            <a:off x="4668725" y="653686"/>
            <a:ext cx="6140241" cy="1242794"/>
          </a:xfrm>
          <a:prstGeom prst="rect">
            <a:avLst/>
          </a:prstGeom>
        </p:spPr>
      </p:pic>
      <p:sp>
        <p:nvSpPr>
          <p:cNvPr id="14" name="TextBox 13">
            <a:extLst>
              <a:ext uri="{FF2B5EF4-FFF2-40B4-BE49-F238E27FC236}">
                <a16:creationId xmlns:a16="http://schemas.microsoft.com/office/drawing/2014/main" id="{AFE66920-A8FE-4D6D-AC0F-24045B27B792}"/>
              </a:ext>
            </a:extLst>
          </p:cNvPr>
          <p:cNvSpPr txBox="1"/>
          <p:nvPr/>
        </p:nvSpPr>
        <p:spPr>
          <a:xfrm>
            <a:off x="4539235" y="284354"/>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3E054C60-2587-4E98-BC1C-4BB14988E31A}"/>
              </a:ext>
            </a:extLst>
          </p:cNvPr>
          <p:cNvCxnSpPr>
            <a:cxnSpLocks/>
          </p:cNvCxnSpPr>
          <p:nvPr/>
        </p:nvCxnSpPr>
        <p:spPr>
          <a:xfrm flipH="1">
            <a:off x="1431745" y="1596663"/>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799D7C-2E79-4D65-BFDB-01FEF35CEBB0}"/>
              </a:ext>
            </a:extLst>
          </p:cNvPr>
          <p:cNvSpPr txBox="1"/>
          <p:nvPr/>
        </p:nvSpPr>
        <p:spPr>
          <a:xfrm>
            <a:off x="1199328" y="799658"/>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DC845970-A151-4E44-A619-808A37683279}"/>
              </a:ext>
            </a:extLst>
          </p:cNvPr>
          <p:cNvCxnSpPr/>
          <p:nvPr/>
        </p:nvCxnSpPr>
        <p:spPr>
          <a:xfrm flipV="1">
            <a:off x="1457809" y="110376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B5C167E-10C1-468B-B34B-CEB1CE725FFD}"/>
              </a:ext>
            </a:extLst>
          </p:cNvPr>
          <p:cNvSpPr/>
          <p:nvPr/>
        </p:nvSpPr>
        <p:spPr>
          <a:xfrm>
            <a:off x="1084817" y="308823"/>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36EFF275-D845-424C-BABF-2AB06C47853F}"/>
              </a:ext>
            </a:extLst>
          </p:cNvPr>
          <p:cNvSpPr txBox="1"/>
          <p:nvPr/>
        </p:nvSpPr>
        <p:spPr>
          <a:xfrm>
            <a:off x="2012441" y="785543"/>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5E538656-FAA8-4D80-AB1D-AEDFE87D9ADB}"/>
              </a:ext>
            </a:extLst>
          </p:cNvPr>
          <p:cNvCxnSpPr/>
          <p:nvPr/>
        </p:nvCxnSpPr>
        <p:spPr>
          <a:xfrm flipV="1">
            <a:off x="2270922" y="108964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E363B7A-A79B-4754-A310-78C984499553}"/>
              </a:ext>
            </a:extLst>
          </p:cNvPr>
          <p:cNvSpPr/>
          <p:nvPr/>
        </p:nvSpPr>
        <p:spPr>
          <a:xfrm>
            <a:off x="1935818" y="309418"/>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3DC48C17-18D4-440A-8636-057D6F64D700}"/>
              </a:ext>
            </a:extLst>
          </p:cNvPr>
          <p:cNvCxnSpPr/>
          <p:nvPr/>
        </p:nvCxnSpPr>
        <p:spPr>
          <a:xfrm>
            <a:off x="2088424" y="1731101"/>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6CA2141-B1D9-479A-B2F1-9E8A50F757B3}"/>
              </a:ext>
            </a:extLst>
          </p:cNvPr>
          <p:cNvSpPr/>
          <p:nvPr/>
        </p:nvSpPr>
        <p:spPr>
          <a:xfrm>
            <a:off x="2401943" y="1704070"/>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1F0F95F1-C49D-4666-AFDD-BC8643F6E69A}"/>
              </a:ext>
            </a:extLst>
          </p:cNvPr>
          <p:cNvSpPr txBox="1"/>
          <p:nvPr/>
        </p:nvSpPr>
        <p:spPr>
          <a:xfrm>
            <a:off x="5812765" y="216489"/>
            <a:ext cx="888274" cy="646331"/>
          </a:xfrm>
          <a:prstGeom prst="rect">
            <a:avLst/>
          </a:prstGeom>
          <a:noFill/>
        </p:spPr>
        <p:txBody>
          <a:bodyPr wrap="square" rtlCol="0">
            <a:spAutoFit/>
          </a:bodyPr>
          <a:lstStyle/>
          <a:p>
            <a:pPr algn="ctr"/>
            <a:r>
              <a:rPr lang="en-US" b="1" dirty="0">
                <a:solidFill>
                  <a:srgbClr val="FF0000"/>
                </a:solidFill>
              </a:rPr>
              <a:t>July 27, 1299</a:t>
            </a:r>
          </a:p>
        </p:txBody>
      </p:sp>
    </p:spTree>
    <p:extLst>
      <p:ext uri="{BB962C8B-B14F-4D97-AF65-F5344CB8AC3E}">
        <p14:creationId xmlns:p14="http://schemas.microsoft.com/office/powerpoint/2010/main" val="146532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4</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509451" y="2489297"/>
            <a:ext cx="11173097" cy="3635547"/>
          </a:xfrm>
          <a:prstGeom prst="rect">
            <a:avLst/>
          </a:prstGeom>
          <a:ln w="57150">
            <a:solidFill>
              <a:schemeClr val="tx1"/>
            </a:solidFill>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On October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to 13</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of 2018, the Lion of the Tribe of Judah opened up the Midnight Cry message in repetition of the Millerites history. The message or the theme of the midnight cry message among other subjects, was embedded upon the king of the North and the king of the South (especially the victory of the king of the South connected to the model of equality). As the message continued to develop, the line of the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Diadochi war was opened up: war that was sparked through tension between Antigonus and Eumenes at end of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DW. After the death of Alexander the great (Dan 8:8) in 323BC, he left behind dozens of generals who plunged the kingdom into wars (Diadochi) as a vocation in order to succeed the empire because Alexander did not have able successor of the kingdom. At the end 2</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DW, two most powerful generals were left behind: Antigonus and Eumenes. The last war, 4</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DW, only left four generals after the Battle of </a:t>
            </a:r>
            <a:r>
              <a:rPr lang="en-US" dirty="0" err="1">
                <a:latin typeface="Calibri" panose="020F0502020204030204" pitchFamily="34" charset="0"/>
                <a:ea typeface="Calibri" panose="020F0502020204030204" pitchFamily="34" charset="0"/>
                <a:cs typeface="Times New Roman" panose="02020603050405020304" pitchFamily="18" charset="0"/>
              </a:rPr>
              <a:t>Ipsus</a:t>
            </a:r>
            <a:r>
              <a:rPr lang="en-US" dirty="0">
                <a:latin typeface="Calibri" panose="020F0502020204030204" pitchFamily="34" charset="0"/>
                <a:ea typeface="Calibri" panose="020F0502020204030204" pitchFamily="34" charset="0"/>
                <a:cs typeface="Times New Roman" panose="02020603050405020304" pitchFamily="18" charset="0"/>
              </a:rPr>
              <a:t> (301BC). In the line of the 3rd Diadochi war, we were confronted with the peace of dynasty (311bc) waymark which, by diligent application, parallels with </a:t>
            </a:r>
            <a:r>
              <a:rPr lang="en-US" dirty="0" err="1">
                <a:latin typeface="Calibri" panose="020F0502020204030204" pitchFamily="34" charset="0"/>
                <a:ea typeface="Calibri" panose="020F0502020204030204" pitchFamily="34" charset="0"/>
                <a:cs typeface="Times New Roman" panose="02020603050405020304" pitchFamily="18" charset="0"/>
              </a:rPr>
              <a:t>Panium</a:t>
            </a:r>
            <a:r>
              <a:rPr lang="en-US" dirty="0">
                <a:latin typeface="Calibri" panose="020F0502020204030204" pitchFamily="34" charset="0"/>
                <a:ea typeface="Calibri" panose="020F0502020204030204" pitchFamily="34" charset="0"/>
                <a:cs typeface="Times New Roman" panose="02020603050405020304" pitchFamily="18" charset="0"/>
              </a:rPr>
              <a:t> (2021). Antigonus while marching towards Egypt in response to the battle of Gaza where his son, Demetrius, was defeated by Ptolemy, was obstructed by </a:t>
            </a:r>
            <a:r>
              <a:rPr lang="en-US" b="1" dirty="0">
                <a:latin typeface="Calibri" panose="020F0502020204030204" pitchFamily="34" charset="0"/>
                <a:ea typeface="Calibri" panose="020F0502020204030204" pitchFamily="34" charset="0"/>
                <a:cs typeface="Times New Roman" panose="02020603050405020304" pitchFamily="18" charset="0"/>
              </a:rPr>
              <a:t>Nabateans (they obstructed Antigonus armies)</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err="1">
                <a:latin typeface="Calibri" panose="020F0502020204030204" pitchFamily="34" charset="0"/>
                <a:ea typeface="Calibri" panose="020F0502020204030204" pitchFamily="34" charset="0"/>
                <a:cs typeface="Times New Roman" panose="02020603050405020304" pitchFamily="18" charset="0"/>
              </a:rPr>
              <a:t>Seleucus</a:t>
            </a:r>
            <a:r>
              <a:rPr lang="en-US" dirty="0">
                <a:latin typeface="Calibri" panose="020F0502020204030204" pitchFamily="34" charset="0"/>
                <a:ea typeface="Calibri" panose="020F0502020204030204" pitchFamily="34" charset="0"/>
                <a:cs typeface="Times New Roman" panose="02020603050405020304" pitchFamily="18" charset="0"/>
              </a:rPr>
              <a:t>. Who were the Nabateans?</a:t>
            </a:r>
          </a:p>
        </p:txBody>
      </p:sp>
      <p:sp>
        <p:nvSpPr>
          <p:cNvPr id="5" name="Line 6">
            <a:extLst>
              <a:ext uri="{FF2B5EF4-FFF2-40B4-BE49-F238E27FC236}">
                <a16:creationId xmlns:a16="http://schemas.microsoft.com/office/drawing/2014/main" id="{2DFD788C-70EF-45F0-B479-487D5D62EF53}"/>
              </a:ext>
            </a:extLst>
          </p:cNvPr>
          <p:cNvSpPr>
            <a:spLocks noChangeShapeType="1"/>
          </p:cNvSpPr>
          <p:nvPr/>
        </p:nvSpPr>
        <p:spPr bwMode="auto">
          <a:xfrm>
            <a:off x="4606834" y="140670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7">
            <a:extLst>
              <a:ext uri="{FF2B5EF4-FFF2-40B4-BE49-F238E27FC236}">
                <a16:creationId xmlns:a16="http://schemas.microsoft.com/office/drawing/2014/main" id="{070FF387-1D22-4C6E-8FF5-D8736A041C2E}"/>
              </a:ext>
            </a:extLst>
          </p:cNvPr>
          <p:cNvSpPr txBox="1">
            <a:spLocks noChangeArrowheads="1"/>
          </p:cNvSpPr>
          <p:nvPr/>
        </p:nvSpPr>
        <p:spPr bwMode="auto">
          <a:xfrm>
            <a:off x="6835684" y="54945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CFE9DE04-DA32-4D01-A9F2-65FB8118148D}"/>
              </a:ext>
            </a:extLst>
          </p:cNvPr>
          <p:cNvSpPr txBox="1">
            <a:spLocks noChangeArrowheads="1"/>
          </p:cNvSpPr>
          <p:nvPr/>
        </p:nvSpPr>
        <p:spPr bwMode="auto">
          <a:xfrm>
            <a:off x="780723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B50412AB-219E-4324-9C5B-B8B1F502D6F7}"/>
              </a:ext>
            </a:extLst>
          </p:cNvPr>
          <p:cNvSpPr txBox="1">
            <a:spLocks noChangeArrowheads="1"/>
          </p:cNvSpPr>
          <p:nvPr/>
        </p:nvSpPr>
        <p:spPr bwMode="auto">
          <a:xfrm>
            <a:off x="3178084" y="146385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B2AC91BA-9F77-4095-AC02-D994D36C06A0}"/>
              </a:ext>
            </a:extLst>
          </p:cNvPr>
          <p:cNvSpPr txBox="1">
            <a:spLocks noChangeArrowheads="1"/>
          </p:cNvSpPr>
          <p:nvPr/>
        </p:nvSpPr>
        <p:spPr bwMode="auto">
          <a:xfrm>
            <a:off x="4263934" y="6637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8DB558CE-E004-4FD7-A11C-259A69965786}"/>
              </a:ext>
            </a:extLst>
          </p:cNvPr>
          <p:cNvSpPr txBox="1">
            <a:spLocks noChangeArrowheads="1"/>
          </p:cNvSpPr>
          <p:nvPr/>
        </p:nvSpPr>
        <p:spPr bwMode="auto">
          <a:xfrm>
            <a:off x="5292634" y="66375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23972C85-A5D5-438B-8795-64C340A465B1}"/>
              </a:ext>
            </a:extLst>
          </p:cNvPr>
          <p:cNvSpPr txBox="1">
            <a:spLocks noChangeArrowheads="1"/>
          </p:cNvSpPr>
          <p:nvPr/>
        </p:nvSpPr>
        <p:spPr bwMode="auto">
          <a:xfrm>
            <a:off x="4721134" y="112095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3">
            <a:extLst>
              <a:ext uri="{FF2B5EF4-FFF2-40B4-BE49-F238E27FC236}">
                <a16:creationId xmlns:a16="http://schemas.microsoft.com/office/drawing/2014/main" id="{9192BA06-99AB-47B8-A060-261E2E3FDB98}"/>
              </a:ext>
            </a:extLst>
          </p:cNvPr>
          <p:cNvSpPr>
            <a:spLocks noChangeShapeType="1"/>
          </p:cNvSpPr>
          <p:nvPr/>
        </p:nvSpPr>
        <p:spPr bwMode="auto">
          <a:xfrm>
            <a:off x="712143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AA08B824-307B-4029-ABE5-B678917128D9}"/>
              </a:ext>
            </a:extLst>
          </p:cNvPr>
          <p:cNvSpPr>
            <a:spLocks noChangeShapeType="1"/>
          </p:cNvSpPr>
          <p:nvPr/>
        </p:nvSpPr>
        <p:spPr bwMode="auto">
          <a:xfrm>
            <a:off x="80929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5">
            <a:extLst>
              <a:ext uri="{FF2B5EF4-FFF2-40B4-BE49-F238E27FC236}">
                <a16:creationId xmlns:a16="http://schemas.microsoft.com/office/drawing/2014/main" id="{E091AC76-A9EE-4390-9D39-6AEFEF9BC8B2}"/>
              </a:ext>
            </a:extLst>
          </p:cNvPr>
          <p:cNvSpPr>
            <a:spLocks noChangeShapeType="1"/>
          </p:cNvSpPr>
          <p:nvPr/>
        </p:nvSpPr>
        <p:spPr bwMode="auto">
          <a:xfrm>
            <a:off x="46639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6">
            <a:extLst>
              <a:ext uri="{FF2B5EF4-FFF2-40B4-BE49-F238E27FC236}">
                <a16:creationId xmlns:a16="http://schemas.microsoft.com/office/drawing/2014/main" id="{B8DC1464-9DC2-4578-91D0-56E92821A010}"/>
              </a:ext>
            </a:extLst>
          </p:cNvPr>
          <p:cNvSpPr>
            <a:spLocks noChangeShapeType="1"/>
          </p:cNvSpPr>
          <p:nvPr/>
        </p:nvSpPr>
        <p:spPr bwMode="auto">
          <a:xfrm>
            <a:off x="55783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7">
            <a:extLst>
              <a:ext uri="{FF2B5EF4-FFF2-40B4-BE49-F238E27FC236}">
                <a16:creationId xmlns:a16="http://schemas.microsoft.com/office/drawing/2014/main" id="{1B1DA003-A3A0-4909-A7D9-1577F2167104}"/>
              </a:ext>
            </a:extLst>
          </p:cNvPr>
          <p:cNvSpPr>
            <a:spLocks noChangeShapeType="1"/>
          </p:cNvSpPr>
          <p:nvPr/>
        </p:nvSpPr>
        <p:spPr bwMode="auto">
          <a:xfrm>
            <a:off x="6321334" y="128447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8">
            <a:extLst>
              <a:ext uri="{FF2B5EF4-FFF2-40B4-BE49-F238E27FC236}">
                <a16:creationId xmlns:a16="http://schemas.microsoft.com/office/drawing/2014/main" id="{2259A7AB-091D-4F6D-A92C-B103CC371876}"/>
              </a:ext>
            </a:extLst>
          </p:cNvPr>
          <p:cNvSpPr>
            <a:spLocks noChangeShapeType="1"/>
          </p:cNvSpPr>
          <p:nvPr/>
        </p:nvSpPr>
        <p:spPr bwMode="auto">
          <a:xfrm flipH="1">
            <a:off x="3635284" y="140670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E84E8232-F30C-486F-A436-3D28161420CD}"/>
              </a:ext>
            </a:extLst>
          </p:cNvPr>
          <p:cNvSpPr>
            <a:spLocks noChangeShapeType="1"/>
          </p:cNvSpPr>
          <p:nvPr/>
        </p:nvSpPr>
        <p:spPr bwMode="auto">
          <a:xfrm>
            <a:off x="3578134" y="129240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670687E2-F19B-492C-AE53-1D1C80C8B2B9}"/>
              </a:ext>
            </a:extLst>
          </p:cNvPr>
          <p:cNvSpPr txBox="1">
            <a:spLocks noChangeArrowheads="1"/>
          </p:cNvSpPr>
          <p:nvPr/>
        </p:nvSpPr>
        <p:spPr bwMode="auto">
          <a:xfrm>
            <a:off x="4206784" y="14638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21">
            <a:extLst>
              <a:ext uri="{FF2B5EF4-FFF2-40B4-BE49-F238E27FC236}">
                <a16:creationId xmlns:a16="http://schemas.microsoft.com/office/drawing/2014/main" id="{0AAEF418-002C-4CA8-88B2-7D94E73780E2}"/>
              </a:ext>
            </a:extLst>
          </p:cNvPr>
          <p:cNvSpPr>
            <a:spLocks noChangeShapeType="1"/>
          </p:cNvSpPr>
          <p:nvPr/>
        </p:nvSpPr>
        <p:spPr bwMode="auto">
          <a:xfrm>
            <a:off x="4321084" y="192105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5">
            <a:extLst>
              <a:ext uri="{FF2B5EF4-FFF2-40B4-BE49-F238E27FC236}">
                <a16:creationId xmlns:a16="http://schemas.microsoft.com/office/drawing/2014/main" id="{2C09A7A1-E451-40F7-AABA-9D3F39407A66}"/>
              </a:ext>
            </a:extLst>
          </p:cNvPr>
          <p:cNvSpPr txBox="1">
            <a:spLocks noChangeArrowheads="1"/>
          </p:cNvSpPr>
          <p:nvPr/>
        </p:nvSpPr>
        <p:spPr bwMode="auto">
          <a:xfrm>
            <a:off x="5178334" y="146385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6">
            <a:extLst>
              <a:ext uri="{FF2B5EF4-FFF2-40B4-BE49-F238E27FC236}">
                <a16:creationId xmlns:a16="http://schemas.microsoft.com/office/drawing/2014/main" id="{C5EB26B9-535F-43C7-87D7-8DA8324D3A77}"/>
              </a:ext>
            </a:extLst>
          </p:cNvPr>
          <p:cNvSpPr txBox="1">
            <a:spLocks noChangeArrowheads="1"/>
          </p:cNvSpPr>
          <p:nvPr/>
        </p:nvSpPr>
        <p:spPr bwMode="auto">
          <a:xfrm>
            <a:off x="5978434" y="106380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7">
            <a:extLst>
              <a:ext uri="{FF2B5EF4-FFF2-40B4-BE49-F238E27FC236}">
                <a16:creationId xmlns:a16="http://schemas.microsoft.com/office/drawing/2014/main" id="{567DA6FA-6787-438E-9008-A8E816E2A5F9}"/>
              </a:ext>
            </a:extLst>
          </p:cNvPr>
          <p:cNvSpPr txBox="1">
            <a:spLocks noChangeArrowheads="1"/>
          </p:cNvSpPr>
          <p:nvPr/>
        </p:nvSpPr>
        <p:spPr bwMode="auto">
          <a:xfrm>
            <a:off x="5978434" y="146385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8">
            <a:extLst>
              <a:ext uri="{FF2B5EF4-FFF2-40B4-BE49-F238E27FC236}">
                <a16:creationId xmlns:a16="http://schemas.microsoft.com/office/drawing/2014/main" id="{1942E1EF-D1A4-441D-8FDD-5F3A542E9A42}"/>
              </a:ext>
            </a:extLst>
          </p:cNvPr>
          <p:cNvSpPr txBox="1">
            <a:spLocks noChangeArrowheads="1"/>
          </p:cNvSpPr>
          <p:nvPr/>
        </p:nvSpPr>
        <p:spPr bwMode="auto">
          <a:xfrm>
            <a:off x="6721384" y="14638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9">
            <a:extLst>
              <a:ext uri="{FF2B5EF4-FFF2-40B4-BE49-F238E27FC236}">
                <a16:creationId xmlns:a16="http://schemas.microsoft.com/office/drawing/2014/main" id="{9A427B52-6D4E-4793-8700-2A57CFF7F013}"/>
              </a:ext>
            </a:extLst>
          </p:cNvPr>
          <p:cNvSpPr txBox="1">
            <a:spLocks noChangeArrowheads="1"/>
          </p:cNvSpPr>
          <p:nvPr/>
        </p:nvSpPr>
        <p:spPr bwMode="auto">
          <a:xfrm>
            <a:off x="76929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0">
            <a:extLst>
              <a:ext uri="{FF2B5EF4-FFF2-40B4-BE49-F238E27FC236}">
                <a16:creationId xmlns:a16="http://schemas.microsoft.com/office/drawing/2014/main" id="{55D5ED36-9CE4-464E-8E2A-AC10AB78F2D1}"/>
              </a:ext>
            </a:extLst>
          </p:cNvPr>
          <p:cNvSpPr>
            <a:spLocks noChangeShapeType="1"/>
          </p:cNvSpPr>
          <p:nvPr/>
        </p:nvSpPr>
        <p:spPr bwMode="auto">
          <a:xfrm>
            <a:off x="88930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1">
            <a:extLst>
              <a:ext uri="{FF2B5EF4-FFF2-40B4-BE49-F238E27FC236}">
                <a16:creationId xmlns:a16="http://schemas.microsoft.com/office/drawing/2014/main" id="{1C4368B8-4610-46D8-B044-686840D378E2}"/>
              </a:ext>
            </a:extLst>
          </p:cNvPr>
          <p:cNvSpPr txBox="1">
            <a:spLocks noChangeArrowheads="1"/>
          </p:cNvSpPr>
          <p:nvPr/>
        </p:nvSpPr>
        <p:spPr bwMode="auto">
          <a:xfrm>
            <a:off x="84930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2">
            <a:extLst>
              <a:ext uri="{FF2B5EF4-FFF2-40B4-BE49-F238E27FC236}">
                <a16:creationId xmlns:a16="http://schemas.microsoft.com/office/drawing/2014/main" id="{AEE978B8-FC73-484A-9DA6-B5B1AAED2EA1}"/>
              </a:ext>
            </a:extLst>
          </p:cNvPr>
          <p:cNvSpPr txBox="1">
            <a:spLocks noChangeArrowheads="1"/>
          </p:cNvSpPr>
          <p:nvPr/>
        </p:nvSpPr>
        <p:spPr bwMode="auto">
          <a:xfrm>
            <a:off x="946458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3">
            <a:extLst>
              <a:ext uri="{FF2B5EF4-FFF2-40B4-BE49-F238E27FC236}">
                <a16:creationId xmlns:a16="http://schemas.microsoft.com/office/drawing/2014/main" id="{9D7ED53F-44B8-4BA3-882D-595EEAE01A0E}"/>
              </a:ext>
            </a:extLst>
          </p:cNvPr>
          <p:cNvSpPr>
            <a:spLocks noChangeShapeType="1"/>
          </p:cNvSpPr>
          <p:nvPr/>
        </p:nvSpPr>
        <p:spPr bwMode="auto">
          <a:xfrm>
            <a:off x="96931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4">
            <a:extLst>
              <a:ext uri="{FF2B5EF4-FFF2-40B4-BE49-F238E27FC236}">
                <a16:creationId xmlns:a16="http://schemas.microsoft.com/office/drawing/2014/main" id="{BC1CC860-1C2F-4C4B-8AFA-39EE29C9928C}"/>
              </a:ext>
            </a:extLst>
          </p:cNvPr>
          <p:cNvSpPr txBox="1">
            <a:spLocks noChangeArrowheads="1"/>
          </p:cNvSpPr>
          <p:nvPr/>
        </p:nvSpPr>
        <p:spPr bwMode="auto">
          <a:xfrm>
            <a:off x="92931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45">
            <a:extLst>
              <a:ext uri="{FF2B5EF4-FFF2-40B4-BE49-F238E27FC236}">
                <a16:creationId xmlns:a16="http://schemas.microsoft.com/office/drawing/2014/main" id="{AD4AADD7-9951-4E54-9406-BE234728709F}"/>
              </a:ext>
            </a:extLst>
          </p:cNvPr>
          <p:cNvSpPr>
            <a:spLocks noChangeShapeType="1"/>
          </p:cNvSpPr>
          <p:nvPr/>
        </p:nvSpPr>
        <p:spPr bwMode="auto">
          <a:xfrm flipV="1">
            <a:off x="8092984" y="106380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46">
            <a:extLst>
              <a:ext uri="{FF2B5EF4-FFF2-40B4-BE49-F238E27FC236}">
                <a16:creationId xmlns:a16="http://schemas.microsoft.com/office/drawing/2014/main" id="{F8AE6E6B-0F10-4969-B486-1D659289A6E6}"/>
              </a:ext>
            </a:extLst>
          </p:cNvPr>
          <p:cNvSpPr txBox="1">
            <a:spLocks noChangeArrowheads="1"/>
          </p:cNvSpPr>
          <p:nvPr/>
        </p:nvSpPr>
        <p:spPr bwMode="auto">
          <a:xfrm rot="-1258926">
            <a:off x="8264434" y="114953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18E13A85-91D9-4A55-98DE-DC8DDDA98DD1}"/>
              </a:ext>
            </a:extLst>
          </p:cNvPr>
          <p:cNvSpPr/>
          <p:nvPr/>
        </p:nvSpPr>
        <p:spPr>
          <a:xfrm>
            <a:off x="1411125" y="410355"/>
            <a:ext cx="176695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Diadochi war </a:t>
            </a:r>
            <a:endParaRPr lang="en-US" dirty="0"/>
          </a:p>
        </p:txBody>
      </p:sp>
    </p:spTree>
    <p:extLst>
      <p:ext uri="{BB962C8B-B14F-4D97-AF65-F5344CB8AC3E}">
        <p14:creationId xmlns:p14="http://schemas.microsoft.com/office/powerpoint/2010/main" val="348422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40</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675696"/>
            <a:ext cx="10554789" cy="5355312"/>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lvl="0"/>
            <a:r>
              <a:rPr lang="en-US" dirty="0"/>
              <a:t>The invasion of Nicomedia by Othman parallels the attack of American soil on September 11, 2001 marking the arrival of third woe prophetically. 911 was not a hot war. It was just a response or punishment towards the United States when it misbehaves. That’s the role of Islam- A scourge against Rome. It acts as a punishment against the apostasy of the King of the North. We are in the information age and we need to conceptualize the nature of this war. 911 was a sudden and unexpected attack like a scorpion.</a:t>
            </a:r>
          </a:p>
          <a:p>
            <a:pPr lvl="0"/>
            <a:endParaRPr lang="en-US" dirty="0"/>
          </a:p>
          <a:p>
            <a:pPr lvl="0"/>
            <a:r>
              <a:rPr lang="en-US" dirty="0"/>
              <a:t>After the invasion of Nicomedia, we are told that it marked “</a:t>
            </a:r>
            <a:r>
              <a:rPr lang="en-US" b="1" i="1" dirty="0"/>
              <a:t>the rapid and destructive growth of the monster.“  </a:t>
            </a:r>
            <a:r>
              <a:rPr lang="en-US" dirty="0"/>
              <a:t>From 911 to 2019, we have been witnessing the rise of Islamic “kingdom”, ISIS, whose root can be traced back in 2003 with the invasion of Iraq by United States.</a:t>
            </a:r>
          </a:p>
          <a:p>
            <a:pPr lvl="0"/>
            <a:endParaRPr lang="en-US" dirty="0"/>
          </a:p>
          <a:p>
            <a:pPr lvl="0"/>
            <a:r>
              <a:rPr lang="en-US" dirty="0"/>
              <a:t>We have the likes of Saddam Hussein, Osama Bin Laden, </a:t>
            </a:r>
            <a:r>
              <a:rPr lang="en-US" b="1" dirty="0"/>
              <a:t>Abu-Musab Al-Zarqawi</a:t>
            </a:r>
            <a:r>
              <a:rPr lang="en-US" dirty="0"/>
              <a:t>, and Abu Bakr al-Baghdadi who announced himself a caliph on July 2014 after capturing Mosul, the second largest city in Iraq.</a:t>
            </a:r>
          </a:p>
        </p:txBody>
      </p:sp>
      <p:pic>
        <p:nvPicPr>
          <p:cNvPr id="13" name="Picture 12">
            <a:extLst>
              <a:ext uri="{FF2B5EF4-FFF2-40B4-BE49-F238E27FC236}">
                <a16:creationId xmlns:a16="http://schemas.microsoft.com/office/drawing/2014/main" id="{7D8E1FC2-D21B-412F-A5AB-2C709FDB0EC7}"/>
              </a:ext>
            </a:extLst>
          </p:cNvPr>
          <p:cNvPicPr>
            <a:picLocks noChangeAspect="1"/>
          </p:cNvPicPr>
          <p:nvPr/>
        </p:nvPicPr>
        <p:blipFill>
          <a:blip r:embed="rId2"/>
          <a:stretch>
            <a:fillRect/>
          </a:stretch>
        </p:blipFill>
        <p:spPr>
          <a:xfrm>
            <a:off x="4747103" y="1264189"/>
            <a:ext cx="6140241" cy="1242794"/>
          </a:xfrm>
          <a:prstGeom prst="rect">
            <a:avLst/>
          </a:prstGeom>
        </p:spPr>
      </p:pic>
      <p:sp>
        <p:nvSpPr>
          <p:cNvPr id="14" name="TextBox 13">
            <a:extLst>
              <a:ext uri="{FF2B5EF4-FFF2-40B4-BE49-F238E27FC236}">
                <a16:creationId xmlns:a16="http://schemas.microsoft.com/office/drawing/2014/main" id="{C711AC79-E6B7-4AAE-9246-ED7D3C6BD514}"/>
              </a:ext>
            </a:extLst>
          </p:cNvPr>
          <p:cNvSpPr txBox="1"/>
          <p:nvPr/>
        </p:nvSpPr>
        <p:spPr>
          <a:xfrm>
            <a:off x="4617613" y="894857"/>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CDF2A0A4-76A9-47F5-A75A-FD2847A35C79}"/>
              </a:ext>
            </a:extLst>
          </p:cNvPr>
          <p:cNvCxnSpPr>
            <a:cxnSpLocks/>
          </p:cNvCxnSpPr>
          <p:nvPr/>
        </p:nvCxnSpPr>
        <p:spPr>
          <a:xfrm flipH="1">
            <a:off x="1510123" y="2207166"/>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E75256-A54D-4F8C-9642-79900615B385}"/>
              </a:ext>
            </a:extLst>
          </p:cNvPr>
          <p:cNvSpPr txBox="1"/>
          <p:nvPr/>
        </p:nvSpPr>
        <p:spPr>
          <a:xfrm>
            <a:off x="1277706" y="1410161"/>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E6308F42-6E37-49A2-9164-FB97F172519D}"/>
              </a:ext>
            </a:extLst>
          </p:cNvPr>
          <p:cNvCxnSpPr/>
          <p:nvPr/>
        </p:nvCxnSpPr>
        <p:spPr>
          <a:xfrm flipV="1">
            <a:off x="1536187" y="171426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66A65A0-9136-424C-98B2-D2679580B29A}"/>
              </a:ext>
            </a:extLst>
          </p:cNvPr>
          <p:cNvSpPr/>
          <p:nvPr/>
        </p:nvSpPr>
        <p:spPr>
          <a:xfrm>
            <a:off x="1163195" y="919326"/>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6BBBF213-1400-44EE-8968-E0CB86EDFB39}"/>
              </a:ext>
            </a:extLst>
          </p:cNvPr>
          <p:cNvSpPr txBox="1"/>
          <p:nvPr/>
        </p:nvSpPr>
        <p:spPr>
          <a:xfrm>
            <a:off x="2090819" y="1396046"/>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11CF42C2-D5E0-4C81-8873-50F03B8A94CA}"/>
              </a:ext>
            </a:extLst>
          </p:cNvPr>
          <p:cNvCxnSpPr/>
          <p:nvPr/>
        </p:nvCxnSpPr>
        <p:spPr>
          <a:xfrm flipV="1">
            <a:off x="2349300" y="170015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397699-9A20-45A0-AB87-3CF72F1D199D}"/>
              </a:ext>
            </a:extLst>
          </p:cNvPr>
          <p:cNvSpPr/>
          <p:nvPr/>
        </p:nvSpPr>
        <p:spPr>
          <a:xfrm>
            <a:off x="2014196" y="919921"/>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EC7167FE-AE5D-4B06-B4B9-56EA1A39F325}"/>
              </a:ext>
            </a:extLst>
          </p:cNvPr>
          <p:cNvCxnSpPr/>
          <p:nvPr/>
        </p:nvCxnSpPr>
        <p:spPr>
          <a:xfrm>
            <a:off x="2166802" y="2341604"/>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A846700-F000-4667-979A-C3675464AA7C}"/>
              </a:ext>
            </a:extLst>
          </p:cNvPr>
          <p:cNvSpPr/>
          <p:nvPr/>
        </p:nvSpPr>
        <p:spPr>
          <a:xfrm>
            <a:off x="2480321" y="2314573"/>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94A00558-0FCA-4C9E-B12E-316BF9C774B8}"/>
              </a:ext>
            </a:extLst>
          </p:cNvPr>
          <p:cNvSpPr txBox="1"/>
          <p:nvPr/>
        </p:nvSpPr>
        <p:spPr>
          <a:xfrm>
            <a:off x="5891143" y="826992"/>
            <a:ext cx="888274" cy="646331"/>
          </a:xfrm>
          <a:prstGeom prst="rect">
            <a:avLst/>
          </a:prstGeom>
          <a:noFill/>
        </p:spPr>
        <p:txBody>
          <a:bodyPr wrap="square" rtlCol="0">
            <a:spAutoFit/>
          </a:bodyPr>
          <a:lstStyle/>
          <a:p>
            <a:pPr algn="ctr"/>
            <a:r>
              <a:rPr lang="en-US" b="1" dirty="0">
                <a:solidFill>
                  <a:srgbClr val="FF0000"/>
                </a:solidFill>
              </a:rPr>
              <a:t>July 27, 1299</a:t>
            </a:r>
          </a:p>
        </p:txBody>
      </p:sp>
    </p:spTree>
    <p:extLst>
      <p:ext uri="{BB962C8B-B14F-4D97-AF65-F5344CB8AC3E}">
        <p14:creationId xmlns:p14="http://schemas.microsoft.com/office/powerpoint/2010/main" val="3533160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41</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305341"/>
            <a:ext cx="10554789" cy="4247317"/>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fontAlgn="base"/>
            <a:r>
              <a:rPr lang="en-US" i="1" dirty="0"/>
              <a:t>“In 2013 the largely </a:t>
            </a:r>
            <a:r>
              <a:rPr lang="en-US" i="1" u="sng" dirty="0">
                <a:hlinkClick r:id="rId2"/>
              </a:rPr>
              <a:t>secular</a:t>
            </a:r>
            <a:r>
              <a:rPr lang="en-US" i="1" dirty="0"/>
              <a:t> anti-Assad opposition represented by the </a:t>
            </a:r>
            <a:r>
              <a:rPr lang="en-US" i="1" u="sng" dirty="0">
                <a:hlinkClick r:id="rId3"/>
              </a:rPr>
              <a:t>Free Syrian Army</a:t>
            </a:r>
            <a:r>
              <a:rPr lang="en-US" i="1" dirty="0"/>
              <a:t> increasingly saw itself being eclipsed by a variety of Islamist militant groups. In November 2013 seven Islamist regional militias merged to form the Islamic Front. The portion of the Islamist opposition with ties to al-Qaeda and its Iraqi affiliate also continued to evolve: in April 2013 Abu Bakr al-Baghdadi, the leader of </a:t>
            </a:r>
            <a:r>
              <a:rPr lang="en-US" i="1" u="sng" dirty="0">
                <a:hlinkClick r:id="rId4"/>
              </a:rPr>
              <a:t>al-Qaeda in Iraq</a:t>
            </a:r>
            <a:r>
              <a:rPr lang="en-US" i="1" dirty="0"/>
              <a:t>, announced his intention to combine his forces in Iraq and Syria under the name </a:t>
            </a:r>
            <a:r>
              <a:rPr lang="en-US" i="1" u="sng" dirty="0">
                <a:hlinkClick r:id="rId5"/>
              </a:rPr>
              <a:t>Islamic State in Iraq and the Levant</a:t>
            </a:r>
            <a:r>
              <a:rPr lang="en-US" i="1" dirty="0"/>
              <a:t> (ISIL; also known as the Islamic State in Iraq and Syria [ISIS]). The merger was rejected by the </a:t>
            </a:r>
            <a:r>
              <a:rPr lang="en-US" i="1" u="sng" dirty="0" err="1">
                <a:hlinkClick r:id="rId6"/>
              </a:rPr>
              <a:t>Nusrah</a:t>
            </a:r>
            <a:r>
              <a:rPr lang="en-US" i="1" u="sng" dirty="0">
                <a:hlinkClick r:id="rId6"/>
              </a:rPr>
              <a:t> Front</a:t>
            </a:r>
            <a:r>
              <a:rPr lang="en-US" i="1" dirty="0"/>
              <a:t>; infighting between the </a:t>
            </a:r>
            <a:r>
              <a:rPr lang="en-US" i="1" dirty="0" err="1"/>
              <a:t>Nusrah</a:t>
            </a:r>
            <a:r>
              <a:rPr lang="en-US" i="1" dirty="0"/>
              <a:t> Front, aligned with the faction of al-Qaeda led by </a:t>
            </a:r>
            <a:r>
              <a:rPr lang="en-US" i="1" u="sng" dirty="0">
                <a:hlinkClick r:id="rId7"/>
              </a:rPr>
              <a:t>Ayman al-Zawahiri</a:t>
            </a:r>
            <a:r>
              <a:rPr lang="en-US" i="1" dirty="0"/>
              <a:t>, and ISIL, the successor of al-Qaeda in Iraq, followed.</a:t>
            </a:r>
            <a:endParaRPr lang="en-US" dirty="0"/>
          </a:p>
        </p:txBody>
      </p:sp>
      <p:pic>
        <p:nvPicPr>
          <p:cNvPr id="13" name="Picture 12">
            <a:extLst>
              <a:ext uri="{FF2B5EF4-FFF2-40B4-BE49-F238E27FC236}">
                <a16:creationId xmlns:a16="http://schemas.microsoft.com/office/drawing/2014/main" id="{D91B2771-B33A-4089-8AF4-9C0336FD2A0D}"/>
              </a:ext>
            </a:extLst>
          </p:cNvPr>
          <p:cNvPicPr>
            <a:picLocks noChangeAspect="1"/>
          </p:cNvPicPr>
          <p:nvPr/>
        </p:nvPicPr>
        <p:blipFill>
          <a:blip r:embed="rId8"/>
          <a:stretch>
            <a:fillRect/>
          </a:stretch>
        </p:blipFill>
        <p:spPr>
          <a:xfrm>
            <a:off x="4712268" y="1759675"/>
            <a:ext cx="6140241" cy="1242794"/>
          </a:xfrm>
          <a:prstGeom prst="rect">
            <a:avLst/>
          </a:prstGeom>
        </p:spPr>
      </p:pic>
      <p:sp>
        <p:nvSpPr>
          <p:cNvPr id="14" name="TextBox 13">
            <a:extLst>
              <a:ext uri="{FF2B5EF4-FFF2-40B4-BE49-F238E27FC236}">
                <a16:creationId xmlns:a16="http://schemas.microsoft.com/office/drawing/2014/main" id="{94A74CE6-85D5-49FE-BF0A-10757FCBB750}"/>
              </a:ext>
            </a:extLst>
          </p:cNvPr>
          <p:cNvSpPr txBox="1"/>
          <p:nvPr/>
        </p:nvSpPr>
        <p:spPr>
          <a:xfrm>
            <a:off x="4582778" y="1390343"/>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0C2F762C-37F8-4D73-B670-62A7C485096F}"/>
              </a:ext>
            </a:extLst>
          </p:cNvPr>
          <p:cNvCxnSpPr>
            <a:cxnSpLocks/>
          </p:cNvCxnSpPr>
          <p:nvPr/>
        </p:nvCxnSpPr>
        <p:spPr>
          <a:xfrm flipH="1">
            <a:off x="1475288" y="2702652"/>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293132-6EF2-4BDC-8281-A02A180612AF}"/>
              </a:ext>
            </a:extLst>
          </p:cNvPr>
          <p:cNvSpPr txBox="1"/>
          <p:nvPr/>
        </p:nvSpPr>
        <p:spPr>
          <a:xfrm>
            <a:off x="1242871" y="1905647"/>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69324E19-DE6C-4B77-AD8A-64BB19348A1B}"/>
              </a:ext>
            </a:extLst>
          </p:cNvPr>
          <p:cNvCxnSpPr/>
          <p:nvPr/>
        </p:nvCxnSpPr>
        <p:spPr>
          <a:xfrm flipV="1">
            <a:off x="1501352" y="220975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50E2ED1-A2EB-42F9-8206-CDEAD5637DDE}"/>
              </a:ext>
            </a:extLst>
          </p:cNvPr>
          <p:cNvSpPr/>
          <p:nvPr/>
        </p:nvSpPr>
        <p:spPr>
          <a:xfrm>
            <a:off x="1128360" y="1414812"/>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58400B55-45E2-4B84-8AB5-7146A3AC385E}"/>
              </a:ext>
            </a:extLst>
          </p:cNvPr>
          <p:cNvSpPr txBox="1"/>
          <p:nvPr/>
        </p:nvSpPr>
        <p:spPr>
          <a:xfrm>
            <a:off x="2055984" y="1891532"/>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EB3477F2-E4C0-4E38-BB74-B7E9266F8607}"/>
              </a:ext>
            </a:extLst>
          </p:cNvPr>
          <p:cNvCxnSpPr/>
          <p:nvPr/>
        </p:nvCxnSpPr>
        <p:spPr>
          <a:xfrm flipV="1">
            <a:off x="2314465" y="219563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C43E2DF-DFB8-40F9-A504-3DF81A2C9894}"/>
              </a:ext>
            </a:extLst>
          </p:cNvPr>
          <p:cNvSpPr/>
          <p:nvPr/>
        </p:nvSpPr>
        <p:spPr>
          <a:xfrm>
            <a:off x="1979361" y="1415407"/>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D7991F19-7BF8-4A0E-820C-D5FB435C7EDB}"/>
              </a:ext>
            </a:extLst>
          </p:cNvPr>
          <p:cNvCxnSpPr/>
          <p:nvPr/>
        </p:nvCxnSpPr>
        <p:spPr>
          <a:xfrm>
            <a:off x="2131967" y="2837090"/>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8111EB4-C3A9-4180-BD07-2EF5893C52D8}"/>
              </a:ext>
            </a:extLst>
          </p:cNvPr>
          <p:cNvSpPr/>
          <p:nvPr/>
        </p:nvSpPr>
        <p:spPr>
          <a:xfrm>
            <a:off x="2445486" y="2810059"/>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338BBD9A-4145-4567-BB7E-6375C803BA8E}"/>
              </a:ext>
            </a:extLst>
          </p:cNvPr>
          <p:cNvSpPr txBox="1"/>
          <p:nvPr/>
        </p:nvSpPr>
        <p:spPr>
          <a:xfrm>
            <a:off x="5856308" y="1322478"/>
            <a:ext cx="888274" cy="646331"/>
          </a:xfrm>
          <a:prstGeom prst="rect">
            <a:avLst/>
          </a:prstGeom>
          <a:noFill/>
        </p:spPr>
        <p:txBody>
          <a:bodyPr wrap="square" rtlCol="0">
            <a:spAutoFit/>
          </a:bodyPr>
          <a:lstStyle/>
          <a:p>
            <a:pPr algn="ctr"/>
            <a:r>
              <a:rPr lang="en-US" b="1" dirty="0">
                <a:solidFill>
                  <a:srgbClr val="FF0000"/>
                </a:solidFill>
              </a:rPr>
              <a:t>July 27, 1299</a:t>
            </a:r>
          </a:p>
        </p:txBody>
      </p:sp>
    </p:spTree>
    <p:extLst>
      <p:ext uri="{BB962C8B-B14F-4D97-AF65-F5344CB8AC3E}">
        <p14:creationId xmlns:p14="http://schemas.microsoft.com/office/powerpoint/2010/main" val="226813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42</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305341"/>
            <a:ext cx="10554789" cy="4247317"/>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fontAlgn="base"/>
            <a:r>
              <a:rPr lang="en-US" i="1" dirty="0"/>
              <a:t>In spite of its alienation from the </a:t>
            </a:r>
            <a:r>
              <a:rPr lang="en-US" i="1" dirty="0" err="1"/>
              <a:t>Nusrah</a:t>
            </a:r>
            <a:r>
              <a:rPr lang="en-US" i="1" dirty="0"/>
              <a:t> Front, ISIL retained considerable strength in eastern Syria, establishing a zone of </a:t>
            </a:r>
            <a:r>
              <a:rPr lang="en-US" i="1" u="sng" dirty="0">
                <a:hlinkClick r:id="rId2"/>
              </a:rPr>
              <a:t>exclusive</a:t>
            </a:r>
            <a:r>
              <a:rPr lang="en-US" i="1" dirty="0"/>
              <a:t> control in the Euphrates valley </a:t>
            </a:r>
            <a:r>
              <a:rPr lang="en-US" i="1" dirty="0" err="1"/>
              <a:t>centred</a:t>
            </a:r>
            <a:r>
              <a:rPr lang="en-US" i="1" dirty="0"/>
              <a:t> on the city of </a:t>
            </a:r>
            <a:r>
              <a:rPr lang="en-US" i="1" u="sng" dirty="0">
                <a:hlinkClick r:id="rId3"/>
              </a:rPr>
              <a:t>Al-Raqqah</a:t>
            </a:r>
            <a:r>
              <a:rPr lang="en-US" i="1" dirty="0"/>
              <a:t>. In the areas ISIL controlled, it imposed a strict version of </a:t>
            </a:r>
            <a:r>
              <a:rPr lang="en-US" i="1" u="sng" dirty="0">
                <a:hlinkClick r:id="rId4"/>
              </a:rPr>
              <a:t>Islamic law</a:t>
            </a:r>
            <a:r>
              <a:rPr lang="en-US" i="1" dirty="0"/>
              <a:t>. It also </a:t>
            </a:r>
            <a:r>
              <a:rPr lang="en-US" i="1" u="sng" dirty="0">
                <a:hlinkClick r:id="rId5"/>
              </a:rPr>
              <a:t>cultivated</a:t>
            </a:r>
            <a:r>
              <a:rPr lang="en-US" i="1" dirty="0"/>
              <a:t> a reputation for brutality, staging public executions and killing or expelling non-Muslims. From eastern Syria, ISIL launched a series of successful operations in both Syria and Iraq; the western Iraqi cities of Al-</a:t>
            </a:r>
            <a:r>
              <a:rPr lang="en-US" i="1" dirty="0" err="1"/>
              <a:t>Fallūjah</a:t>
            </a:r>
            <a:r>
              <a:rPr lang="en-US" i="1" dirty="0"/>
              <a:t> and Al-</a:t>
            </a:r>
            <a:r>
              <a:rPr lang="en-US" i="1" dirty="0" err="1"/>
              <a:t>Ramādī</a:t>
            </a:r>
            <a:r>
              <a:rPr lang="en-US" i="1" dirty="0"/>
              <a:t> came under its control in early 2014, and a subsequent offensive captured </a:t>
            </a:r>
            <a:r>
              <a:rPr lang="en-US" i="1" u="sng" dirty="0">
                <a:hlinkClick r:id="rId6"/>
              </a:rPr>
              <a:t>Mosul</a:t>
            </a:r>
            <a:r>
              <a:rPr lang="en-US" i="1" dirty="0"/>
              <a:t>, the second largest city in Iraq. In control of a wide swath of territory straddling the Iraq-Syria border, ISIL proclaimed the establishment of a </a:t>
            </a:r>
            <a:r>
              <a:rPr lang="en-US" i="1" u="sng" dirty="0">
                <a:hlinkClick r:id="rId7"/>
              </a:rPr>
              <a:t>caliphate</a:t>
            </a:r>
            <a:r>
              <a:rPr lang="en-US" i="1" dirty="0"/>
              <a:t>, with al-Baghdadi as caliph, in June 2014.”</a:t>
            </a:r>
            <a:r>
              <a:rPr lang="en-US" dirty="0"/>
              <a:t> Britannica</a:t>
            </a:r>
          </a:p>
        </p:txBody>
      </p:sp>
      <p:pic>
        <p:nvPicPr>
          <p:cNvPr id="13" name="Picture 12">
            <a:extLst>
              <a:ext uri="{FF2B5EF4-FFF2-40B4-BE49-F238E27FC236}">
                <a16:creationId xmlns:a16="http://schemas.microsoft.com/office/drawing/2014/main" id="{45772ECC-54C2-422E-BB93-88BF80685A31}"/>
              </a:ext>
            </a:extLst>
          </p:cNvPr>
          <p:cNvPicPr>
            <a:picLocks noChangeAspect="1"/>
          </p:cNvPicPr>
          <p:nvPr/>
        </p:nvPicPr>
        <p:blipFill>
          <a:blip r:embed="rId8"/>
          <a:stretch>
            <a:fillRect/>
          </a:stretch>
        </p:blipFill>
        <p:spPr>
          <a:xfrm>
            <a:off x="4694851" y="1872886"/>
            <a:ext cx="6140241" cy="1242794"/>
          </a:xfrm>
          <a:prstGeom prst="rect">
            <a:avLst/>
          </a:prstGeom>
        </p:spPr>
      </p:pic>
      <p:sp>
        <p:nvSpPr>
          <p:cNvPr id="14" name="TextBox 13">
            <a:extLst>
              <a:ext uri="{FF2B5EF4-FFF2-40B4-BE49-F238E27FC236}">
                <a16:creationId xmlns:a16="http://schemas.microsoft.com/office/drawing/2014/main" id="{A6A905B4-AF84-4D40-AD4A-801322A0BAB0}"/>
              </a:ext>
            </a:extLst>
          </p:cNvPr>
          <p:cNvSpPr txBox="1"/>
          <p:nvPr/>
        </p:nvSpPr>
        <p:spPr>
          <a:xfrm>
            <a:off x="4565361" y="1503554"/>
            <a:ext cx="888274" cy="369332"/>
          </a:xfrm>
          <a:prstGeom prst="rect">
            <a:avLst/>
          </a:prstGeom>
          <a:noFill/>
        </p:spPr>
        <p:txBody>
          <a:bodyPr wrap="square" rtlCol="0">
            <a:spAutoFit/>
          </a:bodyPr>
          <a:lstStyle/>
          <a:p>
            <a:r>
              <a:rPr lang="en-US" b="1" dirty="0">
                <a:solidFill>
                  <a:srgbClr val="FF0000"/>
                </a:solidFill>
              </a:rPr>
              <a:t>606 AD</a:t>
            </a:r>
          </a:p>
        </p:txBody>
      </p:sp>
      <p:cxnSp>
        <p:nvCxnSpPr>
          <p:cNvPr id="15" name="Straight Connector 14">
            <a:extLst>
              <a:ext uri="{FF2B5EF4-FFF2-40B4-BE49-F238E27FC236}">
                <a16:creationId xmlns:a16="http://schemas.microsoft.com/office/drawing/2014/main" id="{3E36248A-8DA0-427B-A04B-D6E3EB761797}"/>
              </a:ext>
            </a:extLst>
          </p:cNvPr>
          <p:cNvCxnSpPr>
            <a:cxnSpLocks/>
          </p:cNvCxnSpPr>
          <p:nvPr/>
        </p:nvCxnSpPr>
        <p:spPr>
          <a:xfrm flipH="1">
            <a:off x="1457871" y="2815863"/>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8BF2E5-30DF-4C2E-957D-4FFC94199AD7}"/>
              </a:ext>
            </a:extLst>
          </p:cNvPr>
          <p:cNvSpPr txBox="1"/>
          <p:nvPr/>
        </p:nvSpPr>
        <p:spPr>
          <a:xfrm>
            <a:off x="1225454" y="2018858"/>
            <a:ext cx="521432" cy="276999"/>
          </a:xfrm>
          <a:prstGeom prst="rect">
            <a:avLst/>
          </a:prstGeom>
          <a:noFill/>
        </p:spPr>
        <p:txBody>
          <a:bodyPr wrap="square" rtlCol="0">
            <a:spAutoFit/>
          </a:bodyPr>
          <a:lstStyle/>
          <a:p>
            <a:r>
              <a:rPr lang="en-US" sz="1200" b="1" dirty="0"/>
              <a:t>1979</a:t>
            </a:r>
          </a:p>
        </p:txBody>
      </p:sp>
      <p:cxnSp>
        <p:nvCxnSpPr>
          <p:cNvPr id="17" name="Straight Arrow Connector 16">
            <a:extLst>
              <a:ext uri="{FF2B5EF4-FFF2-40B4-BE49-F238E27FC236}">
                <a16:creationId xmlns:a16="http://schemas.microsoft.com/office/drawing/2014/main" id="{BB17910B-C1F5-40ED-AD80-3251A3A265FC}"/>
              </a:ext>
            </a:extLst>
          </p:cNvPr>
          <p:cNvCxnSpPr/>
          <p:nvPr/>
        </p:nvCxnSpPr>
        <p:spPr>
          <a:xfrm flipV="1">
            <a:off x="1483935" y="232296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1D8677-466E-44A8-8A5A-BE42D0581A64}"/>
              </a:ext>
            </a:extLst>
          </p:cNvPr>
          <p:cNvSpPr/>
          <p:nvPr/>
        </p:nvSpPr>
        <p:spPr>
          <a:xfrm>
            <a:off x="1110943" y="1528023"/>
            <a:ext cx="888274" cy="461665"/>
          </a:xfrm>
          <a:prstGeom prst="rect">
            <a:avLst/>
          </a:prstGeom>
        </p:spPr>
        <p:txBody>
          <a:bodyPr wrap="square">
            <a:spAutoFit/>
          </a:bodyPr>
          <a:lstStyle/>
          <a:p>
            <a:r>
              <a:rPr lang="en-US" sz="1200" dirty="0"/>
              <a:t>Iranian Revolution </a:t>
            </a:r>
          </a:p>
        </p:txBody>
      </p:sp>
      <p:sp>
        <p:nvSpPr>
          <p:cNvPr id="19" name="TextBox 18">
            <a:extLst>
              <a:ext uri="{FF2B5EF4-FFF2-40B4-BE49-F238E27FC236}">
                <a16:creationId xmlns:a16="http://schemas.microsoft.com/office/drawing/2014/main" id="{26040276-79A7-4877-B4D6-990C64013C01}"/>
              </a:ext>
            </a:extLst>
          </p:cNvPr>
          <p:cNvSpPr txBox="1"/>
          <p:nvPr/>
        </p:nvSpPr>
        <p:spPr>
          <a:xfrm>
            <a:off x="2038567" y="2004743"/>
            <a:ext cx="521432" cy="276999"/>
          </a:xfrm>
          <a:prstGeom prst="rect">
            <a:avLst/>
          </a:prstGeom>
          <a:noFill/>
        </p:spPr>
        <p:txBody>
          <a:bodyPr wrap="square" rtlCol="0">
            <a:spAutoFit/>
          </a:bodyPr>
          <a:lstStyle/>
          <a:p>
            <a:r>
              <a:rPr lang="en-US" sz="1200" b="1" dirty="0"/>
              <a:t>1980</a:t>
            </a:r>
          </a:p>
        </p:txBody>
      </p:sp>
      <p:cxnSp>
        <p:nvCxnSpPr>
          <p:cNvPr id="20" name="Straight Arrow Connector 19">
            <a:extLst>
              <a:ext uri="{FF2B5EF4-FFF2-40B4-BE49-F238E27FC236}">
                <a16:creationId xmlns:a16="http://schemas.microsoft.com/office/drawing/2014/main" id="{02404ECC-970C-4B12-B06C-5281829CE820}"/>
              </a:ext>
            </a:extLst>
          </p:cNvPr>
          <p:cNvCxnSpPr/>
          <p:nvPr/>
        </p:nvCxnSpPr>
        <p:spPr>
          <a:xfrm flipV="1">
            <a:off x="2297048" y="230884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80F1799-2A23-4511-AD75-64B21C35D18A}"/>
              </a:ext>
            </a:extLst>
          </p:cNvPr>
          <p:cNvSpPr/>
          <p:nvPr/>
        </p:nvSpPr>
        <p:spPr>
          <a:xfrm>
            <a:off x="1961944" y="1528618"/>
            <a:ext cx="742945" cy="461665"/>
          </a:xfrm>
          <a:prstGeom prst="rect">
            <a:avLst/>
          </a:prstGeom>
        </p:spPr>
        <p:txBody>
          <a:bodyPr wrap="square">
            <a:spAutoFit/>
          </a:bodyPr>
          <a:lstStyle/>
          <a:p>
            <a:r>
              <a:rPr lang="en-US" sz="1200" dirty="0"/>
              <a:t>Iran-Iraq War</a:t>
            </a:r>
          </a:p>
        </p:txBody>
      </p:sp>
      <p:cxnSp>
        <p:nvCxnSpPr>
          <p:cNvPr id="22" name="Straight Arrow Connector 21">
            <a:extLst>
              <a:ext uri="{FF2B5EF4-FFF2-40B4-BE49-F238E27FC236}">
                <a16:creationId xmlns:a16="http://schemas.microsoft.com/office/drawing/2014/main" id="{712D842B-F724-4D21-A621-FCFF008E75F2}"/>
              </a:ext>
            </a:extLst>
          </p:cNvPr>
          <p:cNvCxnSpPr/>
          <p:nvPr/>
        </p:nvCxnSpPr>
        <p:spPr>
          <a:xfrm>
            <a:off x="2114550" y="2950301"/>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9143B9B-FFF9-45D1-AE98-82DA78643AB4}"/>
              </a:ext>
            </a:extLst>
          </p:cNvPr>
          <p:cNvSpPr/>
          <p:nvPr/>
        </p:nvSpPr>
        <p:spPr>
          <a:xfrm>
            <a:off x="2428069" y="2923270"/>
            <a:ext cx="2212843" cy="276999"/>
          </a:xfrm>
          <a:prstGeom prst="rect">
            <a:avLst/>
          </a:prstGeom>
        </p:spPr>
        <p:txBody>
          <a:bodyPr wrap="square">
            <a:spAutoFit/>
          </a:bodyPr>
          <a:lstStyle/>
          <a:p>
            <a:r>
              <a:rPr lang="en-US" sz="1200" dirty="0"/>
              <a:t>Afghan War 1979-1989</a:t>
            </a:r>
          </a:p>
        </p:txBody>
      </p:sp>
      <p:sp>
        <p:nvSpPr>
          <p:cNvPr id="24" name="TextBox 23">
            <a:extLst>
              <a:ext uri="{FF2B5EF4-FFF2-40B4-BE49-F238E27FC236}">
                <a16:creationId xmlns:a16="http://schemas.microsoft.com/office/drawing/2014/main" id="{AB3768C6-CA55-4F03-9226-109A778FCF81}"/>
              </a:ext>
            </a:extLst>
          </p:cNvPr>
          <p:cNvSpPr txBox="1"/>
          <p:nvPr/>
        </p:nvSpPr>
        <p:spPr>
          <a:xfrm>
            <a:off x="5838891" y="1435689"/>
            <a:ext cx="888274" cy="646331"/>
          </a:xfrm>
          <a:prstGeom prst="rect">
            <a:avLst/>
          </a:prstGeom>
          <a:noFill/>
        </p:spPr>
        <p:txBody>
          <a:bodyPr wrap="square" rtlCol="0">
            <a:spAutoFit/>
          </a:bodyPr>
          <a:lstStyle/>
          <a:p>
            <a:pPr algn="ctr"/>
            <a:r>
              <a:rPr lang="en-US" b="1" dirty="0">
                <a:solidFill>
                  <a:srgbClr val="FF0000"/>
                </a:solidFill>
              </a:rPr>
              <a:t>July 27, 1299</a:t>
            </a:r>
          </a:p>
        </p:txBody>
      </p:sp>
    </p:spTree>
    <p:extLst>
      <p:ext uri="{BB962C8B-B14F-4D97-AF65-F5344CB8AC3E}">
        <p14:creationId xmlns:p14="http://schemas.microsoft.com/office/powerpoint/2010/main" val="2667847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43</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42553" y="724039"/>
            <a:ext cx="10554789" cy="563231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rPr>
              <a:t>JULY 27, 1499: 9</a:t>
            </a:r>
            <a:r>
              <a:rPr lang="en-US" b="1" baseline="30000" dirty="0">
                <a:solidFill>
                  <a:srgbClr val="FF0000"/>
                </a:solidFill>
              </a:rPr>
              <a:t>TH</a:t>
            </a:r>
            <a:r>
              <a:rPr lang="en-US" b="1" dirty="0">
                <a:solidFill>
                  <a:srgbClr val="FF0000"/>
                </a:solidFill>
              </a:rPr>
              <a:t> NOV 2019 (RAPHIA)</a:t>
            </a:r>
          </a:p>
          <a:p>
            <a:endParaRPr lang="en-US" dirty="0"/>
          </a:p>
          <a:p>
            <a:r>
              <a:rPr lang="en-US" dirty="0"/>
              <a:t>Greek Emperor (Constantine </a:t>
            </a:r>
            <a:r>
              <a:rPr lang="en-US" dirty="0" err="1"/>
              <a:t>Deacozes</a:t>
            </a:r>
            <a:r>
              <a:rPr lang="en-US" dirty="0"/>
              <a:t>) voluntarily   surrenders to Islam Sultan (</a:t>
            </a:r>
            <a:r>
              <a:rPr lang="en-US" dirty="0" err="1"/>
              <a:t>Amurath</a:t>
            </a:r>
            <a:r>
              <a:rPr lang="en-US" dirty="0"/>
              <a:t>).</a:t>
            </a:r>
          </a:p>
          <a:p>
            <a:r>
              <a:rPr lang="en-US" dirty="0"/>
              <a:t>“In the year </a:t>
            </a:r>
            <a:r>
              <a:rPr lang="en-US" b="1" dirty="0"/>
              <a:t>1449</a:t>
            </a:r>
            <a:r>
              <a:rPr lang="en-US" dirty="0"/>
              <a:t>, </a:t>
            </a:r>
            <a:r>
              <a:rPr lang="en-US" b="1" dirty="0"/>
              <a:t>John </a:t>
            </a:r>
            <a:r>
              <a:rPr lang="en-US" b="1" dirty="0" err="1"/>
              <a:t>Paleologus</a:t>
            </a:r>
            <a:r>
              <a:rPr lang="en-US" dirty="0"/>
              <a:t>, the Greek emperor, died, but left no children to inherit his throne, and </a:t>
            </a:r>
            <a:r>
              <a:rPr lang="en-US" b="1" dirty="0"/>
              <a:t>Constantine </a:t>
            </a:r>
            <a:r>
              <a:rPr lang="en-US" b="1" dirty="0" err="1"/>
              <a:t>Deacozes</a:t>
            </a:r>
            <a:r>
              <a:rPr lang="en-US" dirty="0"/>
              <a:t> succeeded to it. But he would not venture to ascend the throne without the </a:t>
            </a:r>
            <a:r>
              <a:rPr lang="en-US" b="1" dirty="0"/>
              <a:t>consent </a:t>
            </a:r>
            <a:r>
              <a:rPr lang="en-US" dirty="0"/>
              <a:t>of </a:t>
            </a:r>
            <a:r>
              <a:rPr lang="en-US" dirty="0" err="1"/>
              <a:t>Amurath</a:t>
            </a:r>
            <a:r>
              <a:rPr lang="en-US" dirty="0"/>
              <a:t>, the </a:t>
            </a:r>
            <a:r>
              <a:rPr lang="en-US" b="1" dirty="0"/>
              <a:t>Turkish Sultan</a:t>
            </a:r>
            <a:r>
              <a:rPr lang="en-US" dirty="0"/>
              <a:t>. He therefore sent ambassadors </a:t>
            </a:r>
            <a:r>
              <a:rPr lang="en-US" b="1" dirty="0"/>
              <a:t>to ask his consent,</a:t>
            </a:r>
            <a:r>
              <a:rPr lang="en-US" dirty="0"/>
              <a:t> and obtained it, </a:t>
            </a:r>
            <a:r>
              <a:rPr lang="en-US" b="1" dirty="0"/>
              <a:t>before he presumed to call himself sovereign</a:t>
            </a:r>
            <a:r>
              <a:rPr lang="en-US" dirty="0"/>
              <a:t>.” {1842 </a:t>
            </a:r>
            <a:r>
              <a:rPr lang="en-US" dirty="0" err="1"/>
              <a:t>JoL</a:t>
            </a:r>
            <a:r>
              <a:rPr lang="en-US" dirty="0"/>
              <a:t>, PREX2 182.2}</a:t>
            </a:r>
          </a:p>
          <a:p>
            <a:endParaRPr lang="en-US" dirty="0"/>
          </a:p>
          <a:p>
            <a:pPr marL="285750" lvl="0" indent="-285750">
              <a:buFont typeface="Arial" panose="020B0604020202020204" pitchFamily="34" charset="0"/>
              <a:buChar char="•"/>
            </a:pPr>
            <a:r>
              <a:rPr lang="en-US" dirty="0"/>
              <a:t>We’ve been marking Raphia as a win for the King for the South (Russia) against the King of the North (USA).</a:t>
            </a:r>
          </a:p>
          <a:p>
            <a:pPr marL="285750" lvl="0" indent="-285750">
              <a:buFont typeface="Arial" panose="020B0604020202020204" pitchFamily="34" charset="0"/>
              <a:buChar char="•"/>
            </a:pPr>
            <a:r>
              <a:rPr lang="en-US" dirty="0"/>
              <a:t>This marks the activity of Russia conquering USA over the issue of the spheres of influence among other subjects. For Donald Trump to take the presidential seat, he had to surrender his allegiance of US constitution to Russia which meddled in the 2016 US presidential election. This can be traced back from2013/2014,an alliance between Putin and Donald Trump: Trumps road to the White house.</a:t>
            </a:r>
          </a:p>
        </p:txBody>
      </p:sp>
      <p:pic>
        <p:nvPicPr>
          <p:cNvPr id="14" name="Picture 13">
            <a:extLst>
              <a:ext uri="{FF2B5EF4-FFF2-40B4-BE49-F238E27FC236}">
                <a16:creationId xmlns:a16="http://schemas.microsoft.com/office/drawing/2014/main" id="{3190B7C4-26C9-406B-B903-D3C86A38240D}"/>
              </a:ext>
            </a:extLst>
          </p:cNvPr>
          <p:cNvPicPr>
            <a:picLocks noChangeAspect="1"/>
          </p:cNvPicPr>
          <p:nvPr/>
        </p:nvPicPr>
        <p:blipFill>
          <a:blip r:embed="rId2"/>
          <a:stretch>
            <a:fillRect/>
          </a:stretch>
        </p:blipFill>
        <p:spPr>
          <a:xfrm>
            <a:off x="4921274" y="1330522"/>
            <a:ext cx="6140241" cy="1242794"/>
          </a:xfrm>
          <a:prstGeom prst="rect">
            <a:avLst/>
          </a:prstGeom>
        </p:spPr>
      </p:pic>
      <p:sp>
        <p:nvSpPr>
          <p:cNvPr id="15" name="TextBox 14">
            <a:extLst>
              <a:ext uri="{FF2B5EF4-FFF2-40B4-BE49-F238E27FC236}">
                <a16:creationId xmlns:a16="http://schemas.microsoft.com/office/drawing/2014/main" id="{C369488E-7224-4ADE-9D31-D39AFC7E42DE}"/>
              </a:ext>
            </a:extLst>
          </p:cNvPr>
          <p:cNvSpPr txBox="1"/>
          <p:nvPr/>
        </p:nvSpPr>
        <p:spPr>
          <a:xfrm>
            <a:off x="4791784" y="961190"/>
            <a:ext cx="888274" cy="369332"/>
          </a:xfrm>
          <a:prstGeom prst="rect">
            <a:avLst/>
          </a:prstGeom>
          <a:noFill/>
        </p:spPr>
        <p:txBody>
          <a:bodyPr wrap="square" rtlCol="0">
            <a:spAutoFit/>
          </a:bodyPr>
          <a:lstStyle/>
          <a:p>
            <a:r>
              <a:rPr lang="en-US" b="1" dirty="0">
                <a:solidFill>
                  <a:srgbClr val="FF0000"/>
                </a:solidFill>
              </a:rPr>
              <a:t>606 AD</a:t>
            </a:r>
          </a:p>
        </p:txBody>
      </p:sp>
      <p:cxnSp>
        <p:nvCxnSpPr>
          <p:cNvPr id="16" name="Straight Connector 15">
            <a:extLst>
              <a:ext uri="{FF2B5EF4-FFF2-40B4-BE49-F238E27FC236}">
                <a16:creationId xmlns:a16="http://schemas.microsoft.com/office/drawing/2014/main" id="{A768A5B1-A90A-4CCE-BC5B-66B5704CA9F2}"/>
              </a:ext>
            </a:extLst>
          </p:cNvPr>
          <p:cNvCxnSpPr>
            <a:cxnSpLocks/>
          </p:cNvCxnSpPr>
          <p:nvPr/>
        </p:nvCxnSpPr>
        <p:spPr>
          <a:xfrm flipH="1">
            <a:off x="1684294" y="2273499"/>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FFBD44-7D29-4054-B87E-71901520BBF8}"/>
              </a:ext>
            </a:extLst>
          </p:cNvPr>
          <p:cNvSpPr txBox="1"/>
          <p:nvPr/>
        </p:nvSpPr>
        <p:spPr>
          <a:xfrm>
            <a:off x="1451877" y="1476494"/>
            <a:ext cx="521432" cy="276999"/>
          </a:xfrm>
          <a:prstGeom prst="rect">
            <a:avLst/>
          </a:prstGeom>
          <a:noFill/>
        </p:spPr>
        <p:txBody>
          <a:bodyPr wrap="square" rtlCol="0">
            <a:spAutoFit/>
          </a:bodyPr>
          <a:lstStyle/>
          <a:p>
            <a:r>
              <a:rPr lang="en-US" sz="1200" b="1" dirty="0"/>
              <a:t>1979</a:t>
            </a:r>
          </a:p>
        </p:txBody>
      </p:sp>
      <p:cxnSp>
        <p:nvCxnSpPr>
          <p:cNvPr id="18" name="Straight Arrow Connector 17">
            <a:extLst>
              <a:ext uri="{FF2B5EF4-FFF2-40B4-BE49-F238E27FC236}">
                <a16:creationId xmlns:a16="http://schemas.microsoft.com/office/drawing/2014/main" id="{39718652-4514-4B52-9196-B15426884AAB}"/>
              </a:ext>
            </a:extLst>
          </p:cNvPr>
          <p:cNvCxnSpPr/>
          <p:nvPr/>
        </p:nvCxnSpPr>
        <p:spPr>
          <a:xfrm flipV="1">
            <a:off x="1710358" y="1780598"/>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0D9D99E-134B-4CB4-B914-63D0C38A3149}"/>
              </a:ext>
            </a:extLst>
          </p:cNvPr>
          <p:cNvSpPr/>
          <p:nvPr/>
        </p:nvSpPr>
        <p:spPr>
          <a:xfrm>
            <a:off x="1337366" y="985659"/>
            <a:ext cx="888274" cy="461665"/>
          </a:xfrm>
          <a:prstGeom prst="rect">
            <a:avLst/>
          </a:prstGeom>
        </p:spPr>
        <p:txBody>
          <a:bodyPr wrap="square">
            <a:spAutoFit/>
          </a:bodyPr>
          <a:lstStyle/>
          <a:p>
            <a:r>
              <a:rPr lang="en-US" sz="1200" dirty="0"/>
              <a:t>Iranian Revolution </a:t>
            </a:r>
          </a:p>
        </p:txBody>
      </p:sp>
      <p:sp>
        <p:nvSpPr>
          <p:cNvPr id="20" name="TextBox 19">
            <a:extLst>
              <a:ext uri="{FF2B5EF4-FFF2-40B4-BE49-F238E27FC236}">
                <a16:creationId xmlns:a16="http://schemas.microsoft.com/office/drawing/2014/main" id="{0F1E8C26-96B7-46EC-A7F9-D157B856B945}"/>
              </a:ext>
            </a:extLst>
          </p:cNvPr>
          <p:cNvSpPr txBox="1"/>
          <p:nvPr/>
        </p:nvSpPr>
        <p:spPr>
          <a:xfrm>
            <a:off x="2264990" y="1462379"/>
            <a:ext cx="521432" cy="276999"/>
          </a:xfrm>
          <a:prstGeom prst="rect">
            <a:avLst/>
          </a:prstGeom>
          <a:noFill/>
        </p:spPr>
        <p:txBody>
          <a:bodyPr wrap="square" rtlCol="0">
            <a:spAutoFit/>
          </a:bodyPr>
          <a:lstStyle/>
          <a:p>
            <a:r>
              <a:rPr lang="en-US" sz="1200" b="1" dirty="0"/>
              <a:t>1980</a:t>
            </a:r>
          </a:p>
        </p:txBody>
      </p:sp>
      <p:cxnSp>
        <p:nvCxnSpPr>
          <p:cNvPr id="21" name="Straight Arrow Connector 20">
            <a:extLst>
              <a:ext uri="{FF2B5EF4-FFF2-40B4-BE49-F238E27FC236}">
                <a16:creationId xmlns:a16="http://schemas.microsoft.com/office/drawing/2014/main" id="{57EAE082-716F-416F-9B24-028BBE878884}"/>
              </a:ext>
            </a:extLst>
          </p:cNvPr>
          <p:cNvCxnSpPr/>
          <p:nvPr/>
        </p:nvCxnSpPr>
        <p:spPr>
          <a:xfrm flipV="1">
            <a:off x="2523471" y="176648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E7FDB33-312F-4485-95D9-12D94EBFEEEC}"/>
              </a:ext>
            </a:extLst>
          </p:cNvPr>
          <p:cNvSpPr/>
          <p:nvPr/>
        </p:nvSpPr>
        <p:spPr>
          <a:xfrm>
            <a:off x="2188367" y="986254"/>
            <a:ext cx="742945" cy="461665"/>
          </a:xfrm>
          <a:prstGeom prst="rect">
            <a:avLst/>
          </a:prstGeom>
        </p:spPr>
        <p:txBody>
          <a:bodyPr wrap="square">
            <a:spAutoFit/>
          </a:bodyPr>
          <a:lstStyle/>
          <a:p>
            <a:r>
              <a:rPr lang="en-US" sz="1200" dirty="0"/>
              <a:t>Iran-Iraq War</a:t>
            </a:r>
          </a:p>
        </p:txBody>
      </p:sp>
      <p:cxnSp>
        <p:nvCxnSpPr>
          <p:cNvPr id="23" name="Straight Arrow Connector 22">
            <a:extLst>
              <a:ext uri="{FF2B5EF4-FFF2-40B4-BE49-F238E27FC236}">
                <a16:creationId xmlns:a16="http://schemas.microsoft.com/office/drawing/2014/main" id="{2A182385-466F-4DEE-AC08-938F0C5D5E7B}"/>
              </a:ext>
            </a:extLst>
          </p:cNvPr>
          <p:cNvCxnSpPr/>
          <p:nvPr/>
        </p:nvCxnSpPr>
        <p:spPr>
          <a:xfrm>
            <a:off x="2340973" y="2407937"/>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4AB319-56AE-429B-A2EE-D17EFD48FE15}"/>
              </a:ext>
            </a:extLst>
          </p:cNvPr>
          <p:cNvSpPr/>
          <p:nvPr/>
        </p:nvSpPr>
        <p:spPr>
          <a:xfrm>
            <a:off x="2654492" y="2380906"/>
            <a:ext cx="2212843" cy="276999"/>
          </a:xfrm>
          <a:prstGeom prst="rect">
            <a:avLst/>
          </a:prstGeom>
        </p:spPr>
        <p:txBody>
          <a:bodyPr wrap="square">
            <a:spAutoFit/>
          </a:bodyPr>
          <a:lstStyle/>
          <a:p>
            <a:r>
              <a:rPr lang="en-US" sz="1200" dirty="0"/>
              <a:t>Afghan War 1979-1989</a:t>
            </a:r>
          </a:p>
        </p:txBody>
      </p:sp>
      <p:sp>
        <p:nvSpPr>
          <p:cNvPr id="25" name="TextBox 24">
            <a:extLst>
              <a:ext uri="{FF2B5EF4-FFF2-40B4-BE49-F238E27FC236}">
                <a16:creationId xmlns:a16="http://schemas.microsoft.com/office/drawing/2014/main" id="{4EE061E8-2310-4E20-9A71-285C974C2FF6}"/>
              </a:ext>
            </a:extLst>
          </p:cNvPr>
          <p:cNvSpPr txBox="1"/>
          <p:nvPr/>
        </p:nvSpPr>
        <p:spPr>
          <a:xfrm>
            <a:off x="6065314" y="893325"/>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6" name="TextBox 25">
            <a:extLst>
              <a:ext uri="{FF2B5EF4-FFF2-40B4-BE49-F238E27FC236}">
                <a16:creationId xmlns:a16="http://schemas.microsoft.com/office/drawing/2014/main" id="{3C3137BE-FB4F-4257-9A78-856D4DC4761A}"/>
              </a:ext>
            </a:extLst>
          </p:cNvPr>
          <p:cNvSpPr txBox="1"/>
          <p:nvPr/>
        </p:nvSpPr>
        <p:spPr>
          <a:xfrm>
            <a:off x="8787727" y="747828"/>
            <a:ext cx="888274" cy="646331"/>
          </a:xfrm>
          <a:prstGeom prst="rect">
            <a:avLst/>
          </a:prstGeom>
          <a:noFill/>
        </p:spPr>
        <p:txBody>
          <a:bodyPr wrap="square" rtlCol="0">
            <a:spAutoFit/>
          </a:bodyPr>
          <a:lstStyle/>
          <a:p>
            <a:pPr algn="ctr"/>
            <a:r>
              <a:rPr lang="en-US" b="1" dirty="0">
                <a:solidFill>
                  <a:srgbClr val="FF0000"/>
                </a:solidFill>
              </a:rPr>
              <a:t>July 27, 1449</a:t>
            </a:r>
          </a:p>
        </p:txBody>
      </p:sp>
    </p:spTree>
    <p:extLst>
      <p:ext uri="{BB962C8B-B14F-4D97-AF65-F5344CB8AC3E}">
        <p14:creationId xmlns:p14="http://schemas.microsoft.com/office/powerpoint/2010/main" val="3642085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44</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07719" y="447040"/>
            <a:ext cx="10554789" cy="5909310"/>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2014 Parallels 303BC in the line Pyrrhus in Macedonia: An Alliance between Demetrius (</a:t>
            </a:r>
            <a:r>
              <a:rPr lang="en-US" dirty="0" err="1"/>
              <a:t>KoN</a:t>
            </a:r>
            <a:r>
              <a:rPr lang="en-US" dirty="0"/>
              <a:t>) and Pyrrhus, KS.  Donald Trump allowed Russia to interfere in the US 2016 presidential election. He was not largely elected by the consent of his own people but through Russia, a foreign power just like a Turkish Sultan who allowed </a:t>
            </a:r>
            <a:r>
              <a:rPr lang="en-US" dirty="0" err="1"/>
              <a:t>Deacozes</a:t>
            </a:r>
            <a:r>
              <a:rPr lang="en-US" dirty="0"/>
              <a:t> to take the throne of Greece.</a:t>
            </a:r>
          </a:p>
          <a:p>
            <a:pPr marL="285750" lvl="0" indent="-285750">
              <a:buFont typeface="Arial" panose="020B0604020202020204" pitchFamily="34" charset="0"/>
              <a:buChar char="•"/>
            </a:pPr>
            <a:r>
              <a:rPr lang="en-US" dirty="0"/>
              <a:t>The war between Russia and USA has been through Spheres of Influence. We can look at it in the perspective of </a:t>
            </a:r>
            <a:r>
              <a:rPr lang="en-US" b="1" dirty="0"/>
              <a:t>Ukraine, Venezuela, Syria, China, Africa and Libya</a:t>
            </a:r>
            <a:r>
              <a:rPr lang="en-US" dirty="0"/>
              <a:t> that Culminate with the prediction of Nov 9, 2019. However, this can well be demonstrated in the election of Donald Trump in 2016. Raphia cannot be disconnected from other waymarks like 2014 which are stepping stones.</a:t>
            </a:r>
          </a:p>
          <a:p>
            <a:pPr marL="285750" lvl="0" indent="-285750">
              <a:buFont typeface="Arial" panose="020B0604020202020204" pitchFamily="34" charset="0"/>
              <a:buChar char="•"/>
            </a:pPr>
            <a:r>
              <a:rPr lang="en-US" dirty="0"/>
              <a:t>If we would strain our muscles to conceptualize our history and Millerites history especially Daniel 11:40, the Millerites (Josiah </a:t>
            </a:r>
            <a:r>
              <a:rPr lang="en-US" dirty="0" err="1"/>
              <a:t>Litch</a:t>
            </a:r>
            <a:r>
              <a:rPr lang="en-US" dirty="0"/>
              <a:t>) focused on Turkey (Islam). We have come to realize how Russia is an important entity in the prophetic field. We thought it was dead in 1991 after the dissolution of Soviet Union but through compare and contrast of 1798 and 1989, we saw a resurrection of the King of the South (Russia) in our history. The resurrection began in 1999 with the presidency of Putin. We will discuss more in our last presentation as we look into the understanding of Daniel 11:40 in our history, the fourth generation.</a:t>
            </a:r>
          </a:p>
        </p:txBody>
      </p:sp>
      <p:pic>
        <p:nvPicPr>
          <p:cNvPr id="26" name="Picture 25">
            <a:extLst>
              <a:ext uri="{FF2B5EF4-FFF2-40B4-BE49-F238E27FC236}">
                <a16:creationId xmlns:a16="http://schemas.microsoft.com/office/drawing/2014/main" id="{3D45F7F1-3609-46F9-AA9A-63F399D4ADA8}"/>
              </a:ext>
            </a:extLst>
          </p:cNvPr>
          <p:cNvPicPr>
            <a:picLocks noChangeAspect="1"/>
          </p:cNvPicPr>
          <p:nvPr/>
        </p:nvPicPr>
        <p:blipFill>
          <a:blip r:embed="rId2"/>
          <a:stretch>
            <a:fillRect/>
          </a:stretch>
        </p:blipFill>
        <p:spPr>
          <a:xfrm>
            <a:off x="4816771" y="1029734"/>
            <a:ext cx="6140241" cy="1242794"/>
          </a:xfrm>
          <a:prstGeom prst="rect">
            <a:avLst/>
          </a:prstGeom>
        </p:spPr>
      </p:pic>
      <p:sp>
        <p:nvSpPr>
          <p:cNvPr id="27" name="TextBox 26">
            <a:extLst>
              <a:ext uri="{FF2B5EF4-FFF2-40B4-BE49-F238E27FC236}">
                <a16:creationId xmlns:a16="http://schemas.microsoft.com/office/drawing/2014/main" id="{187E7E87-8894-476A-953C-BC4AC2B195FF}"/>
              </a:ext>
            </a:extLst>
          </p:cNvPr>
          <p:cNvSpPr txBox="1"/>
          <p:nvPr/>
        </p:nvSpPr>
        <p:spPr>
          <a:xfrm>
            <a:off x="4687281" y="660402"/>
            <a:ext cx="888274" cy="369332"/>
          </a:xfrm>
          <a:prstGeom prst="rect">
            <a:avLst/>
          </a:prstGeom>
          <a:noFill/>
        </p:spPr>
        <p:txBody>
          <a:bodyPr wrap="square" rtlCol="0">
            <a:spAutoFit/>
          </a:bodyPr>
          <a:lstStyle/>
          <a:p>
            <a:r>
              <a:rPr lang="en-US" b="1" dirty="0">
                <a:solidFill>
                  <a:srgbClr val="FF0000"/>
                </a:solidFill>
              </a:rPr>
              <a:t>606 AD</a:t>
            </a:r>
          </a:p>
        </p:txBody>
      </p:sp>
      <p:cxnSp>
        <p:nvCxnSpPr>
          <p:cNvPr id="28" name="Straight Connector 27">
            <a:extLst>
              <a:ext uri="{FF2B5EF4-FFF2-40B4-BE49-F238E27FC236}">
                <a16:creationId xmlns:a16="http://schemas.microsoft.com/office/drawing/2014/main" id="{58ADD43F-E64A-4259-A521-EB6565AE7D67}"/>
              </a:ext>
            </a:extLst>
          </p:cNvPr>
          <p:cNvCxnSpPr>
            <a:cxnSpLocks/>
          </p:cNvCxnSpPr>
          <p:nvPr/>
        </p:nvCxnSpPr>
        <p:spPr>
          <a:xfrm flipH="1">
            <a:off x="1579791" y="1972711"/>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FA65BC7-7448-4807-8B02-A96A03315AED}"/>
              </a:ext>
            </a:extLst>
          </p:cNvPr>
          <p:cNvSpPr txBox="1"/>
          <p:nvPr/>
        </p:nvSpPr>
        <p:spPr>
          <a:xfrm>
            <a:off x="1347374" y="1175706"/>
            <a:ext cx="521432" cy="276999"/>
          </a:xfrm>
          <a:prstGeom prst="rect">
            <a:avLst/>
          </a:prstGeom>
          <a:noFill/>
        </p:spPr>
        <p:txBody>
          <a:bodyPr wrap="square" rtlCol="0">
            <a:spAutoFit/>
          </a:bodyPr>
          <a:lstStyle/>
          <a:p>
            <a:r>
              <a:rPr lang="en-US" sz="1200" b="1" dirty="0"/>
              <a:t>1979</a:t>
            </a:r>
          </a:p>
        </p:txBody>
      </p:sp>
      <p:cxnSp>
        <p:nvCxnSpPr>
          <p:cNvPr id="30" name="Straight Arrow Connector 29">
            <a:extLst>
              <a:ext uri="{FF2B5EF4-FFF2-40B4-BE49-F238E27FC236}">
                <a16:creationId xmlns:a16="http://schemas.microsoft.com/office/drawing/2014/main" id="{7D55BB46-180D-4E1F-98E7-0A006FAAE4FF}"/>
              </a:ext>
            </a:extLst>
          </p:cNvPr>
          <p:cNvCxnSpPr/>
          <p:nvPr/>
        </p:nvCxnSpPr>
        <p:spPr>
          <a:xfrm flipV="1">
            <a:off x="1605855" y="147981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BF88C6-8490-4039-BB7B-52DF838E45E4}"/>
              </a:ext>
            </a:extLst>
          </p:cNvPr>
          <p:cNvSpPr/>
          <p:nvPr/>
        </p:nvSpPr>
        <p:spPr>
          <a:xfrm>
            <a:off x="1232863" y="684871"/>
            <a:ext cx="888274" cy="461665"/>
          </a:xfrm>
          <a:prstGeom prst="rect">
            <a:avLst/>
          </a:prstGeom>
        </p:spPr>
        <p:txBody>
          <a:bodyPr wrap="square">
            <a:spAutoFit/>
          </a:bodyPr>
          <a:lstStyle/>
          <a:p>
            <a:r>
              <a:rPr lang="en-US" sz="1200" dirty="0"/>
              <a:t>Iranian Revolution </a:t>
            </a:r>
          </a:p>
        </p:txBody>
      </p:sp>
      <p:sp>
        <p:nvSpPr>
          <p:cNvPr id="32" name="TextBox 31">
            <a:extLst>
              <a:ext uri="{FF2B5EF4-FFF2-40B4-BE49-F238E27FC236}">
                <a16:creationId xmlns:a16="http://schemas.microsoft.com/office/drawing/2014/main" id="{8BD92CCB-DFDB-444C-A495-35EDD965EBFA}"/>
              </a:ext>
            </a:extLst>
          </p:cNvPr>
          <p:cNvSpPr txBox="1"/>
          <p:nvPr/>
        </p:nvSpPr>
        <p:spPr>
          <a:xfrm>
            <a:off x="2160487" y="1161591"/>
            <a:ext cx="521432" cy="276999"/>
          </a:xfrm>
          <a:prstGeom prst="rect">
            <a:avLst/>
          </a:prstGeom>
          <a:noFill/>
        </p:spPr>
        <p:txBody>
          <a:bodyPr wrap="square" rtlCol="0">
            <a:spAutoFit/>
          </a:bodyPr>
          <a:lstStyle/>
          <a:p>
            <a:r>
              <a:rPr lang="en-US" sz="1200" b="1" dirty="0"/>
              <a:t>1980</a:t>
            </a:r>
          </a:p>
        </p:txBody>
      </p:sp>
      <p:cxnSp>
        <p:nvCxnSpPr>
          <p:cNvPr id="33" name="Straight Arrow Connector 32">
            <a:extLst>
              <a:ext uri="{FF2B5EF4-FFF2-40B4-BE49-F238E27FC236}">
                <a16:creationId xmlns:a16="http://schemas.microsoft.com/office/drawing/2014/main" id="{EA512220-39B1-4776-A693-BF2C0CA3A62E}"/>
              </a:ext>
            </a:extLst>
          </p:cNvPr>
          <p:cNvCxnSpPr/>
          <p:nvPr/>
        </p:nvCxnSpPr>
        <p:spPr>
          <a:xfrm flipV="1">
            <a:off x="2418968" y="146569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CA557C2-C065-474E-AAD5-4F9A8D3517DF}"/>
              </a:ext>
            </a:extLst>
          </p:cNvPr>
          <p:cNvSpPr/>
          <p:nvPr/>
        </p:nvSpPr>
        <p:spPr>
          <a:xfrm>
            <a:off x="2083864" y="685466"/>
            <a:ext cx="742945" cy="461665"/>
          </a:xfrm>
          <a:prstGeom prst="rect">
            <a:avLst/>
          </a:prstGeom>
        </p:spPr>
        <p:txBody>
          <a:bodyPr wrap="square">
            <a:spAutoFit/>
          </a:bodyPr>
          <a:lstStyle/>
          <a:p>
            <a:r>
              <a:rPr lang="en-US" sz="1200" dirty="0"/>
              <a:t>Iran-Iraq War</a:t>
            </a:r>
          </a:p>
        </p:txBody>
      </p:sp>
      <p:cxnSp>
        <p:nvCxnSpPr>
          <p:cNvPr id="35" name="Straight Arrow Connector 34">
            <a:extLst>
              <a:ext uri="{FF2B5EF4-FFF2-40B4-BE49-F238E27FC236}">
                <a16:creationId xmlns:a16="http://schemas.microsoft.com/office/drawing/2014/main" id="{37627529-B006-41A2-B371-76D91F666489}"/>
              </a:ext>
            </a:extLst>
          </p:cNvPr>
          <p:cNvCxnSpPr/>
          <p:nvPr/>
        </p:nvCxnSpPr>
        <p:spPr>
          <a:xfrm>
            <a:off x="2236470" y="2107149"/>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0D245C4-E726-4D37-8B75-FFAAFEE6A1E6}"/>
              </a:ext>
            </a:extLst>
          </p:cNvPr>
          <p:cNvSpPr/>
          <p:nvPr/>
        </p:nvSpPr>
        <p:spPr>
          <a:xfrm>
            <a:off x="2549989" y="2080118"/>
            <a:ext cx="2212843" cy="276999"/>
          </a:xfrm>
          <a:prstGeom prst="rect">
            <a:avLst/>
          </a:prstGeom>
        </p:spPr>
        <p:txBody>
          <a:bodyPr wrap="square">
            <a:spAutoFit/>
          </a:bodyPr>
          <a:lstStyle/>
          <a:p>
            <a:r>
              <a:rPr lang="en-US" sz="1200" dirty="0"/>
              <a:t>Afghan War 1979-1989</a:t>
            </a:r>
          </a:p>
        </p:txBody>
      </p:sp>
      <p:sp>
        <p:nvSpPr>
          <p:cNvPr id="37" name="TextBox 36">
            <a:extLst>
              <a:ext uri="{FF2B5EF4-FFF2-40B4-BE49-F238E27FC236}">
                <a16:creationId xmlns:a16="http://schemas.microsoft.com/office/drawing/2014/main" id="{C8178E0A-8A0B-4978-8124-6306A4A0D0BD}"/>
              </a:ext>
            </a:extLst>
          </p:cNvPr>
          <p:cNvSpPr txBox="1"/>
          <p:nvPr/>
        </p:nvSpPr>
        <p:spPr>
          <a:xfrm>
            <a:off x="5960811" y="592537"/>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38" name="TextBox 37">
            <a:extLst>
              <a:ext uri="{FF2B5EF4-FFF2-40B4-BE49-F238E27FC236}">
                <a16:creationId xmlns:a16="http://schemas.microsoft.com/office/drawing/2014/main" id="{59AF3EC8-FAA5-4C8A-935E-6F4987DEFF38}"/>
              </a:ext>
            </a:extLst>
          </p:cNvPr>
          <p:cNvSpPr txBox="1"/>
          <p:nvPr/>
        </p:nvSpPr>
        <p:spPr>
          <a:xfrm>
            <a:off x="8683224" y="447040"/>
            <a:ext cx="888274" cy="646331"/>
          </a:xfrm>
          <a:prstGeom prst="rect">
            <a:avLst/>
          </a:prstGeom>
          <a:noFill/>
        </p:spPr>
        <p:txBody>
          <a:bodyPr wrap="square" rtlCol="0">
            <a:spAutoFit/>
          </a:bodyPr>
          <a:lstStyle/>
          <a:p>
            <a:pPr algn="ctr"/>
            <a:r>
              <a:rPr lang="en-US" b="1" dirty="0">
                <a:solidFill>
                  <a:srgbClr val="FF0000"/>
                </a:solidFill>
              </a:rPr>
              <a:t>July 27, 1449</a:t>
            </a:r>
          </a:p>
        </p:txBody>
      </p:sp>
    </p:spTree>
    <p:extLst>
      <p:ext uri="{BB962C8B-B14F-4D97-AF65-F5344CB8AC3E}">
        <p14:creationId xmlns:p14="http://schemas.microsoft.com/office/powerpoint/2010/main" val="2884965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45</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38200" y="673463"/>
            <a:ext cx="10554789" cy="5355312"/>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1451</a:t>
            </a:r>
            <a:endParaRPr lang="en-US" dirty="0"/>
          </a:p>
          <a:p>
            <a:r>
              <a:rPr lang="en-US" b="1" dirty="0"/>
              <a:t>Death of </a:t>
            </a:r>
            <a:r>
              <a:rPr lang="en-US" b="1" dirty="0" err="1"/>
              <a:t>Amurath</a:t>
            </a:r>
            <a:endParaRPr lang="en-US" b="1" dirty="0"/>
          </a:p>
          <a:p>
            <a:endParaRPr lang="en-US" dirty="0"/>
          </a:p>
          <a:p>
            <a:r>
              <a:rPr lang="en-US" b="1" i="1" dirty="0"/>
              <a:t>“The death of </a:t>
            </a:r>
            <a:r>
              <a:rPr lang="en-US" b="1" i="1" dirty="0" err="1"/>
              <a:t>Amurath</a:t>
            </a:r>
            <a:r>
              <a:rPr lang="en-US" b="1" i="1" dirty="0"/>
              <a:t> in 1451,</a:t>
            </a:r>
            <a:r>
              <a:rPr lang="en-US" i="1" dirty="0"/>
              <a:t> and the succession of </a:t>
            </a:r>
            <a:r>
              <a:rPr lang="en-US" b="1" i="1" dirty="0"/>
              <a:t>Mohammed II</a:t>
            </a:r>
            <a:r>
              <a:rPr lang="en-US" i="1" dirty="0"/>
              <a:t>., a wily man full of ambition and restless of restraint, did not retard the conquest. Mohammed's one design was to capture Constantinople. "Peace was on his lips but war was in his heart," and every energy was bent toward the accomplishment of this design.  At midnight he once started from his bed, and demanded the immediate attendance of his prime vizier. The man came trembling, fearing the detection of some previous crime. He made his offering to the sultan, but was met with the words, "I ask a present far more valuable and important,-</a:t>
            </a:r>
            <a:r>
              <a:rPr lang="en-US" b="1" i="1" dirty="0"/>
              <a:t>Constantinople.</a:t>
            </a:r>
            <a:r>
              <a:rPr lang="en-US" i="1" dirty="0"/>
              <a:t>" Mohammed II. tested the loyalty of his soldiers, warned his ministers against the bribery of the Romans, </a:t>
            </a:r>
            <a:r>
              <a:rPr lang="en-US" b="1" i="1" dirty="0"/>
              <a:t>studied the art of war and the use of firearms</a:t>
            </a:r>
            <a:r>
              <a:rPr lang="en-US" i="1" dirty="0"/>
              <a:t>. He engaged the services of a founder of </a:t>
            </a:r>
            <a:r>
              <a:rPr lang="en-US" b="1" i="1" dirty="0"/>
              <a:t>cannon, </a:t>
            </a:r>
            <a:r>
              <a:rPr lang="en-US" i="1" dirty="0"/>
              <a:t>who promised weapons that could batter down </a:t>
            </a:r>
            <a:r>
              <a:rPr lang="en-US" b="1" i="1" dirty="0"/>
              <a:t>the walls of the city</a:t>
            </a:r>
            <a:r>
              <a:rPr lang="en-US" i="1" dirty="0"/>
              <a:t>.”</a:t>
            </a:r>
            <a:r>
              <a:rPr lang="en-US" dirty="0"/>
              <a:t>{1905 SNH, SSP 174.2}</a:t>
            </a:r>
          </a:p>
        </p:txBody>
      </p:sp>
      <p:pic>
        <p:nvPicPr>
          <p:cNvPr id="26" name="Picture 25">
            <a:extLst>
              <a:ext uri="{FF2B5EF4-FFF2-40B4-BE49-F238E27FC236}">
                <a16:creationId xmlns:a16="http://schemas.microsoft.com/office/drawing/2014/main" id="{1AEFFDA2-35F6-4A8E-932E-C0BDC79353BB}"/>
              </a:ext>
            </a:extLst>
          </p:cNvPr>
          <p:cNvPicPr>
            <a:picLocks noChangeAspect="1"/>
          </p:cNvPicPr>
          <p:nvPr/>
        </p:nvPicPr>
        <p:blipFill>
          <a:blip r:embed="rId2"/>
          <a:stretch>
            <a:fillRect/>
          </a:stretch>
        </p:blipFill>
        <p:spPr>
          <a:xfrm>
            <a:off x="4929983" y="1256157"/>
            <a:ext cx="6140241" cy="1242794"/>
          </a:xfrm>
          <a:prstGeom prst="rect">
            <a:avLst/>
          </a:prstGeom>
        </p:spPr>
      </p:pic>
      <p:sp>
        <p:nvSpPr>
          <p:cNvPr id="27" name="TextBox 26">
            <a:extLst>
              <a:ext uri="{FF2B5EF4-FFF2-40B4-BE49-F238E27FC236}">
                <a16:creationId xmlns:a16="http://schemas.microsoft.com/office/drawing/2014/main" id="{C6000ECD-E553-4D2A-8AE4-BE43CE175689}"/>
              </a:ext>
            </a:extLst>
          </p:cNvPr>
          <p:cNvSpPr txBox="1"/>
          <p:nvPr/>
        </p:nvSpPr>
        <p:spPr>
          <a:xfrm>
            <a:off x="4800493" y="886825"/>
            <a:ext cx="888274" cy="369332"/>
          </a:xfrm>
          <a:prstGeom prst="rect">
            <a:avLst/>
          </a:prstGeom>
          <a:noFill/>
        </p:spPr>
        <p:txBody>
          <a:bodyPr wrap="square" rtlCol="0">
            <a:spAutoFit/>
          </a:bodyPr>
          <a:lstStyle/>
          <a:p>
            <a:r>
              <a:rPr lang="en-US" b="1" dirty="0">
                <a:solidFill>
                  <a:srgbClr val="FF0000"/>
                </a:solidFill>
              </a:rPr>
              <a:t>606 AD</a:t>
            </a:r>
          </a:p>
        </p:txBody>
      </p:sp>
      <p:cxnSp>
        <p:nvCxnSpPr>
          <p:cNvPr id="28" name="Straight Connector 27">
            <a:extLst>
              <a:ext uri="{FF2B5EF4-FFF2-40B4-BE49-F238E27FC236}">
                <a16:creationId xmlns:a16="http://schemas.microsoft.com/office/drawing/2014/main" id="{CED232A5-EA91-43FB-B788-9023D169B055}"/>
              </a:ext>
            </a:extLst>
          </p:cNvPr>
          <p:cNvCxnSpPr>
            <a:cxnSpLocks/>
          </p:cNvCxnSpPr>
          <p:nvPr/>
        </p:nvCxnSpPr>
        <p:spPr>
          <a:xfrm flipH="1">
            <a:off x="1693003" y="2199134"/>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3A4D6AA-64E5-416D-97F3-6845041A353A}"/>
              </a:ext>
            </a:extLst>
          </p:cNvPr>
          <p:cNvSpPr txBox="1"/>
          <p:nvPr/>
        </p:nvSpPr>
        <p:spPr>
          <a:xfrm>
            <a:off x="1460586" y="1402129"/>
            <a:ext cx="521432" cy="276999"/>
          </a:xfrm>
          <a:prstGeom prst="rect">
            <a:avLst/>
          </a:prstGeom>
          <a:noFill/>
        </p:spPr>
        <p:txBody>
          <a:bodyPr wrap="square" rtlCol="0">
            <a:spAutoFit/>
          </a:bodyPr>
          <a:lstStyle/>
          <a:p>
            <a:r>
              <a:rPr lang="en-US" sz="1200" b="1" dirty="0"/>
              <a:t>1979</a:t>
            </a:r>
          </a:p>
        </p:txBody>
      </p:sp>
      <p:cxnSp>
        <p:nvCxnSpPr>
          <p:cNvPr id="30" name="Straight Arrow Connector 29">
            <a:extLst>
              <a:ext uri="{FF2B5EF4-FFF2-40B4-BE49-F238E27FC236}">
                <a16:creationId xmlns:a16="http://schemas.microsoft.com/office/drawing/2014/main" id="{F8E5B674-9C6E-433F-A6EB-587E99AF69A0}"/>
              </a:ext>
            </a:extLst>
          </p:cNvPr>
          <p:cNvCxnSpPr/>
          <p:nvPr/>
        </p:nvCxnSpPr>
        <p:spPr>
          <a:xfrm flipV="1">
            <a:off x="1719067" y="170623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9A0AECE-6D4D-4056-AD4D-8CEA3CE20336}"/>
              </a:ext>
            </a:extLst>
          </p:cNvPr>
          <p:cNvSpPr/>
          <p:nvPr/>
        </p:nvSpPr>
        <p:spPr>
          <a:xfrm>
            <a:off x="1346075" y="911294"/>
            <a:ext cx="888274" cy="461665"/>
          </a:xfrm>
          <a:prstGeom prst="rect">
            <a:avLst/>
          </a:prstGeom>
        </p:spPr>
        <p:txBody>
          <a:bodyPr wrap="square">
            <a:spAutoFit/>
          </a:bodyPr>
          <a:lstStyle/>
          <a:p>
            <a:r>
              <a:rPr lang="en-US" sz="1200" dirty="0"/>
              <a:t>Iranian Revolution </a:t>
            </a:r>
          </a:p>
        </p:txBody>
      </p:sp>
      <p:sp>
        <p:nvSpPr>
          <p:cNvPr id="32" name="TextBox 31">
            <a:extLst>
              <a:ext uri="{FF2B5EF4-FFF2-40B4-BE49-F238E27FC236}">
                <a16:creationId xmlns:a16="http://schemas.microsoft.com/office/drawing/2014/main" id="{3FC6DD44-35B1-4D05-9534-AD31746E40EF}"/>
              </a:ext>
            </a:extLst>
          </p:cNvPr>
          <p:cNvSpPr txBox="1"/>
          <p:nvPr/>
        </p:nvSpPr>
        <p:spPr>
          <a:xfrm>
            <a:off x="2273699" y="1388014"/>
            <a:ext cx="521432" cy="276999"/>
          </a:xfrm>
          <a:prstGeom prst="rect">
            <a:avLst/>
          </a:prstGeom>
          <a:noFill/>
        </p:spPr>
        <p:txBody>
          <a:bodyPr wrap="square" rtlCol="0">
            <a:spAutoFit/>
          </a:bodyPr>
          <a:lstStyle/>
          <a:p>
            <a:r>
              <a:rPr lang="en-US" sz="1200" b="1" dirty="0"/>
              <a:t>1980</a:t>
            </a:r>
          </a:p>
        </p:txBody>
      </p:sp>
      <p:cxnSp>
        <p:nvCxnSpPr>
          <p:cNvPr id="33" name="Straight Arrow Connector 32">
            <a:extLst>
              <a:ext uri="{FF2B5EF4-FFF2-40B4-BE49-F238E27FC236}">
                <a16:creationId xmlns:a16="http://schemas.microsoft.com/office/drawing/2014/main" id="{553CD1BF-BAA7-411E-B1D8-2C28997067B2}"/>
              </a:ext>
            </a:extLst>
          </p:cNvPr>
          <p:cNvCxnSpPr/>
          <p:nvPr/>
        </p:nvCxnSpPr>
        <p:spPr>
          <a:xfrm flipV="1">
            <a:off x="2532180" y="1692118"/>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B9CE00F-1A12-4EBD-8472-47D77844A746}"/>
              </a:ext>
            </a:extLst>
          </p:cNvPr>
          <p:cNvSpPr/>
          <p:nvPr/>
        </p:nvSpPr>
        <p:spPr>
          <a:xfrm>
            <a:off x="2197076" y="911889"/>
            <a:ext cx="742945" cy="461665"/>
          </a:xfrm>
          <a:prstGeom prst="rect">
            <a:avLst/>
          </a:prstGeom>
        </p:spPr>
        <p:txBody>
          <a:bodyPr wrap="square">
            <a:spAutoFit/>
          </a:bodyPr>
          <a:lstStyle/>
          <a:p>
            <a:r>
              <a:rPr lang="en-US" sz="1200" dirty="0"/>
              <a:t>Iran-Iraq War</a:t>
            </a:r>
          </a:p>
        </p:txBody>
      </p:sp>
      <p:cxnSp>
        <p:nvCxnSpPr>
          <p:cNvPr id="35" name="Straight Arrow Connector 34">
            <a:extLst>
              <a:ext uri="{FF2B5EF4-FFF2-40B4-BE49-F238E27FC236}">
                <a16:creationId xmlns:a16="http://schemas.microsoft.com/office/drawing/2014/main" id="{999371B7-9B72-4FBF-BCF6-CE5E6A1BE263}"/>
              </a:ext>
            </a:extLst>
          </p:cNvPr>
          <p:cNvCxnSpPr/>
          <p:nvPr/>
        </p:nvCxnSpPr>
        <p:spPr>
          <a:xfrm>
            <a:off x="2349682" y="2333572"/>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0694B3C-0878-4381-BA5B-E1F3FEBF322B}"/>
              </a:ext>
            </a:extLst>
          </p:cNvPr>
          <p:cNvSpPr/>
          <p:nvPr/>
        </p:nvSpPr>
        <p:spPr>
          <a:xfrm>
            <a:off x="2663201" y="2306541"/>
            <a:ext cx="2212843" cy="276999"/>
          </a:xfrm>
          <a:prstGeom prst="rect">
            <a:avLst/>
          </a:prstGeom>
        </p:spPr>
        <p:txBody>
          <a:bodyPr wrap="square">
            <a:spAutoFit/>
          </a:bodyPr>
          <a:lstStyle/>
          <a:p>
            <a:r>
              <a:rPr lang="en-US" sz="1200" dirty="0"/>
              <a:t>Afghan War 1979-1989</a:t>
            </a:r>
          </a:p>
        </p:txBody>
      </p:sp>
      <p:sp>
        <p:nvSpPr>
          <p:cNvPr id="37" name="TextBox 36">
            <a:extLst>
              <a:ext uri="{FF2B5EF4-FFF2-40B4-BE49-F238E27FC236}">
                <a16:creationId xmlns:a16="http://schemas.microsoft.com/office/drawing/2014/main" id="{011EF7ED-DA3B-47D8-AD0F-50749227AF31}"/>
              </a:ext>
            </a:extLst>
          </p:cNvPr>
          <p:cNvSpPr txBox="1"/>
          <p:nvPr/>
        </p:nvSpPr>
        <p:spPr>
          <a:xfrm>
            <a:off x="6074023" y="818960"/>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38" name="TextBox 37">
            <a:extLst>
              <a:ext uri="{FF2B5EF4-FFF2-40B4-BE49-F238E27FC236}">
                <a16:creationId xmlns:a16="http://schemas.microsoft.com/office/drawing/2014/main" id="{9D9E87BE-5EF6-4F1F-8A46-A36ADBF9980E}"/>
              </a:ext>
            </a:extLst>
          </p:cNvPr>
          <p:cNvSpPr txBox="1"/>
          <p:nvPr/>
        </p:nvSpPr>
        <p:spPr>
          <a:xfrm>
            <a:off x="8796436" y="673463"/>
            <a:ext cx="888274" cy="646331"/>
          </a:xfrm>
          <a:prstGeom prst="rect">
            <a:avLst/>
          </a:prstGeom>
          <a:noFill/>
        </p:spPr>
        <p:txBody>
          <a:bodyPr wrap="square" rtlCol="0">
            <a:spAutoFit/>
          </a:bodyPr>
          <a:lstStyle/>
          <a:p>
            <a:pPr algn="ctr"/>
            <a:r>
              <a:rPr lang="en-US" b="1" dirty="0">
                <a:solidFill>
                  <a:srgbClr val="FF0000"/>
                </a:solidFill>
              </a:rPr>
              <a:t>July 27, 1449</a:t>
            </a:r>
          </a:p>
        </p:txBody>
      </p:sp>
    </p:spTree>
    <p:extLst>
      <p:ext uri="{BB962C8B-B14F-4D97-AF65-F5344CB8AC3E}">
        <p14:creationId xmlns:p14="http://schemas.microsoft.com/office/powerpoint/2010/main" val="261635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46</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40377" y="1509485"/>
            <a:ext cx="10554789" cy="3693319"/>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death of </a:t>
            </a:r>
            <a:r>
              <a:rPr lang="en-US" dirty="0" err="1"/>
              <a:t>Amurath</a:t>
            </a:r>
            <a:r>
              <a:rPr lang="en-US" dirty="0"/>
              <a:t> demands careful examination in our application before 2021. Mohammed II made thorough preparation before he besieged </a:t>
            </a:r>
            <a:r>
              <a:rPr lang="en-US" i="1" dirty="0"/>
              <a:t>Constantinople </a:t>
            </a:r>
            <a:r>
              <a:rPr lang="en-US" dirty="0"/>
              <a:t>in 1453. How does that look like before 2021 in our history? Does the responsible death of </a:t>
            </a:r>
            <a:r>
              <a:rPr lang="en-US" i="1" dirty="0"/>
              <a:t>Abu Bakr al-Baghdadi in 2019(ISIS Caliph, by Trump Administration have any implication as we approach 2021?. 2019 marks a restrain of Islam which is to be loosed from 2021 as a destructive tool against USA as it changes from Constitution democracy to a dictatorial from .</a:t>
            </a:r>
            <a:endParaRPr lang="en-US" dirty="0"/>
          </a:p>
        </p:txBody>
      </p:sp>
      <p:pic>
        <p:nvPicPr>
          <p:cNvPr id="14" name="Picture 13">
            <a:extLst>
              <a:ext uri="{FF2B5EF4-FFF2-40B4-BE49-F238E27FC236}">
                <a16:creationId xmlns:a16="http://schemas.microsoft.com/office/drawing/2014/main" id="{F9B49ABB-1957-4669-9CBF-0F2133AF6BBC}"/>
              </a:ext>
            </a:extLst>
          </p:cNvPr>
          <p:cNvPicPr>
            <a:picLocks noChangeAspect="1"/>
          </p:cNvPicPr>
          <p:nvPr/>
        </p:nvPicPr>
        <p:blipFill>
          <a:blip r:embed="rId2"/>
          <a:stretch>
            <a:fillRect/>
          </a:stretch>
        </p:blipFill>
        <p:spPr>
          <a:xfrm>
            <a:off x="4799354" y="2092179"/>
            <a:ext cx="6140241" cy="1242794"/>
          </a:xfrm>
          <a:prstGeom prst="rect">
            <a:avLst/>
          </a:prstGeom>
        </p:spPr>
      </p:pic>
      <p:sp>
        <p:nvSpPr>
          <p:cNvPr id="15" name="TextBox 14">
            <a:extLst>
              <a:ext uri="{FF2B5EF4-FFF2-40B4-BE49-F238E27FC236}">
                <a16:creationId xmlns:a16="http://schemas.microsoft.com/office/drawing/2014/main" id="{C4341649-0CF8-4027-AF31-02F197A1E0E6}"/>
              </a:ext>
            </a:extLst>
          </p:cNvPr>
          <p:cNvSpPr txBox="1"/>
          <p:nvPr/>
        </p:nvSpPr>
        <p:spPr>
          <a:xfrm>
            <a:off x="4669864" y="1722847"/>
            <a:ext cx="888274" cy="369332"/>
          </a:xfrm>
          <a:prstGeom prst="rect">
            <a:avLst/>
          </a:prstGeom>
          <a:noFill/>
        </p:spPr>
        <p:txBody>
          <a:bodyPr wrap="square" rtlCol="0">
            <a:spAutoFit/>
          </a:bodyPr>
          <a:lstStyle/>
          <a:p>
            <a:r>
              <a:rPr lang="en-US" b="1" dirty="0">
                <a:solidFill>
                  <a:srgbClr val="FF0000"/>
                </a:solidFill>
              </a:rPr>
              <a:t>606 AD</a:t>
            </a:r>
          </a:p>
        </p:txBody>
      </p:sp>
      <p:cxnSp>
        <p:nvCxnSpPr>
          <p:cNvPr id="16" name="Straight Connector 15">
            <a:extLst>
              <a:ext uri="{FF2B5EF4-FFF2-40B4-BE49-F238E27FC236}">
                <a16:creationId xmlns:a16="http://schemas.microsoft.com/office/drawing/2014/main" id="{83885887-7295-4FE2-8585-D9418A002881}"/>
              </a:ext>
            </a:extLst>
          </p:cNvPr>
          <p:cNvCxnSpPr>
            <a:cxnSpLocks/>
          </p:cNvCxnSpPr>
          <p:nvPr/>
        </p:nvCxnSpPr>
        <p:spPr>
          <a:xfrm flipH="1">
            <a:off x="1562374" y="3035156"/>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3F3CE4-D038-4517-8096-632C27403C53}"/>
              </a:ext>
            </a:extLst>
          </p:cNvPr>
          <p:cNvSpPr txBox="1"/>
          <p:nvPr/>
        </p:nvSpPr>
        <p:spPr>
          <a:xfrm>
            <a:off x="1329957" y="2238151"/>
            <a:ext cx="521432" cy="276999"/>
          </a:xfrm>
          <a:prstGeom prst="rect">
            <a:avLst/>
          </a:prstGeom>
          <a:noFill/>
        </p:spPr>
        <p:txBody>
          <a:bodyPr wrap="square" rtlCol="0">
            <a:spAutoFit/>
          </a:bodyPr>
          <a:lstStyle/>
          <a:p>
            <a:r>
              <a:rPr lang="en-US" sz="1200" b="1" dirty="0"/>
              <a:t>1979</a:t>
            </a:r>
          </a:p>
        </p:txBody>
      </p:sp>
      <p:cxnSp>
        <p:nvCxnSpPr>
          <p:cNvPr id="18" name="Straight Arrow Connector 17">
            <a:extLst>
              <a:ext uri="{FF2B5EF4-FFF2-40B4-BE49-F238E27FC236}">
                <a16:creationId xmlns:a16="http://schemas.microsoft.com/office/drawing/2014/main" id="{BF712F25-044A-42A4-8978-5268DF6937CB}"/>
              </a:ext>
            </a:extLst>
          </p:cNvPr>
          <p:cNvCxnSpPr/>
          <p:nvPr/>
        </p:nvCxnSpPr>
        <p:spPr>
          <a:xfrm flipV="1">
            <a:off x="1588438" y="254225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3653A97-D10B-4C16-A98A-1DCDB5A17AB7}"/>
              </a:ext>
            </a:extLst>
          </p:cNvPr>
          <p:cNvSpPr/>
          <p:nvPr/>
        </p:nvSpPr>
        <p:spPr>
          <a:xfrm>
            <a:off x="1215446" y="1747316"/>
            <a:ext cx="888274" cy="461665"/>
          </a:xfrm>
          <a:prstGeom prst="rect">
            <a:avLst/>
          </a:prstGeom>
        </p:spPr>
        <p:txBody>
          <a:bodyPr wrap="square">
            <a:spAutoFit/>
          </a:bodyPr>
          <a:lstStyle/>
          <a:p>
            <a:r>
              <a:rPr lang="en-US" sz="1200" dirty="0"/>
              <a:t>Iranian Revolution </a:t>
            </a:r>
          </a:p>
        </p:txBody>
      </p:sp>
      <p:sp>
        <p:nvSpPr>
          <p:cNvPr id="20" name="TextBox 19">
            <a:extLst>
              <a:ext uri="{FF2B5EF4-FFF2-40B4-BE49-F238E27FC236}">
                <a16:creationId xmlns:a16="http://schemas.microsoft.com/office/drawing/2014/main" id="{18F53D5A-6090-4A8B-BB74-9E43D9018427}"/>
              </a:ext>
            </a:extLst>
          </p:cNvPr>
          <p:cNvSpPr txBox="1"/>
          <p:nvPr/>
        </p:nvSpPr>
        <p:spPr>
          <a:xfrm>
            <a:off x="2143070" y="2224036"/>
            <a:ext cx="521432" cy="276999"/>
          </a:xfrm>
          <a:prstGeom prst="rect">
            <a:avLst/>
          </a:prstGeom>
          <a:noFill/>
        </p:spPr>
        <p:txBody>
          <a:bodyPr wrap="square" rtlCol="0">
            <a:spAutoFit/>
          </a:bodyPr>
          <a:lstStyle/>
          <a:p>
            <a:r>
              <a:rPr lang="en-US" sz="1200" b="1" dirty="0"/>
              <a:t>1980</a:t>
            </a:r>
          </a:p>
        </p:txBody>
      </p:sp>
      <p:cxnSp>
        <p:nvCxnSpPr>
          <p:cNvPr id="21" name="Straight Arrow Connector 20">
            <a:extLst>
              <a:ext uri="{FF2B5EF4-FFF2-40B4-BE49-F238E27FC236}">
                <a16:creationId xmlns:a16="http://schemas.microsoft.com/office/drawing/2014/main" id="{FC1565E4-8BE0-4884-B59E-C98ED50AF5F6}"/>
              </a:ext>
            </a:extLst>
          </p:cNvPr>
          <p:cNvCxnSpPr/>
          <p:nvPr/>
        </p:nvCxnSpPr>
        <p:spPr>
          <a:xfrm flipV="1">
            <a:off x="2401551" y="252814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FC16D4-536C-428B-B7A8-80FC36CF6BFF}"/>
              </a:ext>
            </a:extLst>
          </p:cNvPr>
          <p:cNvSpPr/>
          <p:nvPr/>
        </p:nvSpPr>
        <p:spPr>
          <a:xfrm>
            <a:off x="2066447" y="1747911"/>
            <a:ext cx="742945" cy="461665"/>
          </a:xfrm>
          <a:prstGeom prst="rect">
            <a:avLst/>
          </a:prstGeom>
        </p:spPr>
        <p:txBody>
          <a:bodyPr wrap="square">
            <a:spAutoFit/>
          </a:bodyPr>
          <a:lstStyle/>
          <a:p>
            <a:r>
              <a:rPr lang="en-US" sz="1200" dirty="0"/>
              <a:t>Iran-Iraq War</a:t>
            </a:r>
          </a:p>
        </p:txBody>
      </p:sp>
      <p:cxnSp>
        <p:nvCxnSpPr>
          <p:cNvPr id="23" name="Straight Arrow Connector 22">
            <a:extLst>
              <a:ext uri="{FF2B5EF4-FFF2-40B4-BE49-F238E27FC236}">
                <a16:creationId xmlns:a16="http://schemas.microsoft.com/office/drawing/2014/main" id="{CE1A6A06-21CC-4F13-81FC-AFA5C2578160}"/>
              </a:ext>
            </a:extLst>
          </p:cNvPr>
          <p:cNvCxnSpPr/>
          <p:nvPr/>
        </p:nvCxnSpPr>
        <p:spPr>
          <a:xfrm>
            <a:off x="2219053" y="3169594"/>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70EEE7-61E3-43ED-956C-77C1673525B6}"/>
              </a:ext>
            </a:extLst>
          </p:cNvPr>
          <p:cNvSpPr/>
          <p:nvPr/>
        </p:nvSpPr>
        <p:spPr>
          <a:xfrm>
            <a:off x="2532572" y="3142563"/>
            <a:ext cx="2212843" cy="276999"/>
          </a:xfrm>
          <a:prstGeom prst="rect">
            <a:avLst/>
          </a:prstGeom>
        </p:spPr>
        <p:txBody>
          <a:bodyPr wrap="square">
            <a:spAutoFit/>
          </a:bodyPr>
          <a:lstStyle/>
          <a:p>
            <a:r>
              <a:rPr lang="en-US" sz="1200" dirty="0"/>
              <a:t>Afghan War 1979-1989</a:t>
            </a:r>
          </a:p>
        </p:txBody>
      </p:sp>
      <p:sp>
        <p:nvSpPr>
          <p:cNvPr id="25" name="TextBox 24">
            <a:extLst>
              <a:ext uri="{FF2B5EF4-FFF2-40B4-BE49-F238E27FC236}">
                <a16:creationId xmlns:a16="http://schemas.microsoft.com/office/drawing/2014/main" id="{9D7F895A-2F0E-4422-AC75-92269B816F6F}"/>
              </a:ext>
            </a:extLst>
          </p:cNvPr>
          <p:cNvSpPr txBox="1"/>
          <p:nvPr/>
        </p:nvSpPr>
        <p:spPr>
          <a:xfrm>
            <a:off x="5943394" y="1654982"/>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6" name="TextBox 25">
            <a:extLst>
              <a:ext uri="{FF2B5EF4-FFF2-40B4-BE49-F238E27FC236}">
                <a16:creationId xmlns:a16="http://schemas.microsoft.com/office/drawing/2014/main" id="{36A56BA2-7352-4621-BE2A-D9E3E36A8F49}"/>
              </a:ext>
            </a:extLst>
          </p:cNvPr>
          <p:cNvSpPr txBox="1"/>
          <p:nvPr/>
        </p:nvSpPr>
        <p:spPr>
          <a:xfrm>
            <a:off x="8665807" y="1509485"/>
            <a:ext cx="888274" cy="646331"/>
          </a:xfrm>
          <a:prstGeom prst="rect">
            <a:avLst/>
          </a:prstGeom>
          <a:noFill/>
        </p:spPr>
        <p:txBody>
          <a:bodyPr wrap="square" rtlCol="0">
            <a:spAutoFit/>
          </a:bodyPr>
          <a:lstStyle/>
          <a:p>
            <a:pPr algn="ctr"/>
            <a:r>
              <a:rPr lang="en-US" b="1" dirty="0">
                <a:solidFill>
                  <a:srgbClr val="FF0000"/>
                </a:solidFill>
              </a:rPr>
              <a:t>July 27, 1449</a:t>
            </a:r>
          </a:p>
        </p:txBody>
      </p:sp>
    </p:spTree>
    <p:extLst>
      <p:ext uri="{BB962C8B-B14F-4D97-AF65-F5344CB8AC3E}">
        <p14:creationId xmlns:p14="http://schemas.microsoft.com/office/powerpoint/2010/main" val="4032947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47</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305341"/>
            <a:ext cx="10554789" cy="4247317"/>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endParaRPr lang="en-US" dirty="0"/>
          </a:p>
          <a:p>
            <a:r>
              <a:rPr lang="en-US" b="1" dirty="0">
                <a:solidFill>
                  <a:srgbClr val="FF0000"/>
                </a:solidFill>
              </a:rPr>
              <a:t>1453AD =2021 (PANIUM)</a:t>
            </a:r>
            <a:endParaRPr lang="en-US" dirty="0">
              <a:solidFill>
                <a:srgbClr val="FF0000"/>
              </a:solidFill>
            </a:endParaRPr>
          </a:p>
          <a:p>
            <a:r>
              <a:rPr lang="en-US" b="1" dirty="0"/>
              <a:t>Attack on the wall of </a:t>
            </a:r>
            <a:r>
              <a:rPr lang="en-US" b="1" i="1" dirty="0"/>
              <a:t>Constantinople</a:t>
            </a:r>
          </a:p>
          <a:p>
            <a:endParaRPr lang="en-US" dirty="0"/>
          </a:p>
          <a:p>
            <a:r>
              <a:rPr lang="en-US" dirty="0"/>
              <a:t>“He (Mohammed II) accordingly made </a:t>
            </a:r>
            <a:r>
              <a:rPr lang="en-US" b="1" dirty="0"/>
              <a:t>preparations</a:t>
            </a:r>
            <a:r>
              <a:rPr lang="en-US" dirty="0"/>
              <a:t> for besieging and taking the city. The siege commenced on the </a:t>
            </a:r>
            <a:r>
              <a:rPr lang="en-US" b="1" dirty="0"/>
              <a:t>6</a:t>
            </a:r>
            <a:r>
              <a:rPr lang="en-US" b="1" baseline="30000" dirty="0"/>
              <a:t>th</a:t>
            </a:r>
            <a:r>
              <a:rPr lang="en-US" b="1" dirty="0"/>
              <a:t> of April, 1453</a:t>
            </a:r>
            <a:r>
              <a:rPr lang="en-US" dirty="0"/>
              <a:t>, and ended in the taking of the city, and death of the last of the </a:t>
            </a:r>
            <a:r>
              <a:rPr lang="en-US" dirty="0" err="1"/>
              <a:t>Constantines</a:t>
            </a:r>
            <a:r>
              <a:rPr lang="en-US" dirty="0"/>
              <a:t>, on the </a:t>
            </a:r>
            <a:r>
              <a:rPr lang="en-US" b="1" dirty="0"/>
              <a:t>16</a:t>
            </a:r>
            <a:r>
              <a:rPr lang="en-US" b="1" baseline="30000" dirty="0"/>
              <a:t>th</a:t>
            </a:r>
            <a:r>
              <a:rPr lang="en-US" b="1" dirty="0"/>
              <a:t> day of May</a:t>
            </a:r>
            <a:r>
              <a:rPr lang="en-US" dirty="0"/>
              <a:t> following. And the eastern city of the </a:t>
            </a:r>
            <a:r>
              <a:rPr lang="en-US" dirty="0" err="1"/>
              <a:t>Cæsars</a:t>
            </a:r>
            <a:r>
              <a:rPr lang="en-US" dirty="0"/>
              <a:t> became the seat of the Ottoman empire.” {1842 </a:t>
            </a:r>
            <a:r>
              <a:rPr lang="en-US" dirty="0" err="1"/>
              <a:t>JoL</a:t>
            </a:r>
            <a:r>
              <a:rPr lang="en-US" dirty="0"/>
              <a:t>, PREX2 183.2}</a:t>
            </a:r>
          </a:p>
        </p:txBody>
      </p:sp>
      <p:pic>
        <p:nvPicPr>
          <p:cNvPr id="15" name="Picture 14">
            <a:extLst>
              <a:ext uri="{FF2B5EF4-FFF2-40B4-BE49-F238E27FC236}">
                <a16:creationId xmlns:a16="http://schemas.microsoft.com/office/drawing/2014/main" id="{3810BFC2-B71B-440F-8569-B98B52456818}"/>
              </a:ext>
            </a:extLst>
          </p:cNvPr>
          <p:cNvPicPr>
            <a:picLocks noChangeAspect="1"/>
          </p:cNvPicPr>
          <p:nvPr/>
        </p:nvPicPr>
        <p:blipFill>
          <a:blip r:embed="rId2"/>
          <a:stretch>
            <a:fillRect/>
          </a:stretch>
        </p:blipFill>
        <p:spPr>
          <a:xfrm>
            <a:off x="4842897" y="1888035"/>
            <a:ext cx="6140241" cy="1242794"/>
          </a:xfrm>
          <a:prstGeom prst="rect">
            <a:avLst/>
          </a:prstGeom>
        </p:spPr>
      </p:pic>
      <p:sp>
        <p:nvSpPr>
          <p:cNvPr id="16" name="TextBox 15">
            <a:extLst>
              <a:ext uri="{FF2B5EF4-FFF2-40B4-BE49-F238E27FC236}">
                <a16:creationId xmlns:a16="http://schemas.microsoft.com/office/drawing/2014/main" id="{AF44CA4E-BAA1-472A-91C7-D34C318D2ADF}"/>
              </a:ext>
            </a:extLst>
          </p:cNvPr>
          <p:cNvSpPr txBox="1"/>
          <p:nvPr/>
        </p:nvSpPr>
        <p:spPr>
          <a:xfrm>
            <a:off x="4713407" y="1518703"/>
            <a:ext cx="888274" cy="369332"/>
          </a:xfrm>
          <a:prstGeom prst="rect">
            <a:avLst/>
          </a:prstGeom>
          <a:noFill/>
        </p:spPr>
        <p:txBody>
          <a:bodyPr wrap="square" rtlCol="0">
            <a:spAutoFit/>
          </a:bodyPr>
          <a:lstStyle/>
          <a:p>
            <a:r>
              <a:rPr lang="en-US" b="1" dirty="0">
                <a:solidFill>
                  <a:srgbClr val="FF0000"/>
                </a:solidFill>
              </a:rPr>
              <a:t>606 AD</a:t>
            </a:r>
          </a:p>
        </p:txBody>
      </p:sp>
      <p:cxnSp>
        <p:nvCxnSpPr>
          <p:cNvPr id="17" name="Straight Connector 16">
            <a:extLst>
              <a:ext uri="{FF2B5EF4-FFF2-40B4-BE49-F238E27FC236}">
                <a16:creationId xmlns:a16="http://schemas.microsoft.com/office/drawing/2014/main" id="{A3FC2061-8346-48D4-870D-DC183C43E055}"/>
              </a:ext>
            </a:extLst>
          </p:cNvPr>
          <p:cNvCxnSpPr>
            <a:cxnSpLocks/>
          </p:cNvCxnSpPr>
          <p:nvPr/>
        </p:nvCxnSpPr>
        <p:spPr>
          <a:xfrm flipH="1">
            <a:off x="1605917" y="2831012"/>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14AE90-3E42-4299-929D-0285284D61D1}"/>
              </a:ext>
            </a:extLst>
          </p:cNvPr>
          <p:cNvSpPr txBox="1"/>
          <p:nvPr/>
        </p:nvSpPr>
        <p:spPr>
          <a:xfrm>
            <a:off x="1373500" y="2034007"/>
            <a:ext cx="521432" cy="276999"/>
          </a:xfrm>
          <a:prstGeom prst="rect">
            <a:avLst/>
          </a:prstGeom>
          <a:noFill/>
        </p:spPr>
        <p:txBody>
          <a:bodyPr wrap="square" rtlCol="0">
            <a:spAutoFit/>
          </a:bodyPr>
          <a:lstStyle/>
          <a:p>
            <a:r>
              <a:rPr lang="en-US" sz="1200" b="1" dirty="0"/>
              <a:t>1979</a:t>
            </a:r>
          </a:p>
        </p:txBody>
      </p:sp>
      <p:cxnSp>
        <p:nvCxnSpPr>
          <p:cNvPr id="19" name="Straight Arrow Connector 18">
            <a:extLst>
              <a:ext uri="{FF2B5EF4-FFF2-40B4-BE49-F238E27FC236}">
                <a16:creationId xmlns:a16="http://schemas.microsoft.com/office/drawing/2014/main" id="{613B823E-9E2F-48B9-92FC-87BE02979849}"/>
              </a:ext>
            </a:extLst>
          </p:cNvPr>
          <p:cNvCxnSpPr/>
          <p:nvPr/>
        </p:nvCxnSpPr>
        <p:spPr>
          <a:xfrm flipV="1">
            <a:off x="1631981" y="233811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A6B632-3E99-4872-9AE9-B7DFDF06D3BD}"/>
              </a:ext>
            </a:extLst>
          </p:cNvPr>
          <p:cNvSpPr/>
          <p:nvPr/>
        </p:nvSpPr>
        <p:spPr>
          <a:xfrm>
            <a:off x="1258989" y="1543172"/>
            <a:ext cx="888274" cy="461665"/>
          </a:xfrm>
          <a:prstGeom prst="rect">
            <a:avLst/>
          </a:prstGeom>
        </p:spPr>
        <p:txBody>
          <a:bodyPr wrap="square">
            <a:spAutoFit/>
          </a:bodyPr>
          <a:lstStyle/>
          <a:p>
            <a:r>
              <a:rPr lang="en-US" sz="1200" dirty="0"/>
              <a:t>Iranian Revolution </a:t>
            </a:r>
          </a:p>
        </p:txBody>
      </p:sp>
      <p:sp>
        <p:nvSpPr>
          <p:cNvPr id="21" name="TextBox 20">
            <a:extLst>
              <a:ext uri="{FF2B5EF4-FFF2-40B4-BE49-F238E27FC236}">
                <a16:creationId xmlns:a16="http://schemas.microsoft.com/office/drawing/2014/main" id="{D2631B67-CA6C-4DBD-884C-44742B31F3E3}"/>
              </a:ext>
            </a:extLst>
          </p:cNvPr>
          <p:cNvSpPr txBox="1"/>
          <p:nvPr/>
        </p:nvSpPr>
        <p:spPr>
          <a:xfrm>
            <a:off x="2186613" y="2019892"/>
            <a:ext cx="521432" cy="276999"/>
          </a:xfrm>
          <a:prstGeom prst="rect">
            <a:avLst/>
          </a:prstGeom>
          <a:noFill/>
        </p:spPr>
        <p:txBody>
          <a:bodyPr wrap="square" rtlCol="0">
            <a:spAutoFit/>
          </a:bodyPr>
          <a:lstStyle/>
          <a:p>
            <a:r>
              <a:rPr lang="en-US" sz="1200" b="1" dirty="0"/>
              <a:t>1980</a:t>
            </a:r>
          </a:p>
        </p:txBody>
      </p:sp>
      <p:cxnSp>
        <p:nvCxnSpPr>
          <p:cNvPr id="22" name="Straight Arrow Connector 21">
            <a:extLst>
              <a:ext uri="{FF2B5EF4-FFF2-40B4-BE49-F238E27FC236}">
                <a16:creationId xmlns:a16="http://schemas.microsoft.com/office/drawing/2014/main" id="{8EFA8A04-A63F-4016-98C1-365C4D346E16}"/>
              </a:ext>
            </a:extLst>
          </p:cNvPr>
          <p:cNvCxnSpPr/>
          <p:nvPr/>
        </p:nvCxnSpPr>
        <p:spPr>
          <a:xfrm flipV="1">
            <a:off x="2445094" y="232399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96BDFD4-D2F5-4453-A43C-FA22B06ADFEC}"/>
              </a:ext>
            </a:extLst>
          </p:cNvPr>
          <p:cNvSpPr/>
          <p:nvPr/>
        </p:nvSpPr>
        <p:spPr>
          <a:xfrm>
            <a:off x="2109990" y="1543767"/>
            <a:ext cx="742945" cy="461665"/>
          </a:xfrm>
          <a:prstGeom prst="rect">
            <a:avLst/>
          </a:prstGeom>
        </p:spPr>
        <p:txBody>
          <a:bodyPr wrap="square">
            <a:spAutoFit/>
          </a:bodyPr>
          <a:lstStyle/>
          <a:p>
            <a:r>
              <a:rPr lang="en-US" sz="1200" dirty="0"/>
              <a:t>Iran-Iraq War</a:t>
            </a:r>
          </a:p>
        </p:txBody>
      </p:sp>
      <p:cxnSp>
        <p:nvCxnSpPr>
          <p:cNvPr id="24" name="Straight Arrow Connector 23">
            <a:extLst>
              <a:ext uri="{FF2B5EF4-FFF2-40B4-BE49-F238E27FC236}">
                <a16:creationId xmlns:a16="http://schemas.microsoft.com/office/drawing/2014/main" id="{1445449C-5284-431C-AC9A-B901832F8EBC}"/>
              </a:ext>
            </a:extLst>
          </p:cNvPr>
          <p:cNvCxnSpPr/>
          <p:nvPr/>
        </p:nvCxnSpPr>
        <p:spPr>
          <a:xfrm>
            <a:off x="2262596" y="2965450"/>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0267FFF-94D4-42C6-9157-33B63AB66D40}"/>
              </a:ext>
            </a:extLst>
          </p:cNvPr>
          <p:cNvSpPr/>
          <p:nvPr/>
        </p:nvSpPr>
        <p:spPr>
          <a:xfrm>
            <a:off x="2576115" y="2938419"/>
            <a:ext cx="2212843" cy="276999"/>
          </a:xfrm>
          <a:prstGeom prst="rect">
            <a:avLst/>
          </a:prstGeom>
        </p:spPr>
        <p:txBody>
          <a:bodyPr wrap="square">
            <a:spAutoFit/>
          </a:bodyPr>
          <a:lstStyle/>
          <a:p>
            <a:r>
              <a:rPr lang="en-US" sz="1200" dirty="0"/>
              <a:t>Afghan War 1979-1989</a:t>
            </a:r>
          </a:p>
        </p:txBody>
      </p:sp>
      <p:sp>
        <p:nvSpPr>
          <p:cNvPr id="26" name="TextBox 25">
            <a:extLst>
              <a:ext uri="{FF2B5EF4-FFF2-40B4-BE49-F238E27FC236}">
                <a16:creationId xmlns:a16="http://schemas.microsoft.com/office/drawing/2014/main" id="{899D1AF5-A5E1-475B-9A1E-963EB2D19F09}"/>
              </a:ext>
            </a:extLst>
          </p:cNvPr>
          <p:cNvSpPr txBox="1"/>
          <p:nvPr/>
        </p:nvSpPr>
        <p:spPr>
          <a:xfrm>
            <a:off x="5996256" y="1333148"/>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7" name="TextBox 26">
            <a:extLst>
              <a:ext uri="{FF2B5EF4-FFF2-40B4-BE49-F238E27FC236}">
                <a16:creationId xmlns:a16="http://schemas.microsoft.com/office/drawing/2014/main" id="{35F05D14-C761-486A-AEB2-69FC71D38A3B}"/>
              </a:ext>
            </a:extLst>
          </p:cNvPr>
          <p:cNvSpPr txBox="1"/>
          <p:nvPr/>
        </p:nvSpPr>
        <p:spPr>
          <a:xfrm>
            <a:off x="8709350" y="1305341"/>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28" name="TextBox 27">
            <a:extLst>
              <a:ext uri="{FF2B5EF4-FFF2-40B4-BE49-F238E27FC236}">
                <a16:creationId xmlns:a16="http://schemas.microsoft.com/office/drawing/2014/main" id="{912CAFCF-2F4A-4293-AC7D-BAF75CF3244C}"/>
              </a:ext>
            </a:extLst>
          </p:cNvPr>
          <p:cNvSpPr txBox="1"/>
          <p:nvPr/>
        </p:nvSpPr>
        <p:spPr>
          <a:xfrm>
            <a:off x="10011229" y="1518703"/>
            <a:ext cx="888274" cy="369332"/>
          </a:xfrm>
          <a:prstGeom prst="rect">
            <a:avLst/>
          </a:prstGeom>
          <a:noFill/>
        </p:spPr>
        <p:txBody>
          <a:bodyPr wrap="square" rtlCol="0">
            <a:spAutoFit/>
          </a:bodyPr>
          <a:lstStyle/>
          <a:p>
            <a:pPr algn="ctr"/>
            <a:r>
              <a:rPr lang="en-US" b="1" dirty="0">
                <a:solidFill>
                  <a:srgbClr val="FF0000"/>
                </a:solidFill>
              </a:rPr>
              <a:t>1453</a:t>
            </a:r>
          </a:p>
        </p:txBody>
      </p:sp>
      <p:sp>
        <p:nvSpPr>
          <p:cNvPr id="5" name="TextBox 4">
            <a:extLst>
              <a:ext uri="{FF2B5EF4-FFF2-40B4-BE49-F238E27FC236}">
                <a16:creationId xmlns:a16="http://schemas.microsoft.com/office/drawing/2014/main" id="{670948BB-9151-48AE-9839-50C5533483A6}"/>
              </a:ext>
            </a:extLst>
          </p:cNvPr>
          <p:cNvSpPr txBox="1"/>
          <p:nvPr/>
        </p:nvSpPr>
        <p:spPr>
          <a:xfrm>
            <a:off x="705394" y="304800"/>
            <a:ext cx="3213463" cy="369332"/>
          </a:xfrm>
          <a:prstGeom prst="rect">
            <a:avLst/>
          </a:prstGeom>
          <a:noFill/>
        </p:spPr>
        <p:txBody>
          <a:bodyPr wrap="square" rtlCol="0">
            <a:spAutoFit/>
          </a:bodyPr>
          <a:lstStyle/>
          <a:p>
            <a:r>
              <a:rPr lang="en-US" dirty="0"/>
              <a:t>Resume Aug. 1, 2020</a:t>
            </a:r>
          </a:p>
        </p:txBody>
      </p:sp>
    </p:spTree>
    <p:extLst>
      <p:ext uri="{BB962C8B-B14F-4D97-AF65-F5344CB8AC3E}">
        <p14:creationId xmlns:p14="http://schemas.microsoft.com/office/powerpoint/2010/main" val="1323439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48</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305341"/>
            <a:ext cx="10554789" cy="4524315"/>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endParaRPr lang="en-US" dirty="0"/>
          </a:p>
          <a:p>
            <a:r>
              <a:rPr lang="en-US" dirty="0"/>
              <a:t>“In April, 1453, the memorable siege was formed. </a:t>
            </a:r>
            <a:r>
              <a:rPr lang="en-US" b="1" dirty="0"/>
              <a:t>At the sound of the war trumpet</a:t>
            </a:r>
            <a:r>
              <a:rPr lang="en-US" dirty="0"/>
              <a:t>, the forces of Mohammed II were increased by swarms of fearless fanatics until, as </a:t>
            </a:r>
            <a:r>
              <a:rPr lang="en-US" dirty="0" err="1"/>
              <a:t>Phranza</a:t>
            </a:r>
            <a:r>
              <a:rPr lang="en-US" dirty="0"/>
              <a:t> has said, the besieging army numbered two hundred and fifty-eight thousand. </a:t>
            </a:r>
            <a:r>
              <a:rPr lang="en-US" b="1" dirty="0"/>
              <a:t>Constantinople fell</a:t>
            </a:r>
            <a:r>
              <a:rPr lang="en-US" dirty="0"/>
              <a:t>; the last vestige of Roman greatness was gone, </a:t>
            </a:r>
            <a:r>
              <a:rPr lang="en-US" b="1" dirty="0"/>
              <a:t>and the Moslem conquerors trampled the religion of Rome in the dust</a:t>
            </a:r>
            <a:r>
              <a:rPr lang="en-US" dirty="0"/>
              <a:t>. This memorable event affected all </a:t>
            </a:r>
            <a:r>
              <a:rPr lang="en-US" b="1" dirty="0"/>
              <a:t>future history</a:t>
            </a:r>
            <a:r>
              <a:rPr lang="en-US" dirty="0"/>
              <a:t>. The fall </a:t>
            </a:r>
            <a:r>
              <a:rPr lang="en-US" b="1" dirty="0"/>
              <a:t>shocked Europe</a:t>
            </a:r>
            <a:r>
              <a:rPr lang="en-US" dirty="0"/>
              <a:t>; and the convulsions had not passed, before the </a:t>
            </a:r>
            <a:r>
              <a:rPr lang="en-US" b="1" dirty="0"/>
              <a:t>light of the Reformation</a:t>
            </a:r>
            <a:r>
              <a:rPr lang="en-US" dirty="0"/>
              <a:t> broke the darkness which shrouded the Western Empire. </a:t>
            </a:r>
            <a:r>
              <a:rPr lang="en-US" b="1" dirty="0"/>
              <a:t>While the smoke from the "bottomless pit" was settling over the East, streaks of light heralded a coming dawn in the nations of Europe.” </a:t>
            </a:r>
            <a:r>
              <a:rPr lang="en-US" dirty="0"/>
              <a:t>{1905 SNH, SSP 174.2}</a:t>
            </a:r>
          </a:p>
        </p:txBody>
      </p:sp>
      <p:pic>
        <p:nvPicPr>
          <p:cNvPr id="15" name="Picture 14">
            <a:extLst>
              <a:ext uri="{FF2B5EF4-FFF2-40B4-BE49-F238E27FC236}">
                <a16:creationId xmlns:a16="http://schemas.microsoft.com/office/drawing/2014/main" id="{A46ED46E-107C-483F-8CF2-34820FEA7B42}"/>
              </a:ext>
            </a:extLst>
          </p:cNvPr>
          <p:cNvPicPr>
            <a:picLocks noChangeAspect="1"/>
          </p:cNvPicPr>
          <p:nvPr/>
        </p:nvPicPr>
        <p:blipFill>
          <a:blip r:embed="rId2"/>
          <a:stretch>
            <a:fillRect/>
          </a:stretch>
        </p:blipFill>
        <p:spPr>
          <a:xfrm>
            <a:off x="4747102" y="1888035"/>
            <a:ext cx="6140241" cy="1242794"/>
          </a:xfrm>
          <a:prstGeom prst="rect">
            <a:avLst/>
          </a:prstGeom>
        </p:spPr>
      </p:pic>
      <p:sp>
        <p:nvSpPr>
          <p:cNvPr id="16" name="TextBox 15">
            <a:extLst>
              <a:ext uri="{FF2B5EF4-FFF2-40B4-BE49-F238E27FC236}">
                <a16:creationId xmlns:a16="http://schemas.microsoft.com/office/drawing/2014/main" id="{BA5D0EB4-49B4-470A-8085-646000AC2396}"/>
              </a:ext>
            </a:extLst>
          </p:cNvPr>
          <p:cNvSpPr txBox="1"/>
          <p:nvPr/>
        </p:nvSpPr>
        <p:spPr>
          <a:xfrm>
            <a:off x="4617612" y="1518703"/>
            <a:ext cx="888274" cy="369332"/>
          </a:xfrm>
          <a:prstGeom prst="rect">
            <a:avLst/>
          </a:prstGeom>
          <a:noFill/>
        </p:spPr>
        <p:txBody>
          <a:bodyPr wrap="square" rtlCol="0">
            <a:spAutoFit/>
          </a:bodyPr>
          <a:lstStyle/>
          <a:p>
            <a:r>
              <a:rPr lang="en-US" b="1" dirty="0">
                <a:solidFill>
                  <a:srgbClr val="FF0000"/>
                </a:solidFill>
              </a:rPr>
              <a:t>606 AD</a:t>
            </a:r>
          </a:p>
        </p:txBody>
      </p:sp>
      <p:cxnSp>
        <p:nvCxnSpPr>
          <p:cNvPr id="17" name="Straight Connector 16">
            <a:extLst>
              <a:ext uri="{FF2B5EF4-FFF2-40B4-BE49-F238E27FC236}">
                <a16:creationId xmlns:a16="http://schemas.microsoft.com/office/drawing/2014/main" id="{42A3E91D-0561-4F5E-B80A-269033C664B0}"/>
              </a:ext>
            </a:extLst>
          </p:cNvPr>
          <p:cNvCxnSpPr>
            <a:cxnSpLocks/>
          </p:cNvCxnSpPr>
          <p:nvPr/>
        </p:nvCxnSpPr>
        <p:spPr>
          <a:xfrm flipH="1">
            <a:off x="1510122" y="2831012"/>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2F605B-52C8-449F-8A80-34FE2B44C1BC}"/>
              </a:ext>
            </a:extLst>
          </p:cNvPr>
          <p:cNvSpPr txBox="1"/>
          <p:nvPr/>
        </p:nvSpPr>
        <p:spPr>
          <a:xfrm>
            <a:off x="1277705" y="2034007"/>
            <a:ext cx="521432" cy="276999"/>
          </a:xfrm>
          <a:prstGeom prst="rect">
            <a:avLst/>
          </a:prstGeom>
          <a:noFill/>
        </p:spPr>
        <p:txBody>
          <a:bodyPr wrap="square" rtlCol="0">
            <a:spAutoFit/>
          </a:bodyPr>
          <a:lstStyle/>
          <a:p>
            <a:r>
              <a:rPr lang="en-US" sz="1200" b="1" dirty="0"/>
              <a:t>1979</a:t>
            </a:r>
          </a:p>
        </p:txBody>
      </p:sp>
      <p:cxnSp>
        <p:nvCxnSpPr>
          <p:cNvPr id="19" name="Straight Arrow Connector 18">
            <a:extLst>
              <a:ext uri="{FF2B5EF4-FFF2-40B4-BE49-F238E27FC236}">
                <a16:creationId xmlns:a16="http://schemas.microsoft.com/office/drawing/2014/main" id="{6DB0D2C1-494A-4C38-ABA5-DFC45692FE48}"/>
              </a:ext>
            </a:extLst>
          </p:cNvPr>
          <p:cNvCxnSpPr/>
          <p:nvPr/>
        </p:nvCxnSpPr>
        <p:spPr>
          <a:xfrm flipV="1">
            <a:off x="1536186" y="233811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C59C991-0811-4BAD-A085-2E1AB7923833}"/>
              </a:ext>
            </a:extLst>
          </p:cNvPr>
          <p:cNvSpPr/>
          <p:nvPr/>
        </p:nvSpPr>
        <p:spPr>
          <a:xfrm>
            <a:off x="1163194" y="1543172"/>
            <a:ext cx="888274" cy="461665"/>
          </a:xfrm>
          <a:prstGeom prst="rect">
            <a:avLst/>
          </a:prstGeom>
        </p:spPr>
        <p:txBody>
          <a:bodyPr wrap="square">
            <a:spAutoFit/>
          </a:bodyPr>
          <a:lstStyle/>
          <a:p>
            <a:r>
              <a:rPr lang="en-US" sz="1200" dirty="0"/>
              <a:t>Iranian Revolution </a:t>
            </a:r>
          </a:p>
        </p:txBody>
      </p:sp>
      <p:sp>
        <p:nvSpPr>
          <p:cNvPr id="21" name="TextBox 20">
            <a:extLst>
              <a:ext uri="{FF2B5EF4-FFF2-40B4-BE49-F238E27FC236}">
                <a16:creationId xmlns:a16="http://schemas.microsoft.com/office/drawing/2014/main" id="{B72A00CD-829B-4794-87A3-A8C5F61052DE}"/>
              </a:ext>
            </a:extLst>
          </p:cNvPr>
          <p:cNvSpPr txBox="1"/>
          <p:nvPr/>
        </p:nvSpPr>
        <p:spPr>
          <a:xfrm>
            <a:off x="2090818" y="2019892"/>
            <a:ext cx="521432" cy="276999"/>
          </a:xfrm>
          <a:prstGeom prst="rect">
            <a:avLst/>
          </a:prstGeom>
          <a:noFill/>
        </p:spPr>
        <p:txBody>
          <a:bodyPr wrap="square" rtlCol="0">
            <a:spAutoFit/>
          </a:bodyPr>
          <a:lstStyle/>
          <a:p>
            <a:r>
              <a:rPr lang="en-US" sz="1200" b="1" dirty="0"/>
              <a:t>1980</a:t>
            </a:r>
          </a:p>
        </p:txBody>
      </p:sp>
      <p:cxnSp>
        <p:nvCxnSpPr>
          <p:cNvPr id="22" name="Straight Arrow Connector 21">
            <a:extLst>
              <a:ext uri="{FF2B5EF4-FFF2-40B4-BE49-F238E27FC236}">
                <a16:creationId xmlns:a16="http://schemas.microsoft.com/office/drawing/2014/main" id="{3C933142-1117-4C4A-89ED-542A64351923}"/>
              </a:ext>
            </a:extLst>
          </p:cNvPr>
          <p:cNvCxnSpPr/>
          <p:nvPr/>
        </p:nvCxnSpPr>
        <p:spPr>
          <a:xfrm flipV="1">
            <a:off x="2349299" y="232399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DFB294E-5E42-4CCA-ABA4-02FA1E3B7ABB}"/>
              </a:ext>
            </a:extLst>
          </p:cNvPr>
          <p:cNvSpPr/>
          <p:nvPr/>
        </p:nvSpPr>
        <p:spPr>
          <a:xfrm>
            <a:off x="2014195" y="1543767"/>
            <a:ext cx="742945" cy="461665"/>
          </a:xfrm>
          <a:prstGeom prst="rect">
            <a:avLst/>
          </a:prstGeom>
        </p:spPr>
        <p:txBody>
          <a:bodyPr wrap="square">
            <a:spAutoFit/>
          </a:bodyPr>
          <a:lstStyle/>
          <a:p>
            <a:r>
              <a:rPr lang="en-US" sz="1200" dirty="0"/>
              <a:t>Iran-Iraq War</a:t>
            </a:r>
          </a:p>
        </p:txBody>
      </p:sp>
      <p:cxnSp>
        <p:nvCxnSpPr>
          <p:cNvPr id="24" name="Straight Arrow Connector 23">
            <a:extLst>
              <a:ext uri="{FF2B5EF4-FFF2-40B4-BE49-F238E27FC236}">
                <a16:creationId xmlns:a16="http://schemas.microsoft.com/office/drawing/2014/main" id="{5CBF0797-1476-4E6E-9751-27C96495A678}"/>
              </a:ext>
            </a:extLst>
          </p:cNvPr>
          <p:cNvCxnSpPr/>
          <p:nvPr/>
        </p:nvCxnSpPr>
        <p:spPr>
          <a:xfrm>
            <a:off x="2166801" y="2965450"/>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37FBFBF-531B-4B4C-BC61-B44FA176B0C2}"/>
              </a:ext>
            </a:extLst>
          </p:cNvPr>
          <p:cNvSpPr/>
          <p:nvPr/>
        </p:nvSpPr>
        <p:spPr>
          <a:xfrm>
            <a:off x="2480320" y="2938419"/>
            <a:ext cx="2212843" cy="276999"/>
          </a:xfrm>
          <a:prstGeom prst="rect">
            <a:avLst/>
          </a:prstGeom>
        </p:spPr>
        <p:txBody>
          <a:bodyPr wrap="square">
            <a:spAutoFit/>
          </a:bodyPr>
          <a:lstStyle/>
          <a:p>
            <a:r>
              <a:rPr lang="en-US" sz="1200" dirty="0"/>
              <a:t>Afghan War 1979-1989</a:t>
            </a:r>
          </a:p>
        </p:txBody>
      </p:sp>
      <p:sp>
        <p:nvSpPr>
          <p:cNvPr id="26" name="TextBox 25">
            <a:extLst>
              <a:ext uri="{FF2B5EF4-FFF2-40B4-BE49-F238E27FC236}">
                <a16:creationId xmlns:a16="http://schemas.microsoft.com/office/drawing/2014/main" id="{738D26B1-A0AB-498F-A1B7-ABA77A0A4BC9}"/>
              </a:ext>
            </a:extLst>
          </p:cNvPr>
          <p:cNvSpPr txBox="1"/>
          <p:nvPr/>
        </p:nvSpPr>
        <p:spPr>
          <a:xfrm>
            <a:off x="5900461" y="1333148"/>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7" name="TextBox 26">
            <a:extLst>
              <a:ext uri="{FF2B5EF4-FFF2-40B4-BE49-F238E27FC236}">
                <a16:creationId xmlns:a16="http://schemas.microsoft.com/office/drawing/2014/main" id="{938FE72C-9F43-4C87-8CEE-02F82123960B}"/>
              </a:ext>
            </a:extLst>
          </p:cNvPr>
          <p:cNvSpPr txBox="1"/>
          <p:nvPr/>
        </p:nvSpPr>
        <p:spPr>
          <a:xfrm>
            <a:off x="8613555" y="1305341"/>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28" name="TextBox 27">
            <a:extLst>
              <a:ext uri="{FF2B5EF4-FFF2-40B4-BE49-F238E27FC236}">
                <a16:creationId xmlns:a16="http://schemas.microsoft.com/office/drawing/2014/main" id="{1F8D0337-C192-4FEA-B1C0-108DD9A1F14E}"/>
              </a:ext>
            </a:extLst>
          </p:cNvPr>
          <p:cNvSpPr txBox="1"/>
          <p:nvPr/>
        </p:nvSpPr>
        <p:spPr>
          <a:xfrm>
            <a:off x="9915434" y="1518703"/>
            <a:ext cx="888274" cy="369332"/>
          </a:xfrm>
          <a:prstGeom prst="rect">
            <a:avLst/>
          </a:prstGeom>
          <a:noFill/>
        </p:spPr>
        <p:txBody>
          <a:bodyPr wrap="square" rtlCol="0">
            <a:spAutoFit/>
          </a:bodyPr>
          <a:lstStyle/>
          <a:p>
            <a:pPr algn="ctr"/>
            <a:r>
              <a:rPr lang="en-US" b="1" dirty="0">
                <a:solidFill>
                  <a:srgbClr val="FF0000"/>
                </a:solidFill>
              </a:rPr>
              <a:t>1453</a:t>
            </a:r>
          </a:p>
        </p:txBody>
      </p:sp>
    </p:spTree>
    <p:extLst>
      <p:ext uri="{BB962C8B-B14F-4D97-AF65-F5344CB8AC3E}">
        <p14:creationId xmlns:p14="http://schemas.microsoft.com/office/powerpoint/2010/main" val="2580351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49</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305341"/>
            <a:ext cx="10554789" cy="5078313"/>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We’ve been understanding that from </a:t>
            </a:r>
            <a:r>
              <a:rPr lang="en-US" dirty="0" err="1"/>
              <a:t>Panium</a:t>
            </a:r>
            <a:r>
              <a:rPr lang="en-US" dirty="0"/>
              <a:t> to Sunday Law, US will be rising as a dragon.</a:t>
            </a:r>
          </a:p>
          <a:p>
            <a:pPr marL="285750" lvl="0" indent="-285750">
              <a:buFont typeface="Arial" panose="020B0604020202020204" pitchFamily="34" charset="0"/>
              <a:buChar char="•"/>
            </a:pPr>
            <a:r>
              <a:rPr lang="en-US" dirty="0"/>
              <a:t>What we can notice from Elder Haskell is that when Constantinople fell, “</a:t>
            </a:r>
            <a:r>
              <a:rPr lang="en-US" b="1" dirty="0"/>
              <a:t>the Moslem conquerors trampled the religion of Rome in the dust</a:t>
            </a:r>
            <a:r>
              <a:rPr lang="en-US" dirty="0"/>
              <a:t>.” When Constantine took the seat of the empire from Rome to Constantinople in 330ad, it became the strength of Rome which was destroyed by Islam, Othman Empire. What makes America to be a lamb or to have strength is the nature of its government: THE SEPARATION OF CHURCH AND STATE. The nature or attack by Islam in 2021 will orchestrate the separation of church and state till SL when America will fully speak like a dragon hence bringing down the wall of separation. After 911 event, we had numerous attempts from White evangelicals coming together with the idea that God is punishing US because there is no Bible reading in public schools, that the Gays and transgender among other issues are the cause of 911 event. They pushed for “IN GOD WE TRUST” to be printed in public amenities. That strengthened the union of church and state.</a:t>
            </a:r>
          </a:p>
        </p:txBody>
      </p:sp>
      <p:pic>
        <p:nvPicPr>
          <p:cNvPr id="15" name="Picture 14">
            <a:extLst>
              <a:ext uri="{FF2B5EF4-FFF2-40B4-BE49-F238E27FC236}">
                <a16:creationId xmlns:a16="http://schemas.microsoft.com/office/drawing/2014/main" id="{DF92430C-E351-498F-9CCB-5CD1A9D549C1}"/>
              </a:ext>
            </a:extLst>
          </p:cNvPr>
          <p:cNvPicPr>
            <a:picLocks noChangeAspect="1"/>
          </p:cNvPicPr>
          <p:nvPr/>
        </p:nvPicPr>
        <p:blipFill>
          <a:blip r:embed="rId2"/>
          <a:stretch>
            <a:fillRect/>
          </a:stretch>
        </p:blipFill>
        <p:spPr>
          <a:xfrm>
            <a:off x="4842897" y="1888035"/>
            <a:ext cx="6140241" cy="1242794"/>
          </a:xfrm>
          <a:prstGeom prst="rect">
            <a:avLst/>
          </a:prstGeom>
        </p:spPr>
      </p:pic>
      <p:sp>
        <p:nvSpPr>
          <p:cNvPr id="16" name="TextBox 15">
            <a:extLst>
              <a:ext uri="{FF2B5EF4-FFF2-40B4-BE49-F238E27FC236}">
                <a16:creationId xmlns:a16="http://schemas.microsoft.com/office/drawing/2014/main" id="{10C7E0F9-21FD-4A53-8421-9866F7A6287D}"/>
              </a:ext>
            </a:extLst>
          </p:cNvPr>
          <p:cNvSpPr txBox="1"/>
          <p:nvPr/>
        </p:nvSpPr>
        <p:spPr>
          <a:xfrm>
            <a:off x="4713407" y="1518703"/>
            <a:ext cx="888274" cy="369332"/>
          </a:xfrm>
          <a:prstGeom prst="rect">
            <a:avLst/>
          </a:prstGeom>
          <a:noFill/>
        </p:spPr>
        <p:txBody>
          <a:bodyPr wrap="square" rtlCol="0">
            <a:spAutoFit/>
          </a:bodyPr>
          <a:lstStyle/>
          <a:p>
            <a:r>
              <a:rPr lang="en-US" b="1" dirty="0">
                <a:solidFill>
                  <a:srgbClr val="FF0000"/>
                </a:solidFill>
              </a:rPr>
              <a:t>606 AD</a:t>
            </a:r>
          </a:p>
        </p:txBody>
      </p:sp>
      <p:cxnSp>
        <p:nvCxnSpPr>
          <p:cNvPr id="17" name="Straight Connector 16">
            <a:extLst>
              <a:ext uri="{FF2B5EF4-FFF2-40B4-BE49-F238E27FC236}">
                <a16:creationId xmlns:a16="http://schemas.microsoft.com/office/drawing/2014/main" id="{BF58C96D-06FD-4DE7-9C28-5820ADF637F1}"/>
              </a:ext>
            </a:extLst>
          </p:cNvPr>
          <p:cNvCxnSpPr>
            <a:cxnSpLocks/>
          </p:cNvCxnSpPr>
          <p:nvPr/>
        </p:nvCxnSpPr>
        <p:spPr>
          <a:xfrm flipH="1">
            <a:off x="1605917" y="2831012"/>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093403-D458-49CF-8703-9A6297A73532}"/>
              </a:ext>
            </a:extLst>
          </p:cNvPr>
          <p:cNvSpPr txBox="1"/>
          <p:nvPr/>
        </p:nvSpPr>
        <p:spPr>
          <a:xfrm>
            <a:off x="1373500" y="2034007"/>
            <a:ext cx="521432" cy="276999"/>
          </a:xfrm>
          <a:prstGeom prst="rect">
            <a:avLst/>
          </a:prstGeom>
          <a:noFill/>
        </p:spPr>
        <p:txBody>
          <a:bodyPr wrap="square" rtlCol="0">
            <a:spAutoFit/>
          </a:bodyPr>
          <a:lstStyle/>
          <a:p>
            <a:r>
              <a:rPr lang="en-US" sz="1200" b="1" dirty="0"/>
              <a:t>1979</a:t>
            </a:r>
          </a:p>
        </p:txBody>
      </p:sp>
      <p:cxnSp>
        <p:nvCxnSpPr>
          <p:cNvPr id="19" name="Straight Arrow Connector 18">
            <a:extLst>
              <a:ext uri="{FF2B5EF4-FFF2-40B4-BE49-F238E27FC236}">
                <a16:creationId xmlns:a16="http://schemas.microsoft.com/office/drawing/2014/main" id="{CCF6FF09-8B2B-4F1B-AA00-B2A607F2BEFC}"/>
              </a:ext>
            </a:extLst>
          </p:cNvPr>
          <p:cNvCxnSpPr/>
          <p:nvPr/>
        </p:nvCxnSpPr>
        <p:spPr>
          <a:xfrm flipV="1">
            <a:off x="1631981" y="233811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25883DC-EEB6-45E8-8907-339B9E4363D3}"/>
              </a:ext>
            </a:extLst>
          </p:cNvPr>
          <p:cNvSpPr/>
          <p:nvPr/>
        </p:nvSpPr>
        <p:spPr>
          <a:xfrm>
            <a:off x="1258989" y="1543172"/>
            <a:ext cx="888274" cy="461665"/>
          </a:xfrm>
          <a:prstGeom prst="rect">
            <a:avLst/>
          </a:prstGeom>
        </p:spPr>
        <p:txBody>
          <a:bodyPr wrap="square">
            <a:spAutoFit/>
          </a:bodyPr>
          <a:lstStyle/>
          <a:p>
            <a:r>
              <a:rPr lang="en-US" sz="1200" dirty="0"/>
              <a:t>Iranian Revolution </a:t>
            </a:r>
          </a:p>
        </p:txBody>
      </p:sp>
      <p:sp>
        <p:nvSpPr>
          <p:cNvPr id="21" name="TextBox 20">
            <a:extLst>
              <a:ext uri="{FF2B5EF4-FFF2-40B4-BE49-F238E27FC236}">
                <a16:creationId xmlns:a16="http://schemas.microsoft.com/office/drawing/2014/main" id="{755851B3-A5F7-430D-968C-9821664BD11B}"/>
              </a:ext>
            </a:extLst>
          </p:cNvPr>
          <p:cNvSpPr txBox="1"/>
          <p:nvPr/>
        </p:nvSpPr>
        <p:spPr>
          <a:xfrm>
            <a:off x="2186613" y="2019892"/>
            <a:ext cx="521432" cy="276999"/>
          </a:xfrm>
          <a:prstGeom prst="rect">
            <a:avLst/>
          </a:prstGeom>
          <a:noFill/>
        </p:spPr>
        <p:txBody>
          <a:bodyPr wrap="square" rtlCol="0">
            <a:spAutoFit/>
          </a:bodyPr>
          <a:lstStyle/>
          <a:p>
            <a:r>
              <a:rPr lang="en-US" sz="1200" b="1" dirty="0"/>
              <a:t>1980</a:t>
            </a:r>
          </a:p>
        </p:txBody>
      </p:sp>
      <p:cxnSp>
        <p:nvCxnSpPr>
          <p:cNvPr id="22" name="Straight Arrow Connector 21">
            <a:extLst>
              <a:ext uri="{FF2B5EF4-FFF2-40B4-BE49-F238E27FC236}">
                <a16:creationId xmlns:a16="http://schemas.microsoft.com/office/drawing/2014/main" id="{D34E40F1-62B2-45F6-9E5A-72ACF198BB17}"/>
              </a:ext>
            </a:extLst>
          </p:cNvPr>
          <p:cNvCxnSpPr/>
          <p:nvPr/>
        </p:nvCxnSpPr>
        <p:spPr>
          <a:xfrm flipV="1">
            <a:off x="2445094" y="232399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B1E8E24-7B8F-4FD6-A751-0CEA7019332C}"/>
              </a:ext>
            </a:extLst>
          </p:cNvPr>
          <p:cNvSpPr/>
          <p:nvPr/>
        </p:nvSpPr>
        <p:spPr>
          <a:xfrm>
            <a:off x="2109990" y="1543767"/>
            <a:ext cx="742945" cy="461665"/>
          </a:xfrm>
          <a:prstGeom prst="rect">
            <a:avLst/>
          </a:prstGeom>
        </p:spPr>
        <p:txBody>
          <a:bodyPr wrap="square">
            <a:spAutoFit/>
          </a:bodyPr>
          <a:lstStyle/>
          <a:p>
            <a:r>
              <a:rPr lang="en-US" sz="1200" dirty="0"/>
              <a:t>Iran-Iraq War</a:t>
            </a:r>
          </a:p>
        </p:txBody>
      </p:sp>
      <p:cxnSp>
        <p:nvCxnSpPr>
          <p:cNvPr id="24" name="Straight Arrow Connector 23">
            <a:extLst>
              <a:ext uri="{FF2B5EF4-FFF2-40B4-BE49-F238E27FC236}">
                <a16:creationId xmlns:a16="http://schemas.microsoft.com/office/drawing/2014/main" id="{789B02C8-3564-455E-B377-76031F79CCC2}"/>
              </a:ext>
            </a:extLst>
          </p:cNvPr>
          <p:cNvCxnSpPr/>
          <p:nvPr/>
        </p:nvCxnSpPr>
        <p:spPr>
          <a:xfrm>
            <a:off x="2262596" y="2965450"/>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CC526AB-9A16-446C-9050-B6A190C60548}"/>
              </a:ext>
            </a:extLst>
          </p:cNvPr>
          <p:cNvSpPr/>
          <p:nvPr/>
        </p:nvSpPr>
        <p:spPr>
          <a:xfrm>
            <a:off x="2576115" y="2938419"/>
            <a:ext cx="2212843" cy="276999"/>
          </a:xfrm>
          <a:prstGeom prst="rect">
            <a:avLst/>
          </a:prstGeom>
        </p:spPr>
        <p:txBody>
          <a:bodyPr wrap="square">
            <a:spAutoFit/>
          </a:bodyPr>
          <a:lstStyle/>
          <a:p>
            <a:r>
              <a:rPr lang="en-US" sz="1200" dirty="0"/>
              <a:t>Afghan War 1979-1989</a:t>
            </a:r>
          </a:p>
        </p:txBody>
      </p:sp>
      <p:sp>
        <p:nvSpPr>
          <p:cNvPr id="26" name="TextBox 25">
            <a:extLst>
              <a:ext uri="{FF2B5EF4-FFF2-40B4-BE49-F238E27FC236}">
                <a16:creationId xmlns:a16="http://schemas.microsoft.com/office/drawing/2014/main" id="{E67AB2BC-EC4A-43C7-B496-316F1E456312}"/>
              </a:ext>
            </a:extLst>
          </p:cNvPr>
          <p:cNvSpPr txBox="1"/>
          <p:nvPr/>
        </p:nvSpPr>
        <p:spPr>
          <a:xfrm>
            <a:off x="5996256" y="1333148"/>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7" name="TextBox 26">
            <a:extLst>
              <a:ext uri="{FF2B5EF4-FFF2-40B4-BE49-F238E27FC236}">
                <a16:creationId xmlns:a16="http://schemas.microsoft.com/office/drawing/2014/main" id="{D01EFAC1-5D9C-4684-9A8E-76EA408DBB7B}"/>
              </a:ext>
            </a:extLst>
          </p:cNvPr>
          <p:cNvSpPr txBox="1"/>
          <p:nvPr/>
        </p:nvSpPr>
        <p:spPr>
          <a:xfrm>
            <a:off x="8709350" y="1305341"/>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28" name="TextBox 27">
            <a:extLst>
              <a:ext uri="{FF2B5EF4-FFF2-40B4-BE49-F238E27FC236}">
                <a16:creationId xmlns:a16="http://schemas.microsoft.com/office/drawing/2014/main" id="{E03E1A15-9C4F-4AE5-B1BA-F4933917A463}"/>
              </a:ext>
            </a:extLst>
          </p:cNvPr>
          <p:cNvSpPr txBox="1"/>
          <p:nvPr/>
        </p:nvSpPr>
        <p:spPr>
          <a:xfrm>
            <a:off x="10011229" y="1518703"/>
            <a:ext cx="888274" cy="369332"/>
          </a:xfrm>
          <a:prstGeom prst="rect">
            <a:avLst/>
          </a:prstGeom>
          <a:noFill/>
        </p:spPr>
        <p:txBody>
          <a:bodyPr wrap="square" rtlCol="0">
            <a:spAutoFit/>
          </a:bodyPr>
          <a:lstStyle/>
          <a:p>
            <a:pPr algn="ctr"/>
            <a:r>
              <a:rPr lang="en-US" b="1" dirty="0">
                <a:solidFill>
                  <a:srgbClr val="FF0000"/>
                </a:solidFill>
              </a:rPr>
              <a:t>1453</a:t>
            </a:r>
          </a:p>
        </p:txBody>
      </p:sp>
    </p:spTree>
    <p:extLst>
      <p:ext uri="{BB962C8B-B14F-4D97-AF65-F5344CB8AC3E}">
        <p14:creationId xmlns:p14="http://schemas.microsoft.com/office/powerpoint/2010/main" val="308020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5</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267789" y="2460208"/>
            <a:ext cx="6453595" cy="3416320"/>
          </a:xfrm>
          <a:prstGeom prst="rect">
            <a:avLst/>
          </a:prstGeom>
          <a:ln w="57150">
            <a:solidFill>
              <a:schemeClr val="tx1"/>
            </a:solidFill>
          </a:ln>
        </p:spPr>
        <p:txBody>
          <a:bodyPr wrap="square">
            <a:spAutoFit/>
          </a:bodyPr>
          <a:lstStyle/>
          <a:p>
            <a:r>
              <a:rPr lang="en-US" i="1" dirty="0"/>
              <a:t>“First, Josephus the ancient Jewish historian identified the Nabataeans with Ishmael's eldest son (Genesis25:13). He claimed that the Nabataeans lived through the whole country extending from the Euphrates to the Red Sea. Here refers to this area as </a:t>
            </a:r>
            <a:r>
              <a:rPr lang="en-US" i="1" dirty="0" err="1"/>
              <a:t>Nabatene</a:t>
            </a:r>
            <a:r>
              <a:rPr lang="en-US" i="1" dirty="0"/>
              <a:t>, or the area that the Nabataeans ranged in. Josephus goes on to say that it was the Nabataeans who conferred their name son of the Arabian nations. (Jewish AntiquitiesI.22,1) By this statement, we can assume to mean that during his lifetime the word Arabs and Nabataeans had become synonymous. Josephus lived and wrote during the time that the Nabataeans were in existence, and supposedly, he obtained his information directly from the Nabataeans themselves. </a:t>
            </a:r>
            <a:r>
              <a:rPr lang="en-US" u="sng" dirty="0">
                <a:hlinkClick r:id="rId2"/>
              </a:rPr>
              <a:t>http://nabataea.net/who.htm</a:t>
            </a:r>
            <a:r>
              <a:rPr lang="en-US" dirty="0">
                <a:hlinkClick r:id="rId2"/>
              </a:rPr>
              <a:t>l</a:t>
            </a:r>
            <a:r>
              <a:rPr lang="en-US" dirty="0"/>
              <a:t> </a:t>
            </a:r>
          </a:p>
        </p:txBody>
      </p:sp>
      <p:sp>
        <p:nvSpPr>
          <p:cNvPr id="5" name="Line 6">
            <a:extLst>
              <a:ext uri="{FF2B5EF4-FFF2-40B4-BE49-F238E27FC236}">
                <a16:creationId xmlns:a16="http://schemas.microsoft.com/office/drawing/2014/main" id="{2DFD788C-70EF-45F0-B479-487D5D62EF53}"/>
              </a:ext>
            </a:extLst>
          </p:cNvPr>
          <p:cNvSpPr>
            <a:spLocks noChangeShapeType="1"/>
          </p:cNvSpPr>
          <p:nvPr/>
        </p:nvSpPr>
        <p:spPr bwMode="auto">
          <a:xfrm>
            <a:off x="4606834" y="140670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7">
            <a:extLst>
              <a:ext uri="{FF2B5EF4-FFF2-40B4-BE49-F238E27FC236}">
                <a16:creationId xmlns:a16="http://schemas.microsoft.com/office/drawing/2014/main" id="{070FF387-1D22-4C6E-8FF5-D8736A041C2E}"/>
              </a:ext>
            </a:extLst>
          </p:cNvPr>
          <p:cNvSpPr txBox="1">
            <a:spLocks noChangeArrowheads="1"/>
          </p:cNvSpPr>
          <p:nvPr/>
        </p:nvSpPr>
        <p:spPr bwMode="auto">
          <a:xfrm>
            <a:off x="6835684" y="54945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CFE9DE04-DA32-4D01-A9F2-65FB8118148D}"/>
              </a:ext>
            </a:extLst>
          </p:cNvPr>
          <p:cNvSpPr txBox="1">
            <a:spLocks noChangeArrowheads="1"/>
          </p:cNvSpPr>
          <p:nvPr/>
        </p:nvSpPr>
        <p:spPr bwMode="auto">
          <a:xfrm>
            <a:off x="780723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B50412AB-219E-4324-9C5B-B8B1F502D6F7}"/>
              </a:ext>
            </a:extLst>
          </p:cNvPr>
          <p:cNvSpPr txBox="1">
            <a:spLocks noChangeArrowheads="1"/>
          </p:cNvSpPr>
          <p:nvPr/>
        </p:nvSpPr>
        <p:spPr bwMode="auto">
          <a:xfrm>
            <a:off x="3178084" y="146385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B2AC91BA-9F77-4095-AC02-D994D36C06A0}"/>
              </a:ext>
            </a:extLst>
          </p:cNvPr>
          <p:cNvSpPr txBox="1">
            <a:spLocks noChangeArrowheads="1"/>
          </p:cNvSpPr>
          <p:nvPr/>
        </p:nvSpPr>
        <p:spPr bwMode="auto">
          <a:xfrm>
            <a:off x="4263934" y="6637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8DB558CE-E004-4FD7-A11C-259A69965786}"/>
              </a:ext>
            </a:extLst>
          </p:cNvPr>
          <p:cNvSpPr txBox="1">
            <a:spLocks noChangeArrowheads="1"/>
          </p:cNvSpPr>
          <p:nvPr/>
        </p:nvSpPr>
        <p:spPr bwMode="auto">
          <a:xfrm>
            <a:off x="5292634" y="66375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23972C85-A5D5-438B-8795-64C340A465B1}"/>
              </a:ext>
            </a:extLst>
          </p:cNvPr>
          <p:cNvSpPr txBox="1">
            <a:spLocks noChangeArrowheads="1"/>
          </p:cNvSpPr>
          <p:nvPr/>
        </p:nvSpPr>
        <p:spPr bwMode="auto">
          <a:xfrm>
            <a:off x="4721134" y="112095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3">
            <a:extLst>
              <a:ext uri="{FF2B5EF4-FFF2-40B4-BE49-F238E27FC236}">
                <a16:creationId xmlns:a16="http://schemas.microsoft.com/office/drawing/2014/main" id="{9192BA06-99AB-47B8-A060-261E2E3FDB98}"/>
              </a:ext>
            </a:extLst>
          </p:cNvPr>
          <p:cNvSpPr>
            <a:spLocks noChangeShapeType="1"/>
          </p:cNvSpPr>
          <p:nvPr/>
        </p:nvSpPr>
        <p:spPr bwMode="auto">
          <a:xfrm>
            <a:off x="712143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AA08B824-307B-4029-ABE5-B678917128D9}"/>
              </a:ext>
            </a:extLst>
          </p:cNvPr>
          <p:cNvSpPr>
            <a:spLocks noChangeShapeType="1"/>
          </p:cNvSpPr>
          <p:nvPr/>
        </p:nvSpPr>
        <p:spPr bwMode="auto">
          <a:xfrm>
            <a:off x="80929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5">
            <a:extLst>
              <a:ext uri="{FF2B5EF4-FFF2-40B4-BE49-F238E27FC236}">
                <a16:creationId xmlns:a16="http://schemas.microsoft.com/office/drawing/2014/main" id="{E091AC76-A9EE-4390-9D39-6AEFEF9BC8B2}"/>
              </a:ext>
            </a:extLst>
          </p:cNvPr>
          <p:cNvSpPr>
            <a:spLocks noChangeShapeType="1"/>
          </p:cNvSpPr>
          <p:nvPr/>
        </p:nvSpPr>
        <p:spPr bwMode="auto">
          <a:xfrm>
            <a:off x="46639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6">
            <a:extLst>
              <a:ext uri="{FF2B5EF4-FFF2-40B4-BE49-F238E27FC236}">
                <a16:creationId xmlns:a16="http://schemas.microsoft.com/office/drawing/2014/main" id="{B8DC1464-9DC2-4578-91D0-56E92821A010}"/>
              </a:ext>
            </a:extLst>
          </p:cNvPr>
          <p:cNvSpPr>
            <a:spLocks noChangeShapeType="1"/>
          </p:cNvSpPr>
          <p:nvPr/>
        </p:nvSpPr>
        <p:spPr bwMode="auto">
          <a:xfrm>
            <a:off x="55783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7">
            <a:extLst>
              <a:ext uri="{FF2B5EF4-FFF2-40B4-BE49-F238E27FC236}">
                <a16:creationId xmlns:a16="http://schemas.microsoft.com/office/drawing/2014/main" id="{1B1DA003-A3A0-4909-A7D9-1577F2167104}"/>
              </a:ext>
            </a:extLst>
          </p:cNvPr>
          <p:cNvSpPr>
            <a:spLocks noChangeShapeType="1"/>
          </p:cNvSpPr>
          <p:nvPr/>
        </p:nvSpPr>
        <p:spPr bwMode="auto">
          <a:xfrm>
            <a:off x="6321334" y="128447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8">
            <a:extLst>
              <a:ext uri="{FF2B5EF4-FFF2-40B4-BE49-F238E27FC236}">
                <a16:creationId xmlns:a16="http://schemas.microsoft.com/office/drawing/2014/main" id="{2259A7AB-091D-4F6D-A92C-B103CC371876}"/>
              </a:ext>
            </a:extLst>
          </p:cNvPr>
          <p:cNvSpPr>
            <a:spLocks noChangeShapeType="1"/>
          </p:cNvSpPr>
          <p:nvPr/>
        </p:nvSpPr>
        <p:spPr bwMode="auto">
          <a:xfrm flipH="1">
            <a:off x="3635284" y="140670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E84E8232-F30C-486F-A436-3D28161420CD}"/>
              </a:ext>
            </a:extLst>
          </p:cNvPr>
          <p:cNvSpPr>
            <a:spLocks noChangeShapeType="1"/>
          </p:cNvSpPr>
          <p:nvPr/>
        </p:nvSpPr>
        <p:spPr bwMode="auto">
          <a:xfrm>
            <a:off x="3578134" y="129240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670687E2-F19B-492C-AE53-1D1C80C8B2B9}"/>
              </a:ext>
            </a:extLst>
          </p:cNvPr>
          <p:cNvSpPr txBox="1">
            <a:spLocks noChangeArrowheads="1"/>
          </p:cNvSpPr>
          <p:nvPr/>
        </p:nvSpPr>
        <p:spPr bwMode="auto">
          <a:xfrm>
            <a:off x="4206784" y="14638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21">
            <a:extLst>
              <a:ext uri="{FF2B5EF4-FFF2-40B4-BE49-F238E27FC236}">
                <a16:creationId xmlns:a16="http://schemas.microsoft.com/office/drawing/2014/main" id="{0AAEF418-002C-4CA8-88B2-7D94E73780E2}"/>
              </a:ext>
            </a:extLst>
          </p:cNvPr>
          <p:cNvSpPr>
            <a:spLocks noChangeShapeType="1"/>
          </p:cNvSpPr>
          <p:nvPr/>
        </p:nvSpPr>
        <p:spPr bwMode="auto">
          <a:xfrm>
            <a:off x="4321084" y="192105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5">
            <a:extLst>
              <a:ext uri="{FF2B5EF4-FFF2-40B4-BE49-F238E27FC236}">
                <a16:creationId xmlns:a16="http://schemas.microsoft.com/office/drawing/2014/main" id="{2C09A7A1-E451-40F7-AABA-9D3F39407A66}"/>
              </a:ext>
            </a:extLst>
          </p:cNvPr>
          <p:cNvSpPr txBox="1">
            <a:spLocks noChangeArrowheads="1"/>
          </p:cNvSpPr>
          <p:nvPr/>
        </p:nvSpPr>
        <p:spPr bwMode="auto">
          <a:xfrm>
            <a:off x="5178334" y="146385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6">
            <a:extLst>
              <a:ext uri="{FF2B5EF4-FFF2-40B4-BE49-F238E27FC236}">
                <a16:creationId xmlns:a16="http://schemas.microsoft.com/office/drawing/2014/main" id="{C5EB26B9-535F-43C7-87D7-8DA8324D3A77}"/>
              </a:ext>
            </a:extLst>
          </p:cNvPr>
          <p:cNvSpPr txBox="1">
            <a:spLocks noChangeArrowheads="1"/>
          </p:cNvSpPr>
          <p:nvPr/>
        </p:nvSpPr>
        <p:spPr bwMode="auto">
          <a:xfrm>
            <a:off x="5978434" y="106380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7">
            <a:extLst>
              <a:ext uri="{FF2B5EF4-FFF2-40B4-BE49-F238E27FC236}">
                <a16:creationId xmlns:a16="http://schemas.microsoft.com/office/drawing/2014/main" id="{567DA6FA-6787-438E-9008-A8E816E2A5F9}"/>
              </a:ext>
            </a:extLst>
          </p:cNvPr>
          <p:cNvSpPr txBox="1">
            <a:spLocks noChangeArrowheads="1"/>
          </p:cNvSpPr>
          <p:nvPr/>
        </p:nvSpPr>
        <p:spPr bwMode="auto">
          <a:xfrm>
            <a:off x="5978434" y="146385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8">
            <a:extLst>
              <a:ext uri="{FF2B5EF4-FFF2-40B4-BE49-F238E27FC236}">
                <a16:creationId xmlns:a16="http://schemas.microsoft.com/office/drawing/2014/main" id="{1942E1EF-D1A4-441D-8FDD-5F3A542E9A42}"/>
              </a:ext>
            </a:extLst>
          </p:cNvPr>
          <p:cNvSpPr txBox="1">
            <a:spLocks noChangeArrowheads="1"/>
          </p:cNvSpPr>
          <p:nvPr/>
        </p:nvSpPr>
        <p:spPr bwMode="auto">
          <a:xfrm>
            <a:off x="6721384" y="14638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9">
            <a:extLst>
              <a:ext uri="{FF2B5EF4-FFF2-40B4-BE49-F238E27FC236}">
                <a16:creationId xmlns:a16="http://schemas.microsoft.com/office/drawing/2014/main" id="{9A427B52-6D4E-4793-8700-2A57CFF7F013}"/>
              </a:ext>
            </a:extLst>
          </p:cNvPr>
          <p:cNvSpPr txBox="1">
            <a:spLocks noChangeArrowheads="1"/>
          </p:cNvSpPr>
          <p:nvPr/>
        </p:nvSpPr>
        <p:spPr bwMode="auto">
          <a:xfrm>
            <a:off x="76929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0">
            <a:extLst>
              <a:ext uri="{FF2B5EF4-FFF2-40B4-BE49-F238E27FC236}">
                <a16:creationId xmlns:a16="http://schemas.microsoft.com/office/drawing/2014/main" id="{55D5ED36-9CE4-464E-8E2A-AC10AB78F2D1}"/>
              </a:ext>
            </a:extLst>
          </p:cNvPr>
          <p:cNvSpPr>
            <a:spLocks noChangeShapeType="1"/>
          </p:cNvSpPr>
          <p:nvPr/>
        </p:nvSpPr>
        <p:spPr bwMode="auto">
          <a:xfrm>
            <a:off x="88930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1">
            <a:extLst>
              <a:ext uri="{FF2B5EF4-FFF2-40B4-BE49-F238E27FC236}">
                <a16:creationId xmlns:a16="http://schemas.microsoft.com/office/drawing/2014/main" id="{1C4368B8-4610-46D8-B044-686840D378E2}"/>
              </a:ext>
            </a:extLst>
          </p:cNvPr>
          <p:cNvSpPr txBox="1">
            <a:spLocks noChangeArrowheads="1"/>
          </p:cNvSpPr>
          <p:nvPr/>
        </p:nvSpPr>
        <p:spPr bwMode="auto">
          <a:xfrm>
            <a:off x="84930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2">
            <a:extLst>
              <a:ext uri="{FF2B5EF4-FFF2-40B4-BE49-F238E27FC236}">
                <a16:creationId xmlns:a16="http://schemas.microsoft.com/office/drawing/2014/main" id="{AEE978B8-FC73-484A-9DA6-B5B1AAED2EA1}"/>
              </a:ext>
            </a:extLst>
          </p:cNvPr>
          <p:cNvSpPr txBox="1">
            <a:spLocks noChangeArrowheads="1"/>
          </p:cNvSpPr>
          <p:nvPr/>
        </p:nvSpPr>
        <p:spPr bwMode="auto">
          <a:xfrm>
            <a:off x="946458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3">
            <a:extLst>
              <a:ext uri="{FF2B5EF4-FFF2-40B4-BE49-F238E27FC236}">
                <a16:creationId xmlns:a16="http://schemas.microsoft.com/office/drawing/2014/main" id="{9D7ED53F-44B8-4BA3-882D-595EEAE01A0E}"/>
              </a:ext>
            </a:extLst>
          </p:cNvPr>
          <p:cNvSpPr>
            <a:spLocks noChangeShapeType="1"/>
          </p:cNvSpPr>
          <p:nvPr/>
        </p:nvSpPr>
        <p:spPr bwMode="auto">
          <a:xfrm>
            <a:off x="96931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4">
            <a:extLst>
              <a:ext uri="{FF2B5EF4-FFF2-40B4-BE49-F238E27FC236}">
                <a16:creationId xmlns:a16="http://schemas.microsoft.com/office/drawing/2014/main" id="{BC1CC860-1C2F-4C4B-8AFA-39EE29C9928C}"/>
              </a:ext>
            </a:extLst>
          </p:cNvPr>
          <p:cNvSpPr txBox="1">
            <a:spLocks noChangeArrowheads="1"/>
          </p:cNvSpPr>
          <p:nvPr/>
        </p:nvSpPr>
        <p:spPr bwMode="auto">
          <a:xfrm>
            <a:off x="92931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45">
            <a:extLst>
              <a:ext uri="{FF2B5EF4-FFF2-40B4-BE49-F238E27FC236}">
                <a16:creationId xmlns:a16="http://schemas.microsoft.com/office/drawing/2014/main" id="{AD4AADD7-9951-4E54-9406-BE234728709F}"/>
              </a:ext>
            </a:extLst>
          </p:cNvPr>
          <p:cNvSpPr>
            <a:spLocks noChangeShapeType="1"/>
          </p:cNvSpPr>
          <p:nvPr/>
        </p:nvSpPr>
        <p:spPr bwMode="auto">
          <a:xfrm flipV="1">
            <a:off x="8092984" y="106380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46">
            <a:extLst>
              <a:ext uri="{FF2B5EF4-FFF2-40B4-BE49-F238E27FC236}">
                <a16:creationId xmlns:a16="http://schemas.microsoft.com/office/drawing/2014/main" id="{F8AE6E6B-0F10-4969-B486-1D659289A6E6}"/>
              </a:ext>
            </a:extLst>
          </p:cNvPr>
          <p:cNvSpPr txBox="1">
            <a:spLocks noChangeArrowheads="1"/>
          </p:cNvSpPr>
          <p:nvPr/>
        </p:nvSpPr>
        <p:spPr bwMode="auto">
          <a:xfrm rot="-1258926">
            <a:off x="8264434" y="114953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18E13A85-91D9-4A55-98DE-DC8DDDA98DD1}"/>
              </a:ext>
            </a:extLst>
          </p:cNvPr>
          <p:cNvSpPr/>
          <p:nvPr/>
        </p:nvSpPr>
        <p:spPr>
          <a:xfrm>
            <a:off x="1411125" y="410355"/>
            <a:ext cx="176695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Diadochi war </a:t>
            </a:r>
            <a:endParaRPr lang="en-US" dirty="0"/>
          </a:p>
        </p:txBody>
      </p:sp>
      <p:pic>
        <p:nvPicPr>
          <p:cNvPr id="34" name="Picture 33">
            <a:extLst>
              <a:ext uri="{FF2B5EF4-FFF2-40B4-BE49-F238E27FC236}">
                <a16:creationId xmlns:a16="http://schemas.microsoft.com/office/drawing/2014/main" id="{91DFE5BA-1959-49A6-B8B7-9399924A1780}"/>
              </a:ext>
            </a:extLst>
          </p:cNvPr>
          <p:cNvPicPr>
            <a:picLocks noChangeAspect="1"/>
          </p:cNvPicPr>
          <p:nvPr/>
        </p:nvPicPr>
        <p:blipFill>
          <a:blip r:embed="rId3"/>
          <a:stretch>
            <a:fillRect/>
          </a:stretch>
        </p:blipFill>
        <p:spPr>
          <a:xfrm>
            <a:off x="6954978" y="2456026"/>
            <a:ext cx="4758051" cy="3420502"/>
          </a:xfrm>
          <a:prstGeom prst="rect">
            <a:avLst/>
          </a:prstGeom>
        </p:spPr>
      </p:pic>
    </p:spTree>
    <p:extLst>
      <p:ext uri="{BB962C8B-B14F-4D97-AF65-F5344CB8AC3E}">
        <p14:creationId xmlns:p14="http://schemas.microsoft.com/office/powerpoint/2010/main" val="368975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50</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1001485" y="751344"/>
            <a:ext cx="10554789" cy="5355312"/>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From this incident, it can be figured out  how from </a:t>
            </a:r>
            <a:r>
              <a:rPr lang="en-US" dirty="0" err="1"/>
              <a:t>Panium</a:t>
            </a:r>
            <a:r>
              <a:rPr lang="en-US" dirty="0"/>
              <a:t> to SL , Apostate Protestantism or Religious Plurality in America will be crumbling as a result of Church and state coming together when Islam is arriving in 2021. Islam is going to mark the end of the proxy between Russia and US.</a:t>
            </a:r>
          </a:p>
          <a:p>
            <a:pPr marL="285750" lvl="0" indent="-285750">
              <a:buFont typeface="Arial" panose="020B0604020202020204" pitchFamily="34" charset="0"/>
              <a:buChar char="•"/>
            </a:pPr>
            <a:r>
              <a:rPr lang="en-US" dirty="0"/>
              <a:t>In the line of 3</a:t>
            </a:r>
            <a:r>
              <a:rPr lang="en-US" baseline="30000" dirty="0"/>
              <a:t>rd</a:t>
            </a:r>
            <a:r>
              <a:rPr lang="en-US" dirty="0"/>
              <a:t> Diadochi war, we have a Babylonian WAR which parallels a war between the Papacy and US from </a:t>
            </a:r>
            <a:r>
              <a:rPr lang="en-US" dirty="0" err="1"/>
              <a:t>Panium</a:t>
            </a:r>
            <a:r>
              <a:rPr lang="en-US" dirty="0"/>
              <a:t> to SL. What will this attack by Islam look like?</a:t>
            </a:r>
          </a:p>
          <a:p>
            <a:pPr marL="285750" lvl="0" indent="-285750">
              <a:buFont typeface="Arial" panose="020B0604020202020204" pitchFamily="34" charset="0"/>
              <a:buChar char="•"/>
            </a:pPr>
            <a:r>
              <a:rPr lang="en-US" b="1" dirty="0"/>
              <a:t>The fall of Constantinople shocked Europe and the light of reformation went forward</a:t>
            </a:r>
            <a:r>
              <a:rPr lang="en-US" dirty="0"/>
              <a:t>. </a:t>
            </a:r>
          </a:p>
          <a:p>
            <a:pPr marL="285750" lvl="0" indent="-285750">
              <a:buFont typeface="Arial" panose="020B0604020202020204" pitchFamily="34" charset="0"/>
              <a:buChar char="•"/>
            </a:pPr>
            <a:r>
              <a:rPr lang="en-US" dirty="0"/>
              <a:t>I consent that the arrival of Islam again in the prophetic field in 2021 in the American soil will give much impetus to this movement bearing in mind that from 2021 to Sunday Law waymark is the harvest of Levites and the falling of the latter rain for the </a:t>
            </a:r>
            <a:r>
              <a:rPr lang="en-US" dirty="0" err="1"/>
              <a:t>Nethanims</a:t>
            </a:r>
            <a:r>
              <a:rPr lang="en-US" dirty="0"/>
              <a:t>.</a:t>
            </a:r>
          </a:p>
          <a:p>
            <a:pPr marL="285750" lvl="0" indent="-285750">
              <a:buFont typeface="Arial" panose="020B0604020202020204" pitchFamily="34" charset="0"/>
              <a:buChar char="•"/>
            </a:pPr>
            <a:r>
              <a:rPr lang="en-US" dirty="0"/>
              <a:t>We need to take time and see the nature of 2021. I hope and pray that God will open and clarify 2021 as tension between Iraq, Iran, Russia and USA continues.</a:t>
            </a:r>
          </a:p>
          <a:p>
            <a:pPr marL="285750" lvl="0" indent="-285750">
              <a:buFont typeface="Arial" panose="020B0604020202020204" pitchFamily="34" charset="0"/>
              <a:buChar char="•"/>
            </a:pPr>
            <a:r>
              <a:rPr lang="en-US" dirty="0"/>
              <a:t>The attack of Constantinople in 1453 parallels 2021 (</a:t>
            </a:r>
            <a:r>
              <a:rPr lang="en-US" dirty="0" err="1"/>
              <a:t>Panium</a:t>
            </a:r>
            <a:r>
              <a:rPr lang="en-US" dirty="0"/>
              <a:t>).</a:t>
            </a:r>
          </a:p>
        </p:txBody>
      </p:sp>
      <p:pic>
        <p:nvPicPr>
          <p:cNvPr id="15" name="Picture 14">
            <a:extLst>
              <a:ext uri="{FF2B5EF4-FFF2-40B4-BE49-F238E27FC236}">
                <a16:creationId xmlns:a16="http://schemas.microsoft.com/office/drawing/2014/main" id="{CE208F5F-DF49-48C3-8894-CA13F18CE3FB}"/>
              </a:ext>
            </a:extLst>
          </p:cNvPr>
          <p:cNvPicPr>
            <a:picLocks noChangeAspect="1"/>
          </p:cNvPicPr>
          <p:nvPr/>
        </p:nvPicPr>
        <p:blipFill>
          <a:blip r:embed="rId2"/>
          <a:stretch>
            <a:fillRect/>
          </a:stretch>
        </p:blipFill>
        <p:spPr>
          <a:xfrm>
            <a:off x="4964817" y="1409064"/>
            <a:ext cx="6140241" cy="1242794"/>
          </a:xfrm>
          <a:prstGeom prst="rect">
            <a:avLst/>
          </a:prstGeom>
        </p:spPr>
      </p:pic>
      <p:sp>
        <p:nvSpPr>
          <p:cNvPr id="16" name="TextBox 15">
            <a:extLst>
              <a:ext uri="{FF2B5EF4-FFF2-40B4-BE49-F238E27FC236}">
                <a16:creationId xmlns:a16="http://schemas.microsoft.com/office/drawing/2014/main" id="{37986940-23BA-4CE6-B528-B225B7B178DD}"/>
              </a:ext>
            </a:extLst>
          </p:cNvPr>
          <p:cNvSpPr txBox="1"/>
          <p:nvPr/>
        </p:nvSpPr>
        <p:spPr>
          <a:xfrm>
            <a:off x="4835327" y="1039732"/>
            <a:ext cx="888274" cy="369332"/>
          </a:xfrm>
          <a:prstGeom prst="rect">
            <a:avLst/>
          </a:prstGeom>
          <a:noFill/>
        </p:spPr>
        <p:txBody>
          <a:bodyPr wrap="square" rtlCol="0">
            <a:spAutoFit/>
          </a:bodyPr>
          <a:lstStyle/>
          <a:p>
            <a:r>
              <a:rPr lang="en-US" b="1" dirty="0">
                <a:solidFill>
                  <a:srgbClr val="FF0000"/>
                </a:solidFill>
              </a:rPr>
              <a:t>606 AD</a:t>
            </a:r>
          </a:p>
        </p:txBody>
      </p:sp>
      <p:cxnSp>
        <p:nvCxnSpPr>
          <p:cNvPr id="17" name="Straight Connector 16">
            <a:extLst>
              <a:ext uri="{FF2B5EF4-FFF2-40B4-BE49-F238E27FC236}">
                <a16:creationId xmlns:a16="http://schemas.microsoft.com/office/drawing/2014/main" id="{1ECB3D23-D70A-4635-BA32-B056CA015E40}"/>
              </a:ext>
            </a:extLst>
          </p:cNvPr>
          <p:cNvCxnSpPr>
            <a:cxnSpLocks/>
          </p:cNvCxnSpPr>
          <p:nvPr/>
        </p:nvCxnSpPr>
        <p:spPr>
          <a:xfrm flipH="1">
            <a:off x="1727837" y="2352041"/>
            <a:ext cx="342981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FB280B-4DD7-46D9-B34C-E1228C822E59}"/>
              </a:ext>
            </a:extLst>
          </p:cNvPr>
          <p:cNvSpPr txBox="1"/>
          <p:nvPr/>
        </p:nvSpPr>
        <p:spPr>
          <a:xfrm>
            <a:off x="1495420" y="1555036"/>
            <a:ext cx="521432" cy="276999"/>
          </a:xfrm>
          <a:prstGeom prst="rect">
            <a:avLst/>
          </a:prstGeom>
          <a:noFill/>
        </p:spPr>
        <p:txBody>
          <a:bodyPr wrap="square" rtlCol="0">
            <a:spAutoFit/>
          </a:bodyPr>
          <a:lstStyle/>
          <a:p>
            <a:r>
              <a:rPr lang="en-US" sz="1200" b="1" dirty="0"/>
              <a:t>1979</a:t>
            </a:r>
          </a:p>
        </p:txBody>
      </p:sp>
      <p:cxnSp>
        <p:nvCxnSpPr>
          <p:cNvPr id="19" name="Straight Arrow Connector 18">
            <a:extLst>
              <a:ext uri="{FF2B5EF4-FFF2-40B4-BE49-F238E27FC236}">
                <a16:creationId xmlns:a16="http://schemas.microsoft.com/office/drawing/2014/main" id="{A59B0B73-08C8-4202-909E-74CC54240E20}"/>
              </a:ext>
            </a:extLst>
          </p:cNvPr>
          <p:cNvCxnSpPr/>
          <p:nvPr/>
        </p:nvCxnSpPr>
        <p:spPr>
          <a:xfrm flipV="1">
            <a:off x="1753901" y="185914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84C9D7B-C93D-4F5C-A660-A0600118A045}"/>
              </a:ext>
            </a:extLst>
          </p:cNvPr>
          <p:cNvSpPr/>
          <p:nvPr/>
        </p:nvSpPr>
        <p:spPr>
          <a:xfrm>
            <a:off x="1380909" y="1064201"/>
            <a:ext cx="888274" cy="461665"/>
          </a:xfrm>
          <a:prstGeom prst="rect">
            <a:avLst/>
          </a:prstGeom>
        </p:spPr>
        <p:txBody>
          <a:bodyPr wrap="square">
            <a:spAutoFit/>
          </a:bodyPr>
          <a:lstStyle/>
          <a:p>
            <a:r>
              <a:rPr lang="en-US" sz="1200" dirty="0"/>
              <a:t>Iranian Revolution </a:t>
            </a:r>
          </a:p>
        </p:txBody>
      </p:sp>
      <p:sp>
        <p:nvSpPr>
          <p:cNvPr id="21" name="TextBox 20">
            <a:extLst>
              <a:ext uri="{FF2B5EF4-FFF2-40B4-BE49-F238E27FC236}">
                <a16:creationId xmlns:a16="http://schemas.microsoft.com/office/drawing/2014/main" id="{BB651132-EE0A-41FB-A9AF-B020DBBF6F30}"/>
              </a:ext>
            </a:extLst>
          </p:cNvPr>
          <p:cNvSpPr txBox="1"/>
          <p:nvPr/>
        </p:nvSpPr>
        <p:spPr>
          <a:xfrm>
            <a:off x="2308533" y="1540921"/>
            <a:ext cx="521432" cy="276999"/>
          </a:xfrm>
          <a:prstGeom prst="rect">
            <a:avLst/>
          </a:prstGeom>
          <a:noFill/>
        </p:spPr>
        <p:txBody>
          <a:bodyPr wrap="square" rtlCol="0">
            <a:spAutoFit/>
          </a:bodyPr>
          <a:lstStyle/>
          <a:p>
            <a:r>
              <a:rPr lang="en-US" sz="1200" b="1" dirty="0"/>
              <a:t>1980</a:t>
            </a:r>
          </a:p>
        </p:txBody>
      </p:sp>
      <p:cxnSp>
        <p:nvCxnSpPr>
          <p:cNvPr id="22" name="Straight Arrow Connector 21">
            <a:extLst>
              <a:ext uri="{FF2B5EF4-FFF2-40B4-BE49-F238E27FC236}">
                <a16:creationId xmlns:a16="http://schemas.microsoft.com/office/drawing/2014/main" id="{2C8A758A-1A68-42B0-9DE2-C5218B5D7AD9}"/>
              </a:ext>
            </a:extLst>
          </p:cNvPr>
          <p:cNvCxnSpPr/>
          <p:nvPr/>
        </p:nvCxnSpPr>
        <p:spPr>
          <a:xfrm flipV="1">
            <a:off x="2567014" y="184502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DEABD86-5405-4802-BF57-7BA54E7A4927}"/>
              </a:ext>
            </a:extLst>
          </p:cNvPr>
          <p:cNvSpPr/>
          <p:nvPr/>
        </p:nvSpPr>
        <p:spPr>
          <a:xfrm>
            <a:off x="2231910" y="1064796"/>
            <a:ext cx="742945" cy="461665"/>
          </a:xfrm>
          <a:prstGeom prst="rect">
            <a:avLst/>
          </a:prstGeom>
        </p:spPr>
        <p:txBody>
          <a:bodyPr wrap="square">
            <a:spAutoFit/>
          </a:bodyPr>
          <a:lstStyle/>
          <a:p>
            <a:r>
              <a:rPr lang="en-US" sz="1200" dirty="0"/>
              <a:t>Iran-Iraq War</a:t>
            </a:r>
          </a:p>
        </p:txBody>
      </p:sp>
      <p:cxnSp>
        <p:nvCxnSpPr>
          <p:cNvPr id="24" name="Straight Arrow Connector 23">
            <a:extLst>
              <a:ext uri="{FF2B5EF4-FFF2-40B4-BE49-F238E27FC236}">
                <a16:creationId xmlns:a16="http://schemas.microsoft.com/office/drawing/2014/main" id="{A4491FFC-5A0B-40E4-84ED-CD233E44CDF3}"/>
              </a:ext>
            </a:extLst>
          </p:cNvPr>
          <p:cNvCxnSpPr/>
          <p:nvPr/>
        </p:nvCxnSpPr>
        <p:spPr>
          <a:xfrm>
            <a:off x="2384516" y="2486479"/>
            <a:ext cx="277313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BBC55DD-5AD6-4FFD-9327-42354DE8C1D1}"/>
              </a:ext>
            </a:extLst>
          </p:cNvPr>
          <p:cNvSpPr/>
          <p:nvPr/>
        </p:nvSpPr>
        <p:spPr>
          <a:xfrm>
            <a:off x="2698035" y="2459448"/>
            <a:ext cx="2212843" cy="276999"/>
          </a:xfrm>
          <a:prstGeom prst="rect">
            <a:avLst/>
          </a:prstGeom>
        </p:spPr>
        <p:txBody>
          <a:bodyPr wrap="square">
            <a:spAutoFit/>
          </a:bodyPr>
          <a:lstStyle/>
          <a:p>
            <a:r>
              <a:rPr lang="en-US" sz="1200" dirty="0"/>
              <a:t>Afghan War 1979-1989</a:t>
            </a:r>
          </a:p>
        </p:txBody>
      </p:sp>
      <p:sp>
        <p:nvSpPr>
          <p:cNvPr id="26" name="TextBox 25">
            <a:extLst>
              <a:ext uri="{FF2B5EF4-FFF2-40B4-BE49-F238E27FC236}">
                <a16:creationId xmlns:a16="http://schemas.microsoft.com/office/drawing/2014/main" id="{992E8F64-ADB9-4DB5-80D2-F8CF211B6E00}"/>
              </a:ext>
            </a:extLst>
          </p:cNvPr>
          <p:cNvSpPr txBox="1"/>
          <p:nvPr/>
        </p:nvSpPr>
        <p:spPr>
          <a:xfrm>
            <a:off x="6118176" y="854177"/>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27" name="TextBox 26">
            <a:extLst>
              <a:ext uri="{FF2B5EF4-FFF2-40B4-BE49-F238E27FC236}">
                <a16:creationId xmlns:a16="http://schemas.microsoft.com/office/drawing/2014/main" id="{8A6F3B6A-DF01-4ED9-A2B8-27B9B6BE53C7}"/>
              </a:ext>
            </a:extLst>
          </p:cNvPr>
          <p:cNvSpPr txBox="1"/>
          <p:nvPr/>
        </p:nvSpPr>
        <p:spPr>
          <a:xfrm>
            <a:off x="8831270" y="826370"/>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28" name="TextBox 27">
            <a:extLst>
              <a:ext uri="{FF2B5EF4-FFF2-40B4-BE49-F238E27FC236}">
                <a16:creationId xmlns:a16="http://schemas.microsoft.com/office/drawing/2014/main" id="{94331CD9-D4F8-45AC-AD2F-79A5F0DD3F43}"/>
              </a:ext>
            </a:extLst>
          </p:cNvPr>
          <p:cNvSpPr txBox="1"/>
          <p:nvPr/>
        </p:nvSpPr>
        <p:spPr>
          <a:xfrm>
            <a:off x="10133149" y="1039732"/>
            <a:ext cx="888274" cy="369332"/>
          </a:xfrm>
          <a:prstGeom prst="rect">
            <a:avLst/>
          </a:prstGeom>
          <a:noFill/>
        </p:spPr>
        <p:txBody>
          <a:bodyPr wrap="square" rtlCol="0">
            <a:spAutoFit/>
          </a:bodyPr>
          <a:lstStyle/>
          <a:p>
            <a:pPr algn="ctr"/>
            <a:r>
              <a:rPr lang="en-US" b="1" dirty="0">
                <a:solidFill>
                  <a:srgbClr val="FF0000"/>
                </a:solidFill>
              </a:rPr>
              <a:t>1453</a:t>
            </a:r>
          </a:p>
        </p:txBody>
      </p:sp>
    </p:spTree>
    <p:extLst>
      <p:ext uri="{BB962C8B-B14F-4D97-AF65-F5344CB8AC3E}">
        <p14:creationId xmlns:p14="http://schemas.microsoft.com/office/powerpoint/2010/main" val="799571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51</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1001485" y="751344"/>
            <a:ext cx="10554789" cy="4801314"/>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rPr>
              <a:t>11</a:t>
            </a:r>
            <a:r>
              <a:rPr lang="en-US" b="1" baseline="30000" dirty="0">
                <a:solidFill>
                  <a:srgbClr val="FF0000"/>
                </a:solidFill>
              </a:rPr>
              <a:t>th</a:t>
            </a:r>
            <a:r>
              <a:rPr lang="en-US" b="1" dirty="0">
                <a:solidFill>
                  <a:srgbClr val="FF0000"/>
                </a:solidFill>
              </a:rPr>
              <a:t> August 1840=SL</a:t>
            </a:r>
            <a:endParaRPr lang="en-US" dirty="0">
              <a:solidFill>
                <a:srgbClr val="FF0000"/>
              </a:solidFill>
            </a:endParaRPr>
          </a:p>
          <a:p>
            <a:r>
              <a:rPr lang="en-US" b="1" dirty="0"/>
              <a:t>RESTRAIN</a:t>
            </a:r>
          </a:p>
          <a:p>
            <a:endParaRPr lang="en-US" dirty="0"/>
          </a:p>
          <a:p>
            <a:r>
              <a:rPr lang="en-US" i="1" dirty="0"/>
              <a:t>“Commencing when, the one hundred and fifty years ended, in 1449, the period would end August 11th, 1840. Judging from the manner of the commencement of the Ottoman supremacy, that it was by a voluntary acknowledgment on the part of the Greek emperor that he only reigned by permission of the </a:t>
            </a:r>
            <a:r>
              <a:rPr lang="en-US" b="1" i="1" dirty="0"/>
              <a:t>Turkish </a:t>
            </a:r>
            <a:r>
              <a:rPr lang="en-US" i="1" dirty="0"/>
              <a:t>sultan, we should naturally conclude that the fall or departure of the Ottoman independence would be brought about in the </a:t>
            </a:r>
            <a:r>
              <a:rPr lang="en-US" b="1" i="1" dirty="0"/>
              <a:t>same way</a:t>
            </a:r>
            <a:r>
              <a:rPr lang="en-US" i="1" dirty="0"/>
              <a:t>; that at the end of the specified period, the Sultan would voluntarily surrender his independence into the hands of the Christian powers, from whom he received it.”</a:t>
            </a:r>
            <a:r>
              <a:rPr lang="en-US" dirty="0"/>
              <a:t> {1842 </a:t>
            </a:r>
            <a:r>
              <a:rPr lang="en-US" dirty="0" err="1"/>
              <a:t>JoL</a:t>
            </a:r>
            <a:r>
              <a:rPr lang="en-US" dirty="0"/>
              <a:t>, PREX2 189.1}</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867524" y="1458649"/>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710390" y="953223"/>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5044977" y="870840"/>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792996" y="854853"/>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989423" y="944780"/>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474926" y="2387376"/>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572212" y="1610833"/>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744683" y="191493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10161841" y="910896"/>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341027" y="2387376"/>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1108609" y="1590371"/>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367090" y="189447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994098" y="1099536"/>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921722" y="1576256"/>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2180203" y="188036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845099" y="1100131"/>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2058665" y="2494783"/>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311224" y="2494783"/>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707774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52</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992776" y="612844"/>
            <a:ext cx="10554789" cy="563231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In the year 1840 another remarkable fulfillment of prophecy excited widespread interest. Two years before, Josiah </a:t>
            </a:r>
            <a:r>
              <a:rPr lang="en-US" i="1" dirty="0" err="1"/>
              <a:t>Litch</a:t>
            </a:r>
            <a:r>
              <a:rPr lang="en-US" i="1" dirty="0"/>
              <a:t>, one of the leading ministers preaching the second advent, published an exposition of Revelation 9, predicting the fall of the Ottoman Empire. According to his calculations, this power was to be overthrown "in A.D. 1840, sometime in the month of August;" and only a few days previous to its accomplishment he wrote: "Allowing the first period, 150 years, to have been exactly fulfilled before </a:t>
            </a:r>
            <a:r>
              <a:rPr lang="en-US" i="1" dirty="0" err="1"/>
              <a:t>Deacozes</a:t>
            </a:r>
            <a:r>
              <a:rPr lang="en-US" i="1" dirty="0"/>
              <a:t> ascended the throne by permission of the Turks, and that the 391 years, fifteen days, commenced at the close of the first period, it will end on the 11th of August, 1840, when the Ottoman power in Constantinople may be expected to be broken. And this, I believe, will be found to be the case."--Josiah </a:t>
            </a:r>
            <a:r>
              <a:rPr lang="en-US" i="1" dirty="0" err="1"/>
              <a:t>Litch</a:t>
            </a:r>
            <a:r>
              <a:rPr lang="en-US" i="1" dirty="0"/>
              <a:t>, in Signs of the Times, and Expositor of Prophecy, Aug. 1, 1840.</a:t>
            </a:r>
            <a:r>
              <a:rPr lang="en-US" dirty="0"/>
              <a:t>  {GC 334.4}  </a:t>
            </a:r>
          </a:p>
          <a:p>
            <a:r>
              <a:rPr lang="en-US" i="1" dirty="0"/>
              <a:t>     “At the very time specified, Turkey, through her ambassadors, accepted the protection of the allied powers of Europe, and thus placed herself under the control of Christian nations. The event exactly fulfilled the prediction.”</a:t>
            </a:r>
            <a:r>
              <a:rPr lang="en-US" dirty="0"/>
              <a:t> GC 335.1</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858815" y="1320149"/>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701681" y="814723"/>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5036268" y="732340"/>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784287" y="716353"/>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980714" y="806280"/>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466217" y="2248876"/>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563503" y="1472333"/>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735974" y="177643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10153132" y="772396"/>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332318" y="2248876"/>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1099900" y="1451871"/>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358381" y="175597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985389" y="961036"/>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913013" y="1437756"/>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2171494" y="174186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836390" y="961631"/>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2049956" y="2356283"/>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302515" y="2356283"/>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2306883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53</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45587" y="1422741"/>
            <a:ext cx="10554789" cy="3416320"/>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lvl="0" indent="-285750">
              <a:buFont typeface="Arial" panose="020B0604020202020204" pitchFamily="34" charset="0"/>
              <a:buChar char="•"/>
            </a:pPr>
            <a:r>
              <a:rPr lang="en-US" dirty="0"/>
              <a:t>At the Sunday Law, Islam would be restrained just as </a:t>
            </a:r>
            <a:r>
              <a:rPr lang="en-US" b="1" dirty="0"/>
              <a:t>Turkey (Othman Empire)</a:t>
            </a:r>
            <a:r>
              <a:rPr lang="en-US" dirty="0"/>
              <a:t>, an Islamic power in 1840.</a:t>
            </a:r>
          </a:p>
          <a:p>
            <a:pPr marL="285750" lvl="0" indent="-285750">
              <a:buFont typeface="Arial" panose="020B0604020202020204" pitchFamily="34" charset="0"/>
              <a:buChar char="•"/>
            </a:pPr>
            <a:r>
              <a:rPr lang="en-US" dirty="0"/>
              <a:t>Sunday Law marks the </a:t>
            </a:r>
            <a:r>
              <a:rPr lang="en-US" b="1" dirty="0"/>
              <a:t>death</a:t>
            </a:r>
            <a:r>
              <a:rPr lang="en-US" dirty="0"/>
              <a:t> of </a:t>
            </a:r>
            <a:r>
              <a:rPr lang="en-US" b="1" dirty="0"/>
              <a:t>Russia</a:t>
            </a:r>
            <a:r>
              <a:rPr lang="en-US" dirty="0"/>
              <a:t> as the king of the South while United States rises fully into dictatorship. </a:t>
            </a:r>
          </a:p>
          <a:p>
            <a:pPr marL="285750" lvl="0" indent="-285750">
              <a:buFont typeface="Arial" panose="020B0604020202020204" pitchFamily="34" charset="0"/>
              <a:buChar char="•"/>
            </a:pPr>
            <a:r>
              <a:rPr lang="en-US" dirty="0"/>
              <a:t>From 2021 (</a:t>
            </a:r>
            <a:r>
              <a:rPr lang="en-US" dirty="0" err="1"/>
              <a:t>Panium</a:t>
            </a:r>
            <a:r>
              <a:rPr lang="en-US" dirty="0"/>
              <a:t>) to SL, we should be looking into the activity of Islam. 1989-1991 equals 2021 to SL. </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711626" y="2130046"/>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554492" y="1624620"/>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4889079" y="1542237"/>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637098" y="1526250"/>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833525" y="1616177"/>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319028" y="3058773"/>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416314" y="2282230"/>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588785" y="2586334"/>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10005943" y="1582293"/>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185129" y="3058773"/>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952711" y="2261768"/>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211192" y="256587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838200" y="1770933"/>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765824" y="2247653"/>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2024305" y="255175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689201" y="1771528"/>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1902767" y="3166180"/>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155326" y="3166180"/>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2736638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54</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18605" y="1239861"/>
            <a:ext cx="10554789" cy="4524315"/>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“Yesterday,” the 11th of August 1840, the Sultan applied, in his own capital, to the ambassadors of </a:t>
            </a:r>
            <a:r>
              <a:rPr lang="en-US" b="1" i="1" dirty="0"/>
              <a:t>four Christian nations,</a:t>
            </a:r>
            <a:r>
              <a:rPr lang="en-US" i="1" dirty="0"/>
              <a:t> to know the measures which were to be taken in reference to a circumstance vitally affecting his empire; and was only told that “provision had been made,” </a:t>
            </a:r>
            <a:r>
              <a:rPr lang="en-US" b="1" i="1" dirty="0"/>
              <a:t>but he could not know what it was;</a:t>
            </a:r>
            <a:r>
              <a:rPr lang="en-US" i="1" dirty="0"/>
              <a:t> and that he need give himself no alarm “about any contingency which might afterwards arise!!” From that time, then, they, and not he, would manage that. Where was the Sultan’s independence that day? GONE. Who had the supremacy of the Ottoman empire in their hands? </a:t>
            </a:r>
            <a:r>
              <a:rPr lang="en-US" b="1" i="1" dirty="0"/>
              <a:t>The great powers</a:t>
            </a:r>
            <a:r>
              <a:rPr lang="en-US" i="1" dirty="0"/>
              <a:t>. According to previous calculation, therefore</a:t>
            </a:r>
            <a:r>
              <a:rPr lang="en-US" b="1" i="1" dirty="0"/>
              <a:t>, Ottoman Supremacy did depart on the eleventh of August into the hands of the great Christian powers of Europe</a:t>
            </a:r>
            <a:r>
              <a:rPr lang="en-US" i="1" dirty="0"/>
              <a:t>.</a:t>
            </a:r>
            <a:r>
              <a:rPr lang="en-US" dirty="0"/>
              <a:t>” Josiah </a:t>
            </a:r>
            <a:r>
              <a:rPr lang="en-US" dirty="0" err="1"/>
              <a:t>Litch</a:t>
            </a:r>
            <a:r>
              <a:rPr lang="en-US" dirty="0"/>
              <a:t>, PREX2 198.4,5,6</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684644" y="1947166"/>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527510" y="1441740"/>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4862097" y="1359357"/>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610116" y="1343370"/>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806543" y="1433297"/>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292046" y="2875893"/>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389332" y="2099350"/>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561803" y="2403454"/>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9978961" y="1399413"/>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158147" y="2875893"/>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925729" y="2078888"/>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184210" y="2382992"/>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811218" y="1588053"/>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738842" y="2064773"/>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1997323" y="2368877"/>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662219" y="1588648"/>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1875785" y="2983300"/>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128344" y="2983300"/>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3906077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55</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845587" y="1448867"/>
            <a:ext cx="10554789" cy="3139321"/>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r>
              <a:rPr lang="en-US" dirty="0"/>
              <a:t>11</a:t>
            </a:r>
            <a:r>
              <a:rPr lang="en-US" baseline="30000" dirty="0"/>
              <a:t>th</a:t>
            </a:r>
            <a:r>
              <a:rPr lang="en-US" dirty="0"/>
              <a:t> August 1840=SL. We need also to see the nature of this restraint at the SL. At the Sunday Law, Russia (KS) will be prophetically dead as the King of the South as its spheres of influence is taken by USA from 2021.</a:t>
            </a:r>
          </a:p>
          <a:p>
            <a:pPr lvl="0"/>
            <a:r>
              <a:rPr lang="en-US" dirty="0"/>
              <a:t>This leads us to the study of Numbers 22.</a:t>
            </a:r>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711626" y="2156172"/>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554492" y="1650746"/>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4889079" y="1568363"/>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637098" y="1552376"/>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833525" y="1642303"/>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319028" y="3084899"/>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416314" y="2308356"/>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588785" y="2612460"/>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10005943" y="1608419"/>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185129" y="3084899"/>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952711" y="2287894"/>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211192" y="2591998"/>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838200" y="1797059"/>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765824" y="2273779"/>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2024305" y="257788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689201" y="1797654"/>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1902767" y="3192306"/>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155326" y="3192306"/>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619461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56</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157610" y="167312"/>
            <a:ext cx="11834093" cy="6189038"/>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NUMBERS 22</a:t>
            </a:r>
            <a:endParaRPr lang="en-US" dirty="0"/>
          </a:p>
          <a:p>
            <a:r>
              <a:rPr lang="en-US" b="1" dirty="0"/>
              <a:t>                                                        BALAAM AND ACTS 27</a:t>
            </a:r>
            <a:endParaRPr lang="en-US" dirty="0"/>
          </a:p>
          <a:p>
            <a:r>
              <a:rPr lang="en-US" b="1" dirty="0"/>
              <a:t>THE SHIP OF ADRAMYTIUM</a:t>
            </a:r>
            <a:endParaRPr lang="en-US" dirty="0"/>
          </a:p>
          <a:p>
            <a:r>
              <a:rPr lang="en-US" b="1" dirty="0"/>
              <a:t> </a:t>
            </a:r>
            <a:endParaRPr lang="en-US" dirty="0"/>
          </a:p>
          <a:p>
            <a:r>
              <a:rPr lang="en-US" b="1" dirty="0"/>
              <a:t>“Balaam was once a good man and a prophet of God; but he had apostatized, and had given himself up to covetousness; yet he still professed to be a servant of the Most High</a:t>
            </a:r>
            <a:r>
              <a:rPr lang="en-US" dirty="0"/>
              <a:t>. He was not ignorant of God's work in behalf of Israel; and when the messengers announced their errand, he well knew that it was his duty to refuse the rewards of </a:t>
            </a:r>
            <a:r>
              <a:rPr lang="en-US" dirty="0" err="1"/>
              <a:t>Balak</a:t>
            </a:r>
            <a:r>
              <a:rPr lang="en-US" dirty="0"/>
              <a:t> and to dismiss the ambassadors. But he ventured to dally with temptation, and urged the messengers to tarry with him that night, declaring that he could give no decided answer till he had asked counsel of the Lord. Balaam knew that his curse could not harm Israel. God was on their side, and so long as they were true to Him no adverse power of earth or hell could prevail against them. But his pride was flattered by the words of the ambassadors, “He whom thou </a:t>
            </a:r>
            <a:r>
              <a:rPr lang="en-US" dirty="0" err="1"/>
              <a:t>blessest</a:t>
            </a:r>
            <a:r>
              <a:rPr lang="en-US" dirty="0"/>
              <a:t> is blessed, and he whom thou </a:t>
            </a:r>
            <a:r>
              <a:rPr lang="en-US" dirty="0" err="1"/>
              <a:t>cursest</a:t>
            </a:r>
            <a:r>
              <a:rPr lang="en-US" dirty="0"/>
              <a:t> is cursed.” The bribe of costly gifts and prospective exaltation excited his covetousness. He greedily accepted the offered treasures, and then, while professing strict obedience to the will of God, he tried to comply with the desires of </a:t>
            </a:r>
            <a:r>
              <a:rPr lang="en-US" dirty="0" err="1"/>
              <a:t>Balak</a:t>
            </a:r>
            <a:r>
              <a:rPr lang="en-US" dirty="0"/>
              <a:t>.” </a:t>
            </a:r>
            <a:r>
              <a:rPr lang="en-US" i="1" dirty="0"/>
              <a:t>PP 439.2</a:t>
            </a:r>
            <a:endParaRPr lang="en-US" dirty="0"/>
          </a:p>
        </p:txBody>
      </p:sp>
      <p:pic>
        <p:nvPicPr>
          <p:cNvPr id="7" name="Picture 6">
            <a:extLst>
              <a:ext uri="{FF2B5EF4-FFF2-40B4-BE49-F238E27FC236}">
                <a16:creationId xmlns:a16="http://schemas.microsoft.com/office/drawing/2014/main" id="{7BDE9FBF-02DE-4035-8CCC-8D29EB523FB8}"/>
              </a:ext>
            </a:extLst>
          </p:cNvPr>
          <p:cNvPicPr>
            <a:picLocks noChangeAspect="1"/>
          </p:cNvPicPr>
          <p:nvPr/>
        </p:nvPicPr>
        <p:blipFill>
          <a:blip r:embed="rId2"/>
          <a:stretch>
            <a:fillRect/>
          </a:stretch>
        </p:blipFill>
        <p:spPr>
          <a:xfrm>
            <a:off x="3833546" y="980515"/>
            <a:ext cx="6140241" cy="1242794"/>
          </a:xfrm>
          <a:prstGeom prst="rect">
            <a:avLst/>
          </a:prstGeom>
        </p:spPr>
      </p:pic>
      <p:sp>
        <p:nvSpPr>
          <p:cNvPr id="8" name="TextBox 7">
            <a:extLst>
              <a:ext uri="{FF2B5EF4-FFF2-40B4-BE49-F238E27FC236}">
                <a16:creationId xmlns:a16="http://schemas.microsoft.com/office/drawing/2014/main" id="{E48C7DAE-21EA-4D4F-80F5-5F0FEEF5A446}"/>
              </a:ext>
            </a:extLst>
          </p:cNvPr>
          <p:cNvSpPr txBox="1"/>
          <p:nvPr/>
        </p:nvSpPr>
        <p:spPr>
          <a:xfrm>
            <a:off x="3676412" y="475089"/>
            <a:ext cx="888274" cy="369332"/>
          </a:xfrm>
          <a:prstGeom prst="rect">
            <a:avLst/>
          </a:prstGeom>
          <a:noFill/>
        </p:spPr>
        <p:txBody>
          <a:bodyPr wrap="square" rtlCol="0">
            <a:spAutoFit/>
          </a:bodyPr>
          <a:lstStyle/>
          <a:p>
            <a:r>
              <a:rPr lang="en-US" b="1" dirty="0">
                <a:solidFill>
                  <a:srgbClr val="FF0000"/>
                </a:solidFill>
              </a:rPr>
              <a:t>606 AD</a:t>
            </a:r>
          </a:p>
        </p:txBody>
      </p:sp>
      <p:sp>
        <p:nvSpPr>
          <p:cNvPr id="11" name="TextBox 10">
            <a:extLst>
              <a:ext uri="{FF2B5EF4-FFF2-40B4-BE49-F238E27FC236}">
                <a16:creationId xmlns:a16="http://schemas.microsoft.com/office/drawing/2014/main" id="{E09122C9-72A0-466B-9921-F280D3DDBAA7}"/>
              </a:ext>
            </a:extLst>
          </p:cNvPr>
          <p:cNvSpPr txBox="1"/>
          <p:nvPr/>
        </p:nvSpPr>
        <p:spPr>
          <a:xfrm>
            <a:off x="5010999" y="392706"/>
            <a:ext cx="888274" cy="646331"/>
          </a:xfrm>
          <a:prstGeom prst="rect">
            <a:avLst/>
          </a:prstGeom>
          <a:noFill/>
        </p:spPr>
        <p:txBody>
          <a:bodyPr wrap="square" rtlCol="0">
            <a:spAutoFit/>
          </a:bodyPr>
          <a:lstStyle/>
          <a:p>
            <a:pPr algn="ctr"/>
            <a:r>
              <a:rPr lang="en-US" b="1" dirty="0">
                <a:solidFill>
                  <a:srgbClr val="FF0000"/>
                </a:solidFill>
              </a:rPr>
              <a:t>July 27, 1299</a:t>
            </a:r>
          </a:p>
        </p:txBody>
      </p:sp>
      <p:sp>
        <p:nvSpPr>
          <p:cNvPr id="13" name="TextBox 12">
            <a:extLst>
              <a:ext uri="{FF2B5EF4-FFF2-40B4-BE49-F238E27FC236}">
                <a16:creationId xmlns:a16="http://schemas.microsoft.com/office/drawing/2014/main" id="{E00FFFC6-9E3F-45E6-8F46-0C044F638475}"/>
              </a:ext>
            </a:extLst>
          </p:cNvPr>
          <p:cNvSpPr txBox="1"/>
          <p:nvPr/>
        </p:nvSpPr>
        <p:spPr>
          <a:xfrm>
            <a:off x="7759018" y="376719"/>
            <a:ext cx="888274" cy="646331"/>
          </a:xfrm>
          <a:prstGeom prst="rect">
            <a:avLst/>
          </a:prstGeom>
          <a:noFill/>
        </p:spPr>
        <p:txBody>
          <a:bodyPr wrap="square" rtlCol="0">
            <a:spAutoFit/>
          </a:bodyPr>
          <a:lstStyle/>
          <a:p>
            <a:pPr algn="ctr"/>
            <a:r>
              <a:rPr lang="en-US" b="1" dirty="0">
                <a:solidFill>
                  <a:srgbClr val="FF0000"/>
                </a:solidFill>
              </a:rPr>
              <a:t>July 27, 1449</a:t>
            </a:r>
          </a:p>
        </p:txBody>
      </p:sp>
      <p:sp>
        <p:nvSpPr>
          <p:cNvPr id="14" name="TextBox 13">
            <a:extLst>
              <a:ext uri="{FF2B5EF4-FFF2-40B4-BE49-F238E27FC236}">
                <a16:creationId xmlns:a16="http://schemas.microsoft.com/office/drawing/2014/main" id="{FC3580D4-6FBD-40B8-B326-B8A5ED80D069}"/>
              </a:ext>
            </a:extLst>
          </p:cNvPr>
          <p:cNvSpPr txBox="1"/>
          <p:nvPr/>
        </p:nvSpPr>
        <p:spPr>
          <a:xfrm>
            <a:off x="8955445" y="466646"/>
            <a:ext cx="1018342" cy="369332"/>
          </a:xfrm>
          <a:prstGeom prst="rect">
            <a:avLst/>
          </a:prstGeom>
          <a:noFill/>
        </p:spPr>
        <p:txBody>
          <a:bodyPr wrap="square" rtlCol="0">
            <a:spAutoFit/>
          </a:bodyPr>
          <a:lstStyle/>
          <a:p>
            <a:pPr algn="ctr"/>
            <a:r>
              <a:rPr lang="en-US" b="1" dirty="0">
                <a:solidFill>
                  <a:srgbClr val="FF0000"/>
                </a:solidFill>
              </a:rPr>
              <a:t>1453 AD</a:t>
            </a:r>
          </a:p>
        </p:txBody>
      </p:sp>
      <p:cxnSp>
        <p:nvCxnSpPr>
          <p:cNvPr id="6" name="Straight Connector 5">
            <a:extLst>
              <a:ext uri="{FF2B5EF4-FFF2-40B4-BE49-F238E27FC236}">
                <a16:creationId xmlns:a16="http://schemas.microsoft.com/office/drawing/2014/main" id="{28743B95-5016-4413-85DA-C921403C4F2A}"/>
              </a:ext>
            </a:extLst>
          </p:cNvPr>
          <p:cNvCxnSpPr/>
          <p:nvPr/>
        </p:nvCxnSpPr>
        <p:spPr>
          <a:xfrm>
            <a:off x="9440948" y="1909242"/>
            <a:ext cx="15327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56F191-E919-4701-9A73-6DD5816AE6B6}"/>
              </a:ext>
            </a:extLst>
          </p:cNvPr>
          <p:cNvSpPr txBox="1"/>
          <p:nvPr/>
        </p:nvSpPr>
        <p:spPr>
          <a:xfrm>
            <a:off x="10538234" y="1132699"/>
            <a:ext cx="435422" cy="276999"/>
          </a:xfrm>
          <a:prstGeom prst="rect">
            <a:avLst/>
          </a:prstGeom>
          <a:noFill/>
        </p:spPr>
        <p:txBody>
          <a:bodyPr wrap="square" rtlCol="0">
            <a:spAutoFit/>
          </a:bodyPr>
          <a:lstStyle/>
          <a:p>
            <a:r>
              <a:rPr lang="en-US" sz="1200" b="1" dirty="0"/>
              <a:t>SL</a:t>
            </a:r>
          </a:p>
        </p:txBody>
      </p:sp>
      <p:cxnSp>
        <p:nvCxnSpPr>
          <p:cNvPr id="16" name="Straight Arrow Connector 15">
            <a:extLst>
              <a:ext uri="{FF2B5EF4-FFF2-40B4-BE49-F238E27FC236}">
                <a16:creationId xmlns:a16="http://schemas.microsoft.com/office/drawing/2014/main" id="{421EEA0B-ED56-46C9-8A38-E12893ABE8BC}"/>
              </a:ext>
            </a:extLst>
          </p:cNvPr>
          <p:cNvCxnSpPr/>
          <p:nvPr/>
        </p:nvCxnSpPr>
        <p:spPr>
          <a:xfrm flipV="1">
            <a:off x="10710705" y="143680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ED31F4-6E20-4E2A-8E9B-3FF1326511E9}"/>
              </a:ext>
            </a:extLst>
          </p:cNvPr>
          <p:cNvSpPr txBox="1"/>
          <p:nvPr/>
        </p:nvSpPr>
        <p:spPr>
          <a:xfrm>
            <a:off x="10127863" y="432762"/>
            <a:ext cx="1018342" cy="646331"/>
          </a:xfrm>
          <a:prstGeom prst="rect">
            <a:avLst/>
          </a:prstGeom>
          <a:noFill/>
        </p:spPr>
        <p:txBody>
          <a:bodyPr wrap="square" rtlCol="0">
            <a:spAutoFit/>
          </a:bodyPr>
          <a:lstStyle/>
          <a:p>
            <a:pPr algn="ctr"/>
            <a:r>
              <a:rPr lang="en-US" b="1" dirty="0">
                <a:solidFill>
                  <a:srgbClr val="FF0000"/>
                </a:solidFill>
              </a:rPr>
              <a:t>Aug. 11, 1840</a:t>
            </a:r>
          </a:p>
        </p:txBody>
      </p:sp>
      <p:cxnSp>
        <p:nvCxnSpPr>
          <p:cNvPr id="32" name="Straight Connector 31">
            <a:extLst>
              <a:ext uri="{FF2B5EF4-FFF2-40B4-BE49-F238E27FC236}">
                <a16:creationId xmlns:a16="http://schemas.microsoft.com/office/drawing/2014/main" id="{2C578D92-04D3-4FD8-91CE-CD44D948A90A}"/>
              </a:ext>
            </a:extLst>
          </p:cNvPr>
          <p:cNvCxnSpPr>
            <a:cxnSpLocks/>
          </p:cNvCxnSpPr>
          <p:nvPr/>
        </p:nvCxnSpPr>
        <p:spPr>
          <a:xfrm flipH="1">
            <a:off x="1307049" y="1909242"/>
            <a:ext cx="276941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73DF1A3-8960-4B4B-8D54-73C8273D5C3D}"/>
              </a:ext>
            </a:extLst>
          </p:cNvPr>
          <p:cNvSpPr txBox="1"/>
          <p:nvPr/>
        </p:nvSpPr>
        <p:spPr>
          <a:xfrm>
            <a:off x="1074631" y="1112237"/>
            <a:ext cx="521432" cy="276999"/>
          </a:xfrm>
          <a:prstGeom prst="rect">
            <a:avLst/>
          </a:prstGeom>
          <a:noFill/>
        </p:spPr>
        <p:txBody>
          <a:bodyPr wrap="square" rtlCol="0">
            <a:spAutoFit/>
          </a:bodyPr>
          <a:lstStyle/>
          <a:p>
            <a:r>
              <a:rPr lang="en-US" sz="1200" b="1" dirty="0"/>
              <a:t>1979</a:t>
            </a:r>
          </a:p>
        </p:txBody>
      </p:sp>
      <p:cxnSp>
        <p:nvCxnSpPr>
          <p:cNvPr id="34" name="Straight Arrow Connector 33">
            <a:extLst>
              <a:ext uri="{FF2B5EF4-FFF2-40B4-BE49-F238E27FC236}">
                <a16:creationId xmlns:a16="http://schemas.microsoft.com/office/drawing/2014/main" id="{D48F3D6A-78EE-4FBA-ABA5-55D3B03A8C0B}"/>
              </a:ext>
            </a:extLst>
          </p:cNvPr>
          <p:cNvCxnSpPr/>
          <p:nvPr/>
        </p:nvCxnSpPr>
        <p:spPr>
          <a:xfrm flipV="1">
            <a:off x="1333112" y="1416341"/>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662F4F-3EBB-45CE-9BDF-1CA2677EFD8A}"/>
              </a:ext>
            </a:extLst>
          </p:cNvPr>
          <p:cNvSpPr/>
          <p:nvPr/>
        </p:nvSpPr>
        <p:spPr>
          <a:xfrm>
            <a:off x="960120" y="621402"/>
            <a:ext cx="888274" cy="461665"/>
          </a:xfrm>
          <a:prstGeom prst="rect">
            <a:avLst/>
          </a:prstGeom>
        </p:spPr>
        <p:txBody>
          <a:bodyPr wrap="square">
            <a:spAutoFit/>
          </a:bodyPr>
          <a:lstStyle/>
          <a:p>
            <a:r>
              <a:rPr lang="en-US" sz="1200" dirty="0"/>
              <a:t>Iranian Revolution </a:t>
            </a:r>
          </a:p>
        </p:txBody>
      </p:sp>
      <p:sp>
        <p:nvSpPr>
          <p:cNvPr id="36" name="TextBox 35">
            <a:extLst>
              <a:ext uri="{FF2B5EF4-FFF2-40B4-BE49-F238E27FC236}">
                <a16:creationId xmlns:a16="http://schemas.microsoft.com/office/drawing/2014/main" id="{F3A51377-D20B-4D06-9AD3-DB6BF1A46FB7}"/>
              </a:ext>
            </a:extLst>
          </p:cNvPr>
          <p:cNvSpPr txBox="1"/>
          <p:nvPr/>
        </p:nvSpPr>
        <p:spPr>
          <a:xfrm>
            <a:off x="1887744" y="1098122"/>
            <a:ext cx="521432" cy="276999"/>
          </a:xfrm>
          <a:prstGeom prst="rect">
            <a:avLst/>
          </a:prstGeom>
          <a:noFill/>
        </p:spPr>
        <p:txBody>
          <a:bodyPr wrap="square" rtlCol="0">
            <a:spAutoFit/>
          </a:bodyPr>
          <a:lstStyle/>
          <a:p>
            <a:r>
              <a:rPr lang="en-US" sz="1200" b="1" dirty="0"/>
              <a:t>1980</a:t>
            </a:r>
          </a:p>
        </p:txBody>
      </p:sp>
      <p:cxnSp>
        <p:nvCxnSpPr>
          <p:cNvPr id="37" name="Straight Arrow Connector 36">
            <a:extLst>
              <a:ext uri="{FF2B5EF4-FFF2-40B4-BE49-F238E27FC236}">
                <a16:creationId xmlns:a16="http://schemas.microsoft.com/office/drawing/2014/main" id="{DD02677A-B352-4FE2-B140-27F959DD5847}"/>
              </a:ext>
            </a:extLst>
          </p:cNvPr>
          <p:cNvCxnSpPr/>
          <p:nvPr/>
        </p:nvCxnSpPr>
        <p:spPr>
          <a:xfrm flipV="1">
            <a:off x="2146225" y="1402226"/>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9A5B91-FF31-4F37-9E78-5F2AD897DE29}"/>
              </a:ext>
            </a:extLst>
          </p:cNvPr>
          <p:cNvSpPr/>
          <p:nvPr/>
        </p:nvSpPr>
        <p:spPr>
          <a:xfrm>
            <a:off x="1811121" y="621997"/>
            <a:ext cx="742945" cy="461665"/>
          </a:xfrm>
          <a:prstGeom prst="rect">
            <a:avLst/>
          </a:prstGeom>
        </p:spPr>
        <p:txBody>
          <a:bodyPr wrap="square">
            <a:spAutoFit/>
          </a:bodyPr>
          <a:lstStyle/>
          <a:p>
            <a:r>
              <a:rPr lang="en-US" sz="1200" dirty="0"/>
              <a:t>Iran-Iraq War</a:t>
            </a:r>
          </a:p>
        </p:txBody>
      </p:sp>
      <p:cxnSp>
        <p:nvCxnSpPr>
          <p:cNvPr id="39" name="Straight Arrow Connector 38">
            <a:extLst>
              <a:ext uri="{FF2B5EF4-FFF2-40B4-BE49-F238E27FC236}">
                <a16:creationId xmlns:a16="http://schemas.microsoft.com/office/drawing/2014/main" id="{96E6B142-598A-4BA1-97E2-671EE96131F9}"/>
              </a:ext>
            </a:extLst>
          </p:cNvPr>
          <p:cNvCxnSpPr>
            <a:cxnSpLocks/>
          </p:cNvCxnSpPr>
          <p:nvPr/>
        </p:nvCxnSpPr>
        <p:spPr>
          <a:xfrm flipV="1">
            <a:off x="2024687" y="2016649"/>
            <a:ext cx="2147575" cy="50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8A22C05-55EB-4377-BED0-B53CD5478D9B}"/>
              </a:ext>
            </a:extLst>
          </p:cNvPr>
          <p:cNvSpPr/>
          <p:nvPr/>
        </p:nvSpPr>
        <p:spPr>
          <a:xfrm>
            <a:off x="2277246" y="2016649"/>
            <a:ext cx="2212843" cy="276999"/>
          </a:xfrm>
          <a:prstGeom prst="rect">
            <a:avLst/>
          </a:prstGeom>
        </p:spPr>
        <p:txBody>
          <a:bodyPr wrap="square">
            <a:spAutoFit/>
          </a:bodyPr>
          <a:lstStyle/>
          <a:p>
            <a:r>
              <a:rPr lang="en-US" sz="1200" dirty="0"/>
              <a:t>Afghan War 1979-1989</a:t>
            </a:r>
          </a:p>
        </p:txBody>
      </p:sp>
    </p:spTree>
    <p:extLst>
      <p:ext uri="{BB962C8B-B14F-4D97-AF65-F5344CB8AC3E}">
        <p14:creationId xmlns:p14="http://schemas.microsoft.com/office/powerpoint/2010/main" val="2910934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57</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1915886" y="916249"/>
            <a:ext cx="8133805" cy="4801314"/>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BALAAM= UNITED STATES OF AMERICA (Revelation 13:11) in Apostasy</a:t>
            </a:r>
            <a:endParaRPr lang="en-US" dirty="0"/>
          </a:p>
          <a:p>
            <a:r>
              <a:rPr lang="en-US" dirty="0"/>
              <a:t>Lamb like- Good (The ship of Alexandria)</a:t>
            </a:r>
          </a:p>
          <a:p>
            <a:r>
              <a:rPr lang="en-US" dirty="0"/>
              <a:t>Dragon – Bad (The ship of </a:t>
            </a:r>
            <a:r>
              <a:rPr lang="en-US" dirty="0" err="1"/>
              <a:t>Adramytium</a:t>
            </a:r>
            <a:r>
              <a:rPr lang="en-US" dirty="0"/>
              <a:t>.)</a:t>
            </a:r>
          </a:p>
          <a:p>
            <a:r>
              <a:rPr lang="en-US" dirty="0"/>
              <a:t>When the prophetic structure of Acts 27 was opened in 2016-2018, it gave us two ships (Institutions): Alexandria and </a:t>
            </a:r>
            <a:r>
              <a:rPr lang="en-US" dirty="0" err="1"/>
              <a:t>Adramytium</a:t>
            </a:r>
            <a:r>
              <a:rPr lang="en-US" dirty="0"/>
              <a:t>. The ship of Alexandria represents a good ship: The SDA and USA from 1798 respectively. </a:t>
            </a:r>
          </a:p>
          <a:p>
            <a:r>
              <a:rPr lang="en-US" dirty="0"/>
              <a:t>The ship of </a:t>
            </a:r>
            <a:r>
              <a:rPr lang="en-US" dirty="0" err="1"/>
              <a:t>Adramytium</a:t>
            </a:r>
            <a:r>
              <a:rPr lang="en-US" dirty="0"/>
              <a:t> represents a bad ship since 1989 till Sunday Law.  It gives a perfect picture of USA since 1989. It also represents the work of Balaam going forward to curse (Dragon voice) God’s people.</a:t>
            </a:r>
          </a:p>
        </p:txBody>
      </p:sp>
      <p:pic>
        <p:nvPicPr>
          <p:cNvPr id="9" name="Picture 8">
            <a:extLst>
              <a:ext uri="{FF2B5EF4-FFF2-40B4-BE49-F238E27FC236}">
                <a16:creationId xmlns:a16="http://schemas.microsoft.com/office/drawing/2014/main" id="{65FEC2E6-5C3B-48DB-AB17-AC9C82178A98}"/>
              </a:ext>
            </a:extLst>
          </p:cNvPr>
          <p:cNvPicPr>
            <a:picLocks noChangeAspect="1"/>
          </p:cNvPicPr>
          <p:nvPr/>
        </p:nvPicPr>
        <p:blipFill>
          <a:blip r:embed="rId2"/>
          <a:stretch>
            <a:fillRect/>
          </a:stretch>
        </p:blipFill>
        <p:spPr>
          <a:xfrm>
            <a:off x="3178026" y="1140437"/>
            <a:ext cx="5609524" cy="1838095"/>
          </a:xfrm>
          <a:prstGeom prst="rect">
            <a:avLst/>
          </a:prstGeom>
        </p:spPr>
      </p:pic>
    </p:spTree>
    <p:extLst>
      <p:ext uri="{BB962C8B-B14F-4D97-AF65-F5344CB8AC3E}">
        <p14:creationId xmlns:p14="http://schemas.microsoft.com/office/powerpoint/2010/main" val="2087744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58</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539932" y="916249"/>
            <a:ext cx="10589622" cy="4524315"/>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ship of </a:t>
            </a:r>
            <a:r>
              <a:rPr lang="en-US" dirty="0" err="1"/>
              <a:t>Adramytium</a:t>
            </a:r>
            <a:r>
              <a:rPr lang="en-US" dirty="0"/>
              <a:t> (USA) is a bad ship right from 1989 till the Sunday Law just like Balaam (USA) was bad as a result of his intention to curse God’s people. We diligently combine the two concepts together as see what it teaches us. I want us to look into the story of Balaam. He has been connected to an ASS (Islam) from the inception of his journey to go and curse Gods people. Curse= Dragon voice of Rev 13:11= Ship of </a:t>
            </a:r>
            <a:r>
              <a:rPr lang="en-US" dirty="0" err="1"/>
              <a:t>Adramytium</a:t>
            </a:r>
            <a:r>
              <a:rPr lang="en-US" dirty="0"/>
              <a:t>.</a:t>
            </a:r>
          </a:p>
          <a:p>
            <a:endParaRPr lang="en-US" dirty="0"/>
          </a:p>
          <a:p>
            <a:r>
              <a:rPr lang="en-US" dirty="0"/>
              <a:t> The second Biblical Rule of Interpretation says that:</a:t>
            </a:r>
          </a:p>
          <a:p>
            <a:r>
              <a:rPr lang="en-US" b="1" dirty="0"/>
              <a:t>RULE II</a:t>
            </a:r>
            <a:endParaRPr lang="en-US" dirty="0"/>
          </a:p>
          <a:p>
            <a:r>
              <a:rPr lang="en-US" dirty="0"/>
              <a:t>“All scripture is necessary, and may be understood by </a:t>
            </a:r>
            <a:r>
              <a:rPr lang="en-US" b="1" dirty="0"/>
              <a:t>a diligent application and study</a:t>
            </a:r>
            <a:r>
              <a:rPr lang="en-US" dirty="0"/>
              <a:t>.” MWV1 20.5</a:t>
            </a:r>
          </a:p>
        </p:txBody>
      </p:sp>
      <p:pic>
        <p:nvPicPr>
          <p:cNvPr id="9" name="Picture 8">
            <a:extLst>
              <a:ext uri="{FF2B5EF4-FFF2-40B4-BE49-F238E27FC236}">
                <a16:creationId xmlns:a16="http://schemas.microsoft.com/office/drawing/2014/main" id="{65FEC2E6-5C3B-48DB-AB17-AC9C82178A98}"/>
              </a:ext>
            </a:extLst>
          </p:cNvPr>
          <p:cNvPicPr>
            <a:picLocks noChangeAspect="1"/>
          </p:cNvPicPr>
          <p:nvPr/>
        </p:nvPicPr>
        <p:blipFill>
          <a:blip r:embed="rId2"/>
          <a:stretch>
            <a:fillRect/>
          </a:stretch>
        </p:blipFill>
        <p:spPr>
          <a:xfrm>
            <a:off x="3178026" y="1140437"/>
            <a:ext cx="5609524" cy="1838095"/>
          </a:xfrm>
          <a:prstGeom prst="rect">
            <a:avLst/>
          </a:prstGeom>
        </p:spPr>
      </p:pic>
    </p:spTree>
    <p:extLst>
      <p:ext uri="{BB962C8B-B14F-4D97-AF65-F5344CB8AC3E}">
        <p14:creationId xmlns:p14="http://schemas.microsoft.com/office/powerpoint/2010/main" val="3324622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59</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539931" y="434567"/>
            <a:ext cx="10985129" cy="5786199"/>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latin typeface="Arial Narrow" panose="020B0606020202030204" pitchFamily="34" charset="0"/>
              </a:rPr>
              <a:t>Numbers 22 Application</a:t>
            </a:r>
          </a:p>
          <a:p>
            <a:endParaRPr lang="en-US" dirty="0">
              <a:latin typeface="Arial Narrow" panose="020B0606020202030204" pitchFamily="34" charset="0"/>
            </a:endParaRPr>
          </a:p>
          <a:p>
            <a:pPr marL="285750" lvl="0" indent="-285750">
              <a:buFont typeface="Arial" panose="020B0604020202020204" pitchFamily="34" charset="0"/>
              <a:buChar char="•"/>
            </a:pPr>
            <a:r>
              <a:rPr lang="en-US" sz="1600" dirty="0">
                <a:latin typeface="Arial Narrow" panose="020B0606020202030204" pitchFamily="34" charset="0"/>
              </a:rPr>
              <a:t>Balaam began his journey in the morning by Saddling the Ass, a Symbol of Islam. Before morning, we must have darkness preceding it. The darkness before 1989 (Morning) is prophetically a symbol of the 126 years of Laodicea condition that began in 1863 with a rejection of the prophetic Message. In the morning, there is a light from the Sun. That light is Daniel 11:40-45 that was unsealed in 1989 as our first Angel’s message to shed light before Sunset (CoP, Dan 12:1-3). </a:t>
            </a:r>
          </a:p>
          <a:p>
            <a:pPr marL="285750" lvl="0" indent="-285750">
              <a:buFont typeface="Arial" panose="020B0604020202020204" pitchFamily="34" charset="0"/>
              <a:buChar char="•"/>
            </a:pPr>
            <a:r>
              <a:rPr lang="en-US" sz="1600" dirty="0">
                <a:latin typeface="Arial Narrow" panose="020B0606020202030204" pitchFamily="34" charset="0"/>
              </a:rPr>
              <a:t>God uses the known to teach us the unknown. Naturally, the Sun always dispenses light from morning to evening. Spiritually, God is a Sun (Psalm 84:11, Rev 9:2, Malachi 4:2). Daniel 11:40-45 that was unsealed for our generation is of vital importance as the general priesthood of Christ is about to close. Dan 8:14= Daniel 11:40-45. They are found in the book of Daniel, they are both unsealed at the time of the end: 1798 (Dan 11:40a) and 1989 (Dan 11:40b) respectively. They are also messages connected to time. However, 2300 prophetic years gives us an impressive work of the opening of Christ priesthood in 1844/10/22 while Daniel 11:40-45 explains the events leading to the close of human probation (Dan 12:1-3). There has been a huge development of Daniel 11:40-45 which we need to understand.</a:t>
            </a:r>
          </a:p>
          <a:p>
            <a:pPr marL="285750" lvl="0" indent="-285750">
              <a:buFont typeface="Arial" panose="020B0604020202020204" pitchFamily="34" charset="0"/>
              <a:buChar char="•"/>
            </a:pPr>
            <a:r>
              <a:rPr lang="en-US" sz="1600" dirty="0">
                <a:latin typeface="Arial Narrow" panose="020B0606020202030204" pitchFamily="34" charset="0"/>
              </a:rPr>
              <a:t>Balaam (USA) has been interacting with the ass (Islam) since morning (1989). From other lines, we have shown how Radical Islam (AL- Qaeda) began to rise up in 1989-1991 history when USA attacked Iraq in the Iraq-Kuwait Persian-gulf tensions. This symbolize the Saddling of the Ass by Balaam from the beginning.</a:t>
            </a:r>
            <a:endParaRPr lang="en-US" dirty="0"/>
          </a:p>
        </p:txBody>
      </p:sp>
      <p:pic>
        <p:nvPicPr>
          <p:cNvPr id="5" name="Picture 4">
            <a:extLst>
              <a:ext uri="{FF2B5EF4-FFF2-40B4-BE49-F238E27FC236}">
                <a16:creationId xmlns:a16="http://schemas.microsoft.com/office/drawing/2014/main" id="{74C3931C-52C2-4CF8-935F-EBEC1C8D0F6F}"/>
              </a:ext>
            </a:extLst>
          </p:cNvPr>
          <p:cNvPicPr>
            <a:picLocks noChangeAspect="1"/>
          </p:cNvPicPr>
          <p:nvPr/>
        </p:nvPicPr>
        <p:blipFill>
          <a:blip r:embed="rId2"/>
          <a:stretch>
            <a:fillRect/>
          </a:stretch>
        </p:blipFill>
        <p:spPr>
          <a:xfrm>
            <a:off x="3443619" y="711018"/>
            <a:ext cx="5304762" cy="1361905"/>
          </a:xfrm>
          <a:prstGeom prst="rect">
            <a:avLst/>
          </a:prstGeom>
        </p:spPr>
      </p:pic>
      <p:cxnSp>
        <p:nvCxnSpPr>
          <p:cNvPr id="7" name="Straight Connector 6">
            <a:extLst>
              <a:ext uri="{FF2B5EF4-FFF2-40B4-BE49-F238E27FC236}">
                <a16:creationId xmlns:a16="http://schemas.microsoft.com/office/drawing/2014/main" id="{D629D099-CCE4-4D3F-AB3D-ADADF1E74256}"/>
              </a:ext>
            </a:extLst>
          </p:cNvPr>
          <p:cNvCxnSpPr>
            <a:cxnSpLocks/>
          </p:cNvCxnSpPr>
          <p:nvPr/>
        </p:nvCxnSpPr>
        <p:spPr>
          <a:xfrm flipH="1">
            <a:off x="1603017" y="1854921"/>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C36740-8EF1-4E1D-81EC-C0B0D646CCAE}"/>
              </a:ext>
            </a:extLst>
          </p:cNvPr>
          <p:cNvSpPr txBox="1"/>
          <p:nvPr/>
        </p:nvSpPr>
        <p:spPr>
          <a:xfrm>
            <a:off x="1344536" y="1043801"/>
            <a:ext cx="521432" cy="276999"/>
          </a:xfrm>
          <a:prstGeom prst="rect">
            <a:avLst/>
          </a:prstGeom>
          <a:noFill/>
        </p:spPr>
        <p:txBody>
          <a:bodyPr wrap="square" rtlCol="0">
            <a:spAutoFit/>
          </a:bodyPr>
          <a:lstStyle/>
          <a:p>
            <a:r>
              <a:rPr lang="en-US" sz="1200" b="1" dirty="0"/>
              <a:t>1863</a:t>
            </a:r>
          </a:p>
        </p:txBody>
      </p:sp>
      <p:cxnSp>
        <p:nvCxnSpPr>
          <p:cNvPr id="13" name="Straight Arrow Connector 12">
            <a:extLst>
              <a:ext uri="{FF2B5EF4-FFF2-40B4-BE49-F238E27FC236}">
                <a16:creationId xmlns:a16="http://schemas.microsoft.com/office/drawing/2014/main" id="{619C5F13-F609-462A-B884-121D4A18DE04}"/>
              </a:ext>
            </a:extLst>
          </p:cNvPr>
          <p:cNvCxnSpPr/>
          <p:nvPr/>
        </p:nvCxnSpPr>
        <p:spPr>
          <a:xfrm flipV="1">
            <a:off x="1603017" y="1347905"/>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FF9B53C-3781-43BC-9427-0DF57BE507E4}"/>
              </a:ext>
            </a:extLst>
          </p:cNvPr>
          <p:cNvSpPr/>
          <p:nvPr/>
        </p:nvSpPr>
        <p:spPr>
          <a:xfrm>
            <a:off x="2598377" y="705936"/>
            <a:ext cx="742945" cy="276999"/>
          </a:xfrm>
          <a:prstGeom prst="rect">
            <a:avLst/>
          </a:prstGeom>
        </p:spPr>
        <p:txBody>
          <a:bodyPr wrap="square">
            <a:spAutoFit/>
          </a:bodyPr>
          <a:lstStyle/>
          <a:p>
            <a:r>
              <a:rPr lang="en-US" sz="1200" b="1" dirty="0">
                <a:latin typeface="Arial Narrow" panose="020B0606020202030204" pitchFamily="34" charset="0"/>
              </a:rPr>
              <a:t>126</a:t>
            </a:r>
          </a:p>
        </p:txBody>
      </p:sp>
      <p:cxnSp>
        <p:nvCxnSpPr>
          <p:cNvPr id="17" name="Straight Arrow Connector 16">
            <a:extLst>
              <a:ext uri="{FF2B5EF4-FFF2-40B4-BE49-F238E27FC236}">
                <a16:creationId xmlns:a16="http://schemas.microsoft.com/office/drawing/2014/main" id="{36B6A5D8-2137-4FA0-8D56-579653BCDBCD}"/>
              </a:ext>
            </a:extLst>
          </p:cNvPr>
          <p:cNvCxnSpPr>
            <a:cxnSpLocks/>
          </p:cNvCxnSpPr>
          <p:nvPr/>
        </p:nvCxnSpPr>
        <p:spPr>
          <a:xfrm flipV="1">
            <a:off x="1603017" y="1016696"/>
            <a:ext cx="2486602" cy="136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A11FB1-3F43-4C5F-A419-870DB651C8D3}"/>
              </a:ext>
            </a:extLst>
          </p:cNvPr>
          <p:cNvCxnSpPr>
            <a:cxnSpLocks/>
          </p:cNvCxnSpPr>
          <p:nvPr/>
        </p:nvCxnSpPr>
        <p:spPr>
          <a:xfrm flipH="1">
            <a:off x="8527409" y="1854921"/>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330B42-8BC3-4193-B9C7-21CBAF375EF5}"/>
              </a:ext>
            </a:extLst>
          </p:cNvPr>
          <p:cNvSpPr txBox="1"/>
          <p:nvPr/>
        </p:nvSpPr>
        <p:spPr>
          <a:xfrm>
            <a:off x="9894283" y="707208"/>
            <a:ext cx="903403" cy="646331"/>
          </a:xfrm>
          <a:prstGeom prst="rect">
            <a:avLst/>
          </a:prstGeom>
          <a:noFill/>
        </p:spPr>
        <p:txBody>
          <a:bodyPr wrap="square" rtlCol="0">
            <a:spAutoFit/>
          </a:bodyPr>
          <a:lstStyle/>
          <a:p>
            <a:pPr algn="ctr"/>
            <a:r>
              <a:rPr lang="en-US" sz="1200" b="1" dirty="0"/>
              <a:t>COP</a:t>
            </a:r>
          </a:p>
          <a:p>
            <a:pPr algn="ctr"/>
            <a:r>
              <a:rPr lang="en-US" sz="1200" b="1" dirty="0"/>
              <a:t>Sunset</a:t>
            </a:r>
          </a:p>
          <a:p>
            <a:pPr algn="ctr"/>
            <a:r>
              <a:rPr lang="en-US" sz="1200" b="1" dirty="0"/>
              <a:t>Dan 12:1-3</a:t>
            </a:r>
          </a:p>
        </p:txBody>
      </p:sp>
      <p:cxnSp>
        <p:nvCxnSpPr>
          <p:cNvPr id="22" name="Straight Arrow Connector 21">
            <a:extLst>
              <a:ext uri="{FF2B5EF4-FFF2-40B4-BE49-F238E27FC236}">
                <a16:creationId xmlns:a16="http://schemas.microsoft.com/office/drawing/2014/main" id="{F3FF13ED-FF15-473F-80E2-7A8046F3A34C}"/>
              </a:ext>
            </a:extLst>
          </p:cNvPr>
          <p:cNvCxnSpPr/>
          <p:nvPr/>
        </p:nvCxnSpPr>
        <p:spPr>
          <a:xfrm flipV="1">
            <a:off x="10345985" y="1333439"/>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0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6</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426720" y="2427069"/>
            <a:ext cx="11338560" cy="3631763"/>
          </a:xfrm>
          <a:prstGeom prst="rect">
            <a:avLst/>
          </a:prstGeom>
          <a:ln w="57150">
            <a:solidFill>
              <a:schemeClr val="tx1"/>
            </a:solidFill>
          </a:ln>
        </p:spPr>
        <p:txBody>
          <a:bodyPr wrap="square">
            <a:spAutoFit/>
          </a:bodyPr>
          <a:lstStyle/>
          <a:p>
            <a:r>
              <a:rPr lang="en-US" sz="1600" b="1" dirty="0">
                <a:latin typeface="Arial Narrow" panose="020B0606020202030204" pitchFamily="34" charset="0"/>
              </a:rPr>
              <a:t>The first definite appearance dates from 312/311 BCE, when they were attacked at </a:t>
            </a:r>
            <a:r>
              <a:rPr lang="en-US" sz="1600" b="1" dirty="0">
                <a:latin typeface="Arial Narrow" panose="020B0606020202030204" pitchFamily="34" charset="0"/>
                <a:hlinkClick r:id="rId2" tooltip="Sela (Edom)"/>
              </a:rPr>
              <a:t>Sela</a:t>
            </a:r>
            <a:r>
              <a:rPr lang="en-US" sz="1600" b="1" dirty="0">
                <a:latin typeface="Arial Narrow" panose="020B0606020202030204" pitchFamily="34" charset="0"/>
              </a:rPr>
              <a:t> or perhaps at </a:t>
            </a:r>
            <a:r>
              <a:rPr lang="en-US" sz="1600" b="1" dirty="0">
                <a:latin typeface="Arial Narrow" panose="020B0606020202030204" pitchFamily="34" charset="0"/>
                <a:hlinkClick r:id="rId3" tooltip="Petra"/>
              </a:rPr>
              <a:t>Petra</a:t>
            </a:r>
            <a:r>
              <a:rPr lang="en-US" sz="1600" b="1" dirty="0">
                <a:latin typeface="Arial Narrow" panose="020B0606020202030204" pitchFamily="34" charset="0"/>
              </a:rPr>
              <a:t> without success by </a:t>
            </a:r>
            <a:r>
              <a:rPr lang="en-US" sz="1600" b="1" dirty="0">
                <a:latin typeface="Arial Narrow" panose="020B0606020202030204" pitchFamily="34" charset="0"/>
                <a:hlinkClick r:id="rId4" tooltip="Antigonus I"/>
              </a:rPr>
              <a:t>Antigonus I</a:t>
            </a:r>
            <a:r>
              <a:rPr lang="en-US" sz="1600" b="1" dirty="0">
                <a:latin typeface="Arial Narrow" panose="020B0606020202030204" pitchFamily="34" charset="0"/>
              </a:rPr>
              <a:t>'s officer </a:t>
            </a:r>
            <a:r>
              <a:rPr lang="en-US" sz="1600" b="1" dirty="0" err="1">
                <a:latin typeface="Arial Narrow" panose="020B0606020202030204" pitchFamily="34" charset="0"/>
              </a:rPr>
              <a:t>Athenaeus</a:t>
            </a:r>
            <a:r>
              <a:rPr lang="en-US" sz="1600" b="1" dirty="0">
                <a:latin typeface="Arial Narrow" panose="020B0606020202030204" pitchFamily="34" charset="0"/>
              </a:rPr>
              <a:t> in the course of the </a:t>
            </a:r>
            <a:r>
              <a:rPr lang="en-US" sz="1600" b="1" dirty="0">
                <a:latin typeface="Arial Narrow" panose="020B0606020202030204" pitchFamily="34" charset="0"/>
                <a:hlinkClick r:id="rId5" tooltip="Third War of the Diadochi"/>
              </a:rPr>
              <a:t>Third War of the Diadochi</a:t>
            </a:r>
            <a:r>
              <a:rPr lang="en-US" sz="1600" b="1" dirty="0">
                <a:latin typeface="Arial Narrow" panose="020B0606020202030204" pitchFamily="34" charset="0"/>
              </a:rPr>
              <a:t>; at that time </a:t>
            </a:r>
            <a:r>
              <a:rPr lang="en-US" sz="1600" b="1" dirty="0">
                <a:latin typeface="Arial Narrow" panose="020B0606020202030204" pitchFamily="34" charset="0"/>
                <a:hlinkClick r:id="rId6" tooltip="Hieronymus of Cardia"/>
              </a:rPr>
              <a:t>Hieronymus of Cardia</a:t>
            </a:r>
            <a:r>
              <a:rPr lang="en-US" sz="1600" b="1" dirty="0">
                <a:latin typeface="Arial Narrow" panose="020B0606020202030204" pitchFamily="34" charset="0"/>
              </a:rPr>
              <a:t>, a </a:t>
            </a:r>
            <a:r>
              <a:rPr lang="en-US" sz="1600" b="1" dirty="0">
                <a:latin typeface="Arial Narrow" panose="020B0606020202030204" pitchFamily="34" charset="0"/>
                <a:hlinkClick r:id="rId7" tooltip="Seleucid"/>
              </a:rPr>
              <a:t>Seleucid</a:t>
            </a:r>
            <a:r>
              <a:rPr lang="en-US" sz="1600" b="1" dirty="0">
                <a:latin typeface="Arial Narrow" panose="020B0606020202030204" pitchFamily="34" charset="0"/>
              </a:rPr>
              <a:t> officer, mentioned the Nabataeans in a battle report.</a:t>
            </a:r>
            <a:r>
              <a:rPr lang="en-US" sz="1600" dirty="0">
                <a:latin typeface="Arial Narrow" panose="020B0606020202030204" pitchFamily="34" charset="0"/>
              </a:rPr>
              <a:t> </a:t>
            </a:r>
          </a:p>
          <a:p>
            <a:endParaRPr lang="en-US" sz="1600" dirty="0">
              <a:latin typeface="Arial Narrow" panose="020B0606020202030204" pitchFamily="34" charset="0"/>
            </a:endParaRPr>
          </a:p>
          <a:p>
            <a:r>
              <a:rPr lang="en-US" sz="1400" dirty="0">
                <a:latin typeface="Arial Narrow" panose="020B0606020202030204" pitchFamily="34" charset="0"/>
              </a:rPr>
              <a:t>Antigonus appointed one of his officers, </a:t>
            </a:r>
            <a:r>
              <a:rPr lang="en-US" sz="1400" dirty="0" err="1">
                <a:latin typeface="Arial Narrow" panose="020B0606020202030204" pitchFamily="34" charset="0"/>
              </a:rPr>
              <a:t>Athenaeus</a:t>
            </a:r>
            <a:r>
              <a:rPr lang="en-US" sz="1400" dirty="0">
                <a:latin typeface="Arial Narrow" panose="020B0606020202030204" pitchFamily="34" charset="0"/>
              </a:rPr>
              <a:t>, to attack the Nabataeans and take their herds as booty. </a:t>
            </a:r>
            <a:r>
              <a:rPr lang="en-US" sz="1400" dirty="0" err="1">
                <a:latin typeface="Arial Narrow" panose="020B0606020202030204" pitchFamily="34" charset="0"/>
              </a:rPr>
              <a:t>Athenaeus</a:t>
            </a:r>
            <a:r>
              <a:rPr lang="en-US" sz="1400" dirty="0">
                <a:latin typeface="Arial Narrow" panose="020B0606020202030204" pitchFamily="34" charset="0"/>
              </a:rPr>
              <a:t> marched with 4000 men and 600 horsemen into Petra, Nabataea's stronghold, during the night time while the Nabataean men were away trading.</a:t>
            </a:r>
            <a:r>
              <a:rPr lang="en-US" sz="1400" baseline="30000" dirty="0">
                <a:latin typeface="Arial Narrow" panose="020B0606020202030204" pitchFamily="34" charset="0"/>
                <a:hlinkClick r:id="rId8"/>
              </a:rPr>
              <a:t>[1]</a:t>
            </a:r>
            <a:r>
              <a:rPr lang="en-US" sz="1400" dirty="0">
                <a:latin typeface="Arial Narrow" panose="020B0606020202030204" pitchFamily="34" charset="0"/>
              </a:rPr>
              <a:t> Coming from </a:t>
            </a:r>
            <a:r>
              <a:rPr lang="en-US" sz="1400" dirty="0">
                <a:latin typeface="Arial Narrow" panose="020B0606020202030204" pitchFamily="34" charset="0"/>
                <a:hlinkClick r:id="rId9" tooltip="Judea"/>
              </a:rPr>
              <a:t>Judea</a:t>
            </a:r>
            <a:r>
              <a:rPr lang="en-US" sz="1400" dirty="0">
                <a:latin typeface="Arial Narrow" panose="020B0606020202030204" pitchFamily="34" charset="0"/>
              </a:rPr>
              <a:t> and after 3 travel days across 160 km, </a:t>
            </a:r>
            <a:r>
              <a:rPr lang="en-US" sz="1400" dirty="0" err="1">
                <a:latin typeface="Arial Narrow" panose="020B0606020202030204" pitchFamily="34" charset="0"/>
              </a:rPr>
              <a:t>Athenaeus</a:t>
            </a:r>
            <a:r>
              <a:rPr lang="en-US" sz="1400" dirty="0">
                <a:latin typeface="Arial Narrow" panose="020B0606020202030204" pitchFamily="34" charset="0"/>
              </a:rPr>
              <a:t> captured the place easily as only women and children were present, and </a:t>
            </a:r>
            <a:r>
              <a:rPr lang="en-US" sz="1400" b="1" dirty="0">
                <a:latin typeface="Arial Narrow" panose="020B0606020202030204" pitchFamily="34" charset="0"/>
              </a:rPr>
              <a:t>the troops loaded themselves with as much frankincense and myrrh </a:t>
            </a:r>
            <a:r>
              <a:rPr lang="en-US" sz="1400" dirty="0">
                <a:latin typeface="Arial Narrow" panose="020B0606020202030204" pitchFamily="34" charset="0"/>
              </a:rPr>
              <a:t>as their animals allowed and stole around 13.7 </a:t>
            </a:r>
            <a:r>
              <a:rPr lang="en-US" sz="1400" dirty="0" err="1">
                <a:latin typeface="Arial Narrow" panose="020B0606020202030204" pitchFamily="34" charset="0"/>
              </a:rPr>
              <a:t>tonnes</a:t>
            </a:r>
            <a:r>
              <a:rPr lang="en-US" sz="1400" dirty="0">
                <a:latin typeface="Arial Narrow" panose="020B0606020202030204" pitchFamily="34" charset="0"/>
              </a:rPr>
              <a:t> of silver.</a:t>
            </a:r>
            <a:r>
              <a:rPr lang="en-US" sz="1400" baseline="30000" dirty="0">
                <a:latin typeface="Arial Narrow" panose="020B0606020202030204" pitchFamily="34" charset="0"/>
                <a:hlinkClick r:id="rId8"/>
              </a:rPr>
              <a:t>[1]</a:t>
            </a:r>
            <a:endParaRPr lang="en-US" sz="1400" dirty="0">
              <a:latin typeface="Arial Narrow" panose="020B0606020202030204" pitchFamily="34" charset="0"/>
            </a:endParaRPr>
          </a:p>
          <a:p>
            <a:r>
              <a:rPr lang="en-US" sz="1400" dirty="0">
                <a:latin typeface="Arial Narrow" panose="020B0606020202030204" pitchFamily="34" charset="0"/>
              </a:rPr>
              <a:t>The Nabataean women and children found they were taken to be sold as slaves.</a:t>
            </a:r>
            <a:r>
              <a:rPr lang="en-US" sz="1400" baseline="30000" dirty="0">
                <a:latin typeface="Arial Narrow" panose="020B0606020202030204" pitchFamily="34" charset="0"/>
                <a:hlinkClick r:id="rId10"/>
              </a:rPr>
              <a:t>[3]</a:t>
            </a:r>
            <a:r>
              <a:rPr lang="en-US" sz="1400" dirty="0">
                <a:latin typeface="Arial Narrow" panose="020B0606020202030204" pitchFamily="34" charset="0"/>
              </a:rPr>
              <a:t> </a:t>
            </a:r>
            <a:r>
              <a:rPr lang="en-US" sz="1400" dirty="0" err="1">
                <a:latin typeface="Arial Narrow" panose="020B0606020202030204" pitchFamily="34" charset="0"/>
              </a:rPr>
              <a:t>Athenaeus</a:t>
            </a:r>
            <a:r>
              <a:rPr lang="en-US" sz="1400" dirty="0">
                <a:latin typeface="Arial Narrow" panose="020B0606020202030204" pitchFamily="34" charset="0"/>
              </a:rPr>
              <a:t> and his troops regrouped as dawn broke and set off for where they came from, making camp around 36 km away, assuming they were safely away from the Nabataeans.</a:t>
            </a:r>
            <a:r>
              <a:rPr lang="en-US" sz="1400" baseline="30000" dirty="0">
                <a:latin typeface="Arial Narrow" panose="020B0606020202030204" pitchFamily="34" charset="0"/>
                <a:hlinkClick r:id="rId10"/>
              </a:rPr>
              <a:t>[3]</a:t>
            </a:r>
            <a:r>
              <a:rPr lang="en-US" sz="1400" dirty="0">
                <a:latin typeface="Arial Narrow" panose="020B0606020202030204" pitchFamily="34" charset="0"/>
              </a:rPr>
              <a:t> Spotted by some nomads while they were leaving, an 8,000 Nabataean camel cavalry force, superior to horses in such a barren terrain, came in pursuit only hours later. A few prisoners escaped from the camp at night and managed to tip off the Nabataean force on the whereabouts of the camp. They engaged the Greeks with </a:t>
            </a:r>
            <a:r>
              <a:rPr lang="en-US" sz="1400" dirty="0">
                <a:latin typeface="Arial Narrow" panose="020B0606020202030204" pitchFamily="34" charset="0"/>
                <a:hlinkClick r:id="rId11" tooltip="Javelins"/>
              </a:rPr>
              <a:t>javelins</a:t>
            </a:r>
            <a:r>
              <a:rPr lang="en-US" sz="1400" dirty="0">
                <a:latin typeface="Arial Narrow" panose="020B0606020202030204" pitchFamily="34" charset="0"/>
              </a:rPr>
              <a:t> while they were asleep, and freed the families.</a:t>
            </a:r>
            <a:r>
              <a:rPr lang="en-US" sz="1400" baseline="30000" dirty="0">
                <a:latin typeface="Arial Narrow" panose="020B0606020202030204" pitchFamily="34" charset="0"/>
                <a:hlinkClick r:id="rId10"/>
              </a:rPr>
              <a:t>[3]</a:t>
            </a:r>
            <a:r>
              <a:rPr lang="en-US" sz="1400" dirty="0">
                <a:latin typeface="Arial Narrow" panose="020B0606020202030204" pitchFamily="34" charset="0"/>
              </a:rPr>
              <a:t> Based on Hieronymus, </a:t>
            </a:r>
            <a:r>
              <a:rPr lang="en-US" sz="1400" dirty="0" err="1">
                <a:latin typeface="Arial Narrow" panose="020B0606020202030204" pitchFamily="34" charset="0"/>
              </a:rPr>
              <a:t>Diodorus</a:t>
            </a:r>
            <a:r>
              <a:rPr lang="en-US" sz="1400" dirty="0">
                <a:latin typeface="Arial Narrow" panose="020B0606020202030204" pitchFamily="34" charset="0"/>
              </a:rPr>
              <a:t> described how "all the 4000 foot-soldiers were slain, but of the 600 horsemen about fifty escaped, and of these the larger part were wounded".</a:t>
            </a:r>
            <a:r>
              <a:rPr lang="en-US" sz="1400" baseline="30000" dirty="0">
                <a:latin typeface="Arial Narrow" panose="020B0606020202030204" pitchFamily="34" charset="0"/>
                <a:hlinkClick r:id="rId8"/>
              </a:rPr>
              <a:t>[1]</a:t>
            </a:r>
            <a:endParaRPr lang="en-US" sz="1400" dirty="0">
              <a:latin typeface="Arial Narrow" panose="020B0606020202030204" pitchFamily="34" charset="0"/>
            </a:endParaRPr>
          </a:p>
          <a:p>
            <a:r>
              <a:rPr lang="en-US" sz="1400" dirty="0">
                <a:latin typeface="Arial Narrow" panose="020B0606020202030204" pitchFamily="34" charset="0"/>
              </a:rPr>
              <a:t>The Nabataeans sent a letter of complaint in </a:t>
            </a:r>
            <a:r>
              <a:rPr lang="en-US" sz="1400" dirty="0">
                <a:latin typeface="Arial Narrow" panose="020B0606020202030204" pitchFamily="34" charset="0"/>
                <a:hlinkClick r:id="rId12" tooltip="Aramaic"/>
              </a:rPr>
              <a:t>Aramaic</a:t>
            </a:r>
            <a:r>
              <a:rPr lang="en-US" sz="1400" dirty="0">
                <a:latin typeface="Arial Narrow" panose="020B0606020202030204" pitchFamily="34" charset="0"/>
              </a:rPr>
              <a:t>, the </a:t>
            </a:r>
            <a:r>
              <a:rPr lang="en-US" sz="1400" dirty="0">
                <a:latin typeface="Arial Narrow" panose="020B0606020202030204" pitchFamily="34" charset="0"/>
                <a:hlinkClick r:id="rId13" tooltip="Lingua franca"/>
              </a:rPr>
              <a:t>lingua franca</a:t>
            </a:r>
            <a:r>
              <a:rPr lang="en-US" sz="1400" dirty="0">
                <a:latin typeface="Arial Narrow" panose="020B0606020202030204" pitchFamily="34" charset="0"/>
              </a:rPr>
              <a:t> of the ancient Middle East, to Antigonus. The letter argued that the Nabataeans did not want war but were forced to attack the Greeks in </a:t>
            </a:r>
            <a:r>
              <a:rPr lang="en-US" sz="1400" dirty="0" err="1">
                <a:latin typeface="Arial Narrow" panose="020B0606020202030204" pitchFamily="34" charset="0"/>
              </a:rPr>
              <a:t>self-defence</a:t>
            </a:r>
            <a:r>
              <a:rPr lang="en-US" sz="1400" dirty="0">
                <a:latin typeface="Arial Narrow" panose="020B0606020202030204" pitchFamily="34" charset="0"/>
              </a:rPr>
              <a:t>. Antigonus replied that </a:t>
            </a:r>
            <a:r>
              <a:rPr lang="en-US" sz="1400" dirty="0" err="1">
                <a:latin typeface="Arial Narrow" panose="020B0606020202030204" pitchFamily="34" charset="0"/>
              </a:rPr>
              <a:t>Athenaeus</a:t>
            </a:r>
            <a:r>
              <a:rPr lang="en-US" sz="1400" dirty="0">
                <a:latin typeface="Arial Narrow" panose="020B0606020202030204" pitchFamily="34" charset="0"/>
              </a:rPr>
              <a:t> had acted on his own and that Nabataeans were indeed excused.</a:t>
            </a:r>
            <a:r>
              <a:rPr lang="en-US" sz="1400" baseline="30000" dirty="0">
                <a:latin typeface="Arial Narrow" panose="020B0606020202030204" pitchFamily="34" charset="0"/>
                <a:hlinkClick r:id="rId10"/>
              </a:rPr>
              <a:t>[3]</a:t>
            </a:r>
            <a:endParaRPr lang="en-US" sz="1400" dirty="0">
              <a:latin typeface="Arial Narrow" panose="020B0606020202030204" pitchFamily="34" charset="0"/>
            </a:endParaRPr>
          </a:p>
          <a:p>
            <a:endParaRPr lang="en-US" sz="1200" dirty="0">
              <a:latin typeface="Arial Narrow" panose="020B0606020202030204" pitchFamily="34" charset="0"/>
            </a:endParaRPr>
          </a:p>
        </p:txBody>
      </p:sp>
      <p:sp>
        <p:nvSpPr>
          <p:cNvPr id="5" name="Line 6">
            <a:extLst>
              <a:ext uri="{FF2B5EF4-FFF2-40B4-BE49-F238E27FC236}">
                <a16:creationId xmlns:a16="http://schemas.microsoft.com/office/drawing/2014/main" id="{2DFD788C-70EF-45F0-B479-487D5D62EF53}"/>
              </a:ext>
            </a:extLst>
          </p:cNvPr>
          <p:cNvSpPr>
            <a:spLocks noChangeShapeType="1"/>
          </p:cNvSpPr>
          <p:nvPr/>
        </p:nvSpPr>
        <p:spPr bwMode="auto">
          <a:xfrm>
            <a:off x="4606834" y="140670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7">
            <a:extLst>
              <a:ext uri="{FF2B5EF4-FFF2-40B4-BE49-F238E27FC236}">
                <a16:creationId xmlns:a16="http://schemas.microsoft.com/office/drawing/2014/main" id="{070FF387-1D22-4C6E-8FF5-D8736A041C2E}"/>
              </a:ext>
            </a:extLst>
          </p:cNvPr>
          <p:cNvSpPr txBox="1">
            <a:spLocks noChangeArrowheads="1"/>
          </p:cNvSpPr>
          <p:nvPr/>
        </p:nvSpPr>
        <p:spPr bwMode="auto">
          <a:xfrm>
            <a:off x="6835684" y="54945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CFE9DE04-DA32-4D01-A9F2-65FB8118148D}"/>
              </a:ext>
            </a:extLst>
          </p:cNvPr>
          <p:cNvSpPr txBox="1">
            <a:spLocks noChangeArrowheads="1"/>
          </p:cNvSpPr>
          <p:nvPr/>
        </p:nvSpPr>
        <p:spPr bwMode="auto">
          <a:xfrm>
            <a:off x="780723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B50412AB-219E-4324-9C5B-B8B1F502D6F7}"/>
              </a:ext>
            </a:extLst>
          </p:cNvPr>
          <p:cNvSpPr txBox="1">
            <a:spLocks noChangeArrowheads="1"/>
          </p:cNvSpPr>
          <p:nvPr/>
        </p:nvSpPr>
        <p:spPr bwMode="auto">
          <a:xfrm>
            <a:off x="3178084" y="146385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B2AC91BA-9F77-4095-AC02-D994D36C06A0}"/>
              </a:ext>
            </a:extLst>
          </p:cNvPr>
          <p:cNvSpPr txBox="1">
            <a:spLocks noChangeArrowheads="1"/>
          </p:cNvSpPr>
          <p:nvPr/>
        </p:nvSpPr>
        <p:spPr bwMode="auto">
          <a:xfrm>
            <a:off x="4263934" y="6637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8DB558CE-E004-4FD7-A11C-259A69965786}"/>
              </a:ext>
            </a:extLst>
          </p:cNvPr>
          <p:cNvSpPr txBox="1">
            <a:spLocks noChangeArrowheads="1"/>
          </p:cNvSpPr>
          <p:nvPr/>
        </p:nvSpPr>
        <p:spPr bwMode="auto">
          <a:xfrm>
            <a:off x="5292634" y="66375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23972C85-A5D5-438B-8795-64C340A465B1}"/>
              </a:ext>
            </a:extLst>
          </p:cNvPr>
          <p:cNvSpPr txBox="1">
            <a:spLocks noChangeArrowheads="1"/>
          </p:cNvSpPr>
          <p:nvPr/>
        </p:nvSpPr>
        <p:spPr bwMode="auto">
          <a:xfrm>
            <a:off x="4721134" y="112095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3">
            <a:extLst>
              <a:ext uri="{FF2B5EF4-FFF2-40B4-BE49-F238E27FC236}">
                <a16:creationId xmlns:a16="http://schemas.microsoft.com/office/drawing/2014/main" id="{9192BA06-99AB-47B8-A060-261E2E3FDB98}"/>
              </a:ext>
            </a:extLst>
          </p:cNvPr>
          <p:cNvSpPr>
            <a:spLocks noChangeShapeType="1"/>
          </p:cNvSpPr>
          <p:nvPr/>
        </p:nvSpPr>
        <p:spPr bwMode="auto">
          <a:xfrm>
            <a:off x="712143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AA08B824-307B-4029-ABE5-B678917128D9}"/>
              </a:ext>
            </a:extLst>
          </p:cNvPr>
          <p:cNvSpPr>
            <a:spLocks noChangeShapeType="1"/>
          </p:cNvSpPr>
          <p:nvPr/>
        </p:nvSpPr>
        <p:spPr bwMode="auto">
          <a:xfrm>
            <a:off x="80929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5">
            <a:extLst>
              <a:ext uri="{FF2B5EF4-FFF2-40B4-BE49-F238E27FC236}">
                <a16:creationId xmlns:a16="http://schemas.microsoft.com/office/drawing/2014/main" id="{E091AC76-A9EE-4390-9D39-6AEFEF9BC8B2}"/>
              </a:ext>
            </a:extLst>
          </p:cNvPr>
          <p:cNvSpPr>
            <a:spLocks noChangeShapeType="1"/>
          </p:cNvSpPr>
          <p:nvPr/>
        </p:nvSpPr>
        <p:spPr bwMode="auto">
          <a:xfrm>
            <a:off x="46639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6">
            <a:extLst>
              <a:ext uri="{FF2B5EF4-FFF2-40B4-BE49-F238E27FC236}">
                <a16:creationId xmlns:a16="http://schemas.microsoft.com/office/drawing/2014/main" id="{B8DC1464-9DC2-4578-91D0-56E92821A010}"/>
              </a:ext>
            </a:extLst>
          </p:cNvPr>
          <p:cNvSpPr>
            <a:spLocks noChangeShapeType="1"/>
          </p:cNvSpPr>
          <p:nvPr/>
        </p:nvSpPr>
        <p:spPr bwMode="auto">
          <a:xfrm>
            <a:off x="5578384" y="11781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7">
            <a:extLst>
              <a:ext uri="{FF2B5EF4-FFF2-40B4-BE49-F238E27FC236}">
                <a16:creationId xmlns:a16="http://schemas.microsoft.com/office/drawing/2014/main" id="{1B1DA003-A3A0-4909-A7D9-1577F2167104}"/>
              </a:ext>
            </a:extLst>
          </p:cNvPr>
          <p:cNvSpPr>
            <a:spLocks noChangeShapeType="1"/>
          </p:cNvSpPr>
          <p:nvPr/>
        </p:nvSpPr>
        <p:spPr bwMode="auto">
          <a:xfrm>
            <a:off x="6321334" y="128447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8">
            <a:extLst>
              <a:ext uri="{FF2B5EF4-FFF2-40B4-BE49-F238E27FC236}">
                <a16:creationId xmlns:a16="http://schemas.microsoft.com/office/drawing/2014/main" id="{2259A7AB-091D-4F6D-A92C-B103CC371876}"/>
              </a:ext>
            </a:extLst>
          </p:cNvPr>
          <p:cNvSpPr>
            <a:spLocks noChangeShapeType="1"/>
          </p:cNvSpPr>
          <p:nvPr/>
        </p:nvSpPr>
        <p:spPr bwMode="auto">
          <a:xfrm flipH="1">
            <a:off x="3635284" y="140670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E84E8232-F30C-486F-A436-3D28161420CD}"/>
              </a:ext>
            </a:extLst>
          </p:cNvPr>
          <p:cNvSpPr>
            <a:spLocks noChangeShapeType="1"/>
          </p:cNvSpPr>
          <p:nvPr/>
        </p:nvSpPr>
        <p:spPr bwMode="auto">
          <a:xfrm>
            <a:off x="3578134" y="129240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670687E2-F19B-492C-AE53-1D1C80C8B2B9}"/>
              </a:ext>
            </a:extLst>
          </p:cNvPr>
          <p:cNvSpPr txBox="1">
            <a:spLocks noChangeArrowheads="1"/>
          </p:cNvSpPr>
          <p:nvPr/>
        </p:nvSpPr>
        <p:spPr bwMode="auto">
          <a:xfrm>
            <a:off x="4206784" y="146385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21">
            <a:extLst>
              <a:ext uri="{FF2B5EF4-FFF2-40B4-BE49-F238E27FC236}">
                <a16:creationId xmlns:a16="http://schemas.microsoft.com/office/drawing/2014/main" id="{0AAEF418-002C-4CA8-88B2-7D94E73780E2}"/>
              </a:ext>
            </a:extLst>
          </p:cNvPr>
          <p:cNvSpPr>
            <a:spLocks noChangeShapeType="1"/>
          </p:cNvSpPr>
          <p:nvPr/>
        </p:nvSpPr>
        <p:spPr bwMode="auto">
          <a:xfrm>
            <a:off x="4321084" y="192105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5">
            <a:extLst>
              <a:ext uri="{FF2B5EF4-FFF2-40B4-BE49-F238E27FC236}">
                <a16:creationId xmlns:a16="http://schemas.microsoft.com/office/drawing/2014/main" id="{2C09A7A1-E451-40F7-AABA-9D3F39407A66}"/>
              </a:ext>
            </a:extLst>
          </p:cNvPr>
          <p:cNvSpPr txBox="1">
            <a:spLocks noChangeArrowheads="1"/>
          </p:cNvSpPr>
          <p:nvPr/>
        </p:nvSpPr>
        <p:spPr bwMode="auto">
          <a:xfrm>
            <a:off x="5178334" y="146385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6">
            <a:extLst>
              <a:ext uri="{FF2B5EF4-FFF2-40B4-BE49-F238E27FC236}">
                <a16:creationId xmlns:a16="http://schemas.microsoft.com/office/drawing/2014/main" id="{C5EB26B9-535F-43C7-87D7-8DA8324D3A77}"/>
              </a:ext>
            </a:extLst>
          </p:cNvPr>
          <p:cNvSpPr txBox="1">
            <a:spLocks noChangeArrowheads="1"/>
          </p:cNvSpPr>
          <p:nvPr/>
        </p:nvSpPr>
        <p:spPr bwMode="auto">
          <a:xfrm>
            <a:off x="5978434" y="106380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7">
            <a:extLst>
              <a:ext uri="{FF2B5EF4-FFF2-40B4-BE49-F238E27FC236}">
                <a16:creationId xmlns:a16="http://schemas.microsoft.com/office/drawing/2014/main" id="{567DA6FA-6787-438E-9008-A8E816E2A5F9}"/>
              </a:ext>
            </a:extLst>
          </p:cNvPr>
          <p:cNvSpPr txBox="1">
            <a:spLocks noChangeArrowheads="1"/>
          </p:cNvSpPr>
          <p:nvPr/>
        </p:nvSpPr>
        <p:spPr bwMode="auto">
          <a:xfrm>
            <a:off x="5978434" y="146385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8">
            <a:extLst>
              <a:ext uri="{FF2B5EF4-FFF2-40B4-BE49-F238E27FC236}">
                <a16:creationId xmlns:a16="http://schemas.microsoft.com/office/drawing/2014/main" id="{1942E1EF-D1A4-441D-8FDD-5F3A542E9A42}"/>
              </a:ext>
            </a:extLst>
          </p:cNvPr>
          <p:cNvSpPr txBox="1">
            <a:spLocks noChangeArrowheads="1"/>
          </p:cNvSpPr>
          <p:nvPr/>
        </p:nvSpPr>
        <p:spPr bwMode="auto">
          <a:xfrm>
            <a:off x="6721384" y="146385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9">
            <a:extLst>
              <a:ext uri="{FF2B5EF4-FFF2-40B4-BE49-F238E27FC236}">
                <a16:creationId xmlns:a16="http://schemas.microsoft.com/office/drawing/2014/main" id="{9A427B52-6D4E-4793-8700-2A57CFF7F013}"/>
              </a:ext>
            </a:extLst>
          </p:cNvPr>
          <p:cNvSpPr txBox="1">
            <a:spLocks noChangeArrowheads="1"/>
          </p:cNvSpPr>
          <p:nvPr/>
        </p:nvSpPr>
        <p:spPr bwMode="auto">
          <a:xfrm>
            <a:off x="76929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0">
            <a:extLst>
              <a:ext uri="{FF2B5EF4-FFF2-40B4-BE49-F238E27FC236}">
                <a16:creationId xmlns:a16="http://schemas.microsoft.com/office/drawing/2014/main" id="{55D5ED36-9CE4-464E-8E2A-AC10AB78F2D1}"/>
              </a:ext>
            </a:extLst>
          </p:cNvPr>
          <p:cNvSpPr>
            <a:spLocks noChangeShapeType="1"/>
          </p:cNvSpPr>
          <p:nvPr/>
        </p:nvSpPr>
        <p:spPr bwMode="auto">
          <a:xfrm>
            <a:off x="88930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1">
            <a:extLst>
              <a:ext uri="{FF2B5EF4-FFF2-40B4-BE49-F238E27FC236}">
                <a16:creationId xmlns:a16="http://schemas.microsoft.com/office/drawing/2014/main" id="{1C4368B8-4610-46D8-B044-686840D378E2}"/>
              </a:ext>
            </a:extLst>
          </p:cNvPr>
          <p:cNvSpPr txBox="1">
            <a:spLocks noChangeArrowheads="1"/>
          </p:cNvSpPr>
          <p:nvPr/>
        </p:nvSpPr>
        <p:spPr bwMode="auto">
          <a:xfrm>
            <a:off x="84930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2">
            <a:extLst>
              <a:ext uri="{FF2B5EF4-FFF2-40B4-BE49-F238E27FC236}">
                <a16:creationId xmlns:a16="http://schemas.microsoft.com/office/drawing/2014/main" id="{AEE978B8-FC73-484A-9DA6-B5B1AAED2EA1}"/>
              </a:ext>
            </a:extLst>
          </p:cNvPr>
          <p:cNvSpPr txBox="1">
            <a:spLocks noChangeArrowheads="1"/>
          </p:cNvSpPr>
          <p:nvPr/>
        </p:nvSpPr>
        <p:spPr bwMode="auto">
          <a:xfrm>
            <a:off x="9464584" y="54945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3">
            <a:extLst>
              <a:ext uri="{FF2B5EF4-FFF2-40B4-BE49-F238E27FC236}">
                <a16:creationId xmlns:a16="http://schemas.microsoft.com/office/drawing/2014/main" id="{9D7ED53F-44B8-4BA3-882D-595EEAE01A0E}"/>
              </a:ext>
            </a:extLst>
          </p:cNvPr>
          <p:cNvSpPr>
            <a:spLocks noChangeShapeType="1"/>
          </p:cNvSpPr>
          <p:nvPr/>
        </p:nvSpPr>
        <p:spPr bwMode="auto">
          <a:xfrm>
            <a:off x="9693184" y="102570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4">
            <a:extLst>
              <a:ext uri="{FF2B5EF4-FFF2-40B4-BE49-F238E27FC236}">
                <a16:creationId xmlns:a16="http://schemas.microsoft.com/office/drawing/2014/main" id="{BC1CC860-1C2F-4C4B-8AFA-39EE29C9928C}"/>
              </a:ext>
            </a:extLst>
          </p:cNvPr>
          <p:cNvSpPr txBox="1">
            <a:spLocks noChangeArrowheads="1"/>
          </p:cNvSpPr>
          <p:nvPr/>
        </p:nvSpPr>
        <p:spPr bwMode="auto">
          <a:xfrm>
            <a:off x="9293134" y="146385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45">
            <a:extLst>
              <a:ext uri="{FF2B5EF4-FFF2-40B4-BE49-F238E27FC236}">
                <a16:creationId xmlns:a16="http://schemas.microsoft.com/office/drawing/2014/main" id="{AD4AADD7-9951-4E54-9406-BE234728709F}"/>
              </a:ext>
            </a:extLst>
          </p:cNvPr>
          <p:cNvSpPr>
            <a:spLocks noChangeShapeType="1"/>
          </p:cNvSpPr>
          <p:nvPr/>
        </p:nvSpPr>
        <p:spPr bwMode="auto">
          <a:xfrm flipV="1">
            <a:off x="8092984" y="106380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46">
            <a:extLst>
              <a:ext uri="{FF2B5EF4-FFF2-40B4-BE49-F238E27FC236}">
                <a16:creationId xmlns:a16="http://schemas.microsoft.com/office/drawing/2014/main" id="{F8AE6E6B-0F10-4969-B486-1D659289A6E6}"/>
              </a:ext>
            </a:extLst>
          </p:cNvPr>
          <p:cNvSpPr txBox="1">
            <a:spLocks noChangeArrowheads="1"/>
          </p:cNvSpPr>
          <p:nvPr/>
        </p:nvSpPr>
        <p:spPr bwMode="auto">
          <a:xfrm rot="-1258926">
            <a:off x="8264434" y="114953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18E13A85-91D9-4A55-98DE-DC8DDDA98DD1}"/>
              </a:ext>
            </a:extLst>
          </p:cNvPr>
          <p:cNvSpPr/>
          <p:nvPr/>
        </p:nvSpPr>
        <p:spPr>
          <a:xfrm>
            <a:off x="1411125" y="410355"/>
            <a:ext cx="176695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Diadochi war </a:t>
            </a:r>
            <a:endParaRPr lang="en-US" dirty="0"/>
          </a:p>
        </p:txBody>
      </p:sp>
    </p:spTree>
    <p:extLst>
      <p:ext uri="{BB962C8B-B14F-4D97-AF65-F5344CB8AC3E}">
        <p14:creationId xmlns:p14="http://schemas.microsoft.com/office/powerpoint/2010/main" val="1748372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60</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603435" y="914401"/>
            <a:ext cx="10985129" cy="4524315"/>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latin typeface="Arial Narrow" panose="020B0606020202030204" pitchFamily="34" charset="0"/>
              </a:rPr>
              <a:t>FIRST SMOTE</a:t>
            </a:r>
          </a:p>
          <a:p>
            <a:pPr lvl="0"/>
            <a:endParaRPr lang="en-US" dirty="0"/>
          </a:p>
          <a:p>
            <a:pPr marL="285750" lvl="0" indent="-285750">
              <a:buFont typeface="Arial" panose="020B0604020202020204" pitchFamily="34" charset="0"/>
              <a:buChar char="•"/>
            </a:pPr>
            <a:r>
              <a:rPr lang="en-US" dirty="0">
                <a:latin typeface="Arial Narrow" panose="020B0606020202030204" pitchFamily="34" charset="0"/>
              </a:rPr>
              <a:t>The first Smote of the Ass by Balaam was as a result of it turning away of the way. The turning from the way by the Ass is a symbol of Radical Islam attacking the American soil on 11</a:t>
            </a:r>
            <a:r>
              <a:rPr lang="en-US" baseline="30000" dirty="0">
                <a:latin typeface="Arial Narrow" panose="020B0606020202030204" pitchFamily="34" charset="0"/>
              </a:rPr>
              <a:t>th</a:t>
            </a:r>
            <a:r>
              <a:rPr lang="en-US" dirty="0">
                <a:latin typeface="Arial Narrow" panose="020B0606020202030204" pitchFamily="34" charset="0"/>
              </a:rPr>
              <a:t> September, 2001 when the world Trade Centers were brought down into ashes. </a:t>
            </a:r>
          </a:p>
          <a:p>
            <a:pPr marL="285750" lvl="0" indent="-285750">
              <a:buFont typeface="Arial" panose="020B0604020202020204" pitchFamily="34" charset="0"/>
              <a:buChar char="•"/>
            </a:pPr>
            <a:r>
              <a:rPr lang="en-US" dirty="0">
                <a:latin typeface="Arial Narrow" panose="020B0606020202030204" pitchFamily="34" charset="0"/>
              </a:rPr>
              <a:t>Islam has been always the protector (Psalm 48:7) of Gods people (Rev 9:4), those that have the seal of God, and to act as a scourge against an apostate church (Rome) and a dictatorial administration.</a:t>
            </a:r>
          </a:p>
          <a:p>
            <a:pPr marL="285750" lvl="0" indent="-285750">
              <a:buFont typeface="Arial" panose="020B0604020202020204" pitchFamily="34" charset="0"/>
              <a:buChar char="•"/>
            </a:pPr>
            <a:r>
              <a:rPr lang="en-US" dirty="0">
                <a:latin typeface="Arial Narrow" panose="020B0606020202030204" pitchFamily="34" charset="0"/>
              </a:rPr>
              <a:t>The first smote symbolize the work of USA in invading Iraq in the name of countering the radical Islam: That led to the killing of </a:t>
            </a:r>
            <a:r>
              <a:rPr lang="en-US" dirty="0" err="1">
                <a:latin typeface="Arial Narrow" panose="020B0606020202030204" pitchFamily="34" charset="0"/>
              </a:rPr>
              <a:t>Sadam</a:t>
            </a:r>
            <a:r>
              <a:rPr lang="en-US" dirty="0">
                <a:latin typeface="Arial Narrow" panose="020B0606020202030204" pitchFamily="34" charset="0"/>
              </a:rPr>
              <a:t> Hussein and Osama Bin Laden. Islam was restrained just as Balaam struck the Ass.</a:t>
            </a:r>
          </a:p>
        </p:txBody>
      </p:sp>
      <p:pic>
        <p:nvPicPr>
          <p:cNvPr id="5" name="Picture 4">
            <a:extLst>
              <a:ext uri="{FF2B5EF4-FFF2-40B4-BE49-F238E27FC236}">
                <a16:creationId xmlns:a16="http://schemas.microsoft.com/office/drawing/2014/main" id="{74C3931C-52C2-4CF8-935F-EBEC1C8D0F6F}"/>
              </a:ext>
            </a:extLst>
          </p:cNvPr>
          <p:cNvPicPr>
            <a:picLocks noChangeAspect="1"/>
          </p:cNvPicPr>
          <p:nvPr/>
        </p:nvPicPr>
        <p:blipFill>
          <a:blip r:embed="rId2"/>
          <a:stretch>
            <a:fillRect/>
          </a:stretch>
        </p:blipFill>
        <p:spPr>
          <a:xfrm>
            <a:off x="3507123" y="1190852"/>
            <a:ext cx="5304762" cy="1361905"/>
          </a:xfrm>
          <a:prstGeom prst="rect">
            <a:avLst/>
          </a:prstGeom>
        </p:spPr>
      </p:pic>
      <p:cxnSp>
        <p:nvCxnSpPr>
          <p:cNvPr id="7" name="Straight Connector 6">
            <a:extLst>
              <a:ext uri="{FF2B5EF4-FFF2-40B4-BE49-F238E27FC236}">
                <a16:creationId xmlns:a16="http://schemas.microsoft.com/office/drawing/2014/main" id="{D629D099-CCE4-4D3F-AB3D-ADADF1E74256}"/>
              </a:ext>
            </a:extLst>
          </p:cNvPr>
          <p:cNvCxnSpPr>
            <a:cxnSpLocks/>
          </p:cNvCxnSpPr>
          <p:nvPr/>
        </p:nvCxnSpPr>
        <p:spPr>
          <a:xfrm flipH="1">
            <a:off x="1666521" y="233475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C36740-8EF1-4E1D-81EC-C0B0D646CCAE}"/>
              </a:ext>
            </a:extLst>
          </p:cNvPr>
          <p:cNvSpPr txBox="1"/>
          <p:nvPr/>
        </p:nvSpPr>
        <p:spPr>
          <a:xfrm>
            <a:off x="1408040" y="1523635"/>
            <a:ext cx="521432" cy="276999"/>
          </a:xfrm>
          <a:prstGeom prst="rect">
            <a:avLst/>
          </a:prstGeom>
          <a:noFill/>
        </p:spPr>
        <p:txBody>
          <a:bodyPr wrap="square" rtlCol="0">
            <a:spAutoFit/>
          </a:bodyPr>
          <a:lstStyle/>
          <a:p>
            <a:r>
              <a:rPr lang="en-US" sz="1200" b="1" dirty="0"/>
              <a:t>1863</a:t>
            </a:r>
          </a:p>
        </p:txBody>
      </p:sp>
      <p:cxnSp>
        <p:nvCxnSpPr>
          <p:cNvPr id="13" name="Straight Arrow Connector 12">
            <a:extLst>
              <a:ext uri="{FF2B5EF4-FFF2-40B4-BE49-F238E27FC236}">
                <a16:creationId xmlns:a16="http://schemas.microsoft.com/office/drawing/2014/main" id="{619C5F13-F609-462A-B884-121D4A18DE04}"/>
              </a:ext>
            </a:extLst>
          </p:cNvPr>
          <p:cNvCxnSpPr/>
          <p:nvPr/>
        </p:nvCxnSpPr>
        <p:spPr>
          <a:xfrm flipV="1">
            <a:off x="1666521" y="1827739"/>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FF9B53C-3781-43BC-9427-0DF57BE507E4}"/>
              </a:ext>
            </a:extLst>
          </p:cNvPr>
          <p:cNvSpPr/>
          <p:nvPr/>
        </p:nvSpPr>
        <p:spPr>
          <a:xfrm>
            <a:off x="2661881" y="1185770"/>
            <a:ext cx="742945" cy="276999"/>
          </a:xfrm>
          <a:prstGeom prst="rect">
            <a:avLst/>
          </a:prstGeom>
        </p:spPr>
        <p:txBody>
          <a:bodyPr wrap="square">
            <a:spAutoFit/>
          </a:bodyPr>
          <a:lstStyle/>
          <a:p>
            <a:r>
              <a:rPr lang="en-US" sz="1200" b="1" dirty="0">
                <a:latin typeface="Arial Narrow" panose="020B0606020202030204" pitchFamily="34" charset="0"/>
              </a:rPr>
              <a:t>126</a:t>
            </a:r>
          </a:p>
        </p:txBody>
      </p:sp>
      <p:cxnSp>
        <p:nvCxnSpPr>
          <p:cNvPr id="17" name="Straight Arrow Connector 16">
            <a:extLst>
              <a:ext uri="{FF2B5EF4-FFF2-40B4-BE49-F238E27FC236}">
                <a16:creationId xmlns:a16="http://schemas.microsoft.com/office/drawing/2014/main" id="{36B6A5D8-2137-4FA0-8D56-579653BCDBCD}"/>
              </a:ext>
            </a:extLst>
          </p:cNvPr>
          <p:cNvCxnSpPr>
            <a:cxnSpLocks/>
          </p:cNvCxnSpPr>
          <p:nvPr/>
        </p:nvCxnSpPr>
        <p:spPr>
          <a:xfrm flipV="1">
            <a:off x="1666521" y="1496530"/>
            <a:ext cx="2486602" cy="136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A11FB1-3F43-4C5F-A419-870DB651C8D3}"/>
              </a:ext>
            </a:extLst>
          </p:cNvPr>
          <p:cNvCxnSpPr>
            <a:cxnSpLocks/>
          </p:cNvCxnSpPr>
          <p:nvPr/>
        </p:nvCxnSpPr>
        <p:spPr>
          <a:xfrm flipH="1">
            <a:off x="8590913" y="233475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330B42-8BC3-4193-B9C7-21CBAF375EF5}"/>
              </a:ext>
            </a:extLst>
          </p:cNvPr>
          <p:cNvSpPr txBox="1"/>
          <p:nvPr/>
        </p:nvSpPr>
        <p:spPr>
          <a:xfrm>
            <a:off x="9957787" y="1187042"/>
            <a:ext cx="903403" cy="646331"/>
          </a:xfrm>
          <a:prstGeom prst="rect">
            <a:avLst/>
          </a:prstGeom>
          <a:noFill/>
        </p:spPr>
        <p:txBody>
          <a:bodyPr wrap="square" rtlCol="0">
            <a:spAutoFit/>
          </a:bodyPr>
          <a:lstStyle/>
          <a:p>
            <a:pPr algn="ctr"/>
            <a:r>
              <a:rPr lang="en-US" sz="1200" b="1" dirty="0"/>
              <a:t>COP</a:t>
            </a:r>
          </a:p>
          <a:p>
            <a:pPr algn="ctr"/>
            <a:r>
              <a:rPr lang="en-US" sz="1200" b="1" dirty="0"/>
              <a:t>Sunset</a:t>
            </a:r>
          </a:p>
          <a:p>
            <a:pPr algn="ctr"/>
            <a:r>
              <a:rPr lang="en-US" sz="1200" b="1" dirty="0"/>
              <a:t>Dan 12:1-3</a:t>
            </a:r>
          </a:p>
        </p:txBody>
      </p:sp>
      <p:cxnSp>
        <p:nvCxnSpPr>
          <p:cNvPr id="22" name="Straight Arrow Connector 21">
            <a:extLst>
              <a:ext uri="{FF2B5EF4-FFF2-40B4-BE49-F238E27FC236}">
                <a16:creationId xmlns:a16="http://schemas.microsoft.com/office/drawing/2014/main" id="{F3FF13ED-FF15-473F-80E2-7A8046F3A34C}"/>
              </a:ext>
            </a:extLst>
          </p:cNvPr>
          <p:cNvCxnSpPr/>
          <p:nvPr/>
        </p:nvCxnSpPr>
        <p:spPr>
          <a:xfrm flipV="1">
            <a:off x="10409489" y="181327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184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61</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603435" y="651851"/>
            <a:ext cx="10985129" cy="5355312"/>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latin typeface="Arial Narrow" panose="020B0606020202030204" pitchFamily="34" charset="0"/>
              </a:rPr>
              <a:t>SECOND SMOTE</a:t>
            </a:r>
          </a:p>
          <a:p>
            <a:pPr lvl="0"/>
            <a:endParaRPr lang="en-US" dirty="0"/>
          </a:p>
          <a:p>
            <a:pPr marL="285750" lvl="0" indent="-285750">
              <a:buFont typeface="Arial" panose="020B0604020202020204" pitchFamily="34" charset="0"/>
              <a:buChar char="•"/>
            </a:pPr>
            <a:r>
              <a:rPr lang="en-US" dirty="0">
                <a:latin typeface="Arial Narrow" panose="020B0606020202030204" pitchFamily="34" charset="0"/>
              </a:rPr>
              <a:t>The second smote of the Ass finds or parallels the history of 1453 under the second woe. Under the symbol of the 2</a:t>
            </a:r>
            <a:r>
              <a:rPr lang="en-US" baseline="30000" dirty="0">
                <a:latin typeface="Arial Narrow" panose="020B0606020202030204" pitchFamily="34" charset="0"/>
              </a:rPr>
              <a:t>nd</a:t>
            </a:r>
            <a:r>
              <a:rPr lang="en-US" dirty="0">
                <a:latin typeface="Arial Narrow" panose="020B0606020202030204" pitchFamily="34" charset="0"/>
              </a:rPr>
              <a:t> Woe that began on July 27</a:t>
            </a:r>
            <a:r>
              <a:rPr lang="en-US" baseline="30000" dirty="0">
                <a:latin typeface="Arial Narrow" panose="020B0606020202030204" pitchFamily="34" charset="0"/>
              </a:rPr>
              <a:t>th</a:t>
            </a:r>
            <a:r>
              <a:rPr lang="en-US" dirty="0">
                <a:latin typeface="Arial Narrow" panose="020B0606020202030204" pitchFamily="34" charset="0"/>
              </a:rPr>
              <a:t> 1449, Islam was loosed to destroy or kill. In the first woe, Islam was commanded not to destroy but to hurt only. 2021 as seen in the structure represents the second attack of Radical Islam in the American Soil. May God help us recognize its nature as we approach it.  We will look into the structure that shows us 2021.</a:t>
            </a:r>
          </a:p>
          <a:p>
            <a:pPr marL="285750" lvl="0" indent="-285750">
              <a:buFont typeface="Arial" panose="020B0604020202020204" pitchFamily="34" charset="0"/>
              <a:buChar char="•"/>
            </a:pPr>
            <a:r>
              <a:rPr lang="en-US" dirty="0">
                <a:latin typeface="Arial Narrow" panose="020B0606020202030204" pitchFamily="34" charset="0"/>
              </a:rPr>
              <a:t>The Ass crushed Balaam’s foot on the wall which was a devastating scene just as the attack of Constantinople in 1453. This begins telling us how devastating the nature of Islam is going to look like in 2021 that will escalate the speaking as a Dragon.</a:t>
            </a:r>
          </a:p>
          <a:p>
            <a:pPr marL="285750" lvl="0" indent="-285750">
              <a:buFont typeface="Arial" panose="020B0604020202020204" pitchFamily="34" charset="0"/>
              <a:buChar char="•"/>
            </a:pPr>
            <a:r>
              <a:rPr lang="en-US" dirty="0">
                <a:latin typeface="Arial Narrow" panose="020B0606020202030204" pitchFamily="34" charset="0"/>
              </a:rPr>
              <a:t>From </a:t>
            </a:r>
            <a:r>
              <a:rPr lang="en-US" dirty="0" err="1">
                <a:latin typeface="Arial Narrow" panose="020B0606020202030204" pitchFamily="34" charset="0"/>
              </a:rPr>
              <a:t>Panium</a:t>
            </a:r>
            <a:r>
              <a:rPr lang="en-US" dirty="0">
                <a:latin typeface="Arial Narrow" panose="020B0606020202030204" pitchFamily="34" charset="0"/>
              </a:rPr>
              <a:t> (2021), USA will begin acting dictatorial (just as the foot of Balaam was crushed on the wall) till it’s speaking like a Dragon at Sunday law waymark. Hope we understand the nature of the Sunday Law (Image of the Beast) in our history. </a:t>
            </a:r>
          </a:p>
          <a:p>
            <a:pPr marL="285750" lvl="0" indent="-285750">
              <a:buFont typeface="Arial" panose="020B0604020202020204" pitchFamily="34" charset="0"/>
              <a:buChar char="•"/>
            </a:pPr>
            <a:r>
              <a:rPr lang="en-US" dirty="0">
                <a:latin typeface="Arial Narrow" panose="020B0606020202030204" pitchFamily="34" charset="0"/>
              </a:rPr>
              <a:t>The second smote of the Ass by Balaam illustrates a restraint of Islam till the Sunday Law waymark, the third smote, when the Ass found it extremely hard to move forward.</a:t>
            </a:r>
          </a:p>
        </p:txBody>
      </p:sp>
      <p:pic>
        <p:nvPicPr>
          <p:cNvPr id="5" name="Picture 4">
            <a:extLst>
              <a:ext uri="{FF2B5EF4-FFF2-40B4-BE49-F238E27FC236}">
                <a16:creationId xmlns:a16="http://schemas.microsoft.com/office/drawing/2014/main" id="{74C3931C-52C2-4CF8-935F-EBEC1C8D0F6F}"/>
              </a:ext>
            </a:extLst>
          </p:cNvPr>
          <p:cNvPicPr>
            <a:picLocks noChangeAspect="1"/>
          </p:cNvPicPr>
          <p:nvPr/>
        </p:nvPicPr>
        <p:blipFill>
          <a:blip r:embed="rId2"/>
          <a:stretch>
            <a:fillRect/>
          </a:stretch>
        </p:blipFill>
        <p:spPr>
          <a:xfrm>
            <a:off x="3507123" y="928302"/>
            <a:ext cx="5304762" cy="1361905"/>
          </a:xfrm>
          <a:prstGeom prst="rect">
            <a:avLst/>
          </a:prstGeom>
        </p:spPr>
      </p:pic>
      <p:cxnSp>
        <p:nvCxnSpPr>
          <p:cNvPr id="7" name="Straight Connector 6">
            <a:extLst>
              <a:ext uri="{FF2B5EF4-FFF2-40B4-BE49-F238E27FC236}">
                <a16:creationId xmlns:a16="http://schemas.microsoft.com/office/drawing/2014/main" id="{D629D099-CCE4-4D3F-AB3D-ADADF1E74256}"/>
              </a:ext>
            </a:extLst>
          </p:cNvPr>
          <p:cNvCxnSpPr>
            <a:cxnSpLocks/>
          </p:cNvCxnSpPr>
          <p:nvPr/>
        </p:nvCxnSpPr>
        <p:spPr>
          <a:xfrm flipH="1">
            <a:off x="1666521" y="207220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C36740-8EF1-4E1D-81EC-C0B0D646CCAE}"/>
              </a:ext>
            </a:extLst>
          </p:cNvPr>
          <p:cNvSpPr txBox="1"/>
          <p:nvPr/>
        </p:nvSpPr>
        <p:spPr>
          <a:xfrm>
            <a:off x="1408040" y="1261085"/>
            <a:ext cx="521432" cy="276999"/>
          </a:xfrm>
          <a:prstGeom prst="rect">
            <a:avLst/>
          </a:prstGeom>
          <a:noFill/>
        </p:spPr>
        <p:txBody>
          <a:bodyPr wrap="square" rtlCol="0">
            <a:spAutoFit/>
          </a:bodyPr>
          <a:lstStyle/>
          <a:p>
            <a:r>
              <a:rPr lang="en-US" sz="1200" b="1" dirty="0"/>
              <a:t>1863</a:t>
            </a:r>
          </a:p>
        </p:txBody>
      </p:sp>
      <p:cxnSp>
        <p:nvCxnSpPr>
          <p:cNvPr id="13" name="Straight Arrow Connector 12">
            <a:extLst>
              <a:ext uri="{FF2B5EF4-FFF2-40B4-BE49-F238E27FC236}">
                <a16:creationId xmlns:a16="http://schemas.microsoft.com/office/drawing/2014/main" id="{619C5F13-F609-462A-B884-121D4A18DE04}"/>
              </a:ext>
            </a:extLst>
          </p:cNvPr>
          <p:cNvCxnSpPr/>
          <p:nvPr/>
        </p:nvCxnSpPr>
        <p:spPr>
          <a:xfrm flipV="1">
            <a:off x="1666521" y="1565189"/>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FF9B53C-3781-43BC-9427-0DF57BE507E4}"/>
              </a:ext>
            </a:extLst>
          </p:cNvPr>
          <p:cNvSpPr/>
          <p:nvPr/>
        </p:nvSpPr>
        <p:spPr>
          <a:xfrm>
            <a:off x="2661881" y="923220"/>
            <a:ext cx="742945" cy="276999"/>
          </a:xfrm>
          <a:prstGeom prst="rect">
            <a:avLst/>
          </a:prstGeom>
        </p:spPr>
        <p:txBody>
          <a:bodyPr wrap="square">
            <a:spAutoFit/>
          </a:bodyPr>
          <a:lstStyle/>
          <a:p>
            <a:r>
              <a:rPr lang="en-US" sz="1200" b="1" dirty="0">
                <a:latin typeface="Arial Narrow" panose="020B0606020202030204" pitchFamily="34" charset="0"/>
              </a:rPr>
              <a:t>126</a:t>
            </a:r>
          </a:p>
        </p:txBody>
      </p:sp>
      <p:cxnSp>
        <p:nvCxnSpPr>
          <p:cNvPr id="17" name="Straight Arrow Connector 16">
            <a:extLst>
              <a:ext uri="{FF2B5EF4-FFF2-40B4-BE49-F238E27FC236}">
                <a16:creationId xmlns:a16="http://schemas.microsoft.com/office/drawing/2014/main" id="{36B6A5D8-2137-4FA0-8D56-579653BCDBCD}"/>
              </a:ext>
            </a:extLst>
          </p:cNvPr>
          <p:cNvCxnSpPr>
            <a:cxnSpLocks/>
          </p:cNvCxnSpPr>
          <p:nvPr/>
        </p:nvCxnSpPr>
        <p:spPr>
          <a:xfrm flipV="1">
            <a:off x="1666521" y="1233980"/>
            <a:ext cx="2486602" cy="136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A11FB1-3F43-4C5F-A419-870DB651C8D3}"/>
              </a:ext>
            </a:extLst>
          </p:cNvPr>
          <p:cNvCxnSpPr>
            <a:cxnSpLocks/>
          </p:cNvCxnSpPr>
          <p:nvPr/>
        </p:nvCxnSpPr>
        <p:spPr>
          <a:xfrm flipH="1">
            <a:off x="8590913" y="207220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330B42-8BC3-4193-B9C7-21CBAF375EF5}"/>
              </a:ext>
            </a:extLst>
          </p:cNvPr>
          <p:cNvSpPr txBox="1"/>
          <p:nvPr/>
        </p:nvSpPr>
        <p:spPr>
          <a:xfrm>
            <a:off x="9957787" y="924492"/>
            <a:ext cx="903403" cy="646331"/>
          </a:xfrm>
          <a:prstGeom prst="rect">
            <a:avLst/>
          </a:prstGeom>
          <a:noFill/>
        </p:spPr>
        <p:txBody>
          <a:bodyPr wrap="square" rtlCol="0">
            <a:spAutoFit/>
          </a:bodyPr>
          <a:lstStyle/>
          <a:p>
            <a:pPr algn="ctr"/>
            <a:r>
              <a:rPr lang="en-US" sz="1200" b="1" dirty="0"/>
              <a:t>COP</a:t>
            </a:r>
          </a:p>
          <a:p>
            <a:pPr algn="ctr"/>
            <a:r>
              <a:rPr lang="en-US" sz="1200" b="1" dirty="0"/>
              <a:t>Sunset</a:t>
            </a:r>
          </a:p>
          <a:p>
            <a:pPr algn="ctr"/>
            <a:r>
              <a:rPr lang="en-US" sz="1200" b="1" dirty="0"/>
              <a:t>Dan 12:1-3</a:t>
            </a:r>
          </a:p>
        </p:txBody>
      </p:sp>
      <p:cxnSp>
        <p:nvCxnSpPr>
          <p:cNvPr id="22" name="Straight Arrow Connector 21">
            <a:extLst>
              <a:ext uri="{FF2B5EF4-FFF2-40B4-BE49-F238E27FC236}">
                <a16:creationId xmlns:a16="http://schemas.microsoft.com/office/drawing/2014/main" id="{F3FF13ED-FF15-473F-80E2-7A8046F3A34C}"/>
              </a:ext>
            </a:extLst>
          </p:cNvPr>
          <p:cNvCxnSpPr/>
          <p:nvPr/>
        </p:nvCxnSpPr>
        <p:spPr>
          <a:xfrm flipV="1">
            <a:off x="10409489" y="155072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91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7C3C8-38E5-458B-9917-DB46918A4A1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9297FC3E-3C96-4316-9FEF-3F1B311DB22F}"/>
              </a:ext>
            </a:extLst>
          </p:cNvPr>
          <p:cNvSpPr>
            <a:spLocks noGrp="1"/>
          </p:cNvSpPr>
          <p:nvPr>
            <p:ph type="sldNum" sz="quarter" idx="12"/>
          </p:nvPr>
        </p:nvSpPr>
        <p:spPr/>
        <p:txBody>
          <a:bodyPr/>
          <a:lstStyle/>
          <a:p>
            <a:fld id="{B2DC25EE-239B-4C5F-AAD1-255A7D5F1EE2}" type="slidenum">
              <a:rPr lang="en-US" smtClean="0"/>
              <a:pPr/>
              <a:t>62</a:t>
            </a:fld>
            <a:endParaRPr lang="en-US"/>
          </a:p>
        </p:txBody>
      </p:sp>
      <p:sp>
        <p:nvSpPr>
          <p:cNvPr id="4" name="Rectangle 3">
            <a:extLst>
              <a:ext uri="{FF2B5EF4-FFF2-40B4-BE49-F238E27FC236}">
                <a16:creationId xmlns:a16="http://schemas.microsoft.com/office/drawing/2014/main" id="{5EE501DB-B4F4-4400-B0E8-76EDE4E2FB77}"/>
              </a:ext>
            </a:extLst>
          </p:cNvPr>
          <p:cNvSpPr/>
          <p:nvPr/>
        </p:nvSpPr>
        <p:spPr>
          <a:xfrm>
            <a:off x="603435" y="651851"/>
            <a:ext cx="10985129" cy="5078313"/>
          </a:xfrm>
          <a:prstGeom prst="rect">
            <a:avLst/>
          </a:prstGeom>
          <a:ln w="57150">
            <a:solidFill>
              <a:schemeClr val="tx1"/>
            </a:solidFill>
          </a:ln>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latin typeface="Arial Narrow" panose="020B0606020202030204" pitchFamily="34" charset="0"/>
              </a:rPr>
              <a:t>THIRD SMOTE</a:t>
            </a:r>
          </a:p>
          <a:p>
            <a:pPr lvl="0"/>
            <a:endParaRPr lang="en-US" dirty="0"/>
          </a:p>
          <a:p>
            <a:pPr marL="285750" lvl="0" indent="-285750">
              <a:buFont typeface="Arial" panose="020B0604020202020204" pitchFamily="34" charset="0"/>
              <a:buChar char="•"/>
            </a:pPr>
            <a:r>
              <a:rPr lang="en-US" dirty="0">
                <a:latin typeface="Arial Narrow" panose="020B0606020202030204" pitchFamily="34" charset="0"/>
              </a:rPr>
              <a:t>The third strike parallels 11</a:t>
            </a:r>
            <a:r>
              <a:rPr lang="en-US" baseline="30000" dirty="0">
                <a:latin typeface="Arial Narrow" panose="020B0606020202030204" pitchFamily="34" charset="0"/>
              </a:rPr>
              <a:t>th</a:t>
            </a:r>
            <a:r>
              <a:rPr lang="en-US" dirty="0">
                <a:latin typeface="Arial Narrow" panose="020B0606020202030204" pitchFamily="34" charset="0"/>
              </a:rPr>
              <a:t> August, 1840 when Othman Empire fell in Constantinople. At the Sunday Law waymark, just as the Ass found it difficult to move forward BETWEEN THE NARROW PLACE, it will be vehemently restrained. The narrow place is a difficult place to pass through. This symbolize the dragon voice of (legislative and judicial actions) that will act strongly against radical Islam.</a:t>
            </a:r>
          </a:p>
          <a:p>
            <a:pPr marL="285750" lvl="0" indent="-285750">
              <a:buFont typeface="Arial" panose="020B0604020202020204" pitchFamily="34" charset="0"/>
              <a:buChar char="•"/>
            </a:pPr>
            <a:r>
              <a:rPr lang="en-US" dirty="0">
                <a:latin typeface="Arial Narrow" panose="020B0606020202030204" pitchFamily="34" charset="0"/>
              </a:rPr>
              <a:t>There are a couple of symbols illustrated in Numbers 22 like speaking of the Ass and the work of the angel connected to the Ass. I treated the speaking of the Ass as noise because it violates the simple laws of nature (Rule XI). The repentance of Balaam can also be treated as noise because if we parallel Balaam to USA in a dragon state, it can’t work in this prophetic model.</a:t>
            </a:r>
          </a:p>
          <a:p>
            <a:pPr marL="285750" lvl="0" indent="-285750">
              <a:buFont typeface="Arial" panose="020B0604020202020204" pitchFamily="34" charset="0"/>
              <a:buChar char="•"/>
            </a:pPr>
            <a:r>
              <a:rPr lang="en-US" dirty="0">
                <a:latin typeface="Arial Narrow" panose="020B0606020202030204" pitchFamily="34" charset="0"/>
              </a:rPr>
              <a:t>I want us to look into DANIEL 11:40</a:t>
            </a:r>
          </a:p>
        </p:txBody>
      </p:sp>
      <p:pic>
        <p:nvPicPr>
          <p:cNvPr id="5" name="Picture 4">
            <a:extLst>
              <a:ext uri="{FF2B5EF4-FFF2-40B4-BE49-F238E27FC236}">
                <a16:creationId xmlns:a16="http://schemas.microsoft.com/office/drawing/2014/main" id="{74C3931C-52C2-4CF8-935F-EBEC1C8D0F6F}"/>
              </a:ext>
            </a:extLst>
          </p:cNvPr>
          <p:cNvPicPr>
            <a:picLocks noChangeAspect="1"/>
          </p:cNvPicPr>
          <p:nvPr/>
        </p:nvPicPr>
        <p:blipFill>
          <a:blip r:embed="rId2"/>
          <a:stretch>
            <a:fillRect/>
          </a:stretch>
        </p:blipFill>
        <p:spPr>
          <a:xfrm>
            <a:off x="3507123" y="928302"/>
            <a:ext cx="5304762" cy="1361905"/>
          </a:xfrm>
          <a:prstGeom prst="rect">
            <a:avLst/>
          </a:prstGeom>
        </p:spPr>
      </p:pic>
      <p:cxnSp>
        <p:nvCxnSpPr>
          <p:cNvPr id="7" name="Straight Connector 6">
            <a:extLst>
              <a:ext uri="{FF2B5EF4-FFF2-40B4-BE49-F238E27FC236}">
                <a16:creationId xmlns:a16="http://schemas.microsoft.com/office/drawing/2014/main" id="{D629D099-CCE4-4D3F-AB3D-ADADF1E74256}"/>
              </a:ext>
            </a:extLst>
          </p:cNvPr>
          <p:cNvCxnSpPr>
            <a:cxnSpLocks/>
          </p:cNvCxnSpPr>
          <p:nvPr/>
        </p:nvCxnSpPr>
        <p:spPr>
          <a:xfrm flipH="1">
            <a:off x="1666521" y="207220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8C36740-8EF1-4E1D-81EC-C0B0D646CCAE}"/>
              </a:ext>
            </a:extLst>
          </p:cNvPr>
          <p:cNvSpPr txBox="1"/>
          <p:nvPr/>
        </p:nvSpPr>
        <p:spPr>
          <a:xfrm>
            <a:off x="1408040" y="1261085"/>
            <a:ext cx="521432" cy="276999"/>
          </a:xfrm>
          <a:prstGeom prst="rect">
            <a:avLst/>
          </a:prstGeom>
          <a:noFill/>
        </p:spPr>
        <p:txBody>
          <a:bodyPr wrap="square" rtlCol="0">
            <a:spAutoFit/>
          </a:bodyPr>
          <a:lstStyle/>
          <a:p>
            <a:r>
              <a:rPr lang="en-US" sz="1200" b="1" dirty="0"/>
              <a:t>1863</a:t>
            </a:r>
          </a:p>
        </p:txBody>
      </p:sp>
      <p:cxnSp>
        <p:nvCxnSpPr>
          <p:cNvPr id="13" name="Straight Arrow Connector 12">
            <a:extLst>
              <a:ext uri="{FF2B5EF4-FFF2-40B4-BE49-F238E27FC236}">
                <a16:creationId xmlns:a16="http://schemas.microsoft.com/office/drawing/2014/main" id="{619C5F13-F609-462A-B884-121D4A18DE04}"/>
              </a:ext>
            </a:extLst>
          </p:cNvPr>
          <p:cNvCxnSpPr/>
          <p:nvPr/>
        </p:nvCxnSpPr>
        <p:spPr>
          <a:xfrm flipV="1">
            <a:off x="1666521" y="1565189"/>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FF9B53C-3781-43BC-9427-0DF57BE507E4}"/>
              </a:ext>
            </a:extLst>
          </p:cNvPr>
          <p:cNvSpPr/>
          <p:nvPr/>
        </p:nvSpPr>
        <p:spPr>
          <a:xfrm>
            <a:off x="2661881" y="923220"/>
            <a:ext cx="742945" cy="276999"/>
          </a:xfrm>
          <a:prstGeom prst="rect">
            <a:avLst/>
          </a:prstGeom>
        </p:spPr>
        <p:txBody>
          <a:bodyPr wrap="square">
            <a:spAutoFit/>
          </a:bodyPr>
          <a:lstStyle/>
          <a:p>
            <a:r>
              <a:rPr lang="en-US" sz="1200" b="1" dirty="0">
                <a:latin typeface="Arial Narrow" panose="020B0606020202030204" pitchFamily="34" charset="0"/>
              </a:rPr>
              <a:t>126</a:t>
            </a:r>
          </a:p>
        </p:txBody>
      </p:sp>
      <p:cxnSp>
        <p:nvCxnSpPr>
          <p:cNvPr id="17" name="Straight Arrow Connector 16">
            <a:extLst>
              <a:ext uri="{FF2B5EF4-FFF2-40B4-BE49-F238E27FC236}">
                <a16:creationId xmlns:a16="http://schemas.microsoft.com/office/drawing/2014/main" id="{36B6A5D8-2137-4FA0-8D56-579653BCDBCD}"/>
              </a:ext>
            </a:extLst>
          </p:cNvPr>
          <p:cNvCxnSpPr>
            <a:cxnSpLocks/>
          </p:cNvCxnSpPr>
          <p:nvPr/>
        </p:nvCxnSpPr>
        <p:spPr>
          <a:xfrm flipV="1">
            <a:off x="1666521" y="1233980"/>
            <a:ext cx="2486602" cy="136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A11FB1-3F43-4C5F-A419-870DB651C8D3}"/>
              </a:ext>
            </a:extLst>
          </p:cNvPr>
          <p:cNvCxnSpPr>
            <a:cxnSpLocks/>
          </p:cNvCxnSpPr>
          <p:nvPr/>
        </p:nvCxnSpPr>
        <p:spPr>
          <a:xfrm flipH="1">
            <a:off x="8590913" y="2072205"/>
            <a:ext cx="193024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330B42-8BC3-4193-B9C7-21CBAF375EF5}"/>
              </a:ext>
            </a:extLst>
          </p:cNvPr>
          <p:cNvSpPr txBox="1"/>
          <p:nvPr/>
        </p:nvSpPr>
        <p:spPr>
          <a:xfrm>
            <a:off x="9957787" y="924492"/>
            <a:ext cx="903403" cy="646331"/>
          </a:xfrm>
          <a:prstGeom prst="rect">
            <a:avLst/>
          </a:prstGeom>
          <a:noFill/>
        </p:spPr>
        <p:txBody>
          <a:bodyPr wrap="square" rtlCol="0">
            <a:spAutoFit/>
          </a:bodyPr>
          <a:lstStyle/>
          <a:p>
            <a:pPr algn="ctr"/>
            <a:r>
              <a:rPr lang="en-US" sz="1200" b="1" dirty="0"/>
              <a:t>COP</a:t>
            </a:r>
          </a:p>
          <a:p>
            <a:pPr algn="ctr"/>
            <a:r>
              <a:rPr lang="en-US" sz="1200" b="1" dirty="0"/>
              <a:t>Sunset</a:t>
            </a:r>
          </a:p>
          <a:p>
            <a:pPr algn="ctr"/>
            <a:r>
              <a:rPr lang="en-US" sz="1200" b="1" dirty="0"/>
              <a:t>Dan 12:1-3</a:t>
            </a:r>
          </a:p>
        </p:txBody>
      </p:sp>
      <p:cxnSp>
        <p:nvCxnSpPr>
          <p:cNvPr id="22" name="Straight Arrow Connector 21">
            <a:extLst>
              <a:ext uri="{FF2B5EF4-FFF2-40B4-BE49-F238E27FC236}">
                <a16:creationId xmlns:a16="http://schemas.microsoft.com/office/drawing/2014/main" id="{F3FF13ED-FF15-473F-80E2-7A8046F3A34C}"/>
              </a:ext>
            </a:extLst>
          </p:cNvPr>
          <p:cNvCxnSpPr/>
          <p:nvPr/>
        </p:nvCxnSpPr>
        <p:spPr>
          <a:xfrm flipV="1">
            <a:off x="10409489" y="1550723"/>
            <a:ext cx="0" cy="49290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57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7</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878874" y="812862"/>
            <a:ext cx="8225245" cy="2585323"/>
          </a:xfrm>
          <a:prstGeom prst="rect">
            <a:avLst/>
          </a:prstGeom>
          <a:ln w="57150">
            <a:solidFill>
              <a:schemeClr val="tx1"/>
            </a:solidFill>
          </a:ln>
        </p:spPr>
        <p:txBody>
          <a:bodyPr wrap="square">
            <a:spAutoFit/>
          </a:bodyPr>
          <a:lstStyle/>
          <a:p>
            <a:r>
              <a:rPr lang="en-US" dirty="0"/>
              <a:t>They were connected to Ishmael, the root cause of Islam. This leads or helps us review our understanding of the role of Islam at the end of the world especially at </a:t>
            </a:r>
            <a:r>
              <a:rPr lang="en-US" dirty="0" err="1"/>
              <a:t>Panium</a:t>
            </a:r>
            <a:r>
              <a:rPr lang="en-US" dirty="0"/>
              <a:t> (2021).How will Islam obstruct USA in 2021 as it (USA) takes back the sphere of Influence and what does Islam look like?  Revelation 9 (the woe trumpets) gives us a basic and impressive history of the role of Islam.  We are not going to unlock every detail/symbols in Rev 9 (I recommend us to the Advent Pioneers (Uriah Smith Daniel and Revelation and Josiah’s </a:t>
            </a:r>
            <a:r>
              <a:rPr lang="en-US" dirty="0" err="1"/>
              <a:t>Litch</a:t>
            </a:r>
            <a:r>
              <a:rPr lang="en-US" dirty="0"/>
              <a:t> prophetic exposition volume 2) understanding of the trumpets. </a:t>
            </a:r>
          </a:p>
          <a:p>
            <a:r>
              <a:rPr lang="en-US" dirty="0"/>
              <a:t>If we were to look into the line of the </a:t>
            </a:r>
            <a:r>
              <a:rPr lang="en-US" b="1" dirty="0"/>
              <a:t>144K,</a:t>
            </a:r>
            <a:r>
              <a:rPr lang="en-US" dirty="0"/>
              <a:t> we will have:</a:t>
            </a:r>
          </a:p>
        </p:txBody>
      </p:sp>
      <p:pic>
        <p:nvPicPr>
          <p:cNvPr id="34" name="Picture 33">
            <a:extLst>
              <a:ext uri="{FF2B5EF4-FFF2-40B4-BE49-F238E27FC236}">
                <a16:creationId xmlns:a16="http://schemas.microsoft.com/office/drawing/2014/main" id="{B1FCDDDE-4F15-409A-AE96-57511A52357F}"/>
              </a:ext>
            </a:extLst>
          </p:cNvPr>
          <p:cNvPicPr>
            <a:picLocks noChangeAspect="1"/>
          </p:cNvPicPr>
          <p:nvPr/>
        </p:nvPicPr>
        <p:blipFill>
          <a:blip r:embed="rId2"/>
          <a:stretch>
            <a:fillRect/>
          </a:stretch>
        </p:blipFill>
        <p:spPr>
          <a:xfrm>
            <a:off x="2028922" y="3820124"/>
            <a:ext cx="7993782" cy="1431145"/>
          </a:xfrm>
          <a:prstGeom prst="rect">
            <a:avLst/>
          </a:prstGeom>
        </p:spPr>
      </p:pic>
    </p:spTree>
    <p:extLst>
      <p:ext uri="{BB962C8B-B14F-4D97-AF65-F5344CB8AC3E}">
        <p14:creationId xmlns:p14="http://schemas.microsoft.com/office/powerpoint/2010/main" val="414175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8</a:t>
            </a:fld>
            <a:endParaRPr lang="en-US"/>
          </a:p>
        </p:txBody>
      </p:sp>
      <p:pic>
        <p:nvPicPr>
          <p:cNvPr id="34" name="Picture 33">
            <a:extLst>
              <a:ext uri="{FF2B5EF4-FFF2-40B4-BE49-F238E27FC236}">
                <a16:creationId xmlns:a16="http://schemas.microsoft.com/office/drawing/2014/main" id="{B1FCDDDE-4F15-409A-AE96-57511A52357F}"/>
              </a:ext>
            </a:extLst>
          </p:cNvPr>
          <p:cNvPicPr>
            <a:picLocks noChangeAspect="1"/>
          </p:cNvPicPr>
          <p:nvPr/>
        </p:nvPicPr>
        <p:blipFill>
          <a:blip r:embed="rId2"/>
          <a:stretch>
            <a:fillRect/>
          </a:stretch>
        </p:blipFill>
        <p:spPr>
          <a:xfrm>
            <a:off x="1898811" y="1384302"/>
            <a:ext cx="7993782" cy="1431145"/>
          </a:xfrm>
          <a:prstGeom prst="rect">
            <a:avLst/>
          </a:prstGeom>
        </p:spPr>
      </p:pic>
      <p:sp>
        <p:nvSpPr>
          <p:cNvPr id="5" name="Rectangle 4">
            <a:extLst>
              <a:ext uri="{FF2B5EF4-FFF2-40B4-BE49-F238E27FC236}">
                <a16:creationId xmlns:a16="http://schemas.microsoft.com/office/drawing/2014/main" id="{471D3201-3828-4CE5-B7A9-45469F6AF2FB}"/>
              </a:ext>
            </a:extLst>
          </p:cNvPr>
          <p:cNvSpPr/>
          <p:nvPr/>
        </p:nvSpPr>
        <p:spPr>
          <a:xfrm>
            <a:off x="923108" y="3721805"/>
            <a:ext cx="10554789" cy="126464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Between 911 and SL, we have 2019 and 2021. 2019 is an increase of knowledge while 2021 is a formalization. SL is a test. To understand the increase of knowledge and formalization, we need to look at 911 and SL. At 911, we have the subject of Islam arriving into history. What we’ll have is an increase of knowledge on the role of Islam and the nature of the Sunday Law. That is what we would like to figure out. </a:t>
            </a:r>
          </a:p>
        </p:txBody>
      </p:sp>
    </p:spTree>
    <p:extLst>
      <p:ext uri="{BB962C8B-B14F-4D97-AF65-F5344CB8AC3E}">
        <p14:creationId xmlns:p14="http://schemas.microsoft.com/office/powerpoint/2010/main" val="384184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3178-749D-4EBA-B549-FC58A2862B7A}"/>
              </a:ext>
            </a:extLst>
          </p:cNvPr>
          <p:cNvSpPr>
            <a:spLocks noGrp="1"/>
          </p:cNvSpPr>
          <p:nvPr>
            <p:ph type="dt" sz="half" idx="10"/>
          </p:nvPr>
        </p:nvSpPr>
        <p:spPr/>
        <p:txBody>
          <a:bodyPr/>
          <a:lstStyle/>
          <a:p>
            <a:fld id="{A88867E9-C650-4914-BA4C-99C8B3A833B8}" type="datetime1">
              <a:rPr lang="en-US" smtClean="0"/>
              <a:pPr/>
              <a:t>7/28/2020</a:t>
            </a:fld>
            <a:endParaRPr lang="en-US"/>
          </a:p>
        </p:txBody>
      </p:sp>
      <p:sp>
        <p:nvSpPr>
          <p:cNvPr id="3" name="Slide Number Placeholder 2">
            <a:extLst>
              <a:ext uri="{FF2B5EF4-FFF2-40B4-BE49-F238E27FC236}">
                <a16:creationId xmlns:a16="http://schemas.microsoft.com/office/drawing/2014/main" id="{24A6C38A-FA19-40C3-AE19-F8D0CB358ED1}"/>
              </a:ext>
            </a:extLst>
          </p:cNvPr>
          <p:cNvSpPr>
            <a:spLocks noGrp="1"/>
          </p:cNvSpPr>
          <p:nvPr>
            <p:ph type="sldNum" sz="quarter" idx="12"/>
          </p:nvPr>
        </p:nvSpPr>
        <p:spPr/>
        <p:txBody>
          <a:bodyPr/>
          <a:lstStyle/>
          <a:p>
            <a:fld id="{B2DC25EE-239B-4C5F-AAD1-255A7D5F1EE2}" type="slidenum">
              <a:rPr lang="en-US" smtClean="0"/>
              <a:pPr/>
              <a:t>9</a:t>
            </a:fld>
            <a:endParaRPr lang="en-US"/>
          </a:p>
        </p:txBody>
      </p:sp>
      <p:sp>
        <p:nvSpPr>
          <p:cNvPr id="4" name="Rectangle 3">
            <a:extLst>
              <a:ext uri="{FF2B5EF4-FFF2-40B4-BE49-F238E27FC236}">
                <a16:creationId xmlns:a16="http://schemas.microsoft.com/office/drawing/2014/main" id="{DDB81CC6-01DE-4397-894B-B3C36C920F5E}"/>
              </a:ext>
            </a:extLst>
          </p:cNvPr>
          <p:cNvSpPr/>
          <p:nvPr/>
        </p:nvSpPr>
        <p:spPr>
          <a:xfrm>
            <a:off x="1550126" y="456446"/>
            <a:ext cx="9468393" cy="3693319"/>
          </a:xfrm>
          <a:prstGeom prst="rect">
            <a:avLst/>
          </a:prstGeom>
          <a:ln w="57150">
            <a:solidFill>
              <a:schemeClr val="tx1"/>
            </a:solidFill>
          </a:ln>
        </p:spPr>
        <p:txBody>
          <a:bodyPr wrap="square">
            <a:spAutoFit/>
          </a:bodyPr>
          <a:lstStyle/>
          <a:p>
            <a:r>
              <a:rPr lang="en-US" dirty="0"/>
              <a:t>1989 is the fulfilment of the 40</a:t>
            </a:r>
            <a:r>
              <a:rPr lang="en-US" baseline="30000" dirty="0"/>
              <a:t>th</a:t>
            </a:r>
            <a:r>
              <a:rPr lang="en-US" dirty="0"/>
              <a:t>verse of Daniel 11. Daniel 11:40 gives us two historical fulfilments based on the current prophetic events. Part A (1798) &amp; B (1989) respectively. In 1798, Dan 8:14 was unsealed as the first angel’s message in relation to time. In 1989, Daniel 11:40-45 was unsealed, a message connected to time which was formalized in 1996 in the TIME OF THE END MAGAZINE that has been clarified recently i.e. the nature of Sunday Law just as Snow clarified the message given to Miller, 2300. 1989, 911, SL, COP and Second Coming are five key primary waymarks in the line of 144K. We have four dispensations with two waymarks in each dispensation. 2021 is MC where we expect the arrival of Islam just as it was on September 11, 2001 (911). Our burden is to figure out the nature of Islam in 2021. We’ll look at the origin of Islam before we look into other lines that can help us conceptualize 2021.</a:t>
            </a:r>
          </a:p>
          <a:p>
            <a:r>
              <a:rPr lang="en-US" dirty="0"/>
              <a:t>In this series, we are going to look into the basic understanding of the origin of Islam. Before we look into that, we need to identify the context in which Islam became a subject of prophecy and why it did happen.</a:t>
            </a:r>
          </a:p>
        </p:txBody>
      </p:sp>
      <p:pic>
        <p:nvPicPr>
          <p:cNvPr id="34" name="Picture 33">
            <a:extLst>
              <a:ext uri="{FF2B5EF4-FFF2-40B4-BE49-F238E27FC236}">
                <a16:creationId xmlns:a16="http://schemas.microsoft.com/office/drawing/2014/main" id="{B1FCDDDE-4F15-409A-AE96-57511A52357F}"/>
              </a:ext>
            </a:extLst>
          </p:cNvPr>
          <p:cNvPicPr>
            <a:picLocks noChangeAspect="1"/>
          </p:cNvPicPr>
          <p:nvPr/>
        </p:nvPicPr>
        <p:blipFill>
          <a:blip r:embed="rId2"/>
          <a:stretch>
            <a:fillRect/>
          </a:stretch>
        </p:blipFill>
        <p:spPr>
          <a:xfrm>
            <a:off x="2430035" y="4630021"/>
            <a:ext cx="7993782" cy="1431145"/>
          </a:xfrm>
          <a:prstGeom prst="rect">
            <a:avLst/>
          </a:prstGeom>
        </p:spPr>
      </p:pic>
    </p:spTree>
    <p:extLst>
      <p:ext uri="{BB962C8B-B14F-4D97-AF65-F5344CB8AC3E}">
        <p14:creationId xmlns:p14="http://schemas.microsoft.com/office/powerpoint/2010/main" val="201831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TotalTime>
  <Words>11002</Words>
  <Application>Microsoft Office PowerPoint</Application>
  <PresentationFormat>Widescreen</PresentationFormat>
  <Paragraphs>880</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Narrow</vt:lpstr>
      <vt:lpstr>Calibri</vt:lpstr>
      <vt:lpstr>Calibri Light</vt:lpstr>
      <vt:lpstr>Symbol</vt:lpstr>
      <vt:lpstr>Wingdings</vt:lpstr>
      <vt:lpstr>Office Theme</vt:lpstr>
      <vt:lpstr>The Role of Islam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Islam Panium 2021</dc:title>
  <dc:creator>Elaine Steiner</dc:creator>
  <cp:lastModifiedBy>Elaine Steiner</cp:lastModifiedBy>
  <cp:revision>70</cp:revision>
  <cp:lastPrinted>2020-06-26T19:15:46Z</cp:lastPrinted>
  <dcterms:created xsi:type="dcterms:W3CDTF">2020-06-25T20:31:50Z</dcterms:created>
  <dcterms:modified xsi:type="dcterms:W3CDTF">2020-07-29T05:18:14Z</dcterms:modified>
</cp:coreProperties>
</file>