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72"/>
  </p:notesMasterIdLst>
  <p:sldIdLst>
    <p:sldId id="256" r:id="rId2"/>
    <p:sldId id="257" r:id="rId3"/>
    <p:sldId id="258" r:id="rId4"/>
    <p:sldId id="259" r:id="rId5"/>
    <p:sldId id="260" r:id="rId6"/>
    <p:sldId id="262" r:id="rId7"/>
    <p:sldId id="263" r:id="rId8"/>
    <p:sldId id="264" r:id="rId9"/>
    <p:sldId id="265" r:id="rId10"/>
    <p:sldId id="266" r:id="rId11"/>
    <p:sldId id="28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9" r:id="rId33"/>
    <p:sldId id="290" r:id="rId34"/>
    <p:sldId id="292" r:id="rId35"/>
    <p:sldId id="293" r:id="rId36"/>
    <p:sldId id="294" r:id="rId37"/>
    <p:sldId id="295" r:id="rId38"/>
    <p:sldId id="296" r:id="rId39"/>
    <p:sldId id="297" r:id="rId40"/>
    <p:sldId id="298" r:id="rId41"/>
    <p:sldId id="302" r:id="rId42"/>
    <p:sldId id="303" r:id="rId43"/>
    <p:sldId id="304" r:id="rId44"/>
    <p:sldId id="308" r:id="rId45"/>
    <p:sldId id="309" r:id="rId46"/>
    <p:sldId id="310" r:id="rId47"/>
    <p:sldId id="312" r:id="rId48"/>
    <p:sldId id="313" r:id="rId49"/>
    <p:sldId id="315" r:id="rId50"/>
    <p:sldId id="316" r:id="rId51"/>
    <p:sldId id="317" r:id="rId52"/>
    <p:sldId id="318" r:id="rId53"/>
    <p:sldId id="319" r:id="rId54"/>
    <p:sldId id="320" r:id="rId55"/>
    <p:sldId id="326" r:id="rId56"/>
    <p:sldId id="322" r:id="rId57"/>
    <p:sldId id="323" r:id="rId58"/>
    <p:sldId id="324" r:id="rId59"/>
    <p:sldId id="325" r:id="rId60"/>
    <p:sldId id="327" r:id="rId61"/>
    <p:sldId id="328" r:id="rId62"/>
    <p:sldId id="329" r:id="rId63"/>
    <p:sldId id="330" r:id="rId64"/>
    <p:sldId id="331" r:id="rId65"/>
    <p:sldId id="332" r:id="rId66"/>
    <p:sldId id="333" r:id="rId67"/>
    <p:sldId id="334" r:id="rId68"/>
    <p:sldId id="335" r:id="rId69"/>
    <p:sldId id="336" r:id="rId70"/>
    <p:sldId id="337"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110" d="100"/>
          <a:sy n="110" d="100"/>
        </p:scale>
        <p:origin x="264"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47A074-1EE9-434D-ADF6-04C73A16151E}" type="datetimeFigureOut">
              <a:rPr lang="en-US" smtClean="0"/>
              <a:t>11/28/2020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BFFAAD-2B1F-435A-84AB-D350C57D6ED7}" type="slidenum">
              <a:rPr lang="en-US" smtClean="0"/>
              <a:t>‹#›</a:t>
            </a:fld>
            <a:endParaRPr lang="en-US"/>
          </a:p>
        </p:txBody>
      </p:sp>
    </p:spTree>
    <p:extLst>
      <p:ext uri="{BB962C8B-B14F-4D97-AF65-F5344CB8AC3E}">
        <p14:creationId xmlns:p14="http://schemas.microsoft.com/office/powerpoint/2010/main" val="66546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6DEF9CE5-1D73-4F55-984B-FCE4FF2E612E}" type="datetime1">
              <a:rPr lang="en-US" smtClean="0"/>
              <a:t>11/28/2020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61908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43EEE1AC-69D6-4CEB-82A1-DD94B397AFE5}" type="datetime1">
              <a:rPr lang="en-US" smtClean="0"/>
              <a:t>11/28/2020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28350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D536BA71-273F-4ACE-B205-1C87AF5BBC47}" type="datetime1">
              <a:rPr lang="en-US" smtClean="0"/>
              <a:t>11/28/2020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430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2F28FE9-674B-4F00-B84B-E43D7A68AF79}" type="datetime1">
              <a:rPr lang="en-US" smtClean="0"/>
              <a:t>11/28/2020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3621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332A2A58-A17C-44A6-988E-CC43DAABE545}" type="datetime1">
              <a:rPr lang="en-US" smtClean="0"/>
              <a:t>11/28/2020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0261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CDCEE3BC-DC57-48CA-9425-382AE7804706}" type="datetime1">
              <a:rPr lang="en-US" smtClean="0"/>
              <a:t>11/28/2020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2725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94BC12A1-C59F-4337-9095-48A7AD398DE6}" type="datetime1">
              <a:rPr lang="en-US" smtClean="0"/>
              <a:t>11/28/2020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7676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160269D7-203C-450E-A3EE-50B696182279}" type="datetime1">
              <a:rPr lang="en-US" smtClean="0"/>
              <a:t>11/28/2020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69050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D82DCF4B-9E3F-41BB-940F-33E75074609B}" type="datetime1">
              <a:rPr lang="en-US" smtClean="0"/>
              <a:t>11/28/2020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0055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A15B7836-FA62-4DF5-8D20-25332D9F4FFE}" type="datetime1">
              <a:rPr lang="en-US" smtClean="0"/>
              <a:t>11/28/2020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89234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40AB7C1-ADFD-402F-AE95-02BDFBA027EF}" type="datetime1">
              <a:rPr lang="en-US" smtClean="0"/>
              <a:t>11/28/2020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1418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02DE0333-4975-477A-8953-C9607A1EA526}" type="datetime1">
              <a:rPr lang="en-US" smtClean="0"/>
              <a:t>11/28/2020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957544818"/>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14" r:id="rId6"/>
    <p:sldLayoutId id="2147483710" r:id="rId7"/>
    <p:sldLayoutId id="2147483711" r:id="rId8"/>
    <p:sldLayoutId id="2147483712" r:id="rId9"/>
    <p:sldLayoutId id="2147483713" r:id="rId10"/>
    <p:sldLayoutId id="2147483715" r:id="rId11"/>
  </p:sldLayoutIdLst>
  <p:hf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speccoll.library.arizona.edu/online-exhibits/exhibits/show/reformation/role-of-printin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speccoll.library.arizona.edu/online-exhibits/exhibits/show/reformation/role-of-printing"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Rectangle 41">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30CAAB-4EE6-4B44-B83C-04992B9148DB}"/>
              </a:ext>
            </a:extLst>
          </p:cNvPr>
          <p:cNvSpPr>
            <a:spLocks noGrp="1"/>
          </p:cNvSpPr>
          <p:nvPr>
            <p:ph type="ctrTitle"/>
          </p:nvPr>
        </p:nvSpPr>
        <p:spPr>
          <a:xfrm>
            <a:off x="2057400" y="3687878"/>
            <a:ext cx="8115299" cy="1265404"/>
          </a:xfrm>
        </p:spPr>
        <p:txBody>
          <a:bodyPr>
            <a:normAutofit/>
          </a:bodyPr>
          <a:lstStyle/>
          <a:p>
            <a:r>
              <a:rPr lang="en-US" b="1" i="0">
                <a:latin typeface="Dante" panose="02020502050200020203" pitchFamily="18" charset="0"/>
              </a:rPr>
              <a:t>The Structure of Our Alpha</a:t>
            </a:r>
          </a:p>
        </p:txBody>
      </p:sp>
      <p:sp>
        <p:nvSpPr>
          <p:cNvPr id="3" name="Subtitle 2">
            <a:extLst>
              <a:ext uri="{FF2B5EF4-FFF2-40B4-BE49-F238E27FC236}">
                <a16:creationId xmlns:a16="http://schemas.microsoft.com/office/drawing/2014/main" id="{813FD9F7-9F8B-4C17-B3A9-92748FFD2858}"/>
              </a:ext>
            </a:extLst>
          </p:cNvPr>
          <p:cNvSpPr>
            <a:spLocks noGrp="1"/>
          </p:cNvSpPr>
          <p:nvPr>
            <p:ph type="subTitle" idx="1"/>
          </p:nvPr>
        </p:nvSpPr>
        <p:spPr>
          <a:xfrm>
            <a:off x="2743200" y="4953282"/>
            <a:ext cx="6781800" cy="761118"/>
          </a:xfrm>
        </p:spPr>
        <p:txBody>
          <a:bodyPr>
            <a:normAutofit/>
          </a:bodyPr>
          <a:lstStyle/>
          <a:p>
            <a:pPr>
              <a:lnSpc>
                <a:spcPct val="90000"/>
              </a:lnSpc>
            </a:pPr>
            <a:r>
              <a:rPr lang="en-US" sz="1900"/>
              <a:t>Elder Tess Lambert</a:t>
            </a:r>
          </a:p>
          <a:p>
            <a:pPr>
              <a:lnSpc>
                <a:spcPct val="90000"/>
              </a:lnSpc>
            </a:pPr>
            <a:r>
              <a:rPr lang="en-US" sz="1900"/>
              <a:t>September 5, 2020</a:t>
            </a:r>
          </a:p>
        </p:txBody>
      </p:sp>
      <p:pic>
        <p:nvPicPr>
          <p:cNvPr id="4" name="Picture 3">
            <a:extLst>
              <a:ext uri="{FF2B5EF4-FFF2-40B4-BE49-F238E27FC236}">
                <a16:creationId xmlns:a16="http://schemas.microsoft.com/office/drawing/2014/main" id="{C3CEB024-8288-4E1C-A35D-698C803C2722}"/>
              </a:ext>
            </a:extLst>
          </p:cNvPr>
          <p:cNvPicPr>
            <a:picLocks noChangeAspect="1"/>
          </p:cNvPicPr>
          <p:nvPr/>
        </p:nvPicPr>
        <p:blipFill rotWithShape="1">
          <a:blip r:embed="rId2"/>
          <a:srcRect l="14331" r="34019" b="1"/>
          <a:stretch/>
        </p:blipFill>
        <p:spPr>
          <a:xfrm>
            <a:off x="5068018" y="1371600"/>
            <a:ext cx="2041896" cy="2223727"/>
          </a:xfrm>
          <a:prstGeom prst="rect">
            <a:avLst/>
          </a:prstGeom>
        </p:spPr>
      </p:pic>
      <p:sp>
        <p:nvSpPr>
          <p:cNvPr id="5" name="Slide Number Placeholder 4">
            <a:extLst>
              <a:ext uri="{FF2B5EF4-FFF2-40B4-BE49-F238E27FC236}">
                <a16:creationId xmlns:a16="http://schemas.microsoft.com/office/drawing/2014/main" id="{E91C421F-2ED7-40E0-917F-995F446AF395}"/>
              </a:ext>
            </a:extLst>
          </p:cNvPr>
          <p:cNvSpPr>
            <a:spLocks noGrp="1"/>
          </p:cNvSpPr>
          <p:nvPr>
            <p:ph type="sldNum" sz="quarter" idx="12"/>
          </p:nvPr>
        </p:nvSpPr>
        <p:spPr/>
        <p:txBody>
          <a:bodyPr/>
          <a:lstStyle/>
          <a:p>
            <a:fld id="{F8E28480-1C08-4458-AD97-0283E6FFD09D}" type="slidenum">
              <a:rPr lang="en-US" smtClean="0"/>
              <a:t>1</a:t>
            </a:fld>
            <a:endParaRPr lang="en-US" dirty="0"/>
          </a:p>
        </p:txBody>
      </p:sp>
    </p:spTree>
    <p:extLst>
      <p:ext uri="{BB962C8B-B14F-4D97-AF65-F5344CB8AC3E}">
        <p14:creationId xmlns:p14="http://schemas.microsoft.com/office/powerpoint/2010/main" val="2526632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1195025" y="1749786"/>
            <a:ext cx="10115459" cy="1559017"/>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was where we did make application, just simply, a simple thought that one of the evidences that we are in a reform line, that God is having a specific movement, with a specific message that is to spread and give light to the world, one of the evidences for that is that there is this big bang in the way that information can be communicated. The evidence is no more evident than what we're doing right now when we are covering multiple continents at one point in time, unheard of in 1830.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p:txBody>
          <a:bodyPr/>
          <a:lstStyle/>
          <a:p>
            <a:fld id="{F8E28480-1C08-4458-AD97-0283E6FFD09D}" type="slidenum">
              <a:rPr lang="en-US" smtClean="0"/>
              <a:t>10</a:t>
            </a:fld>
            <a:endParaRPr lang="en-US"/>
          </a:p>
        </p:txBody>
      </p:sp>
      <p:sp>
        <p:nvSpPr>
          <p:cNvPr id="11" name="TextBox 10">
            <a:extLst>
              <a:ext uri="{FF2B5EF4-FFF2-40B4-BE49-F238E27FC236}">
                <a16:creationId xmlns:a16="http://schemas.microsoft.com/office/drawing/2014/main" id="{BFECACF7-4A94-4FBC-830E-83CC0B3A2134}"/>
              </a:ext>
            </a:extLst>
          </p:cNvPr>
          <p:cNvSpPr txBox="1"/>
          <p:nvPr/>
        </p:nvSpPr>
        <p:spPr>
          <a:xfrm>
            <a:off x="3039338" y="4234588"/>
            <a:ext cx="6426833" cy="1631216"/>
          </a:xfrm>
          <a:prstGeom prst="rect">
            <a:avLst/>
          </a:prstGeom>
          <a:noFill/>
        </p:spPr>
        <p:txBody>
          <a:bodyPr wrap="square">
            <a:spAutoFit/>
          </a:bodyPr>
          <a:lstStyle/>
          <a:p>
            <a:r>
              <a:rPr lang="en-US" sz="2400" b="1" dirty="0">
                <a:latin typeface="Arial Narrow" panose="020B0606020202030204" pitchFamily="34" charset="0"/>
              </a:rPr>
              <a:t>End of Modern Israel</a:t>
            </a:r>
            <a:r>
              <a:rPr lang="en-US" sz="2000" dirty="0">
                <a:latin typeface="Arial Narrow" panose="020B0606020202030204" pitchFamily="34" charset="0"/>
              </a:rPr>
              <a:t>		</a:t>
            </a:r>
            <a:r>
              <a:rPr lang="en-US" sz="1600" dirty="0">
                <a:latin typeface="Arial Narrow" panose="020B0606020202030204" pitchFamily="34" charset="0"/>
              </a:rPr>
              <a:t>*WWW</a:t>
            </a:r>
          </a:p>
          <a:p>
            <a:r>
              <a:rPr lang="en-US" sz="1600" dirty="0">
                <a:latin typeface="Arial Narrow" panose="020B0606020202030204" pitchFamily="34" charset="0"/>
              </a:rPr>
              <a:t>	1989		                   Communication</a:t>
            </a:r>
          </a:p>
          <a:p>
            <a:r>
              <a:rPr lang="en-US" sz="1600" dirty="0">
                <a:latin typeface="Arial Narrow" panose="020B0606020202030204" pitchFamily="34" charset="0"/>
              </a:rPr>
              <a:t>(*</a:t>
            </a:r>
            <a:r>
              <a:rPr lang="en-US" sz="1600" i="1" dirty="0">
                <a:latin typeface="Arial Narrow" panose="020B0606020202030204" pitchFamily="34" charset="0"/>
              </a:rPr>
              <a:t>don’t go to SDA pastors to learn</a:t>
            </a:r>
            <a:r>
              <a:rPr lang="en-US" sz="1600" dirty="0">
                <a:latin typeface="Arial Narrow" panose="020B0606020202030204" pitchFamily="34" charset="0"/>
              </a:rPr>
              <a:t>)</a:t>
            </a:r>
          </a:p>
          <a:p>
            <a:endParaRPr lang="en-US" sz="2000" dirty="0">
              <a:latin typeface="Arial Narrow" panose="020B0606020202030204" pitchFamily="34" charset="0"/>
            </a:endParaRPr>
          </a:p>
          <a:p>
            <a:r>
              <a:rPr lang="en-US" sz="2400" b="1" dirty="0">
                <a:latin typeface="Arial Narrow" panose="020B0606020202030204" pitchFamily="34" charset="0"/>
              </a:rPr>
              <a:t>There is no life outside this movement</a:t>
            </a:r>
          </a:p>
        </p:txBody>
      </p:sp>
    </p:spTree>
    <p:extLst>
      <p:ext uri="{BB962C8B-B14F-4D97-AF65-F5344CB8AC3E}">
        <p14:creationId xmlns:p14="http://schemas.microsoft.com/office/powerpoint/2010/main" val="181374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p:txBody>
          <a:bodyPr/>
          <a:lstStyle/>
          <a:p>
            <a:fld id="{F8E28480-1C08-4458-AD97-0283E6FFD09D}" type="slidenum">
              <a:rPr lang="en-US" smtClean="0"/>
              <a:t>11</a:t>
            </a:fld>
            <a:endParaRPr lang="en-US"/>
          </a:p>
        </p:txBody>
      </p:sp>
      <p:sp>
        <p:nvSpPr>
          <p:cNvPr id="7" name="TextBox 6">
            <a:extLst>
              <a:ext uri="{FF2B5EF4-FFF2-40B4-BE49-F238E27FC236}">
                <a16:creationId xmlns:a16="http://schemas.microsoft.com/office/drawing/2014/main" id="{B24FD155-580D-4A2F-862A-2EFE58CB10EA}"/>
              </a:ext>
            </a:extLst>
          </p:cNvPr>
          <p:cNvSpPr txBox="1"/>
          <p:nvPr/>
        </p:nvSpPr>
        <p:spPr>
          <a:xfrm>
            <a:off x="91582" y="791823"/>
            <a:ext cx="6061166" cy="5416868"/>
          </a:xfrm>
          <a:prstGeom prst="rect">
            <a:avLst/>
          </a:prstGeom>
          <a:noFill/>
        </p:spPr>
        <p:txBody>
          <a:bodyPr wrap="square" rtlCol="0">
            <a:spAutoFit/>
          </a:bodyPr>
          <a:lstStyle/>
          <a:p>
            <a:r>
              <a:rPr lang="en-US" sz="1600" b="1" dirty="0">
                <a:latin typeface="Arial Narrow" panose="020B0606020202030204" pitchFamily="34" charset="0"/>
              </a:rPr>
              <a:t>End of Ancient Israel</a:t>
            </a:r>
            <a:r>
              <a:rPr lang="en-US" sz="1400" dirty="0">
                <a:latin typeface="Arial Narrow" panose="020B0606020202030204" pitchFamily="34" charset="0"/>
              </a:rPr>
              <a:t>		*Pax Romano/Roman Peace on land and sea</a:t>
            </a:r>
          </a:p>
          <a:p>
            <a:r>
              <a:rPr lang="en-US" sz="1400" dirty="0">
                <a:latin typeface="Arial Narrow" panose="020B0606020202030204" pitchFamily="34" charset="0"/>
              </a:rPr>
              <a:t>	-4		     Roads/Communication</a:t>
            </a:r>
          </a:p>
          <a:p>
            <a:r>
              <a:rPr lang="en-US" sz="1400" dirty="0">
                <a:latin typeface="Arial Narrow" panose="020B0606020202030204" pitchFamily="34" charset="0"/>
              </a:rPr>
              <a:t>(*</a:t>
            </a:r>
            <a:r>
              <a:rPr lang="en-US" sz="1400" i="1" dirty="0">
                <a:latin typeface="Arial Narrow" panose="020B0606020202030204" pitchFamily="34" charset="0"/>
              </a:rPr>
              <a:t>don’t go back to Pharisees to learn</a:t>
            </a:r>
            <a:r>
              <a:rPr lang="en-US" sz="1400" dirty="0">
                <a:latin typeface="Arial Narrow" panose="020B0606020202030204" pitchFamily="34" charset="0"/>
              </a:rPr>
              <a:t>)</a:t>
            </a:r>
          </a:p>
          <a:p>
            <a:endParaRPr lang="en-US" sz="1400" dirty="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p>
            <a:r>
              <a:rPr lang="en-US" sz="1600" b="1" dirty="0">
                <a:latin typeface="Arial Narrow" panose="020B0606020202030204" pitchFamily="34" charset="0"/>
              </a:rPr>
              <a:t>Protestant Reformation	</a:t>
            </a:r>
            <a:r>
              <a:rPr lang="en-US" sz="1400" dirty="0">
                <a:latin typeface="Arial Narrow" panose="020B0606020202030204" pitchFamily="34" charset="0"/>
              </a:rPr>
              <a:t>*Printing Press</a:t>
            </a:r>
          </a:p>
          <a:p>
            <a:r>
              <a:rPr lang="en-US" sz="1400" dirty="0">
                <a:latin typeface="Arial Narrow" panose="020B0606020202030204" pitchFamily="34" charset="0"/>
              </a:rPr>
              <a:t>	1518		     Communication</a:t>
            </a:r>
          </a:p>
          <a:p>
            <a:r>
              <a:rPr lang="en-US" sz="1400" dirty="0">
                <a:latin typeface="Arial Narrow" panose="020B0606020202030204" pitchFamily="34" charset="0"/>
              </a:rPr>
              <a:t>(*</a:t>
            </a:r>
            <a:r>
              <a:rPr lang="en-US" sz="1400" i="1" dirty="0">
                <a:latin typeface="Arial Narrow" panose="020B0606020202030204" pitchFamily="34" charset="0"/>
              </a:rPr>
              <a:t>don’t go to Papacy to learn</a:t>
            </a:r>
            <a:r>
              <a:rPr lang="en-US" sz="1400" dirty="0">
                <a:latin typeface="Arial Narrow" panose="020B0606020202030204" pitchFamily="34" charset="0"/>
              </a:rPr>
              <a:t>)</a:t>
            </a:r>
          </a:p>
          <a:p>
            <a:endParaRPr lang="en-US" sz="1400" dirty="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p>
            <a:r>
              <a:rPr lang="en-US" sz="1600" b="1" dirty="0">
                <a:latin typeface="Arial Narrow" panose="020B0606020202030204" pitchFamily="34" charset="0"/>
              </a:rPr>
              <a:t>Beg. Of Modern Israel</a:t>
            </a:r>
            <a:r>
              <a:rPr lang="en-US" sz="1400" dirty="0">
                <a:latin typeface="Arial Narrow" panose="020B0606020202030204" pitchFamily="34" charset="0"/>
              </a:rPr>
              <a:t>		*Trains/Steamboats</a:t>
            </a:r>
          </a:p>
          <a:p>
            <a:r>
              <a:rPr lang="en-US" sz="1400" dirty="0">
                <a:latin typeface="Arial Narrow" panose="020B0606020202030204" pitchFamily="34" charset="0"/>
              </a:rPr>
              <a:t>	1798		     Communication</a:t>
            </a:r>
          </a:p>
          <a:p>
            <a:r>
              <a:rPr lang="en-US" sz="1400" dirty="0">
                <a:latin typeface="Arial Narrow" panose="020B0606020202030204" pitchFamily="34" charset="0"/>
              </a:rPr>
              <a:t>(*</a:t>
            </a:r>
            <a:r>
              <a:rPr lang="en-US" sz="1400" i="1" dirty="0">
                <a:latin typeface="Arial Narrow" panose="020B0606020202030204" pitchFamily="34" charset="0"/>
              </a:rPr>
              <a:t>don’t go to Protestants to learn</a:t>
            </a:r>
            <a:r>
              <a:rPr lang="en-US" sz="1400" dirty="0">
                <a:latin typeface="Arial Narrow" panose="020B0606020202030204" pitchFamily="34" charset="0"/>
              </a:rPr>
              <a:t>)</a:t>
            </a:r>
          </a:p>
          <a:p>
            <a:endParaRPr lang="en-US" sz="1400" dirty="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p>
            <a:r>
              <a:rPr lang="en-US" sz="1600" b="1" dirty="0">
                <a:latin typeface="Arial Narrow" panose="020B0606020202030204" pitchFamily="34" charset="0"/>
              </a:rPr>
              <a:t>End of Modern Israel</a:t>
            </a:r>
            <a:r>
              <a:rPr lang="en-US" sz="1400" dirty="0">
                <a:latin typeface="Arial Narrow" panose="020B0606020202030204" pitchFamily="34" charset="0"/>
              </a:rPr>
              <a:t>		*WWW</a:t>
            </a:r>
          </a:p>
          <a:p>
            <a:r>
              <a:rPr lang="en-US" sz="1400" dirty="0">
                <a:latin typeface="Arial Narrow" panose="020B0606020202030204" pitchFamily="34" charset="0"/>
              </a:rPr>
              <a:t>	1989		     Communication</a:t>
            </a:r>
          </a:p>
          <a:p>
            <a:r>
              <a:rPr lang="en-US" sz="1400" dirty="0">
                <a:latin typeface="Arial Narrow" panose="020B0606020202030204" pitchFamily="34" charset="0"/>
              </a:rPr>
              <a:t>(*</a:t>
            </a:r>
            <a:r>
              <a:rPr lang="en-US" sz="1400" i="1" dirty="0">
                <a:latin typeface="Arial Narrow" panose="020B0606020202030204" pitchFamily="34" charset="0"/>
              </a:rPr>
              <a:t>don’t go to SDA pastors to learn</a:t>
            </a:r>
            <a:r>
              <a:rPr lang="en-US" sz="1400" dirty="0">
                <a:latin typeface="Arial Narrow" panose="020B0606020202030204" pitchFamily="34" charset="0"/>
              </a:rPr>
              <a:t>)</a:t>
            </a:r>
          </a:p>
          <a:p>
            <a:endParaRPr lang="en-US" sz="1400" dirty="0">
              <a:latin typeface="Arial Narrow" panose="020B0606020202030204" pitchFamily="34" charset="0"/>
            </a:endParaRPr>
          </a:p>
          <a:p>
            <a:r>
              <a:rPr lang="en-US" sz="1600" b="1" dirty="0">
                <a:latin typeface="Arial Narrow" panose="020B0606020202030204" pitchFamily="34" charset="0"/>
              </a:rPr>
              <a:t>There is no life outside this movement</a:t>
            </a:r>
          </a:p>
          <a:p>
            <a:endParaRPr lang="en-US" sz="1400" dirty="0">
              <a:latin typeface="Arial Narrow" panose="020B0606020202030204" pitchFamily="34" charset="0"/>
            </a:endParaRPr>
          </a:p>
        </p:txBody>
      </p:sp>
      <p:cxnSp>
        <p:nvCxnSpPr>
          <p:cNvPr id="8" name="Straight Connector 7">
            <a:extLst>
              <a:ext uri="{FF2B5EF4-FFF2-40B4-BE49-F238E27FC236}">
                <a16:creationId xmlns:a16="http://schemas.microsoft.com/office/drawing/2014/main" id="{B3063977-120D-456E-9B64-2DED3D329D9B}"/>
              </a:ext>
            </a:extLst>
          </p:cNvPr>
          <p:cNvCxnSpPr>
            <a:cxnSpLocks/>
          </p:cNvCxnSpPr>
          <p:nvPr/>
        </p:nvCxnSpPr>
        <p:spPr>
          <a:xfrm flipV="1">
            <a:off x="6317871" y="1288499"/>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DF48C45-FC5E-4861-8EC8-065936340EDD}"/>
              </a:ext>
            </a:extLst>
          </p:cNvPr>
          <p:cNvCxnSpPr>
            <a:cxnSpLocks/>
          </p:cNvCxnSpPr>
          <p:nvPr/>
        </p:nvCxnSpPr>
        <p:spPr>
          <a:xfrm>
            <a:off x="6317871" y="1007239"/>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EF68D99-82A7-4CFF-9208-A873703E1725}"/>
              </a:ext>
            </a:extLst>
          </p:cNvPr>
          <p:cNvCxnSpPr>
            <a:cxnSpLocks/>
          </p:cNvCxnSpPr>
          <p:nvPr/>
        </p:nvCxnSpPr>
        <p:spPr>
          <a:xfrm>
            <a:off x="9124477" y="1005561"/>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5F4A17A-3AB6-4CFA-966E-0A7306F2D7B6}"/>
              </a:ext>
            </a:extLst>
          </p:cNvPr>
          <p:cNvSpPr txBox="1"/>
          <p:nvPr/>
        </p:nvSpPr>
        <p:spPr>
          <a:xfrm>
            <a:off x="6125682" y="658301"/>
            <a:ext cx="404610" cy="276999"/>
          </a:xfrm>
          <a:prstGeom prst="rect">
            <a:avLst/>
          </a:prstGeom>
          <a:noFill/>
        </p:spPr>
        <p:txBody>
          <a:bodyPr wrap="square" rtlCol="0">
            <a:spAutoFit/>
          </a:bodyPr>
          <a:lstStyle/>
          <a:p>
            <a:r>
              <a:rPr lang="en-US" sz="1200" dirty="0">
                <a:latin typeface="Arial Narrow" panose="020B0606020202030204" pitchFamily="34" charset="0"/>
              </a:rPr>
              <a:t>-27</a:t>
            </a:r>
          </a:p>
        </p:txBody>
      </p:sp>
      <p:sp>
        <p:nvSpPr>
          <p:cNvPr id="13" name="TextBox 12">
            <a:extLst>
              <a:ext uri="{FF2B5EF4-FFF2-40B4-BE49-F238E27FC236}">
                <a16:creationId xmlns:a16="http://schemas.microsoft.com/office/drawing/2014/main" id="{BC3AAD51-DA47-44C4-B3E3-8295264714A8}"/>
              </a:ext>
            </a:extLst>
          </p:cNvPr>
          <p:cNvSpPr txBox="1"/>
          <p:nvPr/>
        </p:nvSpPr>
        <p:spPr>
          <a:xfrm>
            <a:off x="8922171" y="653324"/>
            <a:ext cx="481941" cy="276999"/>
          </a:xfrm>
          <a:prstGeom prst="rect">
            <a:avLst/>
          </a:prstGeom>
          <a:noFill/>
        </p:spPr>
        <p:txBody>
          <a:bodyPr wrap="square" rtlCol="0">
            <a:spAutoFit/>
          </a:bodyPr>
          <a:lstStyle/>
          <a:p>
            <a:r>
              <a:rPr lang="en-US" sz="1200" dirty="0">
                <a:latin typeface="Arial Narrow" panose="020B0606020202030204" pitchFamily="34" charset="0"/>
              </a:rPr>
              <a:t>180</a:t>
            </a:r>
          </a:p>
        </p:txBody>
      </p:sp>
      <p:cxnSp>
        <p:nvCxnSpPr>
          <p:cNvPr id="14" name="Straight Connector 13">
            <a:extLst>
              <a:ext uri="{FF2B5EF4-FFF2-40B4-BE49-F238E27FC236}">
                <a16:creationId xmlns:a16="http://schemas.microsoft.com/office/drawing/2014/main" id="{3AA642CE-6641-4956-AA14-3E7BBEC6E02C}"/>
              </a:ext>
            </a:extLst>
          </p:cNvPr>
          <p:cNvCxnSpPr>
            <a:cxnSpLocks/>
          </p:cNvCxnSpPr>
          <p:nvPr/>
        </p:nvCxnSpPr>
        <p:spPr>
          <a:xfrm>
            <a:off x="6557357" y="1288499"/>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DE8E23-1681-468F-8E76-7E6A7BC8F351}"/>
              </a:ext>
            </a:extLst>
          </p:cNvPr>
          <p:cNvCxnSpPr>
            <a:cxnSpLocks/>
          </p:cNvCxnSpPr>
          <p:nvPr/>
        </p:nvCxnSpPr>
        <p:spPr>
          <a:xfrm>
            <a:off x="8547266" y="1288499"/>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D3CB09D-1262-47FF-A264-213660CF1798}"/>
              </a:ext>
            </a:extLst>
          </p:cNvPr>
          <p:cNvSpPr txBox="1"/>
          <p:nvPr/>
        </p:nvSpPr>
        <p:spPr>
          <a:xfrm>
            <a:off x="6424721" y="1571436"/>
            <a:ext cx="404610" cy="276999"/>
          </a:xfrm>
          <a:prstGeom prst="rect">
            <a:avLst/>
          </a:prstGeom>
          <a:noFill/>
        </p:spPr>
        <p:txBody>
          <a:bodyPr wrap="square" rtlCol="0">
            <a:spAutoFit/>
          </a:bodyPr>
          <a:lstStyle/>
          <a:p>
            <a:r>
              <a:rPr lang="en-US" sz="1200" dirty="0">
                <a:latin typeface="Arial Narrow" panose="020B0606020202030204" pitchFamily="34" charset="0"/>
              </a:rPr>
              <a:t>-4</a:t>
            </a:r>
          </a:p>
        </p:txBody>
      </p:sp>
      <p:sp>
        <p:nvSpPr>
          <p:cNvPr id="17" name="TextBox 16">
            <a:extLst>
              <a:ext uri="{FF2B5EF4-FFF2-40B4-BE49-F238E27FC236}">
                <a16:creationId xmlns:a16="http://schemas.microsoft.com/office/drawing/2014/main" id="{91ABACBC-7B39-41FE-8C88-665BC8693BA7}"/>
              </a:ext>
            </a:extLst>
          </p:cNvPr>
          <p:cNvSpPr txBox="1"/>
          <p:nvPr/>
        </p:nvSpPr>
        <p:spPr>
          <a:xfrm>
            <a:off x="8344961" y="1571436"/>
            <a:ext cx="404610" cy="276999"/>
          </a:xfrm>
          <a:prstGeom prst="rect">
            <a:avLst/>
          </a:prstGeom>
          <a:noFill/>
        </p:spPr>
        <p:txBody>
          <a:bodyPr wrap="square" rtlCol="0">
            <a:spAutoFit/>
          </a:bodyPr>
          <a:lstStyle/>
          <a:p>
            <a:r>
              <a:rPr lang="en-US" sz="1200" dirty="0">
                <a:latin typeface="Arial Narrow" panose="020B0606020202030204" pitchFamily="34" charset="0"/>
              </a:rPr>
              <a:t>100</a:t>
            </a:r>
          </a:p>
        </p:txBody>
      </p:sp>
      <p:cxnSp>
        <p:nvCxnSpPr>
          <p:cNvPr id="18" name="Straight Arrow Connector 17">
            <a:extLst>
              <a:ext uri="{FF2B5EF4-FFF2-40B4-BE49-F238E27FC236}">
                <a16:creationId xmlns:a16="http://schemas.microsoft.com/office/drawing/2014/main" id="{02863769-FE62-41A5-93D9-1620916B143E}"/>
              </a:ext>
            </a:extLst>
          </p:cNvPr>
          <p:cNvCxnSpPr>
            <a:stCxn id="16" idx="2"/>
          </p:cNvCxnSpPr>
          <p:nvPr/>
        </p:nvCxnSpPr>
        <p:spPr>
          <a:xfrm>
            <a:off x="6627026" y="1848435"/>
            <a:ext cx="179302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AA6E68E-BDE2-40F8-B198-AC706FB69D18}"/>
              </a:ext>
            </a:extLst>
          </p:cNvPr>
          <p:cNvSpPr txBox="1"/>
          <p:nvPr/>
        </p:nvSpPr>
        <p:spPr>
          <a:xfrm>
            <a:off x="9326781" y="530836"/>
            <a:ext cx="2769425" cy="1569660"/>
          </a:xfrm>
          <a:prstGeom prst="rect">
            <a:avLst/>
          </a:prstGeom>
          <a:noFill/>
        </p:spPr>
        <p:txBody>
          <a:bodyPr wrap="square">
            <a:spAutoFit/>
          </a:bodyPr>
          <a:lstStyle/>
          <a:p>
            <a:r>
              <a:rPr lang="en-US" sz="1200" b="0" i="0" dirty="0">
                <a:effectLst/>
                <a:latin typeface="Arial Narrow" panose="020B0606020202030204" pitchFamily="34" charset="0"/>
              </a:rPr>
              <a:t>The term "</a:t>
            </a:r>
            <a:r>
              <a:rPr lang="en-US" sz="1200" b="1" i="0" dirty="0">
                <a:effectLst/>
                <a:latin typeface="Arial Narrow" panose="020B0606020202030204" pitchFamily="34" charset="0"/>
              </a:rPr>
              <a:t>Pax Romana</a:t>
            </a:r>
            <a:r>
              <a:rPr lang="en-US" sz="1200" b="0" i="0" dirty="0">
                <a:effectLst/>
                <a:latin typeface="Arial Narrow" panose="020B0606020202030204" pitchFamily="34" charset="0"/>
              </a:rPr>
              <a:t>," which literally means "Roman peace," refers to the time period from 27 B.C.E. to 180 C.E. in the Roman Empire. This 200-year period saw unprecedented peace and economic prosperity throughout the Empire, which spanned from England in the north to Morocco in the south and Iraq in the east</a:t>
            </a:r>
            <a:r>
              <a:rPr lang="en-US" sz="1200" b="0" i="0" dirty="0">
                <a:solidFill>
                  <a:srgbClr val="4D5156"/>
                </a:solidFill>
                <a:effectLst/>
                <a:latin typeface="Arial Narrow" panose="020B0606020202030204" pitchFamily="34" charset="0"/>
              </a:rPr>
              <a:t>.</a:t>
            </a:r>
            <a:endParaRPr lang="en-US" sz="1200" dirty="0">
              <a:latin typeface="Arial Narrow" panose="020B0606020202030204" pitchFamily="34" charset="0"/>
            </a:endParaRPr>
          </a:p>
        </p:txBody>
      </p:sp>
      <p:sp>
        <p:nvSpPr>
          <p:cNvPr id="20" name="TextBox 19">
            <a:extLst>
              <a:ext uri="{FF2B5EF4-FFF2-40B4-BE49-F238E27FC236}">
                <a16:creationId xmlns:a16="http://schemas.microsoft.com/office/drawing/2014/main" id="{BE9B9809-C32D-486E-BB90-A257923DAC9E}"/>
              </a:ext>
            </a:extLst>
          </p:cNvPr>
          <p:cNvSpPr txBox="1"/>
          <p:nvPr/>
        </p:nvSpPr>
        <p:spPr>
          <a:xfrm>
            <a:off x="4577395" y="3439249"/>
            <a:ext cx="1847326" cy="646331"/>
          </a:xfrm>
          <a:prstGeom prst="rect">
            <a:avLst/>
          </a:prstGeom>
          <a:noFill/>
        </p:spPr>
        <p:txBody>
          <a:bodyPr wrap="square">
            <a:spAutoFit/>
          </a:bodyPr>
          <a:lstStyle/>
          <a:p>
            <a:r>
              <a:rPr lang="en-US" sz="1200" b="0" i="1" dirty="0">
                <a:solidFill>
                  <a:srgbClr val="4D5156"/>
                </a:solidFill>
                <a:effectLst/>
                <a:latin typeface="Arial Narrow" panose="020B0606020202030204" pitchFamily="34" charset="0"/>
              </a:rPr>
              <a:t>Telegraph 1844:</a:t>
            </a:r>
          </a:p>
          <a:p>
            <a:r>
              <a:rPr lang="en-US" sz="1200" i="1" dirty="0">
                <a:solidFill>
                  <a:srgbClr val="4D5156"/>
                </a:solidFill>
                <a:latin typeface="Arial Narrow" panose="020B0606020202030204" pitchFamily="34" charset="0"/>
              </a:rPr>
              <a:t>What has God wrought</a:t>
            </a:r>
          </a:p>
          <a:p>
            <a:r>
              <a:rPr lang="en-US" sz="1200" i="1" dirty="0">
                <a:solidFill>
                  <a:srgbClr val="4D5156"/>
                </a:solidFill>
                <a:latin typeface="Arial Narrow" panose="020B0606020202030204" pitchFamily="34" charset="0"/>
              </a:rPr>
              <a:t>To spread results of election</a:t>
            </a:r>
            <a:endParaRPr lang="en-US" sz="1200" i="1" dirty="0">
              <a:latin typeface="Arial Narrow" panose="020B0606020202030204" pitchFamily="34" charset="0"/>
            </a:endParaRPr>
          </a:p>
        </p:txBody>
      </p:sp>
      <p:sp>
        <p:nvSpPr>
          <p:cNvPr id="21" name="TextBox 20">
            <a:extLst>
              <a:ext uri="{FF2B5EF4-FFF2-40B4-BE49-F238E27FC236}">
                <a16:creationId xmlns:a16="http://schemas.microsoft.com/office/drawing/2014/main" id="{B4D80396-0898-4D74-8117-CF3B0D15A953}"/>
              </a:ext>
            </a:extLst>
          </p:cNvPr>
          <p:cNvSpPr txBox="1"/>
          <p:nvPr/>
        </p:nvSpPr>
        <p:spPr>
          <a:xfrm>
            <a:off x="6890774" y="3439249"/>
            <a:ext cx="4838535" cy="1015663"/>
          </a:xfrm>
          <a:prstGeom prst="rect">
            <a:avLst/>
          </a:prstGeom>
          <a:noFill/>
        </p:spPr>
        <p:txBody>
          <a:bodyPr wrap="square">
            <a:spAutoFit/>
          </a:bodyPr>
          <a:lstStyle/>
          <a:p>
            <a:r>
              <a:rPr lang="en-US" sz="1200" b="0" i="0" dirty="0">
                <a:effectLst/>
                <a:latin typeface="Arial Narrow" panose="020B0606020202030204" pitchFamily="34" charset="0"/>
              </a:rPr>
              <a:t>Trains:  Dec. 25, 1830 first steam power passenger service</a:t>
            </a:r>
          </a:p>
          <a:p>
            <a:r>
              <a:rPr lang="en-US" sz="1200" dirty="0">
                <a:latin typeface="Arial Narrow" panose="020B0606020202030204" pitchFamily="34" charset="0"/>
              </a:rPr>
              <a:t>Track laid and open for operation:</a:t>
            </a:r>
          </a:p>
          <a:p>
            <a:r>
              <a:rPr lang="en-US" sz="1200" b="0" i="0" dirty="0">
                <a:effectLst/>
                <a:latin typeface="Arial Narrow" panose="020B0606020202030204" pitchFamily="34" charset="0"/>
              </a:rPr>
              <a:t>   Miller:    1830-1840 1800 miles of track</a:t>
            </a:r>
          </a:p>
          <a:p>
            <a:r>
              <a:rPr lang="en-US" sz="1200" dirty="0">
                <a:latin typeface="Arial Narrow" panose="020B0606020202030204" pitchFamily="34" charset="0"/>
              </a:rPr>
              <a:t>   1</a:t>
            </a:r>
            <a:r>
              <a:rPr lang="en-US" sz="1200" baseline="30000" dirty="0">
                <a:latin typeface="Arial Narrow" panose="020B0606020202030204" pitchFamily="34" charset="0"/>
              </a:rPr>
              <a:t>st</a:t>
            </a:r>
            <a:r>
              <a:rPr lang="en-US" sz="1200" dirty="0">
                <a:latin typeface="Arial Narrow" panose="020B0606020202030204" pitchFamily="34" charset="0"/>
              </a:rPr>
              <a:t> Call:  1840-1850 9000 miles of track</a:t>
            </a:r>
          </a:p>
          <a:p>
            <a:r>
              <a:rPr lang="en-US" sz="1200" b="0" i="0" dirty="0">
                <a:effectLst/>
                <a:latin typeface="Arial Narrow" panose="020B0606020202030204" pitchFamily="34" charset="0"/>
              </a:rPr>
              <a:t>   To world:1850-1860 more than 30,000 miles of track – networ</a:t>
            </a:r>
            <a:r>
              <a:rPr lang="en-US" sz="1200" dirty="0">
                <a:latin typeface="Arial Narrow" panose="020B0606020202030204" pitchFamily="34" charset="0"/>
              </a:rPr>
              <a:t>k serving all states</a:t>
            </a:r>
            <a:endParaRPr lang="en-US" sz="1200" b="0" i="0" dirty="0">
              <a:effectLst/>
              <a:latin typeface="Arial Narrow" panose="020B0606020202030204" pitchFamily="34" charset="0"/>
            </a:endParaRPr>
          </a:p>
        </p:txBody>
      </p:sp>
      <p:sp>
        <p:nvSpPr>
          <p:cNvPr id="22" name="TextBox 21">
            <a:extLst>
              <a:ext uri="{FF2B5EF4-FFF2-40B4-BE49-F238E27FC236}">
                <a16:creationId xmlns:a16="http://schemas.microsoft.com/office/drawing/2014/main" id="{6B744BB7-2EBB-4CB0-B1EB-BF7F2D7BACE3}"/>
              </a:ext>
            </a:extLst>
          </p:cNvPr>
          <p:cNvSpPr txBox="1"/>
          <p:nvPr/>
        </p:nvSpPr>
        <p:spPr>
          <a:xfrm>
            <a:off x="5372052" y="2078791"/>
            <a:ext cx="6096000" cy="553998"/>
          </a:xfrm>
          <a:prstGeom prst="rect">
            <a:avLst/>
          </a:prstGeom>
          <a:noFill/>
        </p:spPr>
        <p:txBody>
          <a:bodyPr wrap="square">
            <a:spAutoFit/>
          </a:bodyPr>
          <a:lstStyle/>
          <a:p>
            <a:pPr algn="l"/>
            <a:r>
              <a:rPr lang="en-US" b="1" i="0" dirty="0">
                <a:solidFill>
                  <a:srgbClr val="FF0000"/>
                </a:solidFill>
                <a:effectLst/>
                <a:latin typeface="Arial Narrow" panose="020B0606020202030204" pitchFamily="34" charset="0"/>
              </a:rPr>
              <a:t>The Role of Printing in Medieval and Reformation Europe</a:t>
            </a:r>
          </a:p>
          <a:p>
            <a:pPr algn="l"/>
            <a:r>
              <a:rPr lang="en-US" sz="1200" dirty="0">
                <a:latin typeface="Arial Narrow" panose="020B0606020202030204" pitchFamily="34" charset="0"/>
                <a:hlinkClick r:id="rId2"/>
              </a:rPr>
              <a:t>https://speccoll.library.arizona.edu/online-exhibits/exhibits/show/reformation/role-of-printing</a:t>
            </a:r>
            <a:endParaRPr lang="en-US" sz="1200" b="0" i="0" dirty="0">
              <a:solidFill>
                <a:srgbClr val="E6E1D6"/>
              </a:solidFill>
              <a:effectLst/>
              <a:latin typeface="Arial Narrow" panose="020B0606020202030204" pitchFamily="34" charset="0"/>
            </a:endParaRPr>
          </a:p>
        </p:txBody>
      </p:sp>
      <p:cxnSp>
        <p:nvCxnSpPr>
          <p:cNvPr id="23" name="Straight Connector 22">
            <a:extLst>
              <a:ext uri="{FF2B5EF4-FFF2-40B4-BE49-F238E27FC236}">
                <a16:creationId xmlns:a16="http://schemas.microsoft.com/office/drawing/2014/main" id="{EFF2B45B-B790-468E-9447-CE1C634FAA36}"/>
              </a:ext>
            </a:extLst>
          </p:cNvPr>
          <p:cNvCxnSpPr>
            <a:cxnSpLocks/>
          </p:cNvCxnSpPr>
          <p:nvPr/>
        </p:nvCxnSpPr>
        <p:spPr>
          <a:xfrm>
            <a:off x="0" y="1848435"/>
            <a:ext cx="563464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876BDB-2F92-4522-8400-837CCB1CB59C}"/>
              </a:ext>
            </a:extLst>
          </p:cNvPr>
          <p:cNvCxnSpPr>
            <a:cxnSpLocks/>
          </p:cNvCxnSpPr>
          <p:nvPr/>
        </p:nvCxnSpPr>
        <p:spPr>
          <a:xfrm>
            <a:off x="0" y="6187801"/>
            <a:ext cx="563464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B35DE7E-7ABD-42DD-ADEB-3BCA0E1D8221}"/>
              </a:ext>
            </a:extLst>
          </p:cNvPr>
          <p:cNvCxnSpPr>
            <a:cxnSpLocks/>
          </p:cNvCxnSpPr>
          <p:nvPr/>
        </p:nvCxnSpPr>
        <p:spPr>
          <a:xfrm>
            <a:off x="0" y="4454912"/>
            <a:ext cx="563464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04B88-5B91-4C90-84C1-0B2C63657548}"/>
              </a:ext>
            </a:extLst>
          </p:cNvPr>
          <p:cNvCxnSpPr>
            <a:cxnSpLocks/>
          </p:cNvCxnSpPr>
          <p:nvPr/>
        </p:nvCxnSpPr>
        <p:spPr>
          <a:xfrm>
            <a:off x="0" y="3151662"/>
            <a:ext cx="563464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845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402519" y="319562"/>
            <a:ext cx="3156317" cy="6105389"/>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lines that we have drawn are the Omega histories of ancient and modern Israel and we’re yet to fill them in.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Omega of ancient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we're placing with that is the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Omega of modern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begun by laying out the Omega of modern, 1989, 9/11, SL, COP, 2</a:t>
            </a:r>
            <a:r>
              <a:rPr lang="en-US" sz="16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Advent, five key waymarks.  It's the hand of God, it’s His method of drawing out a people. So we have this line of the 144,000.  Then we have priests,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levites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the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nethinims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We've gone through all of that in the previous studies. If that's entirely new to people, if you're new here then I would encourage you to go back and watch this series from its first presentation, titled the </a:t>
            </a:r>
            <a:r>
              <a:rPr lang="en-US" sz="1600"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A</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pis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Bull. It's the first in a series that we've done here in Australia.  It will cover these histories of ancient and modern Israel.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12</a:t>
            </a:fld>
            <a:endParaRPr lang="en-US"/>
          </a:p>
        </p:txBody>
      </p:sp>
      <p:cxnSp>
        <p:nvCxnSpPr>
          <p:cNvPr id="7" name="Straight Connector 6">
            <a:extLst>
              <a:ext uri="{FF2B5EF4-FFF2-40B4-BE49-F238E27FC236}">
                <a16:creationId xmlns:a16="http://schemas.microsoft.com/office/drawing/2014/main" id="{FADAED8B-8609-4E83-B354-4BEFE42F2903}"/>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2B97C5A-B962-4907-9C5F-91626745EC03}"/>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2CAF1BA-6DE7-48A7-9C9D-0599B29157F9}"/>
              </a:ext>
            </a:extLst>
          </p:cNvPr>
          <p:cNvSpPr txBox="1"/>
          <p:nvPr/>
        </p:nvSpPr>
        <p:spPr>
          <a:xfrm>
            <a:off x="4023703" y="803203"/>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0" name="Straight Connector 9">
            <a:extLst>
              <a:ext uri="{FF2B5EF4-FFF2-40B4-BE49-F238E27FC236}">
                <a16:creationId xmlns:a16="http://schemas.microsoft.com/office/drawing/2014/main" id="{1C79AC33-20E2-42DF-9952-FCDEBDD2BC4C}"/>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0F1E90F-5654-4CD2-A298-5DAA4E66E780}"/>
              </a:ext>
            </a:extLst>
          </p:cNvPr>
          <p:cNvSpPr txBox="1"/>
          <p:nvPr/>
        </p:nvSpPr>
        <p:spPr>
          <a:xfrm>
            <a:off x="4890492" y="784381"/>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3" name="Straight Connector 12">
            <a:extLst>
              <a:ext uri="{FF2B5EF4-FFF2-40B4-BE49-F238E27FC236}">
                <a16:creationId xmlns:a16="http://schemas.microsoft.com/office/drawing/2014/main" id="{A3455D33-06DC-4874-B200-4AC153322C4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086415A-F499-4619-AEB6-2974546DD58B}"/>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5" name="Straight Connector 14">
            <a:extLst>
              <a:ext uri="{FF2B5EF4-FFF2-40B4-BE49-F238E27FC236}">
                <a16:creationId xmlns:a16="http://schemas.microsoft.com/office/drawing/2014/main" id="{8272865A-8AED-425F-9372-EAF386398978}"/>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1AE72EA-8FEE-4A61-9BDC-EA72FC336E14}"/>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7" name="Straight Connector 16">
            <a:extLst>
              <a:ext uri="{FF2B5EF4-FFF2-40B4-BE49-F238E27FC236}">
                <a16:creationId xmlns:a16="http://schemas.microsoft.com/office/drawing/2014/main" id="{5AFFC138-9694-4B2E-AA2C-F385A8617A00}"/>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CD846EF-FC61-40D4-8187-E6F1CD5915FF}"/>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9" name="Straight Connector 18">
            <a:extLst>
              <a:ext uri="{FF2B5EF4-FFF2-40B4-BE49-F238E27FC236}">
                <a16:creationId xmlns:a16="http://schemas.microsoft.com/office/drawing/2014/main" id="{E3C0AE68-6921-49C2-96D9-7200B46E467B}"/>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E0E6032-A973-4266-BB2F-19130A56CB1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E3F29AD-3F59-4FE5-8571-177460A3288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8EF1904-D93B-4C51-9E01-1A1FFED08CA9}"/>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1FD3210-8B2C-4847-A76E-B57ADCA7416F}"/>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8317C15-29A2-43D1-88CD-2774B48EAE65}"/>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0D6FA39-E6ED-4404-AA93-5DCA8BE8254E}"/>
              </a:ext>
            </a:extLst>
          </p:cNvPr>
          <p:cNvCxnSpPr>
            <a:cxnSpLocks/>
          </p:cNvCxnSpPr>
          <p:nvPr/>
        </p:nvCxnSpPr>
        <p:spPr>
          <a:xfrm>
            <a:off x="5197124" y="4212233"/>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CAAE820-7CF7-4B19-9B08-ABF4B2FC518F}"/>
              </a:ext>
            </a:extLst>
          </p:cNvPr>
          <p:cNvCxnSpPr/>
          <p:nvPr/>
        </p:nvCxnSpPr>
        <p:spPr>
          <a:xfrm>
            <a:off x="5197124" y="369665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10AC311-77F4-427C-B98E-EFDB24777846}"/>
              </a:ext>
            </a:extLst>
          </p:cNvPr>
          <p:cNvCxnSpPr/>
          <p:nvPr/>
        </p:nvCxnSpPr>
        <p:spPr>
          <a:xfrm>
            <a:off x="6445813" y="3668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BC34383-28B6-407B-A8D6-133D66B38455}"/>
              </a:ext>
            </a:extLst>
          </p:cNvPr>
          <p:cNvCxnSpPr/>
          <p:nvPr/>
        </p:nvCxnSpPr>
        <p:spPr>
          <a:xfrm>
            <a:off x="10063716" y="36866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99392C6-F3BC-4585-9D33-E471E388EB8C}"/>
              </a:ext>
            </a:extLst>
          </p:cNvPr>
          <p:cNvCxnSpPr/>
          <p:nvPr/>
        </p:nvCxnSpPr>
        <p:spPr>
          <a:xfrm>
            <a:off x="9189697" y="3668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9B961AA-4192-46B9-9E0D-5762B2E22909}"/>
              </a:ext>
            </a:extLst>
          </p:cNvPr>
          <p:cNvCxnSpPr/>
          <p:nvPr/>
        </p:nvCxnSpPr>
        <p:spPr>
          <a:xfrm>
            <a:off x="7777466" y="365475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229BFE2-E465-4C34-B0F8-0AD6817D439C}"/>
              </a:ext>
            </a:extLst>
          </p:cNvPr>
          <p:cNvCxnSpPr>
            <a:cxnSpLocks/>
          </p:cNvCxnSpPr>
          <p:nvPr/>
        </p:nvCxnSpPr>
        <p:spPr>
          <a:xfrm>
            <a:off x="6453838" y="5572928"/>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B3540FE-DB61-41C8-BC0A-6992443C7A12}"/>
              </a:ext>
            </a:extLst>
          </p:cNvPr>
          <p:cNvCxnSpPr/>
          <p:nvPr/>
        </p:nvCxnSpPr>
        <p:spPr>
          <a:xfrm>
            <a:off x="6457272" y="50473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5E516A0-B478-4777-A073-FA3615E9C643}"/>
              </a:ext>
            </a:extLst>
          </p:cNvPr>
          <p:cNvCxnSpPr/>
          <p:nvPr/>
        </p:nvCxnSpPr>
        <p:spPr>
          <a:xfrm>
            <a:off x="7785310" y="50473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A392732-F0A4-42CA-ABB4-C6D45C2F9948}"/>
              </a:ext>
            </a:extLst>
          </p:cNvPr>
          <p:cNvCxnSpPr/>
          <p:nvPr/>
        </p:nvCxnSpPr>
        <p:spPr>
          <a:xfrm>
            <a:off x="11078992" y="50473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56C811-BC54-444E-8176-2BD0243CCBE1}"/>
              </a:ext>
            </a:extLst>
          </p:cNvPr>
          <p:cNvCxnSpPr/>
          <p:nvPr/>
        </p:nvCxnSpPr>
        <p:spPr>
          <a:xfrm>
            <a:off x="10053203" y="50297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32406AD-D9A7-4091-AE83-CD0E5E30063C}"/>
              </a:ext>
            </a:extLst>
          </p:cNvPr>
          <p:cNvCxnSpPr/>
          <p:nvPr/>
        </p:nvCxnSpPr>
        <p:spPr>
          <a:xfrm>
            <a:off x="9189697" y="50297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13F7CBB-C656-4C88-9610-9896B24F5A61}"/>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21" name="TextBox 20">
            <a:extLst>
              <a:ext uri="{FF2B5EF4-FFF2-40B4-BE49-F238E27FC236}">
                <a16:creationId xmlns:a16="http://schemas.microsoft.com/office/drawing/2014/main" id="{DFC433B0-C75A-461E-BC2E-65259749BCCB}"/>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23" name="TextBox 22">
            <a:extLst>
              <a:ext uri="{FF2B5EF4-FFF2-40B4-BE49-F238E27FC236}">
                <a16:creationId xmlns:a16="http://schemas.microsoft.com/office/drawing/2014/main" id="{C3E24B05-590A-45F3-B60F-C603EF6B3B28}"/>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27" name="TextBox 26">
            <a:extLst>
              <a:ext uri="{FF2B5EF4-FFF2-40B4-BE49-F238E27FC236}">
                <a16:creationId xmlns:a16="http://schemas.microsoft.com/office/drawing/2014/main" id="{148659E3-2739-40B9-8E04-F5DE7A84103C}"/>
              </a:ext>
            </a:extLst>
          </p:cNvPr>
          <p:cNvSpPr txBox="1"/>
          <p:nvPr/>
        </p:nvSpPr>
        <p:spPr>
          <a:xfrm>
            <a:off x="4160037" y="3730072"/>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28" name="TextBox 27">
            <a:extLst>
              <a:ext uri="{FF2B5EF4-FFF2-40B4-BE49-F238E27FC236}">
                <a16:creationId xmlns:a16="http://schemas.microsoft.com/office/drawing/2014/main" id="{7DF28B22-DBF7-4062-8CCF-A1829276B85A}"/>
              </a:ext>
            </a:extLst>
          </p:cNvPr>
          <p:cNvSpPr txBox="1"/>
          <p:nvPr/>
        </p:nvSpPr>
        <p:spPr>
          <a:xfrm>
            <a:off x="5136720" y="5048920"/>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Tree>
    <p:extLst>
      <p:ext uri="{BB962C8B-B14F-4D97-AF65-F5344CB8AC3E}">
        <p14:creationId xmlns:p14="http://schemas.microsoft.com/office/powerpoint/2010/main" val="95057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19436" y="1027646"/>
            <a:ext cx="3156317" cy="452264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four groups priests,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levites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nethinims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144,000. We have 1989, 911, 2014, 2019, and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November 9th 2019 through 2021 marks Jacob’s time of trouble for the first group called. The first of four successive periods of the time of trouble. The first of four successive harvests.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the Sunday Law waymark on the line of the 144k and bring that down to Levites and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Nethinims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13</a:t>
            </a:fld>
            <a:endParaRPr lang="en-US"/>
          </a:p>
        </p:txBody>
      </p:sp>
      <p:cxnSp>
        <p:nvCxnSpPr>
          <p:cNvPr id="7" name="Straight Connector 6">
            <a:extLst>
              <a:ext uri="{FF2B5EF4-FFF2-40B4-BE49-F238E27FC236}">
                <a16:creationId xmlns:a16="http://schemas.microsoft.com/office/drawing/2014/main" id="{FADAED8B-8609-4E83-B354-4BEFE42F2903}"/>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2B97C5A-B962-4907-9C5F-91626745EC03}"/>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2CAF1BA-6DE7-48A7-9C9D-0599B29157F9}"/>
              </a:ext>
            </a:extLst>
          </p:cNvPr>
          <p:cNvSpPr txBox="1"/>
          <p:nvPr/>
        </p:nvSpPr>
        <p:spPr>
          <a:xfrm>
            <a:off x="4023703" y="803203"/>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0" name="Straight Connector 9">
            <a:extLst>
              <a:ext uri="{FF2B5EF4-FFF2-40B4-BE49-F238E27FC236}">
                <a16:creationId xmlns:a16="http://schemas.microsoft.com/office/drawing/2014/main" id="{1C79AC33-20E2-42DF-9952-FCDEBDD2BC4C}"/>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0F1E90F-5654-4CD2-A298-5DAA4E66E780}"/>
              </a:ext>
            </a:extLst>
          </p:cNvPr>
          <p:cNvSpPr txBox="1"/>
          <p:nvPr/>
        </p:nvSpPr>
        <p:spPr>
          <a:xfrm>
            <a:off x="4890492" y="784381"/>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3" name="Straight Connector 12">
            <a:extLst>
              <a:ext uri="{FF2B5EF4-FFF2-40B4-BE49-F238E27FC236}">
                <a16:creationId xmlns:a16="http://schemas.microsoft.com/office/drawing/2014/main" id="{A3455D33-06DC-4874-B200-4AC153322C4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086415A-F499-4619-AEB6-2974546DD58B}"/>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5" name="Straight Connector 14">
            <a:extLst>
              <a:ext uri="{FF2B5EF4-FFF2-40B4-BE49-F238E27FC236}">
                <a16:creationId xmlns:a16="http://schemas.microsoft.com/office/drawing/2014/main" id="{8272865A-8AED-425F-9372-EAF386398978}"/>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1AE72EA-8FEE-4A61-9BDC-EA72FC336E14}"/>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7" name="Straight Connector 16">
            <a:extLst>
              <a:ext uri="{FF2B5EF4-FFF2-40B4-BE49-F238E27FC236}">
                <a16:creationId xmlns:a16="http://schemas.microsoft.com/office/drawing/2014/main" id="{5AFFC138-9694-4B2E-AA2C-F385A8617A00}"/>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CD846EF-FC61-40D4-8187-E6F1CD5915FF}"/>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9" name="Straight Connector 18">
            <a:extLst>
              <a:ext uri="{FF2B5EF4-FFF2-40B4-BE49-F238E27FC236}">
                <a16:creationId xmlns:a16="http://schemas.microsoft.com/office/drawing/2014/main" id="{E3C0AE68-6921-49C2-96D9-7200B46E467B}"/>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E0E6032-A973-4266-BB2F-19130A56CB1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E3F29AD-3F59-4FE5-8571-177460A3288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8EF1904-D93B-4C51-9E01-1A1FFED08CA9}"/>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1FD3210-8B2C-4847-A76E-B57ADCA7416F}"/>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8317C15-29A2-43D1-88CD-2774B48EAE65}"/>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0D6FA39-E6ED-4404-AA93-5DCA8BE8254E}"/>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CAAE820-7CF7-4B19-9B08-ABF4B2FC518F}"/>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10AC311-77F4-427C-B98E-EFDB24777846}"/>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BC34383-28B6-407B-A8D6-133D66B38455}"/>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99392C6-F3BC-4585-9D33-E471E388EB8C}"/>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9B961AA-4192-46B9-9E0D-5762B2E22909}"/>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229BFE2-E465-4C34-B0F8-0AD6817D439C}"/>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B3540FE-DB61-41C8-BC0A-6992443C7A12}"/>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5E516A0-B478-4777-A073-FA3615E9C643}"/>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A392732-F0A4-42CA-ABB4-C6D45C2F9948}"/>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56C811-BC54-444E-8176-2BD0243CCBE1}"/>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32406AD-D9A7-4091-AE83-CD0E5E30063C}"/>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13F7CBB-C656-4C88-9610-9896B24F5A61}"/>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21" name="TextBox 20">
            <a:extLst>
              <a:ext uri="{FF2B5EF4-FFF2-40B4-BE49-F238E27FC236}">
                <a16:creationId xmlns:a16="http://schemas.microsoft.com/office/drawing/2014/main" id="{DFC433B0-C75A-461E-BC2E-65259749BCCB}"/>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23" name="TextBox 22">
            <a:extLst>
              <a:ext uri="{FF2B5EF4-FFF2-40B4-BE49-F238E27FC236}">
                <a16:creationId xmlns:a16="http://schemas.microsoft.com/office/drawing/2014/main" id="{C3E24B05-590A-45F3-B60F-C603EF6B3B28}"/>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27" name="TextBox 26">
            <a:extLst>
              <a:ext uri="{FF2B5EF4-FFF2-40B4-BE49-F238E27FC236}">
                <a16:creationId xmlns:a16="http://schemas.microsoft.com/office/drawing/2014/main" id="{148659E3-2739-40B9-8E04-F5DE7A84103C}"/>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28" name="TextBox 27">
            <a:extLst>
              <a:ext uri="{FF2B5EF4-FFF2-40B4-BE49-F238E27FC236}">
                <a16:creationId xmlns:a16="http://schemas.microsoft.com/office/drawing/2014/main" id="{7DF28B22-DBF7-4062-8CCF-A1829276B85A}"/>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4" name="TextBox 3">
            <a:extLst>
              <a:ext uri="{FF2B5EF4-FFF2-40B4-BE49-F238E27FC236}">
                <a16:creationId xmlns:a16="http://schemas.microsoft.com/office/drawing/2014/main" id="{D4A6827C-377F-49F2-AE09-51D5E6017F59}"/>
              </a:ext>
            </a:extLst>
          </p:cNvPr>
          <p:cNvSpPr txBox="1"/>
          <p:nvPr/>
        </p:nvSpPr>
        <p:spPr>
          <a:xfrm>
            <a:off x="3965722" y="1907031"/>
            <a:ext cx="468317" cy="461665"/>
          </a:xfrm>
          <a:prstGeom prst="rect">
            <a:avLst/>
          </a:prstGeom>
          <a:noFill/>
        </p:spPr>
        <p:txBody>
          <a:bodyPr wrap="square" rtlCol="0">
            <a:spAutoFit/>
          </a:bodyPr>
          <a:lstStyle/>
          <a:p>
            <a:pPr algn="ctr"/>
            <a:endParaRPr lang="en-US" sz="1200" dirty="0">
              <a:solidFill>
                <a:srgbClr val="FF0000"/>
              </a:solidFill>
              <a:latin typeface="Arial Narrow" panose="020B0606020202030204" pitchFamily="34" charset="0"/>
            </a:endParaRP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6835" y="1910455"/>
            <a:ext cx="661308" cy="461665"/>
          </a:xfrm>
          <a:prstGeom prst="rect">
            <a:avLst/>
          </a:prstGeom>
          <a:noFill/>
        </p:spPr>
        <p:txBody>
          <a:bodyPr wrap="square" rtlCol="0">
            <a:spAutoFit/>
          </a:bodyPr>
          <a:lstStyle/>
          <a:p>
            <a:pPr algn="ctr"/>
            <a:endParaRPr lang="en-US" sz="1200" dirty="0">
              <a:solidFill>
                <a:srgbClr val="FF0000"/>
              </a:solidFill>
              <a:latin typeface="Arial Narrow" panose="020B0606020202030204" pitchFamily="34" charset="0"/>
            </a:endParaRP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06791" y="1907030"/>
            <a:ext cx="465628" cy="461665"/>
          </a:xfrm>
          <a:prstGeom prst="rect">
            <a:avLst/>
          </a:prstGeom>
          <a:noFill/>
        </p:spPr>
        <p:txBody>
          <a:bodyPr wrap="square" rtlCol="0">
            <a:spAutoFit/>
          </a:bodyPr>
          <a:lstStyle/>
          <a:p>
            <a:pPr algn="ctr"/>
            <a:endParaRPr lang="en-US" sz="1200" dirty="0">
              <a:solidFill>
                <a:srgbClr val="FF0000"/>
              </a:solidFill>
              <a:latin typeface="Arial Narrow" panose="020B0606020202030204" pitchFamily="34" charset="0"/>
            </a:endParaRP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58039" y="19059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6883" y="1907030"/>
            <a:ext cx="465628" cy="461665"/>
          </a:xfrm>
          <a:prstGeom prst="rect">
            <a:avLst/>
          </a:prstGeom>
          <a:noFill/>
        </p:spPr>
        <p:txBody>
          <a:bodyPr wrap="square" rtlCol="0">
            <a:spAutoFit/>
          </a:bodyPr>
          <a:lstStyle/>
          <a:p>
            <a:pPr algn="ctr"/>
            <a:endParaRPr lang="en-US" sz="1200" dirty="0">
              <a:solidFill>
                <a:srgbClr val="FF0000"/>
              </a:solidFill>
              <a:latin typeface="Arial Narrow" panose="020B0606020202030204" pitchFamily="34" charset="0"/>
            </a:endParaRPr>
          </a:p>
          <a:p>
            <a:pPr algn="ctr"/>
            <a:r>
              <a:rPr lang="en-US" sz="1200" dirty="0">
                <a:latin typeface="Arial Narrow" panose="020B0606020202030204" pitchFamily="34" charset="0"/>
              </a:rPr>
              <a:t>2021</a:t>
            </a:r>
          </a:p>
        </p:txBody>
      </p:sp>
      <p:sp>
        <p:nvSpPr>
          <p:cNvPr id="39" name="TextBox 38">
            <a:extLst>
              <a:ext uri="{FF2B5EF4-FFF2-40B4-BE49-F238E27FC236}">
                <a16:creationId xmlns:a16="http://schemas.microsoft.com/office/drawing/2014/main" id="{9CF40347-0DA1-44C8-BF53-1025FF81AD7F}"/>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2" name="TextBox 51">
            <a:extLst>
              <a:ext uri="{FF2B5EF4-FFF2-40B4-BE49-F238E27FC236}">
                <a16:creationId xmlns:a16="http://schemas.microsoft.com/office/drawing/2014/main" id="{CAD2CEDF-6969-46C9-8CF9-2464935A7D1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4" name="TextBox 53">
            <a:extLst>
              <a:ext uri="{FF2B5EF4-FFF2-40B4-BE49-F238E27FC236}">
                <a16:creationId xmlns:a16="http://schemas.microsoft.com/office/drawing/2014/main" id="{EC8E7792-4E58-4CEF-BADB-E0308020735C}"/>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6" name="TextBox 55">
            <a:extLst>
              <a:ext uri="{FF2B5EF4-FFF2-40B4-BE49-F238E27FC236}">
                <a16:creationId xmlns:a16="http://schemas.microsoft.com/office/drawing/2014/main" id="{2FA4E1E9-F2E2-47DD-AF7D-7786DE5B37D9}"/>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8" name="TextBox 57">
            <a:extLst>
              <a:ext uri="{FF2B5EF4-FFF2-40B4-BE49-F238E27FC236}">
                <a16:creationId xmlns:a16="http://schemas.microsoft.com/office/drawing/2014/main" id="{8A27D46A-79AC-4BB3-B826-B8B7622585E4}"/>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0" name="TextBox 59">
            <a:extLst>
              <a:ext uri="{FF2B5EF4-FFF2-40B4-BE49-F238E27FC236}">
                <a16:creationId xmlns:a16="http://schemas.microsoft.com/office/drawing/2014/main" id="{0E19FA84-FA4A-4E1D-9305-D1C951AE66CA}"/>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2" name="TextBox 61">
            <a:extLst>
              <a:ext uri="{FF2B5EF4-FFF2-40B4-BE49-F238E27FC236}">
                <a16:creationId xmlns:a16="http://schemas.microsoft.com/office/drawing/2014/main" id="{742C03D9-6105-4A66-8C14-1CACE441E18F}"/>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6" name="TextBox 65">
            <a:extLst>
              <a:ext uri="{FF2B5EF4-FFF2-40B4-BE49-F238E27FC236}">
                <a16:creationId xmlns:a16="http://schemas.microsoft.com/office/drawing/2014/main" id="{1BC414DE-01E8-4DAA-8EE7-A725840FEFD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8" name="TextBox 67">
            <a:extLst>
              <a:ext uri="{FF2B5EF4-FFF2-40B4-BE49-F238E27FC236}">
                <a16:creationId xmlns:a16="http://schemas.microsoft.com/office/drawing/2014/main" id="{9D721BE7-31FC-4832-B878-82E8D087987C}"/>
              </a:ext>
            </a:extLst>
          </p:cNvPr>
          <p:cNvSpPr txBox="1"/>
          <p:nvPr/>
        </p:nvSpPr>
        <p:spPr>
          <a:xfrm>
            <a:off x="9834574" y="324983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70" name="TextBox 69">
            <a:extLst>
              <a:ext uri="{FF2B5EF4-FFF2-40B4-BE49-F238E27FC236}">
                <a16:creationId xmlns:a16="http://schemas.microsoft.com/office/drawing/2014/main" id="{DD8A668C-76AA-4414-8BDD-85F2DC211ABA}"/>
              </a:ext>
            </a:extLst>
          </p:cNvPr>
          <p:cNvSpPr txBox="1"/>
          <p:nvPr/>
        </p:nvSpPr>
        <p:spPr>
          <a:xfrm>
            <a:off x="9865315" y="468574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Tree>
    <p:extLst>
      <p:ext uri="{BB962C8B-B14F-4D97-AF65-F5344CB8AC3E}">
        <p14:creationId xmlns:p14="http://schemas.microsoft.com/office/powerpoint/2010/main" val="2800891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49092" y="895014"/>
            <a:ext cx="3021336" cy="4820679"/>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End of ancient Israel</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4bc, 27 ad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baptism of Christ arrival of second angel.  2014 is the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first temple cleansing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second angel arrives at 9:11 and then 2014 he begins his work between 2014 and 2019.  2019 is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the cross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2021 is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Pentecost.</a:t>
            </a:r>
          </a:p>
          <a:p>
            <a:endParaRPr lang="en-US" dirty="0">
              <a:solidFill>
                <a:srgbClr val="FF0000"/>
              </a:solidFill>
              <a:latin typeface="Arial Narrow" panose="020B0606020202030204" pitchFamily="34" charset="0"/>
              <a:ea typeface="Calibri" panose="020F0502020204030204" pitchFamily="34" charset="0"/>
              <a:cs typeface="Arial" panose="020B0604020202020204" pitchFamily="34" charset="0"/>
            </a:endParaRP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have the preparation, the four steps, plowing, early rain, latter rain, harvest of the first group called.  This is the disciples. The disciples are plowed under the administration of John the Baptist.</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14</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6" name="TextBox 95">
            <a:extLst>
              <a:ext uri="{FF2B5EF4-FFF2-40B4-BE49-F238E27FC236}">
                <a16:creationId xmlns:a16="http://schemas.microsoft.com/office/drawing/2014/main" id="{8D4F6579-1D53-46B5-8171-929187D0356F}"/>
              </a:ext>
            </a:extLst>
          </p:cNvPr>
          <p:cNvSpPr txBox="1"/>
          <p:nvPr/>
        </p:nvSpPr>
        <p:spPr>
          <a:xfrm>
            <a:off x="9834574" y="324983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97" name="TextBox 96">
            <a:extLst>
              <a:ext uri="{FF2B5EF4-FFF2-40B4-BE49-F238E27FC236}">
                <a16:creationId xmlns:a16="http://schemas.microsoft.com/office/drawing/2014/main" id="{5F731C39-5D68-44FC-A121-9AE5B076F925}"/>
              </a:ext>
            </a:extLst>
          </p:cNvPr>
          <p:cNvSpPr txBox="1"/>
          <p:nvPr/>
        </p:nvSpPr>
        <p:spPr>
          <a:xfrm>
            <a:off x="9865315" y="468574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Tree>
    <p:extLst>
      <p:ext uri="{BB962C8B-B14F-4D97-AF65-F5344CB8AC3E}">
        <p14:creationId xmlns:p14="http://schemas.microsoft.com/office/powerpoint/2010/main" val="748767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the baptism you have the second angel, Christ arrives. He goes through this time period in the wilderness and He doesn't yet begin his work.  At the first temple cleansing He announces the beginning of His work. John the Baptist begins to cease teaching and he is in prison.  From that first temple cleansing through to the second temple cleansing (2019) which is in the time period just prior to the Cross through Gethsemane, the upper room. The Cross marks the close of probation and the beginning of the time of trouble for the first group called, the disciples. They are scattered . </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15</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6" name="TextBox 95">
            <a:extLst>
              <a:ext uri="{FF2B5EF4-FFF2-40B4-BE49-F238E27FC236}">
                <a16:creationId xmlns:a16="http://schemas.microsoft.com/office/drawing/2014/main" id="{8D4F6579-1D53-46B5-8171-929187D0356F}"/>
              </a:ext>
            </a:extLst>
          </p:cNvPr>
          <p:cNvSpPr txBox="1"/>
          <p:nvPr/>
        </p:nvSpPr>
        <p:spPr>
          <a:xfrm>
            <a:off x="9834574" y="324983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97" name="TextBox 96">
            <a:extLst>
              <a:ext uri="{FF2B5EF4-FFF2-40B4-BE49-F238E27FC236}">
                <a16:creationId xmlns:a16="http://schemas.microsoft.com/office/drawing/2014/main" id="{5F731C39-5D68-44FC-A121-9AE5B076F925}"/>
              </a:ext>
            </a:extLst>
          </p:cNvPr>
          <p:cNvSpPr txBox="1"/>
          <p:nvPr/>
        </p:nvSpPr>
        <p:spPr>
          <a:xfrm>
            <a:off x="9865315" y="468574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Tree>
    <p:extLst>
      <p:ext uri="{BB962C8B-B14F-4D97-AF65-F5344CB8AC3E}">
        <p14:creationId xmlns:p14="http://schemas.microsoft.com/office/powerpoint/2010/main" val="2778005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5115375"/>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their time of trouble from the Cross to Pentecost. At Pentecost they come out of that time period of trouble, they’re united and they have a message and what are they going to do? They're going to go to a second group, they go back to the church to the Jews that they reach at Pentecost.  So they go back to the Jewish nation. You have a second gathering in, two calls to the church, two calls to God's people.  First the disciples under John the Baptist and Christ and then they're going to go back to that same nation at Pentecost.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16</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6" name="TextBox 95">
            <a:extLst>
              <a:ext uri="{FF2B5EF4-FFF2-40B4-BE49-F238E27FC236}">
                <a16:creationId xmlns:a16="http://schemas.microsoft.com/office/drawing/2014/main" id="{8D4F6579-1D53-46B5-8171-929187D0356F}"/>
              </a:ext>
            </a:extLst>
          </p:cNvPr>
          <p:cNvSpPr txBox="1"/>
          <p:nvPr/>
        </p:nvSpPr>
        <p:spPr>
          <a:xfrm>
            <a:off x="9834574" y="324983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97" name="TextBox 96">
            <a:extLst>
              <a:ext uri="{FF2B5EF4-FFF2-40B4-BE49-F238E27FC236}">
                <a16:creationId xmlns:a16="http://schemas.microsoft.com/office/drawing/2014/main" id="{5F731C39-5D68-44FC-A121-9AE5B076F925}"/>
              </a:ext>
            </a:extLst>
          </p:cNvPr>
          <p:cNvSpPr txBox="1"/>
          <p:nvPr/>
        </p:nvSpPr>
        <p:spPr>
          <a:xfrm>
            <a:off x="9865315" y="468574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49210" y="305528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Tree>
    <p:extLst>
      <p:ext uri="{BB962C8B-B14F-4D97-AF65-F5344CB8AC3E}">
        <p14:creationId xmlns:p14="http://schemas.microsoft.com/office/powerpoint/2010/main" val="670007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541173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From Pentecost to 34 ad and 34 ad is which time prophecy? The stoning of Steven, 70 years, 70 weeks, 490. This is that 490 year time period at the end of which the Jewish nation is cut off.  So 34ad lines up with the Sunday law. 34 ad what do they do? First the church then the world, 34 ad they go from the church, from taking the message to the church now probation has closed for that institution and now they're going to take it to the world, to the gentiles. So from 34 ad to 70 AD.  Next you have the second Advent 100 AD the island of Patmos and John the revelator.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17</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Tree>
    <p:extLst>
      <p:ext uri="{BB962C8B-B14F-4D97-AF65-F5344CB8AC3E}">
        <p14:creationId xmlns:p14="http://schemas.microsoft.com/office/powerpoint/2010/main" val="3981650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481901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have two groups that belong to the church and one to the world.  Matthew, Mark, Luke, John, first portion of Acts is all to tell us of what occurs before God's people go to the world, before 34 ad, before Sunday law.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becomes so important for us to understand because what is Adventism looking for?   It's just looking for the Sunday law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That is as if a Pharisee is walking through history, walking through that 490 years just waiting for 34 ad and what does he miss, what does he fail?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18</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Tree>
    <p:extLst>
      <p:ext uri="{BB962C8B-B14F-4D97-AF65-F5344CB8AC3E}">
        <p14:creationId xmlns:p14="http://schemas.microsoft.com/office/powerpoint/2010/main" val="1536714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5115375"/>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By the time he gets to 34 ad it's too late. John has come and done his work and died. Christ has come done His work, that message is already there, it's already rejected, it's already failed. If they're waiting to 34 ad that's as if they're not going to study for a test, you're not going to study for a test you're just going to wait for it to arrive. Sign up for university, travel, enjoy yourself, do nothing and then sit that bar exam and see how you do. That was the behavior of the Jewish nation. They failed to see the steps that led to 34 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19</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Tree>
    <p:extLst>
      <p:ext uri="{BB962C8B-B14F-4D97-AF65-F5344CB8AC3E}">
        <p14:creationId xmlns:p14="http://schemas.microsoft.com/office/powerpoint/2010/main" val="185618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2318072" y="1764121"/>
            <a:ext cx="7869366" cy="332975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going to review some concepts that were already familiar with. We need to remember not to be quick on making applications but to be able to remember how we arrived at those applications.  We need to be led through the steps of application and that's really where the authority and power for that study comes in, remembering that parable methodology. We cannot go over these truths enough and almost every time the message grows it seems to be 90% review and 10% pushing in further direction.</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also going to review some of the things that we have learned at the German International Camp Meeting and what we studied about Millerite history. We can't make application of Millerite history if we're forgetting what's already been taught, it's absolutely crucial we remember what was taught there and how this has developed.</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Slide Number Placeholder 12">
            <a:extLst>
              <a:ext uri="{FF2B5EF4-FFF2-40B4-BE49-F238E27FC236}">
                <a16:creationId xmlns:a16="http://schemas.microsoft.com/office/drawing/2014/main" id="{13308C3B-208A-4006-B52E-F72E0FE112BB}"/>
              </a:ext>
            </a:extLst>
          </p:cNvPr>
          <p:cNvSpPr>
            <a:spLocks noGrp="1"/>
          </p:cNvSpPr>
          <p:nvPr>
            <p:ph type="sldNum" sz="quarter" idx="12"/>
          </p:nvPr>
        </p:nvSpPr>
        <p:spPr/>
        <p:txBody>
          <a:bodyPr/>
          <a:lstStyle/>
          <a:p>
            <a:fld id="{F8E28480-1C08-4458-AD97-0283E6FFD09D}" type="slidenum">
              <a:rPr lang="en-US" smtClean="0"/>
              <a:t>2</a:t>
            </a:fld>
            <a:endParaRPr lang="en-US"/>
          </a:p>
        </p:txBody>
      </p:sp>
    </p:spTree>
    <p:extLst>
      <p:ext uri="{BB962C8B-B14F-4D97-AF65-F5344CB8AC3E}">
        <p14:creationId xmlns:p14="http://schemas.microsoft.com/office/powerpoint/2010/main" val="2433474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if they failed in those steps where did they end up in 34? Failure. That's the exact mentality of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dventism today. They go into those Gospels and make neat lovely moral applications and don't realize that they're looking at a prophetic history that was designed to prepare God's people prior to them giving a message to the world, prior to Sunday law.  What did the Jews have wrong? What did they not understand? The nature of the Kingdom. What else?  The nature of Christ or to rephrase that as His character, what He looks like, present truth, time, they didn't know the time of their visitation.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20</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Tree>
    <p:extLst>
      <p:ext uri="{BB962C8B-B14F-4D97-AF65-F5344CB8AC3E}">
        <p14:creationId xmlns:p14="http://schemas.microsoft.com/office/powerpoint/2010/main" val="2595243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541173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did know some of their time of their visitation. There's some that are studying the prophecies, they know it is soon and all of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dventism says the Sunday law is soon. But do they know when? They don't understand the prophecies, so they have a rough idea of time but they don't have things clear, they don't have the dates. It isn't clear in their mind, they just know they're close. Just like Adventism today, they know that they are close.  But because of their misunderstandings they're letting go of that prophetic message. They don't have a structure to work with.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21</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Tree>
    <p:extLst>
      <p:ext uri="{BB962C8B-B14F-4D97-AF65-F5344CB8AC3E}">
        <p14:creationId xmlns:p14="http://schemas.microsoft.com/office/powerpoint/2010/main" val="2377085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32472" y="682899"/>
            <a:ext cx="3021336" cy="541173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nature of the Kingdom and the nature of the king, if you don't understand the kingdom you don't understand the king who runs the Kingdom.  So they don't understand the nature or character of God's kingdom but then they also don't understand the character of God. And when you don't know what a God looks like and you want to construct one, what do you do? You build one in your own image and that is idolatry. They built one in their own image and when their God was before them they could not recognize him. That is Adventism today.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22</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Tree>
    <p:extLst>
      <p:ext uri="{BB962C8B-B14F-4D97-AF65-F5344CB8AC3E}">
        <p14:creationId xmlns:p14="http://schemas.microsoft.com/office/powerpoint/2010/main" val="2459125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45489" y="483594"/>
            <a:ext cx="3246370" cy="5875070"/>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cannot recognize God because they have built a picture of God built in their own image. God had to come through messages and messengers that were designed to teach people His character.  And people fight against that when it goes against their own set worldview.  What did the Jews not understand? They did not understand the character of the king, they did not understand the nature of the Kingdom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key they did not understand the external events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isn't just about their internal experience.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all about what was supposed to happen to Rome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They don't understand the external events.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becomes also a crucial failure.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when we see the events today it's not just the internal understanding of the kingdom of God that causes failure,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not understanding correctly the external events.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23</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Tree>
    <p:extLst>
      <p:ext uri="{BB962C8B-B14F-4D97-AF65-F5344CB8AC3E}">
        <p14:creationId xmlns:p14="http://schemas.microsoft.com/office/powerpoint/2010/main" val="4070197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359399" y="358624"/>
            <a:ext cx="3246370" cy="6402009"/>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 their history the Glorious land is Israel.  They don't understand Rome but you could also argue they don't understand the Glorious land.  And what is going to happen to the Glorious land? Each waymark in this sequence is a point where they should have recognized external and internal events and they failed. When you think of Adventism, </a:t>
            </a:r>
            <a:r>
              <a:rPr lang="en-US" sz="16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Adventism stands prior to the Sunday law.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They've been through 1989, 911, 2014 and 2019. They've been through over 30 years and just like Jews of old they are looking to the Sunday law, looking to 34 ad with no prophetic framework and a complete misunderstanding about the character of God and the external events.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why we say over and over again a correct understanding of external news sources, what you can believe, what you can't believe, what is truth, what is conspiracy theories is life and death.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24</a:t>
            </a:fld>
            <a:endParaRPr lang="en-US"/>
          </a:p>
        </p:txBody>
      </p:sp>
      <p:sp>
        <p:nvSpPr>
          <p:cNvPr id="11" name="TextBox 10">
            <a:extLst>
              <a:ext uri="{FF2B5EF4-FFF2-40B4-BE49-F238E27FC236}">
                <a16:creationId xmlns:a16="http://schemas.microsoft.com/office/drawing/2014/main" id="{8D3EE26A-493B-43AA-A954-453E56ED621E}"/>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4" name="TextBox 3">
            <a:extLst>
              <a:ext uri="{FF2B5EF4-FFF2-40B4-BE49-F238E27FC236}">
                <a16:creationId xmlns:a16="http://schemas.microsoft.com/office/drawing/2014/main" id="{D4A6827C-377F-49F2-AE09-51D5E6017F59}"/>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9" name="TextBox 28">
            <a:extLst>
              <a:ext uri="{FF2B5EF4-FFF2-40B4-BE49-F238E27FC236}">
                <a16:creationId xmlns:a16="http://schemas.microsoft.com/office/drawing/2014/main" id="{9FF5F020-A86F-4DF5-9362-3AD7A4F388B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0" name="TextBox 29">
            <a:extLst>
              <a:ext uri="{FF2B5EF4-FFF2-40B4-BE49-F238E27FC236}">
                <a16:creationId xmlns:a16="http://schemas.microsoft.com/office/drawing/2014/main" id="{8B145E07-E107-47AA-964C-152EC32322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37" name="TextBox 36">
            <a:extLst>
              <a:ext uri="{FF2B5EF4-FFF2-40B4-BE49-F238E27FC236}">
                <a16:creationId xmlns:a16="http://schemas.microsoft.com/office/drawing/2014/main" id="{62ED4003-AD14-4627-9F54-E3A434796B13}"/>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38" name="TextBox 37">
            <a:extLst>
              <a:ext uri="{FF2B5EF4-FFF2-40B4-BE49-F238E27FC236}">
                <a16:creationId xmlns:a16="http://schemas.microsoft.com/office/drawing/2014/main" id="{237038A9-849C-44D4-89CE-78EC74A15125}"/>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8" name="Straight Connector 47">
            <a:extLst>
              <a:ext uri="{FF2B5EF4-FFF2-40B4-BE49-F238E27FC236}">
                <a16:creationId xmlns:a16="http://schemas.microsoft.com/office/drawing/2014/main" id="{EF0049A7-3100-4D1F-A783-1850A9AB5AF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4A0E0F8-4C85-440B-BFB1-DB9486AD0EAD}"/>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2E515D3-0374-47A4-8A6F-9D0C5B28D2E4}"/>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F796376-A6E0-4108-8E14-ED0855EDE367}"/>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4102A45-AC54-4270-B9CD-43C24CE3455E}"/>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55" name="Straight Connector 54">
            <a:extLst>
              <a:ext uri="{FF2B5EF4-FFF2-40B4-BE49-F238E27FC236}">
                <a16:creationId xmlns:a16="http://schemas.microsoft.com/office/drawing/2014/main" id="{E2AB488D-9EEE-43CA-94E0-0CCF332A0D03}"/>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4D4705-42BD-4E06-8B27-B27FE02078FA}"/>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57" name="Straight Connector 56">
            <a:extLst>
              <a:ext uri="{FF2B5EF4-FFF2-40B4-BE49-F238E27FC236}">
                <a16:creationId xmlns:a16="http://schemas.microsoft.com/office/drawing/2014/main" id="{D0857AB9-F8EC-4664-9B20-A3214DC5BAA2}"/>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23C3894E-FF1E-44F0-AE87-1D1A203F69FC}"/>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9" name="Straight Connector 58">
            <a:extLst>
              <a:ext uri="{FF2B5EF4-FFF2-40B4-BE49-F238E27FC236}">
                <a16:creationId xmlns:a16="http://schemas.microsoft.com/office/drawing/2014/main" id="{D77733BD-1A78-4C08-B60B-2E73F9BC59DF}"/>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01E9DC-2896-4A3D-BA92-09301143753D}"/>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2E5B3F3-EAC6-4A4D-A1E2-FE97FEBE50D3}"/>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A025C7-2C0D-404C-A365-968A267F8E71}"/>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D1CDA7-60A7-4600-A70F-C62A337EC7CE}"/>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BD67C61-24FD-4518-8097-E339631474D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043402-84B9-48A1-8A52-3F6B06DDE271}"/>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3524E0-797F-4953-937E-5DB98095E885}"/>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621396E-FE26-4FC8-880B-21BCE873B2D3}"/>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4A2904-5732-46AD-9A78-1F2788973A81}"/>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BA2592E-65FF-408E-803C-44DED243F0B6}"/>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A6A87D-C73F-4E24-8A8A-CC75F7A3AA1C}"/>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E6CFD0-B00D-443C-83A9-AF5397A6CB3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D4F941D-ABC2-4D10-B718-EACC055904D5}"/>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C91540B-7EBE-47CC-9D66-28E618D2A290}"/>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12DBFA8-6FE9-4263-A8D2-683453FC2A7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B2FA3E-D1F6-4CCC-803A-6D61EEA1C25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19220C4-AB82-4AD1-90A0-81DC834CED2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C7D3B4-6649-43C6-AA58-974464A9682A}"/>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9" name="TextBox 78">
            <a:extLst>
              <a:ext uri="{FF2B5EF4-FFF2-40B4-BE49-F238E27FC236}">
                <a16:creationId xmlns:a16="http://schemas.microsoft.com/office/drawing/2014/main" id="{D7090076-FEF4-400D-A303-F81F868D96E8}"/>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80" name="TextBox 79">
            <a:extLst>
              <a:ext uri="{FF2B5EF4-FFF2-40B4-BE49-F238E27FC236}">
                <a16:creationId xmlns:a16="http://schemas.microsoft.com/office/drawing/2014/main" id="{96BC48FB-9D30-4079-A4CB-08A95DEA03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81" name="TextBox 80">
            <a:extLst>
              <a:ext uri="{FF2B5EF4-FFF2-40B4-BE49-F238E27FC236}">
                <a16:creationId xmlns:a16="http://schemas.microsoft.com/office/drawing/2014/main" id="{7E3994AA-E35C-402F-95E7-F44D0A234C31}"/>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82" name="TextBox 81">
            <a:extLst>
              <a:ext uri="{FF2B5EF4-FFF2-40B4-BE49-F238E27FC236}">
                <a16:creationId xmlns:a16="http://schemas.microsoft.com/office/drawing/2014/main" id="{11463597-DF9C-4181-BC0F-AB795162851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88" name="TextBox 87">
            <a:extLst>
              <a:ext uri="{FF2B5EF4-FFF2-40B4-BE49-F238E27FC236}">
                <a16:creationId xmlns:a16="http://schemas.microsoft.com/office/drawing/2014/main" id="{5776BCAF-214F-4E38-9066-DA15D1BBE155}"/>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9" name="TextBox 88">
            <a:extLst>
              <a:ext uri="{FF2B5EF4-FFF2-40B4-BE49-F238E27FC236}">
                <a16:creationId xmlns:a16="http://schemas.microsoft.com/office/drawing/2014/main" id="{5C2A9607-026E-4AD6-B36D-732B0C3C0F3D}"/>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55D2B952-2508-4796-8B20-A6E3EA343CAD}"/>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409F9397-C59F-4ED5-B4F0-C8BD2D7B44A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3B73FAB9-138E-4150-9A05-B0FB71224788}"/>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3" name="TextBox 92">
            <a:extLst>
              <a:ext uri="{FF2B5EF4-FFF2-40B4-BE49-F238E27FC236}">
                <a16:creationId xmlns:a16="http://schemas.microsoft.com/office/drawing/2014/main" id="{51109B70-D756-465C-B12E-0E685DD89423}"/>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3412FBA9-0333-4403-ADE3-C20C61C381A9}"/>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07C1592C-BB21-49DC-B1A3-38E16ED50E6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3F66D8A3-200B-4B34-B191-0C16981714F7}"/>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0" name="TextBox 99">
            <a:extLst>
              <a:ext uri="{FF2B5EF4-FFF2-40B4-BE49-F238E27FC236}">
                <a16:creationId xmlns:a16="http://schemas.microsoft.com/office/drawing/2014/main" id="{E48391DE-659C-4EAF-9487-FC51FC13C31E}"/>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3" name="Rectangle 62">
            <a:extLst>
              <a:ext uri="{FF2B5EF4-FFF2-40B4-BE49-F238E27FC236}">
                <a16:creationId xmlns:a16="http://schemas.microsoft.com/office/drawing/2014/main" id="{F4FD6105-FA64-488B-93C8-0C97D0C3ABBD}"/>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3" name="Straight Arrow Connector 82">
            <a:extLst>
              <a:ext uri="{FF2B5EF4-FFF2-40B4-BE49-F238E27FC236}">
                <a16:creationId xmlns:a16="http://schemas.microsoft.com/office/drawing/2014/main" id="{D842CFA7-7F0A-45A1-BF8F-170D9BA611E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81980DC-8D9F-4B79-8A95-4DEBC7EA32E9}"/>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 name="TextBox 6">
            <a:extLst>
              <a:ext uri="{FF2B5EF4-FFF2-40B4-BE49-F238E27FC236}">
                <a16:creationId xmlns:a16="http://schemas.microsoft.com/office/drawing/2014/main" id="{954149CA-E703-402B-B3E7-D8B5DD8DA3E2}"/>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 name="TextBox 7">
            <a:extLst>
              <a:ext uri="{FF2B5EF4-FFF2-40B4-BE49-F238E27FC236}">
                <a16:creationId xmlns:a16="http://schemas.microsoft.com/office/drawing/2014/main" id="{489ABEFA-EADD-4DA5-B24F-38E6D3986553}"/>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7" name="TextBox 86">
            <a:extLst>
              <a:ext uri="{FF2B5EF4-FFF2-40B4-BE49-F238E27FC236}">
                <a16:creationId xmlns:a16="http://schemas.microsoft.com/office/drawing/2014/main" id="{4FB87246-21AC-4940-BF51-5541EE01F4C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8" name="Rectangle 97">
            <a:extLst>
              <a:ext uri="{FF2B5EF4-FFF2-40B4-BE49-F238E27FC236}">
                <a16:creationId xmlns:a16="http://schemas.microsoft.com/office/drawing/2014/main" id="{1ACB2F90-9591-4F68-BBEC-3B31D8F97C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9643D19A-08B4-461C-9E9C-7A26DB16D19D}"/>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0191F29-7DD2-4E76-9239-1DF1C68203D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685BE8A7-0E47-4806-BAC6-A53BED2710CE}"/>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9" name="TextBox 8">
            <a:extLst>
              <a:ext uri="{FF2B5EF4-FFF2-40B4-BE49-F238E27FC236}">
                <a16:creationId xmlns:a16="http://schemas.microsoft.com/office/drawing/2014/main" id="{5DA6DCC2-834A-4BAC-90DE-6D3C23D5153D}"/>
              </a:ext>
            </a:extLst>
          </p:cNvPr>
          <p:cNvSpPr txBox="1"/>
          <p:nvPr/>
        </p:nvSpPr>
        <p:spPr>
          <a:xfrm>
            <a:off x="8392078" y="1350416"/>
            <a:ext cx="661308" cy="369332"/>
          </a:xfrm>
          <a:prstGeom prst="rect">
            <a:avLst/>
          </a:prstGeom>
          <a:noFill/>
        </p:spPr>
        <p:txBody>
          <a:bodyPr wrap="square" rtlCol="0">
            <a:spAutoFit/>
          </a:bodyPr>
          <a:lstStyle/>
          <a:p>
            <a:r>
              <a:rPr lang="en-US" dirty="0">
                <a:solidFill>
                  <a:srgbClr val="0000FF"/>
                </a:solidFill>
                <a:sym typeface="Wingdings" panose="05000000000000000000" pitchFamily="2" charset="2"/>
              </a:rPr>
              <a:t></a:t>
            </a:r>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3794484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4916453" y="592279"/>
            <a:ext cx="6943076"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done this before, we all believe in one world government, that that is what is coming. But then there's two different things to fear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can fear globalism. UN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 you can fear nationalism</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Externally people all across the world are split by whether they see globalism as the threat or nationalism as a threat.  Whether they're in the United States or Germany or Russia or Spain or Brazil or India, they are split between which threat they see as being the one to fear.</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Globalism, it's that wicked UN.  It's these satanic deep state, that's the theory of Q Anon.   Secret societies, the Rothschilds, the Illuminati, George Soros, Bill Gates, growing immorality, signs the 666, song lyrics. If you believe this is the world view that you're to fear, you stand in line with Q Anon and who is their hero, the only one that can save them? Trump is the hero.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can do all of this not through Adventism, certainly not through Walter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Veith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All he's done is poach conspiracy theories from Protestantism . He has no peculiar Adventist message. It's poached Protestantism.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25</a:t>
            </a:fld>
            <a:endParaRPr lang="en-US"/>
          </a:p>
        </p:txBody>
      </p:sp>
      <p:sp>
        <p:nvSpPr>
          <p:cNvPr id="85" name="TextBox 84">
            <a:extLst>
              <a:ext uri="{FF2B5EF4-FFF2-40B4-BE49-F238E27FC236}">
                <a16:creationId xmlns:a16="http://schemas.microsoft.com/office/drawing/2014/main" id="{35E95F25-00EB-4D67-B2CF-006F9014BAF8}"/>
              </a:ext>
            </a:extLst>
          </p:cNvPr>
          <p:cNvSpPr txBox="1"/>
          <p:nvPr/>
        </p:nvSpPr>
        <p:spPr>
          <a:xfrm>
            <a:off x="916507" y="3058766"/>
            <a:ext cx="1321576" cy="1785104"/>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Globalism/UN</a:t>
            </a:r>
          </a:p>
          <a:p>
            <a:pPr algn="ctr"/>
            <a:r>
              <a:rPr lang="en-US" sz="1200" dirty="0">
                <a:latin typeface="Arial Narrow" panose="020B0606020202030204" pitchFamily="34" charset="0"/>
              </a:rPr>
              <a:t>Satanic deep state</a:t>
            </a:r>
          </a:p>
          <a:p>
            <a:pPr algn="ctr"/>
            <a:r>
              <a:rPr lang="en-US" sz="1200" dirty="0" err="1">
                <a:latin typeface="Arial Narrow" panose="020B0606020202030204" pitchFamily="34" charset="0"/>
              </a:rPr>
              <a:t>QAnon</a:t>
            </a:r>
            <a:endParaRPr lang="en-US" sz="1200" dirty="0">
              <a:latin typeface="Arial Narrow" panose="020B0606020202030204" pitchFamily="34" charset="0"/>
            </a:endParaRPr>
          </a:p>
          <a:p>
            <a:pPr algn="ctr"/>
            <a:r>
              <a:rPr lang="en-US" sz="1200" dirty="0">
                <a:latin typeface="Arial Narrow" panose="020B0606020202030204" pitchFamily="34" charset="0"/>
              </a:rPr>
              <a:t>Secret Societies</a:t>
            </a:r>
          </a:p>
          <a:p>
            <a:pPr algn="ctr"/>
            <a:r>
              <a:rPr lang="en-US" sz="1200" dirty="0" err="1">
                <a:latin typeface="Arial Narrow" panose="020B0606020202030204" pitchFamily="34" charset="0"/>
              </a:rPr>
              <a:t>Rothchilds</a:t>
            </a:r>
            <a:endParaRPr lang="en-US" sz="1200" dirty="0">
              <a:latin typeface="Arial Narrow" panose="020B0606020202030204" pitchFamily="34" charset="0"/>
            </a:endParaRPr>
          </a:p>
          <a:p>
            <a:pPr algn="ctr"/>
            <a:r>
              <a:rPr lang="en-US" sz="1200" dirty="0">
                <a:latin typeface="Arial Narrow" panose="020B0606020202030204" pitchFamily="34" charset="0"/>
              </a:rPr>
              <a:t>Illuminati</a:t>
            </a:r>
          </a:p>
          <a:p>
            <a:pPr algn="ctr"/>
            <a:r>
              <a:rPr lang="en-US" sz="1200" dirty="0">
                <a:latin typeface="Arial Narrow" panose="020B0606020202030204" pitchFamily="34" charset="0"/>
              </a:rPr>
              <a:t>George Sorors</a:t>
            </a:r>
          </a:p>
          <a:p>
            <a:pPr algn="ctr"/>
            <a:r>
              <a:rPr lang="en-US" sz="1200" dirty="0">
                <a:latin typeface="Arial Narrow" panose="020B0606020202030204" pitchFamily="34" charset="0"/>
              </a:rPr>
              <a:t>Bill Gates</a:t>
            </a:r>
          </a:p>
          <a:p>
            <a:pPr algn="ctr"/>
            <a:r>
              <a:rPr lang="en-US" sz="1200" dirty="0">
                <a:latin typeface="Arial Narrow" panose="020B0606020202030204" pitchFamily="34" charset="0"/>
              </a:rPr>
              <a:t> </a:t>
            </a:r>
          </a:p>
        </p:txBody>
      </p:sp>
      <p:sp>
        <p:nvSpPr>
          <p:cNvPr id="86" name="TextBox 85">
            <a:extLst>
              <a:ext uri="{FF2B5EF4-FFF2-40B4-BE49-F238E27FC236}">
                <a16:creationId xmlns:a16="http://schemas.microsoft.com/office/drawing/2014/main" id="{093853C0-41F6-4384-8874-48A195CA33D1}"/>
              </a:ext>
            </a:extLst>
          </p:cNvPr>
          <p:cNvSpPr txBox="1"/>
          <p:nvPr/>
        </p:nvSpPr>
        <p:spPr>
          <a:xfrm>
            <a:off x="1926825" y="1983190"/>
            <a:ext cx="1557804" cy="369332"/>
          </a:xfrm>
          <a:prstGeom prst="rect">
            <a:avLst/>
          </a:prstGeom>
          <a:noFill/>
        </p:spPr>
        <p:txBody>
          <a:bodyPr wrap="square" rtlCol="0">
            <a:spAutoFit/>
          </a:bodyPr>
          <a:lstStyle/>
          <a:p>
            <a:pPr algn="ctr"/>
            <a:r>
              <a:rPr lang="en-US" b="1" dirty="0">
                <a:latin typeface="Arial Narrow" panose="020B0606020202030204" pitchFamily="34" charset="0"/>
              </a:rPr>
              <a:t>1 World Gov</a:t>
            </a:r>
            <a:r>
              <a:rPr lang="en-US" sz="1200" dirty="0">
                <a:latin typeface="Arial Narrow" panose="020B0606020202030204" pitchFamily="34" charset="0"/>
              </a:rPr>
              <a:t>.</a:t>
            </a:r>
          </a:p>
        </p:txBody>
      </p:sp>
      <p:sp>
        <p:nvSpPr>
          <p:cNvPr id="96" name="TextBox 95">
            <a:extLst>
              <a:ext uri="{FF2B5EF4-FFF2-40B4-BE49-F238E27FC236}">
                <a16:creationId xmlns:a16="http://schemas.microsoft.com/office/drawing/2014/main" id="{05A15F7B-00E1-4B14-BC7A-8564673AFBBC}"/>
              </a:ext>
            </a:extLst>
          </p:cNvPr>
          <p:cNvSpPr txBox="1"/>
          <p:nvPr/>
        </p:nvSpPr>
        <p:spPr>
          <a:xfrm>
            <a:off x="2843255" y="3054928"/>
            <a:ext cx="1468025" cy="492443"/>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Nationalism</a:t>
            </a:r>
          </a:p>
          <a:p>
            <a:pPr algn="ctr"/>
            <a:endParaRPr lang="en-US" sz="1200" dirty="0">
              <a:latin typeface="Arial Narrow" panose="020B0606020202030204" pitchFamily="34" charset="0"/>
            </a:endParaRPr>
          </a:p>
        </p:txBody>
      </p:sp>
      <p:cxnSp>
        <p:nvCxnSpPr>
          <p:cNvPr id="97" name="Straight Arrow Connector 96">
            <a:extLst>
              <a:ext uri="{FF2B5EF4-FFF2-40B4-BE49-F238E27FC236}">
                <a16:creationId xmlns:a16="http://schemas.microsoft.com/office/drawing/2014/main" id="{EAF014D0-D5EB-4129-9C45-1A92928176F5}"/>
              </a:ext>
            </a:extLst>
          </p:cNvPr>
          <p:cNvCxnSpPr>
            <a:cxnSpLocks/>
          </p:cNvCxnSpPr>
          <p:nvPr/>
        </p:nvCxnSpPr>
        <p:spPr>
          <a:xfrm flipH="1">
            <a:off x="1711279" y="2431644"/>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8A4F5895-FF0E-4C60-A2E9-2F5CDC4694A6}"/>
              </a:ext>
            </a:extLst>
          </p:cNvPr>
          <p:cNvCxnSpPr>
            <a:cxnSpLocks/>
          </p:cNvCxnSpPr>
          <p:nvPr/>
        </p:nvCxnSpPr>
        <p:spPr>
          <a:xfrm>
            <a:off x="3075995" y="2409725"/>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26F5651-C4B5-41A7-BD83-AA5AD5E6BE10}"/>
              </a:ext>
            </a:extLst>
          </p:cNvPr>
          <p:cNvSpPr txBox="1"/>
          <p:nvPr/>
        </p:nvSpPr>
        <p:spPr>
          <a:xfrm>
            <a:off x="797232" y="2482172"/>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Tree>
    <p:extLst>
      <p:ext uri="{BB962C8B-B14F-4D97-AF65-F5344CB8AC3E}">
        <p14:creationId xmlns:p14="http://schemas.microsoft.com/office/powerpoint/2010/main" val="1357227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4981605" y="1033675"/>
            <a:ext cx="6769099" cy="452264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fear nationalism you see the seventh Kingdom as a US dictatorship. You look at ancient Israel and see the tribes, one as a dictator controlling the others through manipulation and force.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you're a country like Mexico for example, you're watching your population get more unhealthy, there is growing obesity crisis, people are eating a lot of junk food, and Mexico decides they want to bring in food labeling laws to help people make better choices about what is healthy and what is unhealthy.   So they want to bring in more clear packaging. So junk food can't be as sold without people being aware of the dangers to their health.  Just as you would put it on cigarette packaging. Mexico wants to do that, what does the United States do? The United States likes to export junk food.  So they control Mexico through their trade agreements. If Mexico wants to trade agreement with the United States they're not allowed to put on their own packaging health safety labels.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26</a:t>
            </a:fld>
            <a:endParaRPr lang="en-US"/>
          </a:p>
        </p:txBody>
      </p:sp>
      <p:sp>
        <p:nvSpPr>
          <p:cNvPr id="105" name="TextBox 104">
            <a:extLst>
              <a:ext uri="{FF2B5EF4-FFF2-40B4-BE49-F238E27FC236}">
                <a16:creationId xmlns:a16="http://schemas.microsoft.com/office/drawing/2014/main" id="{95AD6617-613D-4EFF-A83B-04A8217A4C8E}"/>
              </a:ext>
            </a:extLst>
          </p:cNvPr>
          <p:cNvSpPr txBox="1"/>
          <p:nvPr/>
        </p:nvSpPr>
        <p:spPr>
          <a:xfrm>
            <a:off x="3740804" y="2301789"/>
            <a:ext cx="940441" cy="461665"/>
          </a:xfrm>
          <a:prstGeom prst="rect">
            <a:avLst/>
          </a:prstGeom>
          <a:noFill/>
          <a:ln>
            <a:noFill/>
          </a:ln>
        </p:spPr>
        <p:txBody>
          <a:bodyPr wrap="square" rtlCol="0">
            <a:spAutoFit/>
          </a:bodyPr>
          <a:lstStyle/>
          <a:p>
            <a:pPr algn="ctr"/>
            <a:r>
              <a:rPr lang="en-US" sz="1200" dirty="0">
                <a:latin typeface="Arial Narrow" panose="020B0606020202030204" pitchFamily="34" charset="0"/>
              </a:rPr>
              <a:t>Trump</a:t>
            </a:r>
          </a:p>
          <a:p>
            <a:pPr algn="ctr"/>
            <a:r>
              <a:rPr lang="en-US" sz="1200" dirty="0">
                <a:latin typeface="Arial Narrow" panose="020B0606020202030204" pitchFamily="34" charset="0"/>
              </a:rPr>
              <a:t>dictator</a:t>
            </a:r>
          </a:p>
        </p:txBody>
      </p:sp>
      <p:sp>
        <p:nvSpPr>
          <p:cNvPr id="13" name="TextBox 12">
            <a:extLst>
              <a:ext uri="{FF2B5EF4-FFF2-40B4-BE49-F238E27FC236}">
                <a16:creationId xmlns:a16="http://schemas.microsoft.com/office/drawing/2014/main" id="{D9E8E6AD-3D5A-4485-A694-7CF6A2A165C0}"/>
              </a:ext>
            </a:extLst>
          </p:cNvPr>
          <p:cNvSpPr txBox="1"/>
          <p:nvPr/>
        </p:nvSpPr>
        <p:spPr>
          <a:xfrm>
            <a:off x="916507" y="3058766"/>
            <a:ext cx="1321576" cy="1600438"/>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Globalism/UN</a:t>
            </a:r>
          </a:p>
          <a:p>
            <a:pPr algn="ctr"/>
            <a:r>
              <a:rPr lang="en-US" sz="1200" dirty="0">
                <a:latin typeface="Arial Narrow" panose="020B0606020202030204" pitchFamily="34" charset="0"/>
              </a:rPr>
              <a:t>Satanic deep state</a:t>
            </a:r>
          </a:p>
          <a:p>
            <a:pPr algn="ctr"/>
            <a:r>
              <a:rPr lang="en-US" sz="1200" dirty="0" err="1">
                <a:latin typeface="Arial Narrow" panose="020B0606020202030204" pitchFamily="34" charset="0"/>
              </a:rPr>
              <a:t>QAnon</a:t>
            </a:r>
            <a:endParaRPr lang="en-US" sz="1200" dirty="0">
              <a:latin typeface="Arial Narrow" panose="020B0606020202030204" pitchFamily="34" charset="0"/>
            </a:endParaRPr>
          </a:p>
          <a:p>
            <a:pPr algn="ctr"/>
            <a:r>
              <a:rPr lang="en-US" sz="1200" dirty="0">
                <a:latin typeface="Arial Narrow" panose="020B0606020202030204" pitchFamily="34" charset="0"/>
              </a:rPr>
              <a:t>Secret Societies</a:t>
            </a:r>
          </a:p>
          <a:p>
            <a:pPr algn="ctr"/>
            <a:r>
              <a:rPr lang="en-US" sz="1200" dirty="0" err="1">
                <a:latin typeface="Arial Narrow" panose="020B0606020202030204" pitchFamily="34" charset="0"/>
              </a:rPr>
              <a:t>Rothchilds</a:t>
            </a:r>
            <a:endParaRPr lang="en-US" sz="1200" dirty="0">
              <a:latin typeface="Arial Narrow" panose="020B0606020202030204" pitchFamily="34" charset="0"/>
            </a:endParaRPr>
          </a:p>
          <a:p>
            <a:pPr algn="ctr"/>
            <a:r>
              <a:rPr lang="en-US" sz="1200" dirty="0">
                <a:latin typeface="Arial Narrow" panose="020B0606020202030204" pitchFamily="34" charset="0"/>
              </a:rPr>
              <a:t>Illuminati</a:t>
            </a:r>
          </a:p>
          <a:p>
            <a:pPr algn="ctr"/>
            <a:r>
              <a:rPr lang="en-US" sz="1200" dirty="0">
                <a:latin typeface="Arial Narrow" panose="020B0606020202030204" pitchFamily="34" charset="0"/>
              </a:rPr>
              <a:t>George Sorors</a:t>
            </a:r>
          </a:p>
          <a:p>
            <a:pPr algn="ctr"/>
            <a:r>
              <a:rPr lang="en-US" sz="1200" dirty="0">
                <a:latin typeface="Arial Narrow" panose="020B0606020202030204" pitchFamily="34" charset="0"/>
              </a:rPr>
              <a:t>Bill Gates</a:t>
            </a:r>
          </a:p>
        </p:txBody>
      </p:sp>
      <p:sp>
        <p:nvSpPr>
          <p:cNvPr id="14" name="TextBox 13">
            <a:extLst>
              <a:ext uri="{FF2B5EF4-FFF2-40B4-BE49-F238E27FC236}">
                <a16:creationId xmlns:a16="http://schemas.microsoft.com/office/drawing/2014/main" id="{AE6739FE-0497-416A-95BA-8F8FC260523A}"/>
              </a:ext>
            </a:extLst>
          </p:cNvPr>
          <p:cNvSpPr txBox="1"/>
          <p:nvPr/>
        </p:nvSpPr>
        <p:spPr>
          <a:xfrm>
            <a:off x="1926825" y="1983190"/>
            <a:ext cx="1557804" cy="369332"/>
          </a:xfrm>
          <a:prstGeom prst="rect">
            <a:avLst/>
          </a:prstGeom>
          <a:noFill/>
        </p:spPr>
        <p:txBody>
          <a:bodyPr wrap="square" rtlCol="0">
            <a:spAutoFit/>
          </a:bodyPr>
          <a:lstStyle/>
          <a:p>
            <a:pPr algn="ctr"/>
            <a:r>
              <a:rPr lang="en-US" b="1" dirty="0">
                <a:latin typeface="Arial Narrow" panose="020B0606020202030204" pitchFamily="34" charset="0"/>
              </a:rPr>
              <a:t>1 World Gov</a:t>
            </a:r>
            <a:r>
              <a:rPr lang="en-US" sz="1200" dirty="0">
                <a:latin typeface="Arial Narrow" panose="020B0606020202030204" pitchFamily="34" charset="0"/>
              </a:rPr>
              <a:t>.</a:t>
            </a:r>
          </a:p>
        </p:txBody>
      </p:sp>
      <p:sp>
        <p:nvSpPr>
          <p:cNvPr id="15" name="TextBox 14">
            <a:extLst>
              <a:ext uri="{FF2B5EF4-FFF2-40B4-BE49-F238E27FC236}">
                <a16:creationId xmlns:a16="http://schemas.microsoft.com/office/drawing/2014/main" id="{77B236B3-2E00-4C40-8CB2-A6405A6C1F58}"/>
              </a:ext>
            </a:extLst>
          </p:cNvPr>
          <p:cNvSpPr txBox="1"/>
          <p:nvPr/>
        </p:nvSpPr>
        <p:spPr>
          <a:xfrm>
            <a:off x="2843255" y="3054928"/>
            <a:ext cx="1468025" cy="1046440"/>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Nationalism</a:t>
            </a:r>
          </a:p>
          <a:p>
            <a:pPr algn="ctr"/>
            <a:r>
              <a:rPr lang="en-US" sz="1200" dirty="0">
                <a:latin typeface="Arial Narrow" panose="020B0606020202030204" pitchFamily="34" charset="0"/>
              </a:rPr>
              <a:t>USA Dictatorship</a:t>
            </a:r>
          </a:p>
          <a:p>
            <a:pPr algn="r"/>
            <a:r>
              <a:rPr lang="en-US" sz="1200" u="sng" dirty="0">
                <a:latin typeface="Arial Narrow" panose="020B0606020202030204" pitchFamily="34" charset="0"/>
              </a:rPr>
              <a:t>USA</a:t>
            </a:r>
          </a:p>
          <a:p>
            <a:pPr algn="r"/>
            <a:r>
              <a:rPr lang="en-US" sz="1200" dirty="0">
                <a:latin typeface="Arial Narrow" panose="020B0606020202030204" pitchFamily="34" charset="0"/>
              </a:rPr>
              <a:t>UN</a:t>
            </a:r>
          </a:p>
          <a:p>
            <a:pPr algn="ctr"/>
            <a:endParaRPr lang="en-US" sz="1200" dirty="0">
              <a:latin typeface="Arial Narrow" panose="020B0606020202030204" pitchFamily="34" charset="0"/>
            </a:endParaRPr>
          </a:p>
        </p:txBody>
      </p:sp>
      <p:cxnSp>
        <p:nvCxnSpPr>
          <p:cNvPr id="16" name="Straight Arrow Connector 15">
            <a:extLst>
              <a:ext uri="{FF2B5EF4-FFF2-40B4-BE49-F238E27FC236}">
                <a16:creationId xmlns:a16="http://schemas.microsoft.com/office/drawing/2014/main" id="{8C006AFF-D8C6-4B75-98E3-8514364785F3}"/>
              </a:ext>
            </a:extLst>
          </p:cNvPr>
          <p:cNvCxnSpPr>
            <a:cxnSpLocks/>
          </p:cNvCxnSpPr>
          <p:nvPr/>
        </p:nvCxnSpPr>
        <p:spPr>
          <a:xfrm flipH="1">
            <a:off x="1711279" y="2431644"/>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9B881C3-C38E-4FAD-8232-DD56E0511B7D}"/>
              </a:ext>
            </a:extLst>
          </p:cNvPr>
          <p:cNvCxnSpPr>
            <a:cxnSpLocks/>
          </p:cNvCxnSpPr>
          <p:nvPr/>
        </p:nvCxnSpPr>
        <p:spPr>
          <a:xfrm>
            <a:off x="3075995" y="2409725"/>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B962941-DE67-4F9C-8D42-5D7089C27974}"/>
              </a:ext>
            </a:extLst>
          </p:cNvPr>
          <p:cNvSpPr txBox="1"/>
          <p:nvPr/>
        </p:nvSpPr>
        <p:spPr>
          <a:xfrm>
            <a:off x="797232" y="2482172"/>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Tree>
    <p:extLst>
      <p:ext uri="{BB962C8B-B14F-4D97-AF65-F5344CB8AC3E}">
        <p14:creationId xmlns:p14="http://schemas.microsoft.com/office/powerpoint/2010/main" val="155287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4981605" y="1315856"/>
            <a:ext cx="6769099" cy="4226285"/>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Kenya wants to ban plastic, ban the use of plastic bags. Where does the United States want to dump all of its plastic trash?  In Kenya. Who has the upper hand in those trade agreements? There are countries trying to do the right thing for their own people when it comes to plastic, when it comes to food labeling and they can't get that done because of these American trade agreements, NAFTA.   They force junk food on South American countries because they have that export market and they can control that.   That's just one small sub issue where the United States already acts as a global bully, where it already controls the manipulates. Mexico can't go to the UN and have the upper hand. It's controlled through America.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see this as a union between the Republican party and corrupt socially conservative Protestantism.  We understand this based on parables, World War I plus World War II equals world War III.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27</a:t>
            </a:fld>
            <a:endParaRPr lang="en-US"/>
          </a:p>
        </p:txBody>
      </p:sp>
      <p:sp>
        <p:nvSpPr>
          <p:cNvPr id="105" name="TextBox 104">
            <a:extLst>
              <a:ext uri="{FF2B5EF4-FFF2-40B4-BE49-F238E27FC236}">
                <a16:creationId xmlns:a16="http://schemas.microsoft.com/office/drawing/2014/main" id="{95AD6617-613D-4EFF-A83B-04A8217A4C8E}"/>
              </a:ext>
            </a:extLst>
          </p:cNvPr>
          <p:cNvSpPr txBox="1"/>
          <p:nvPr/>
        </p:nvSpPr>
        <p:spPr>
          <a:xfrm>
            <a:off x="3740804" y="2301789"/>
            <a:ext cx="940441" cy="461665"/>
          </a:xfrm>
          <a:prstGeom prst="rect">
            <a:avLst/>
          </a:prstGeom>
          <a:noFill/>
          <a:ln>
            <a:noFill/>
          </a:ln>
        </p:spPr>
        <p:txBody>
          <a:bodyPr wrap="square" rtlCol="0">
            <a:spAutoFit/>
          </a:bodyPr>
          <a:lstStyle/>
          <a:p>
            <a:pPr algn="ctr"/>
            <a:r>
              <a:rPr lang="en-US" sz="1200" dirty="0">
                <a:latin typeface="Arial Narrow" panose="020B0606020202030204" pitchFamily="34" charset="0"/>
              </a:rPr>
              <a:t>Trump</a:t>
            </a:r>
          </a:p>
          <a:p>
            <a:pPr algn="ctr"/>
            <a:r>
              <a:rPr lang="en-US" sz="1200" dirty="0">
                <a:latin typeface="Arial Narrow" panose="020B0606020202030204" pitchFamily="34" charset="0"/>
              </a:rPr>
              <a:t>dictator</a:t>
            </a:r>
          </a:p>
        </p:txBody>
      </p:sp>
      <p:sp>
        <p:nvSpPr>
          <p:cNvPr id="13" name="TextBox 12">
            <a:extLst>
              <a:ext uri="{FF2B5EF4-FFF2-40B4-BE49-F238E27FC236}">
                <a16:creationId xmlns:a16="http://schemas.microsoft.com/office/drawing/2014/main" id="{D9E8E6AD-3D5A-4485-A694-7CF6A2A165C0}"/>
              </a:ext>
            </a:extLst>
          </p:cNvPr>
          <p:cNvSpPr txBox="1"/>
          <p:nvPr/>
        </p:nvSpPr>
        <p:spPr>
          <a:xfrm>
            <a:off x="916507" y="3058766"/>
            <a:ext cx="1321576" cy="1600438"/>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Globalism/UN</a:t>
            </a:r>
          </a:p>
          <a:p>
            <a:pPr algn="ctr"/>
            <a:r>
              <a:rPr lang="en-US" sz="1200" dirty="0">
                <a:latin typeface="Arial Narrow" panose="020B0606020202030204" pitchFamily="34" charset="0"/>
              </a:rPr>
              <a:t>Satanic deep state</a:t>
            </a:r>
          </a:p>
          <a:p>
            <a:pPr algn="ctr"/>
            <a:r>
              <a:rPr lang="en-US" sz="1200" dirty="0" err="1">
                <a:latin typeface="Arial Narrow" panose="020B0606020202030204" pitchFamily="34" charset="0"/>
              </a:rPr>
              <a:t>QAnon</a:t>
            </a:r>
            <a:endParaRPr lang="en-US" sz="1200" dirty="0">
              <a:latin typeface="Arial Narrow" panose="020B0606020202030204" pitchFamily="34" charset="0"/>
            </a:endParaRPr>
          </a:p>
          <a:p>
            <a:pPr algn="ctr"/>
            <a:r>
              <a:rPr lang="en-US" sz="1200" dirty="0">
                <a:latin typeface="Arial Narrow" panose="020B0606020202030204" pitchFamily="34" charset="0"/>
              </a:rPr>
              <a:t>Secret Societies</a:t>
            </a:r>
          </a:p>
          <a:p>
            <a:pPr algn="ctr"/>
            <a:r>
              <a:rPr lang="en-US" sz="1200" dirty="0" err="1">
                <a:latin typeface="Arial Narrow" panose="020B0606020202030204" pitchFamily="34" charset="0"/>
              </a:rPr>
              <a:t>Rothchilds</a:t>
            </a:r>
            <a:endParaRPr lang="en-US" sz="1200" dirty="0">
              <a:latin typeface="Arial Narrow" panose="020B0606020202030204" pitchFamily="34" charset="0"/>
            </a:endParaRPr>
          </a:p>
          <a:p>
            <a:pPr algn="ctr"/>
            <a:r>
              <a:rPr lang="en-US" sz="1200" dirty="0">
                <a:latin typeface="Arial Narrow" panose="020B0606020202030204" pitchFamily="34" charset="0"/>
              </a:rPr>
              <a:t>Illuminati</a:t>
            </a:r>
          </a:p>
          <a:p>
            <a:pPr algn="ctr"/>
            <a:r>
              <a:rPr lang="en-US" sz="1200" dirty="0">
                <a:latin typeface="Arial Narrow" panose="020B0606020202030204" pitchFamily="34" charset="0"/>
              </a:rPr>
              <a:t>George Sorors</a:t>
            </a:r>
          </a:p>
          <a:p>
            <a:pPr algn="ctr"/>
            <a:r>
              <a:rPr lang="en-US" sz="1200" dirty="0">
                <a:latin typeface="Arial Narrow" panose="020B0606020202030204" pitchFamily="34" charset="0"/>
              </a:rPr>
              <a:t>Bill Gates</a:t>
            </a:r>
          </a:p>
        </p:txBody>
      </p:sp>
      <p:sp>
        <p:nvSpPr>
          <p:cNvPr id="14" name="TextBox 13">
            <a:extLst>
              <a:ext uri="{FF2B5EF4-FFF2-40B4-BE49-F238E27FC236}">
                <a16:creationId xmlns:a16="http://schemas.microsoft.com/office/drawing/2014/main" id="{AE6739FE-0497-416A-95BA-8F8FC260523A}"/>
              </a:ext>
            </a:extLst>
          </p:cNvPr>
          <p:cNvSpPr txBox="1"/>
          <p:nvPr/>
        </p:nvSpPr>
        <p:spPr>
          <a:xfrm>
            <a:off x="1926825" y="1983190"/>
            <a:ext cx="1557804" cy="369332"/>
          </a:xfrm>
          <a:prstGeom prst="rect">
            <a:avLst/>
          </a:prstGeom>
          <a:noFill/>
        </p:spPr>
        <p:txBody>
          <a:bodyPr wrap="square" rtlCol="0">
            <a:spAutoFit/>
          </a:bodyPr>
          <a:lstStyle/>
          <a:p>
            <a:pPr algn="ctr"/>
            <a:r>
              <a:rPr lang="en-US" b="1" dirty="0">
                <a:latin typeface="Arial Narrow" panose="020B0606020202030204" pitchFamily="34" charset="0"/>
              </a:rPr>
              <a:t>1 World Gov</a:t>
            </a:r>
            <a:r>
              <a:rPr lang="en-US" sz="1200" dirty="0">
                <a:latin typeface="Arial Narrow" panose="020B0606020202030204" pitchFamily="34" charset="0"/>
              </a:rPr>
              <a:t>.</a:t>
            </a:r>
          </a:p>
        </p:txBody>
      </p:sp>
      <p:sp>
        <p:nvSpPr>
          <p:cNvPr id="15" name="TextBox 14">
            <a:extLst>
              <a:ext uri="{FF2B5EF4-FFF2-40B4-BE49-F238E27FC236}">
                <a16:creationId xmlns:a16="http://schemas.microsoft.com/office/drawing/2014/main" id="{77B236B3-2E00-4C40-8CB2-A6405A6C1F58}"/>
              </a:ext>
            </a:extLst>
          </p:cNvPr>
          <p:cNvSpPr txBox="1"/>
          <p:nvPr/>
        </p:nvSpPr>
        <p:spPr>
          <a:xfrm>
            <a:off x="2843255" y="3054928"/>
            <a:ext cx="1468025" cy="1600438"/>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Nationalism</a:t>
            </a:r>
          </a:p>
          <a:p>
            <a:pPr algn="ctr"/>
            <a:r>
              <a:rPr lang="en-US" sz="1200" dirty="0">
                <a:latin typeface="Arial Narrow" panose="020B0606020202030204" pitchFamily="34" charset="0"/>
              </a:rPr>
              <a:t>USA Dictatorship</a:t>
            </a:r>
          </a:p>
          <a:p>
            <a:pPr algn="r"/>
            <a:r>
              <a:rPr lang="en-US" sz="1200" u="sng" dirty="0">
                <a:latin typeface="Arial Narrow" panose="020B0606020202030204" pitchFamily="34" charset="0"/>
              </a:rPr>
              <a:t>USA</a:t>
            </a:r>
          </a:p>
          <a:p>
            <a:pPr algn="r"/>
            <a:r>
              <a:rPr lang="en-US" sz="1200" dirty="0">
                <a:latin typeface="Arial Narrow" panose="020B0606020202030204" pitchFamily="34" charset="0"/>
              </a:rPr>
              <a:t>UN</a:t>
            </a:r>
          </a:p>
          <a:p>
            <a:pPr algn="ctr"/>
            <a:r>
              <a:rPr lang="en-US" sz="1200" dirty="0">
                <a:latin typeface="Arial Narrow" panose="020B0606020202030204" pitchFamily="34" charset="0"/>
              </a:rPr>
              <a:t>Rep. Party</a:t>
            </a:r>
          </a:p>
          <a:p>
            <a:pPr algn="ctr"/>
            <a:r>
              <a:rPr lang="en-US" sz="1200" dirty="0">
                <a:latin typeface="Arial Narrow" panose="020B0606020202030204" pitchFamily="34" charset="0"/>
              </a:rPr>
              <a:t>Parables</a:t>
            </a:r>
          </a:p>
          <a:p>
            <a:pPr algn="ctr"/>
            <a:r>
              <a:rPr lang="en-US" sz="1200" dirty="0">
                <a:latin typeface="Arial Narrow" panose="020B0606020202030204" pitchFamily="34" charset="0"/>
              </a:rPr>
              <a:t>WW1 + WW2 = WW3</a:t>
            </a:r>
          </a:p>
          <a:p>
            <a:pPr algn="ctr"/>
            <a:endParaRPr lang="en-US" sz="1200" dirty="0">
              <a:latin typeface="Arial Narrow" panose="020B0606020202030204" pitchFamily="34" charset="0"/>
            </a:endParaRPr>
          </a:p>
        </p:txBody>
      </p:sp>
      <p:cxnSp>
        <p:nvCxnSpPr>
          <p:cNvPr id="16" name="Straight Arrow Connector 15">
            <a:extLst>
              <a:ext uri="{FF2B5EF4-FFF2-40B4-BE49-F238E27FC236}">
                <a16:creationId xmlns:a16="http://schemas.microsoft.com/office/drawing/2014/main" id="{8C006AFF-D8C6-4B75-98E3-8514364785F3}"/>
              </a:ext>
            </a:extLst>
          </p:cNvPr>
          <p:cNvCxnSpPr>
            <a:cxnSpLocks/>
          </p:cNvCxnSpPr>
          <p:nvPr/>
        </p:nvCxnSpPr>
        <p:spPr>
          <a:xfrm flipH="1">
            <a:off x="1711279" y="2431644"/>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9B881C3-C38E-4FAD-8232-DD56E0511B7D}"/>
              </a:ext>
            </a:extLst>
          </p:cNvPr>
          <p:cNvCxnSpPr>
            <a:cxnSpLocks/>
          </p:cNvCxnSpPr>
          <p:nvPr/>
        </p:nvCxnSpPr>
        <p:spPr>
          <a:xfrm>
            <a:off x="3075995" y="2409725"/>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B962941-DE67-4F9C-8D42-5D7089C27974}"/>
              </a:ext>
            </a:extLst>
          </p:cNvPr>
          <p:cNvSpPr txBox="1"/>
          <p:nvPr/>
        </p:nvSpPr>
        <p:spPr>
          <a:xfrm>
            <a:off x="797232" y="2482172"/>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Tree>
    <p:extLst>
      <p:ext uri="{BB962C8B-B14F-4D97-AF65-F5344CB8AC3E}">
        <p14:creationId xmlns:p14="http://schemas.microsoft.com/office/powerpoint/2010/main" val="2853243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4830003" y="1972536"/>
            <a:ext cx="6930538" cy="4226285"/>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someone in the world, a gentile, not in the sophisticated way this movement can do that, but they can see that. And if you see nationalism is the global threat Trump is a dictator.  So when you have 34,000 people marching In Germany, marching in Berlin, saying we believe in Q Anon, and by the way we are aware of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othschilds and the Illuminati threat and George Soros and Bill Gates and that wicked World Health Organization that's trying to vaccinate us all, control us through this pandemic, through secret societies, through this satanic deep state, this is Walter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Veith’s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message.  Where does Adventism stand? Whether you're a conference attending member, whether you're part of an independent ministry, </a:t>
            </a:r>
            <a:r>
              <a:rPr lang="en-US" sz="18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where does Adventism stand when they're standing before Sunday law?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Whether you're a Pharisee or whether you're a Sadducee, the greatest threat is that they all stand under globalism because they don't understand the character of God and they don't understand the nature of his kingdom and they don't understand the external events.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28</a:t>
            </a:fld>
            <a:endParaRPr lang="en-US"/>
          </a:p>
        </p:txBody>
      </p:sp>
      <p:sp>
        <p:nvSpPr>
          <p:cNvPr id="105" name="TextBox 104">
            <a:extLst>
              <a:ext uri="{FF2B5EF4-FFF2-40B4-BE49-F238E27FC236}">
                <a16:creationId xmlns:a16="http://schemas.microsoft.com/office/drawing/2014/main" id="{95AD6617-613D-4EFF-A83B-04A8217A4C8E}"/>
              </a:ext>
            </a:extLst>
          </p:cNvPr>
          <p:cNvSpPr txBox="1"/>
          <p:nvPr/>
        </p:nvSpPr>
        <p:spPr>
          <a:xfrm>
            <a:off x="3752535" y="2482171"/>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dictator</a:t>
            </a:r>
          </a:p>
        </p:txBody>
      </p:sp>
      <p:sp>
        <p:nvSpPr>
          <p:cNvPr id="13" name="TextBox 12">
            <a:extLst>
              <a:ext uri="{FF2B5EF4-FFF2-40B4-BE49-F238E27FC236}">
                <a16:creationId xmlns:a16="http://schemas.microsoft.com/office/drawing/2014/main" id="{D9E8E6AD-3D5A-4485-A694-7CF6A2A165C0}"/>
              </a:ext>
            </a:extLst>
          </p:cNvPr>
          <p:cNvSpPr txBox="1"/>
          <p:nvPr/>
        </p:nvSpPr>
        <p:spPr>
          <a:xfrm>
            <a:off x="916507" y="3058766"/>
            <a:ext cx="1321576" cy="1785104"/>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Globalism/UN</a:t>
            </a:r>
          </a:p>
          <a:p>
            <a:pPr algn="ctr"/>
            <a:r>
              <a:rPr lang="en-US" sz="1200" dirty="0">
                <a:latin typeface="Arial Narrow" panose="020B0606020202030204" pitchFamily="34" charset="0"/>
              </a:rPr>
              <a:t>Satanic deep state</a:t>
            </a:r>
          </a:p>
          <a:p>
            <a:pPr algn="ctr"/>
            <a:r>
              <a:rPr lang="en-US" sz="1200" dirty="0" err="1">
                <a:latin typeface="Arial Narrow" panose="020B0606020202030204" pitchFamily="34" charset="0"/>
              </a:rPr>
              <a:t>QAnon</a:t>
            </a:r>
            <a:endParaRPr lang="en-US" sz="1200" dirty="0">
              <a:latin typeface="Arial Narrow" panose="020B0606020202030204" pitchFamily="34" charset="0"/>
            </a:endParaRPr>
          </a:p>
          <a:p>
            <a:pPr algn="ctr"/>
            <a:r>
              <a:rPr lang="en-US" sz="1200" dirty="0">
                <a:latin typeface="Arial Narrow" panose="020B0606020202030204" pitchFamily="34" charset="0"/>
              </a:rPr>
              <a:t>Secret Societies</a:t>
            </a:r>
          </a:p>
          <a:p>
            <a:pPr algn="ctr"/>
            <a:r>
              <a:rPr lang="en-US" sz="1200" dirty="0" err="1">
                <a:latin typeface="Arial Narrow" panose="020B0606020202030204" pitchFamily="34" charset="0"/>
              </a:rPr>
              <a:t>Rothchilds</a:t>
            </a:r>
            <a:endParaRPr lang="en-US" sz="1200" dirty="0">
              <a:latin typeface="Arial Narrow" panose="020B0606020202030204" pitchFamily="34" charset="0"/>
            </a:endParaRPr>
          </a:p>
          <a:p>
            <a:pPr algn="ctr"/>
            <a:r>
              <a:rPr lang="en-US" sz="1200" dirty="0">
                <a:latin typeface="Arial Narrow" panose="020B0606020202030204" pitchFamily="34" charset="0"/>
              </a:rPr>
              <a:t>Illuminati</a:t>
            </a:r>
          </a:p>
          <a:p>
            <a:pPr algn="ctr"/>
            <a:r>
              <a:rPr lang="en-US" sz="1200" dirty="0">
                <a:latin typeface="Arial Narrow" panose="020B0606020202030204" pitchFamily="34" charset="0"/>
              </a:rPr>
              <a:t>George Sorors</a:t>
            </a:r>
          </a:p>
          <a:p>
            <a:pPr algn="ctr"/>
            <a:r>
              <a:rPr lang="en-US" sz="1200" dirty="0">
                <a:latin typeface="Arial Narrow" panose="020B0606020202030204" pitchFamily="34" charset="0"/>
              </a:rPr>
              <a:t>Bill Gates</a:t>
            </a:r>
          </a:p>
          <a:p>
            <a:pPr algn="ctr"/>
            <a:r>
              <a:rPr lang="en-US" sz="1200" dirty="0">
                <a:latin typeface="Arial Narrow" panose="020B0606020202030204" pitchFamily="34" charset="0"/>
              </a:rPr>
              <a:t>Vaccines </a:t>
            </a:r>
          </a:p>
        </p:txBody>
      </p:sp>
      <p:sp>
        <p:nvSpPr>
          <p:cNvPr id="14" name="TextBox 13">
            <a:extLst>
              <a:ext uri="{FF2B5EF4-FFF2-40B4-BE49-F238E27FC236}">
                <a16:creationId xmlns:a16="http://schemas.microsoft.com/office/drawing/2014/main" id="{AE6739FE-0497-416A-95BA-8F8FC260523A}"/>
              </a:ext>
            </a:extLst>
          </p:cNvPr>
          <p:cNvSpPr txBox="1"/>
          <p:nvPr/>
        </p:nvSpPr>
        <p:spPr>
          <a:xfrm>
            <a:off x="1926825" y="1983190"/>
            <a:ext cx="1557804" cy="369332"/>
          </a:xfrm>
          <a:prstGeom prst="rect">
            <a:avLst/>
          </a:prstGeom>
          <a:noFill/>
        </p:spPr>
        <p:txBody>
          <a:bodyPr wrap="square" rtlCol="0">
            <a:spAutoFit/>
          </a:bodyPr>
          <a:lstStyle/>
          <a:p>
            <a:pPr algn="ctr"/>
            <a:r>
              <a:rPr lang="en-US" b="1" dirty="0">
                <a:latin typeface="Arial Narrow" panose="020B0606020202030204" pitchFamily="34" charset="0"/>
              </a:rPr>
              <a:t>1 World Gov</a:t>
            </a:r>
            <a:r>
              <a:rPr lang="en-US" sz="1200" dirty="0">
                <a:latin typeface="Arial Narrow" panose="020B0606020202030204" pitchFamily="34" charset="0"/>
              </a:rPr>
              <a:t>.</a:t>
            </a:r>
          </a:p>
        </p:txBody>
      </p:sp>
      <p:sp>
        <p:nvSpPr>
          <p:cNvPr id="15" name="TextBox 14">
            <a:extLst>
              <a:ext uri="{FF2B5EF4-FFF2-40B4-BE49-F238E27FC236}">
                <a16:creationId xmlns:a16="http://schemas.microsoft.com/office/drawing/2014/main" id="{77B236B3-2E00-4C40-8CB2-A6405A6C1F58}"/>
              </a:ext>
            </a:extLst>
          </p:cNvPr>
          <p:cNvSpPr txBox="1"/>
          <p:nvPr/>
        </p:nvSpPr>
        <p:spPr>
          <a:xfrm>
            <a:off x="2843255" y="3054928"/>
            <a:ext cx="1468025" cy="1600438"/>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Nationalism</a:t>
            </a:r>
          </a:p>
          <a:p>
            <a:pPr algn="ctr"/>
            <a:r>
              <a:rPr lang="en-US" sz="1200" dirty="0">
                <a:latin typeface="Arial Narrow" panose="020B0606020202030204" pitchFamily="34" charset="0"/>
              </a:rPr>
              <a:t>USA Dictatorship</a:t>
            </a:r>
          </a:p>
          <a:p>
            <a:pPr algn="r"/>
            <a:r>
              <a:rPr lang="en-US" sz="1200" u="sng" dirty="0">
                <a:latin typeface="Arial Narrow" panose="020B0606020202030204" pitchFamily="34" charset="0"/>
              </a:rPr>
              <a:t>USA</a:t>
            </a:r>
          </a:p>
          <a:p>
            <a:pPr algn="r"/>
            <a:r>
              <a:rPr lang="en-US" sz="1200" dirty="0">
                <a:latin typeface="Arial Narrow" panose="020B0606020202030204" pitchFamily="34" charset="0"/>
              </a:rPr>
              <a:t>UN</a:t>
            </a:r>
          </a:p>
          <a:p>
            <a:pPr algn="ctr"/>
            <a:r>
              <a:rPr lang="en-US" sz="1200" dirty="0">
                <a:latin typeface="Arial Narrow" panose="020B0606020202030204" pitchFamily="34" charset="0"/>
              </a:rPr>
              <a:t>Rep. Party</a:t>
            </a:r>
          </a:p>
          <a:p>
            <a:pPr algn="ctr"/>
            <a:r>
              <a:rPr lang="en-US" sz="1200" dirty="0">
                <a:latin typeface="Arial Narrow" panose="020B0606020202030204" pitchFamily="34" charset="0"/>
              </a:rPr>
              <a:t>Parables</a:t>
            </a:r>
          </a:p>
          <a:p>
            <a:pPr algn="ctr"/>
            <a:r>
              <a:rPr lang="en-US" sz="1200" dirty="0">
                <a:latin typeface="Arial Narrow" panose="020B0606020202030204" pitchFamily="34" charset="0"/>
              </a:rPr>
              <a:t>WW1 + WW2 = WW3</a:t>
            </a:r>
          </a:p>
          <a:p>
            <a:pPr algn="ctr"/>
            <a:endParaRPr lang="en-US" sz="1200" dirty="0">
              <a:latin typeface="Arial Narrow" panose="020B0606020202030204" pitchFamily="34" charset="0"/>
            </a:endParaRPr>
          </a:p>
        </p:txBody>
      </p:sp>
      <p:cxnSp>
        <p:nvCxnSpPr>
          <p:cNvPr id="16" name="Straight Arrow Connector 15">
            <a:extLst>
              <a:ext uri="{FF2B5EF4-FFF2-40B4-BE49-F238E27FC236}">
                <a16:creationId xmlns:a16="http://schemas.microsoft.com/office/drawing/2014/main" id="{8C006AFF-D8C6-4B75-98E3-8514364785F3}"/>
              </a:ext>
            </a:extLst>
          </p:cNvPr>
          <p:cNvCxnSpPr>
            <a:cxnSpLocks/>
          </p:cNvCxnSpPr>
          <p:nvPr/>
        </p:nvCxnSpPr>
        <p:spPr>
          <a:xfrm flipH="1">
            <a:off x="1711279" y="2431644"/>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9B881C3-C38E-4FAD-8232-DD56E0511B7D}"/>
              </a:ext>
            </a:extLst>
          </p:cNvPr>
          <p:cNvCxnSpPr>
            <a:cxnSpLocks/>
          </p:cNvCxnSpPr>
          <p:nvPr/>
        </p:nvCxnSpPr>
        <p:spPr>
          <a:xfrm>
            <a:off x="3075995" y="2409725"/>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B962941-DE67-4F9C-8D42-5D7089C27974}"/>
              </a:ext>
            </a:extLst>
          </p:cNvPr>
          <p:cNvSpPr txBox="1"/>
          <p:nvPr/>
        </p:nvSpPr>
        <p:spPr>
          <a:xfrm>
            <a:off x="797232" y="2482172"/>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
        <p:nvSpPr>
          <p:cNvPr id="4" name="TextBox 3">
            <a:extLst>
              <a:ext uri="{FF2B5EF4-FFF2-40B4-BE49-F238E27FC236}">
                <a16:creationId xmlns:a16="http://schemas.microsoft.com/office/drawing/2014/main" id="{28B4569F-B82B-4A31-ABEE-F9E2CB539F1E}"/>
              </a:ext>
            </a:extLst>
          </p:cNvPr>
          <p:cNvSpPr txBox="1"/>
          <p:nvPr/>
        </p:nvSpPr>
        <p:spPr>
          <a:xfrm>
            <a:off x="664945" y="5024603"/>
            <a:ext cx="1706418" cy="584775"/>
          </a:xfrm>
          <a:prstGeom prst="rect">
            <a:avLst/>
          </a:prstGeom>
          <a:noFill/>
          <a:ln>
            <a:noFill/>
          </a:ln>
        </p:spPr>
        <p:txBody>
          <a:bodyPr wrap="square" rtlCol="0">
            <a:spAutoFit/>
          </a:bodyPr>
          <a:lstStyle/>
          <a:p>
            <a:pPr algn="ct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Walter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Veith’s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message</a:t>
            </a:r>
            <a:endParaRPr lang="en-US" sz="1600" b="1" dirty="0">
              <a:latin typeface="Arial Narrow" panose="020B0606020202030204" pitchFamily="34" charset="0"/>
            </a:endParaRPr>
          </a:p>
        </p:txBody>
      </p:sp>
      <p:cxnSp>
        <p:nvCxnSpPr>
          <p:cNvPr id="20" name="Straight Connector 19">
            <a:extLst>
              <a:ext uri="{FF2B5EF4-FFF2-40B4-BE49-F238E27FC236}">
                <a16:creationId xmlns:a16="http://schemas.microsoft.com/office/drawing/2014/main" id="{77F5BF66-3C82-4CFE-97DA-39840B55E588}"/>
              </a:ext>
            </a:extLst>
          </p:cNvPr>
          <p:cNvCxnSpPr/>
          <p:nvPr/>
        </p:nvCxnSpPr>
        <p:spPr>
          <a:xfrm>
            <a:off x="3998995" y="1666276"/>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6E541D6-83CA-49BF-8901-AE62EDF4F1E2}"/>
              </a:ext>
            </a:extLst>
          </p:cNvPr>
          <p:cNvCxnSpPr/>
          <p:nvPr/>
        </p:nvCxnSpPr>
        <p:spPr>
          <a:xfrm>
            <a:off x="4011954" y="112893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90B503C-C798-465A-A7D8-128ADA004E91}"/>
              </a:ext>
            </a:extLst>
          </p:cNvPr>
          <p:cNvCxnSpPr/>
          <p:nvPr/>
        </p:nvCxnSpPr>
        <p:spPr>
          <a:xfrm>
            <a:off x="5013921" y="1132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50B3A29-9020-4B55-A398-84C790B811DF}"/>
              </a:ext>
            </a:extLst>
          </p:cNvPr>
          <p:cNvCxnSpPr/>
          <p:nvPr/>
        </p:nvCxnSpPr>
        <p:spPr>
          <a:xfrm>
            <a:off x="11859528" y="1132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EF38106-5055-4015-BB0A-496E0B723AF6}"/>
              </a:ext>
            </a:extLst>
          </p:cNvPr>
          <p:cNvSpPr txBox="1"/>
          <p:nvPr/>
        </p:nvSpPr>
        <p:spPr>
          <a:xfrm>
            <a:off x="11581787" y="731164"/>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25" name="Straight Connector 24">
            <a:extLst>
              <a:ext uri="{FF2B5EF4-FFF2-40B4-BE49-F238E27FC236}">
                <a16:creationId xmlns:a16="http://schemas.microsoft.com/office/drawing/2014/main" id="{FDF5CB27-5065-4BC4-AB03-47232F2BD367}"/>
              </a:ext>
            </a:extLst>
          </p:cNvPr>
          <p:cNvCxnSpPr/>
          <p:nvPr/>
        </p:nvCxnSpPr>
        <p:spPr>
          <a:xfrm>
            <a:off x="10826478" y="11306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6A4202F-DCD0-4013-BDE1-7691B415A580}"/>
              </a:ext>
            </a:extLst>
          </p:cNvPr>
          <p:cNvSpPr txBox="1"/>
          <p:nvPr/>
        </p:nvSpPr>
        <p:spPr>
          <a:xfrm>
            <a:off x="10668748" y="720818"/>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27" name="Straight Connector 26">
            <a:extLst>
              <a:ext uri="{FF2B5EF4-FFF2-40B4-BE49-F238E27FC236}">
                <a16:creationId xmlns:a16="http://schemas.microsoft.com/office/drawing/2014/main" id="{FC87BD9E-6166-4FF3-A9B2-2C67BB444AC8}"/>
              </a:ext>
            </a:extLst>
          </p:cNvPr>
          <p:cNvCxnSpPr/>
          <p:nvPr/>
        </p:nvCxnSpPr>
        <p:spPr>
          <a:xfrm>
            <a:off x="9793429" y="11373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0A6D61D-E360-411B-AB6D-A53DA7CF03A0}"/>
              </a:ext>
            </a:extLst>
          </p:cNvPr>
          <p:cNvSpPr txBox="1"/>
          <p:nvPr/>
        </p:nvSpPr>
        <p:spPr>
          <a:xfrm>
            <a:off x="9655785" y="719381"/>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sp>
        <p:nvSpPr>
          <p:cNvPr id="29" name="TextBox 28">
            <a:extLst>
              <a:ext uri="{FF2B5EF4-FFF2-40B4-BE49-F238E27FC236}">
                <a16:creationId xmlns:a16="http://schemas.microsoft.com/office/drawing/2014/main" id="{383C3083-34DA-4EBD-AC28-5D10E6FDDCA0}"/>
              </a:ext>
            </a:extLst>
          </p:cNvPr>
          <p:cNvSpPr txBox="1"/>
          <p:nvPr/>
        </p:nvSpPr>
        <p:spPr>
          <a:xfrm>
            <a:off x="3861352" y="318461"/>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30" name="TextBox 29">
            <a:extLst>
              <a:ext uri="{FF2B5EF4-FFF2-40B4-BE49-F238E27FC236}">
                <a16:creationId xmlns:a16="http://schemas.microsoft.com/office/drawing/2014/main" id="{AE1401D5-4B45-49DF-B054-2971BB4FD0B7}"/>
              </a:ext>
            </a:extLst>
          </p:cNvPr>
          <p:cNvSpPr txBox="1"/>
          <p:nvPr/>
        </p:nvSpPr>
        <p:spPr>
          <a:xfrm>
            <a:off x="3393595" y="1264430"/>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31" name="TextBox 30">
            <a:extLst>
              <a:ext uri="{FF2B5EF4-FFF2-40B4-BE49-F238E27FC236}">
                <a16:creationId xmlns:a16="http://schemas.microsoft.com/office/drawing/2014/main" id="{11E71B15-CACB-494A-B7B4-0AA05E721285}"/>
              </a:ext>
            </a:extLst>
          </p:cNvPr>
          <p:cNvSpPr txBox="1"/>
          <p:nvPr/>
        </p:nvSpPr>
        <p:spPr>
          <a:xfrm>
            <a:off x="10944224" y="138470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2" name="TextBox 31">
            <a:extLst>
              <a:ext uri="{FF2B5EF4-FFF2-40B4-BE49-F238E27FC236}">
                <a16:creationId xmlns:a16="http://schemas.microsoft.com/office/drawing/2014/main" id="{F4F3BC45-A064-476A-9155-AE307BE605AA}"/>
              </a:ext>
            </a:extLst>
          </p:cNvPr>
          <p:cNvSpPr txBox="1"/>
          <p:nvPr/>
        </p:nvSpPr>
        <p:spPr>
          <a:xfrm>
            <a:off x="11000251" y="113152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3" name="TextBox 32">
            <a:extLst>
              <a:ext uri="{FF2B5EF4-FFF2-40B4-BE49-F238E27FC236}">
                <a16:creationId xmlns:a16="http://schemas.microsoft.com/office/drawing/2014/main" id="{08151716-BDCF-47D0-B51F-0D476A11D142}"/>
              </a:ext>
            </a:extLst>
          </p:cNvPr>
          <p:cNvSpPr txBox="1"/>
          <p:nvPr/>
        </p:nvSpPr>
        <p:spPr>
          <a:xfrm>
            <a:off x="3779993" y="6779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34" name="TextBox 33">
            <a:extLst>
              <a:ext uri="{FF2B5EF4-FFF2-40B4-BE49-F238E27FC236}">
                <a16:creationId xmlns:a16="http://schemas.microsoft.com/office/drawing/2014/main" id="{1DB698A2-1436-4345-90A1-00003DC6AB45}"/>
              </a:ext>
            </a:extLst>
          </p:cNvPr>
          <p:cNvSpPr txBox="1"/>
          <p:nvPr/>
        </p:nvSpPr>
        <p:spPr>
          <a:xfrm>
            <a:off x="4690543" y="668944"/>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5" name="TextBox 34">
            <a:extLst>
              <a:ext uri="{FF2B5EF4-FFF2-40B4-BE49-F238E27FC236}">
                <a16:creationId xmlns:a16="http://schemas.microsoft.com/office/drawing/2014/main" id="{8F3D4631-A250-4ECC-A2D3-95E2EDA402FE}"/>
              </a:ext>
            </a:extLst>
          </p:cNvPr>
          <p:cNvSpPr txBox="1"/>
          <p:nvPr/>
        </p:nvSpPr>
        <p:spPr>
          <a:xfrm>
            <a:off x="8213289" y="1243483"/>
            <a:ext cx="661308" cy="369332"/>
          </a:xfrm>
          <a:prstGeom prst="rect">
            <a:avLst/>
          </a:prstGeom>
          <a:noFill/>
        </p:spPr>
        <p:txBody>
          <a:bodyPr wrap="square" rtlCol="0">
            <a:spAutoFit/>
          </a:bodyPr>
          <a:lstStyle/>
          <a:p>
            <a:r>
              <a:rPr lang="en-US" dirty="0">
                <a:solidFill>
                  <a:srgbClr val="0000FF"/>
                </a:solidFill>
                <a:sym typeface="Wingdings" panose="05000000000000000000" pitchFamily="2" charset="2"/>
              </a:rPr>
              <a:t></a:t>
            </a:r>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3845883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495667" y="503094"/>
            <a:ext cx="3332796" cy="966290"/>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priest, Levite, Nethinim, 144,000 all are being torn by this one issue between globalism and nationalism.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29</a:t>
            </a:fld>
            <a:endParaRPr lang="en-US"/>
          </a:p>
        </p:txBody>
      </p:sp>
      <p:sp>
        <p:nvSpPr>
          <p:cNvPr id="105" name="TextBox 104">
            <a:extLst>
              <a:ext uri="{FF2B5EF4-FFF2-40B4-BE49-F238E27FC236}">
                <a16:creationId xmlns:a16="http://schemas.microsoft.com/office/drawing/2014/main" id="{95AD6617-613D-4EFF-A83B-04A8217A4C8E}"/>
              </a:ext>
            </a:extLst>
          </p:cNvPr>
          <p:cNvSpPr txBox="1"/>
          <p:nvPr/>
        </p:nvSpPr>
        <p:spPr>
          <a:xfrm>
            <a:off x="3193148" y="3068258"/>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dictator</a:t>
            </a:r>
          </a:p>
        </p:txBody>
      </p:sp>
      <p:sp>
        <p:nvSpPr>
          <p:cNvPr id="13" name="TextBox 12">
            <a:extLst>
              <a:ext uri="{FF2B5EF4-FFF2-40B4-BE49-F238E27FC236}">
                <a16:creationId xmlns:a16="http://schemas.microsoft.com/office/drawing/2014/main" id="{D9E8E6AD-3D5A-4485-A694-7CF6A2A165C0}"/>
              </a:ext>
            </a:extLst>
          </p:cNvPr>
          <p:cNvSpPr txBox="1"/>
          <p:nvPr/>
        </p:nvSpPr>
        <p:spPr>
          <a:xfrm>
            <a:off x="458879" y="3644853"/>
            <a:ext cx="1321576" cy="1785104"/>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Globalism/UN</a:t>
            </a:r>
          </a:p>
          <a:p>
            <a:pPr algn="ctr"/>
            <a:r>
              <a:rPr lang="en-US" sz="1200" dirty="0">
                <a:latin typeface="Arial Narrow" panose="020B0606020202030204" pitchFamily="34" charset="0"/>
              </a:rPr>
              <a:t>Satanic deep state</a:t>
            </a:r>
          </a:p>
          <a:p>
            <a:pPr algn="ctr"/>
            <a:r>
              <a:rPr lang="en-US" sz="1200" dirty="0" err="1">
                <a:latin typeface="Arial Narrow" panose="020B0606020202030204" pitchFamily="34" charset="0"/>
              </a:rPr>
              <a:t>QAnon</a:t>
            </a:r>
            <a:endParaRPr lang="en-US" sz="1200" dirty="0">
              <a:latin typeface="Arial Narrow" panose="020B0606020202030204" pitchFamily="34" charset="0"/>
            </a:endParaRPr>
          </a:p>
          <a:p>
            <a:pPr algn="ctr"/>
            <a:r>
              <a:rPr lang="en-US" sz="1200" dirty="0">
                <a:latin typeface="Arial Narrow" panose="020B0606020202030204" pitchFamily="34" charset="0"/>
              </a:rPr>
              <a:t>Secret Societies</a:t>
            </a:r>
          </a:p>
          <a:p>
            <a:pPr algn="ctr"/>
            <a:r>
              <a:rPr lang="en-US" sz="1200" dirty="0" err="1">
                <a:latin typeface="Arial Narrow" panose="020B0606020202030204" pitchFamily="34" charset="0"/>
              </a:rPr>
              <a:t>Rothchilds</a:t>
            </a:r>
            <a:endParaRPr lang="en-US" sz="1200" dirty="0">
              <a:latin typeface="Arial Narrow" panose="020B0606020202030204" pitchFamily="34" charset="0"/>
            </a:endParaRPr>
          </a:p>
          <a:p>
            <a:pPr algn="ctr"/>
            <a:r>
              <a:rPr lang="en-US" sz="1200" dirty="0">
                <a:latin typeface="Arial Narrow" panose="020B0606020202030204" pitchFamily="34" charset="0"/>
              </a:rPr>
              <a:t>Illuminati</a:t>
            </a:r>
          </a:p>
          <a:p>
            <a:pPr algn="ctr"/>
            <a:r>
              <a:rPr lang="en-US" sz="1200" dirty="0">
                <a:latin typeface="Arial Narrow" panose="020B0606020202030204" pitchFamily="34" charset="0"/>
              </a:rPr>
              <a:t>George Sorors</a:t>
            </a:r>
          </a:p>
          <a:p>
            <a:pPr algn="ctr"/>
            <a:r>
              <a:rPr lang="en-US" sz="1200" dirty="0">
                <a:latin typeface="Arial Narrow" panose="020B0606020202030204" pitchFamily="34" charset="0"/>
              </a:rPr>
              <a:t>Bill Gates</a:t>
            </a:r>
          </a:p>
          <a:p>
            <a:pPr algn="ctr"/>
            <a:r>
              <a:rPr lang="en-US" sz="1200" dirty="0">
                <a:latin typeface="Arial Narrow" panose="020B0606020202030204" pitchFamily="34" charset="0"/>
              </a:rPr>
              <a:t>Vaccines </a:t>
            </a:r>
          </a:p>
        </p:txBody>
      </p:sp>
      <p:sp>
        <p:nvSpPr>
          <p:cNvPr id="14" name="TextBox 13">
            <a:extLst>
              <a:ext uri="{FF2B5EF4-FFF2-40B4-BE49-F238E27FC236}">
                <a16:creationId xmlns:a16="http://schemas.microsoft.com/office/drawing/2014/main" id="{AE6739FE-0497-416A-95BA-8F8FC260523A}"/>
              </a:ext>
            </a:extLst>
          </p:cNvPr>
          <p:cNvSpPr txBox="1"/>
          <p:nvPr/>
        </p:nvSpPr>
        <p:spPr>
          <a:xfrm>
            <a:off x="1469197" y="2569277"/>
            <a:ext cx="1557804" cy="369332"/>
          </a:xfrm>
          <a:prstGeom prst="rect">
            <a:avLst/>
          </a:prstGeom>
          <a:noFill/>
        </p:spPr>
        <p:txBody>
          <a:bodyPr wrap="square" rtlCol="0">
            <a:spAutoFit/>
          </a:bodyPr>
          <a:lstStyle/>
          <a:p>
            <a:pPr algn="ctr"/>
            <a:r>
              <a:rPr lang="en-US" b="1" dirty="0">
                <a:latin typeface="Arial Narrow" panose="020B0606020202030204" pitchFamily="34" charset="0"/>
              </a:rPr>
              <a:t>1 World Gov</a:t>
            </a:r>
            <a:r>
              <a:rPr lang="en-US" sz="1200" dirty="0">
                <a:latin typeface="Arial Narrow" panose="020B0606020202030204" pitchFamily="34" charset="0"/>
              </a:rPr>
              <a:t>.</a:t>
            </a:r>
          </a:p>
        </p:txBody>
      </p:sp>
      <p:sp>
        <p:nvSpPr>
          <p:cNvPr id="15" name="TextBox 14">
            <a:extLst>
              <a:ext uri="{FF2B5EF4-FFF2-40B4-BE49-F238E27FC236}">
                <a16:creationId xmlns:a16="http://schemas.microsoft.com/office/drawing/2014/main" id="{77B236B3-2E00-4C40-8CB2-A6405A6C1F58}"/>
              </a:ext>
            </a:extLst>
          </p:cNvPr>
          <p:cNvSpPr txBox="1"/>
          <p:nvPr/>
        </p:nvSpPr>
        <p:spPr>
          <a:xfrm>
            <a:off x="2385627" y="3641015"/>
            <a:ext cx="1468025" cy="1600438"/>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Nationalism</a:t>
            </a:r>
          </a:p>
          <a:p>
            <a:pPr algn="ctr"/>
            <a:r>
              <a:rPr lang="en-US" sz="1200" dirty="0">
                <a:latin typeface="Arial Narrow" panose="020B0606020202030204" pitchFamily="34" charset="0"/>
              </a:rPr>
              <a:t>USA Dictatorship</a:t>
            </a:r>
          </a:p>
          <a:p>
            <a:pPr algn="r"/>
            <a:r>
              <a:rPr lang="en-US" sz="1200" u="sng" dirty="0">
                <a:latin typeface="Arial Narrow" panose="020B0606020202030204" pitchFamily="34" charset="0"/>
              </a:rPr>
              <a:t>USA</a:t>
            </a:r>
          </a:p>
          <a:p>
            <a:pPr algn="r"/>
            <a:r>
              <a:rPr lang="en-US" sz="1200" dirty="0">
                <a:latin typeface="Arial Narrow" panose="020B0606020202030204" pitchFamily="34" charset="0"/>
              </a:rPr>
              <a:t>UN</a:t>
            </a:r>
          </a:p>
          <a:p>
            <a:pPr algn="ctr"/>
            <a:r>
              <a:rPr lang="en-US" sz="1200" dirty="0">
                <a:latin typeface="Arial Narrow" panose="020B0606020202030204" pitchFamily="34" charset="0"/>
              </a:rPr>
              <a:t>Rep. Party</a:t>
            </a:r>
          </a:p>
          <a:p>
            <a:pPr algn="ctr"/>
            <a:r>
              <a:rPr lang="en-US" sz="1200" dirty="0">
                <a:latin typeface="Arial Narrow" panose="020B0606020202030204" pitchFamily="34" charset="0"/>
              </a:rPr>
              <a:t>Parables</a:t>
            </a:r>
          </a:p>
          <a:p>
            <a:pPr algn="ctr"/>
            <a:r>
              <a:rPr lang="en-US" sz="1200" dirty="0">
                <a:latin typeface="Arial Narrow" panose="020B0606020202030204" pitchFamily="34" charset="0"/>
              </a:rPr>
              <a:t>WW1 + WW2 = WW3</a:t>
            </a:r>
          </a:p>
          <a:p>
            <a:pPr algn="ctr"/>
            <a:endParaRPr lang="en-US" sz="1200" dirty="0">
              <a:latin typeface="Arial Narrow" panose="020B0606020202030204" pitchFamily="34" charset="0"/>
            </a:endParaRPr>
          </a:p>
        </p:txBody>
      </p:sp>
      <p:cxnSp>
        <p:nvCxnSpPr>
          <p:cNvPr id="16" name="Straight Arrow Connector 15">
            <a:extLst>
              <a:ext uri="{FF2B5EF4-FFF2-40B4-BE49-F238E27FC236}">
                <a16:creationId xmlns:a16="http://schemas.microsoft.com/office/drawing/2014/main" id="{8C006AFF-D8C6-4B75-98E3-8514364785F3}"/>
              </a:ext>
            </a:extLst>
          </p:cNvPr>
          <p:cNvCxnSpPr>
            <a:cxnSpLocks/>
          </p:cNvCxnSpPr>
          <p:nvPr/>
        </p:nvCxnSpPr>
        <p:spPr>
          <a:xfrm flipH="1">
            <a:off x="1253651" y="3017731"/>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9B881C3-C38E-4FAD-8232-DD56E0511B7D}"/>
              </a:ext>
            </a:extLst>
          </p:cNvPr>
          <p:cNvCxnSpPr>
            <a:cxnSpLocks/>
          </p:cNvCxnSpPr>
          <p:nvPr/>
        </p:nvCxnSpPr>
        <p:spPr>
          <a:xfrm>
            <a:off x="2618367" y="2995812"/>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B962941-DE67-4F9C-8D42-5D7089C27974}"/>
              </a:ext>
            </a:extLst>
          </p:cNvPr>
          <p:cNvSpPr txBox="1"/>
          <p:nvPr/>
        </p:nvSpPr>
        <p:spPr>
          <a:xfrm>
            <a:off x="339604" y="3068259"/>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
        <p:nvSpPr>
          <p:cNvPr id="4" name="TextBox 3">
            <a:extLst>
              <a:ext uri="{FF2B5EF4-FFF2-40B4-BE49-F238E27FC236}">
                <a16:creationId xmlns:a16="http://schemas.microsoft.com/office/drawing/2014/main" id="{28B4569F-B82B-4A31-ABEE-F9E2CB539F1E}"/>
              </a:ext>
            </a:extLst>
          </p:cNvPr>
          <p:cNvSpPr txBox="1"/>
          <p:nvPr/>
        </p:nvSpPr>
        <p:spPr>
          <a:xfrm>
            <a:off x="207317" y="5610690"/>
            <a:ext cx="1706418" cy="584775"/>
          </a:xfrm>
          <a:prstGeom prst="rect">
            <a:avLst/>
          </a:prstGeom>
          <a:noFill/>
          <a:ln>
            <a:noFill/>
          </a:ln>
        </p:spPr>
        <p:txBody>
          <a:bodyPr wrap="square" rtlCol="0">
            <a:spAutoFit/>
          </a:bodyPr>
          <a:lstStyle/>
          <a:p>
            <a:pPr algn="ct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Walter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Veith’s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message</a:t>
            </a:r>
            <a:endParaRPr lang="en-US" sz="1600" b="1" dirty="0">
              <a:latin typeface="Arial Narrow" panose="020B0606020202030204" pitchFamily="34" charset="0"/>
            </a:endParaRPr>
          </a:p>
        </p:txBody>
      </p:sp>
      <p:sp>
        <p:nvSpPr>
          <p:cNvPr id="36" name="TextBox 35">
            <a:extLst>
              <a:ext uri="{FF2B5EF4-FFF2-40B4-BE49-F238E27FC236}">
                <a16:creationId xmlns:a16="http://schemas.microsoft.com/office/drawing/2014/main" id="{2934E66E-DFEB-4012-BE6B-230A50D1DFA6}"/>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37" name="TextBox 36">
            <a:extLst>
              <a:ext uri="{FF2B5EF4-FFF2-40B4-BE49-F238E27FC236}">
                <a16:creationId xmlns:a16="http://schemas.microsoft.com/office/drawing/2014/main" id="{41E6C57D-72E6-460D-9949-5532EFB3C22F}"/>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38" name="TextBox 37">
            <a:extLst>
              <a:ext uri="{FF2B5EF4-FFF2-40B4-BE49-F238E27FC236}">
                <a16:creationId xmlns:a16="http://schemas.microsoft.com/office/drawing/2014/main" id="{AD268AD2-AA1B-44C4-878E-4E7453BEBB07}"/>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39" name="TextBox 38">
            <a:extLst>
              <a:ext uri="{FF2B5EF4-FFF2-40B4-BE49-F238E27FC236}">
                <a16:creationId xmlns:a16="http://schemas.microsoft.com/office/drawing/2014/main" id="{6BC94C70-0137-4258-96BB-4FCDC8590014}"/>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40" name="TextBox 39">
            <a:extLst>
              <a:ext uri="{FF2B5EF4-FFF2-40B4-BE49-F238E27FC236}">
                <a16:creationId xmlns:a16="http://schemas.microsoft.com/office/drawing/2014/main" id="{4AEC2B35-6B21-41A5-A292-EDACDB1CBBB4}"/>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41" name="TextBox 40">
            <a:extLst>
              <a:ext uri="{FF2B5EF4-FFF2-40B4-BE49-F238E27FC236}">
                <a16:creationId xmlns:a16="http://schemas.microsoft.com/office/drawing/2014/main" id="{74159940-C94A-4336-967E-6BD474A29E5D}"/>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42" name="Straight Connector 41">
            <a:extLst>
              <a:ext uri="{FF2B5EF4-FFF2-40B4-BE49-F238E27FC236}">
                <a16:creationId xmlns:a16="http://schemas.microsoft.com/office/drawing/2014/main" id="{FD9ED2A1-7D11-4993-92E8-833B0CB8FDA6}"/>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4C79907-485B-42D9-B508-0DDA93C0DF08}"/>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B34023B-017D-41A4-8D88-1FAA9E68714C}"/>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82C27BB-E0A3-4948-AEF0-F24AEFB80878}"/>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CE6F4040-CFA4-46DA-A8F4-E358F8A44D0B}"/>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6768998-7BC9-49AE-9020-6BF564D63525}"/>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65C666A4-2208-4B3C-AAAD-B9563C231736}"/>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2FBDF650-5E79-4673-BCBC-694826805E3D}"/>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657912E7-4E81-47E8-BD42-143ACBE097DF}"/>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44490477-2B44-4FAA-96DE-21531064583A}"/>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4B11607-984E-4AB5-994C-EC8DB366223B}"/>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200B663-69F1-45F2-9CA4-43966DCA257E}"/>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8B70C65-7E01-44E5-A755-BE67B7367663}"/>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99D7B65-7BCF-4042-ACE0-05005326284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62CC3BE-F58B-4AA8-9090-E6C011A29534}"/>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F8EBE17-D15F-4D45-A37B-6521C5A494FC}"/>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E533BFD-B854-467A-93D7-320F2A7DEAD1}"/>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F16613D-6D7E-43B2-BAB4-980E9A29D0CC}"/>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F44AF7E-1E54-4C65-8CDB-808A49E44A6D}"/>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8AEFA49-D926-4C54-9EA5-9710FB55221E}"/>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444C65A-2F30-450C-B357-E6FBE53C94F6}"/>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11D8873-6FCB-4059-AE6A-8F3614BEFE4A}"/>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55FBA89-243C-4987-AFB0-BF011C4D9FC3}"/>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8F4CA3E-45A9-44D3-BCFF-E15C34BBF8C5}"/>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0A4C301-1B21-47BF-B60C-9E70FC5983D2}"/>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4A15911-6CE3-4A9F-83C9-711990528165}"/>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92D089E-C899-4B77-B05E-E61098799CAF}"/>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77D025C3-9548-46FC-9BC7-AA909FEE72E1}"/>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70" name="TextBox 69">
            <a:extLst>
              <a:ext uri="{FF2B5EF4-FFF2-40B4-BE49-F238E27FC236}">
                <a16:creationId xmlns:a16="http://schemas.microsoft.com/office/drawing/2014/main" id="{FB0AD01D-5D97-4ED0-A6B5-D03376CF3E53}"/>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71" name="TextBox 70">
            <a:extLst>
              <a:ext uri="{FF2B5EF4-FFF2-40B4-BE49-F238E27FC236}">
                <a16:creationId xmlns:a16="http://schemas.microsoft.com/office/drawing/2014/main" id="{E1435A18-F447-4097-B03D-114C37E90F1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72" name="TextBox 71">
            <a:extLst>
              <a:ext uri="{FF2B5EF4-FFF2-40B4-BE49-F238E27FC236}">
                <a16:creationId xmlns:a16="http://schemas.microsoft.com/office/drawing/2014/main" id="{17993E19-D586-425E-A9D8-098470D2935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73" name="TextBox 72">
            <a:extLst>
              <a:ext uri="{FF2B5EF4-FFF2-40B4-BE49-F238E27FC236}">
                <a16:creationId xmlns:a16="http://schemas.microsoft.com/office/drawing/2014/main" id="{A3C6AEDC-22D1-4093-847E-EB3D5849D02E}"/>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74" name="TextBox 73">
            <a:extLst>
              <a:ext uri="{FF2B5EF4-FFF2-40B4-BE49-F238E27FC236}">
                <a16:creationId xmlns:a16="http://schemas.microsoft.com/office/drawing/2014/main" id="{5DF3B2D9-D5F0-496A-A33A-5B0A9422589A}"/>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75" name="TextBox 74">
            <a:extLst>
              <a:ext uri="{FF2B5EF4-FFF2-40B4-BE49-F238E27FC236}">
                <a16:creationId xmlns:a16="http://schemas.microsoft.com/office/drawing/2014/main" id="{7655B55F-9ABF-4516-BA16-280ED4BE95BB}"/>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76" name="TextBox 75">
            <a:extLst>
              <a:ext uri="{FF2B5EF4-FFF2-40B4-BE49-F238E27FC236}">
                <a16:creationId xmlns:a16="http://schemas.microsoft.com/office/drawing/2014/main" id="{22D8C7D6-9836-4D33-9154-10383B66F111}"/>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77" name="TextBox 76">
            <a:extLst>
              <a:ext uri="{FF2B5EF4-FFF2-40B4-BE49-F238E27FC236}">
                <a16:creationId xmlns:a16="http://schemas.microsoft.com/office/drawing/2014/main" id="{681EC421-955F-4391-A328-FDBCD7F8475A}"/>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78" name="TextBox 77">
            <a:extLst>
              <a:ext uri="{FF2B5EF4-FFF2-40B4-BE49-F238E27FC236}">
                <a16:creationId xmlns:a16="http://schemas.microsoft.com/office/drawing/2014/main" id="{201165EB-E824-45F7-A708-288EB44FD2EF}"/>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79" name="TextBox 78">
            <a:extLst>
              <a:ext uri="{FF2B5EF4-FFF2-40B4-BE49-F238E27FC236}">
                <a16:creationId xmlns:a16="http://schemas.microsoft.com/office/drawing/2014/main" id="{0F06C860-6BEC-4D01-9333-6628306F4401}"/>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0" name="TextBox 79">
            <a:extLst>
              <a:ext uri="{FF2B5EF4-FFF2-40B4-BE49-F238E27FC236}">
                <a16:creationId xmlns:a16="http://schemas.microsoft.com/office/drawing/2014/main" id="{A4E246F8-ED21-497F-8F56-EA5467101B2A}"/>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1" name="TextBox 80">
            <a:extLst>
              <a:ext uri="{FF2B5EF4-FFF2-40B4-BE49-F238E27FC236}">
                <a16:creationId xmlns:a16="http://schemas.microsoft.com/office/drawing/2014/main" id="{D10E7F94-F8D9-48F3-9D21-6EC1C0F69ED8}"/>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2" name="TextBox 81">
            <a:extLst>
              <a:ext uri="{FF2B5EF4-FFF2-40B4-BE49-F238E27FC236}">
                <a16:creationId xmlns:a16="http://schemas.microsoft.com/office/drawing/2014/main" id="{8BBA03AE-0273-4169-ACCA-4800F41682AC}"/>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83" name="TextBox 82">
            <a:extLst>
              <a:ext uri="{FF2B5EF4-FFF2-40B4-BE49-F238E27FC236}">
                <a16:creationId xmlns:a16="http://schemas.microsoft.com/office/drawing/2014/main" id="{303D56E9-ACE1-4B94-B8F5-AA11DA71DC36}"/>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84" name="Rectangle 83">
            <a:extLst>
              <a:ext uri="{FF2B5EF4-FFF2-40B4-BE49-F238E27FC236}">
                <a16:creationId xmlns:a16="http://schemas.microsoft.com/office/drawing/2014/main" id="{06169EFE-E243-4C5F-A874-C93F16E94838}"/>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85" name="Straight Arrow Connector 84">
            <a:extLst>
              <a:ext uri="{FF2B5EF4-FFF2-40B4-BE49-F238E27FC236}">
                <a16:creationId xmlns:a16="http://schemas.microsoft.com/office/drawing/2014/main" id="{6263472E-68E7-471E-9CF9-A84F7E050C92}"/>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88306E7A-C601-4D98-B2F7-F0908D4265DE}"/>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87" name="TextBox 86">
            <a:extLst>
              <a:ext uri="{FF2B5EF4-FFF2-40B4-BE49-F238E27FC236}">
                <a16:creationId xmlns:a16="http://schemas.microsoft.com/office/drawing/2014/main" id="{A436442A-6438-42B2-B661-7F9327627303}"/>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8" name="TextBox 87">
            <a:extLst>
              <a:ext uri="{FF2B5EF4-FFF2-40B4-BE49-F238E27FC236}">
                <a16:creationId xmlns:a16="http://schemas.microsoft.com/office/drawing/2014/main" id="{56334A36-7C05-4C32-8229-18B5F62A2265}"/>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9" name="TextBox 88">
            <a:extLst>
              <a:ext uri="{FF2B5EF4-FFF2-40B4-BE49-F238E27FC236}">
                <a16:creationId xmlns:a16="http://schemas.microsoft.com/office/drawing/2014/main" id="{C15DD3BD-7DDF-4438-A70F-99109C5D6D1F}"/>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90" name="Rectangle 89">
            <a:extLst>
              <a:ext uri="{FF2B5EF4-FFF2-40B4-BE49-F238E27FC236}">
                <a16:creationId xmlns:a16="http://schemas.microsoft.com/office/drawing/2014/main" id="{9E83FE19-8213-4EE0-9BC6-1B05DBB350C9}"/>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1" name="Straight Arrow Connector 90">
            <a:extLst>
              <a:ext uri="{FF2B5EF4-FFF2-40B4-BE49-F238E27FC236}">
                <a16:creationId xmlns:a16="http://schemas.microsoft.com/office/drawing/2014/main" id="{4F0A0A6F-1A82-4F7E-8304-E82DE6087C16}"/>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A08180ED-DF42-4E78-BA43-B047F2A40E32}"/>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93" name="TextBox 92">
            <a:extLst>
              <a:ext uri="{FF2B5EF4-FFF2-40B4-BE49-F238E27FC236}">
                <a16:creationId xmlns:a16="http://schemas.microsoft.com/office/drawing/2014/main" id="{E9C21A38-E062-48B6-97CB-8BB02A43550B}"/>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94" name="TextBox 93">
            <a:extLst>
              <a:ext uri="{FF2B5EF4-FFF2-40B4-BE49-F238E27FC236}">
                <a16:creationId xmlns:a16="http://schemas.microsoft.com/office/drawing/2014/main" id="{FB942D39-8203-4694-B777-25A911491462}"/>
              </a:ext>
            </a:extLst>
          </p:cNvPr>
          <p:cNvSpPr txBox="1"/>
          <p:nvPr/>
        </p:nvSpPr>
        <p:spPr>
          <a:xfrm>
            <a:off x="8392078" y="1350416"/>
            <a:ext cx="661308" cy="369332"/>
          </a:xfrm>
          <a:prstGeom prst="rect">
            <a:avLst/>
          </a:prstGeom>
          <a:noFill/>
        </p:spPr>
        <p:txBody>
          <a:bodyPr wrap="square" rtlCol="0">
            <a:spAutoFit/>
          </a:bodyPr>
          <a:lstStyle/>
          <a:p>
            <a:r>
              <a:rPr lang="en-US" dirty="0">
                <a:solidFill>
                  <a:srgbClr val="0000FF"/>
                </a:solidFill>
                <a:sym typeface="Wingdings" panose="05000000000000000000" pitchFamily="2" charset="2"/>
              </a:rPr>
              <a:t></a:t>
            </a:r>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292615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2284351" y="1742850"/>
            <a:ext cx="7623298" cy="3337196"/>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it comes to the external events of Millerite history most of us in this movement have not understood well the external events of that 65-years, from 1798 to 1863. We haven’t understood it well at all.   And because we haven’t understood it well at all, we also need to catch up, we need to see the broad sweeps of external events that led us all the way into that Civil War time period, the successive steps that they took.   But to get that broad overview we need to study that history, understand that history well before we begin to make application.    So as we discuss this history please do not assume that there's application being made.   When we speak about the external events that occurred then it's to catch us up, there will be applications made.   But first of all we actually need to be familiar with the history, mistakes occur in the movement when we quickly jump to application without correctly understanding the history.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14DF5678-D58E-4002-B58A-23740B540889}"/>
              </a:ext>
            </a:extLst>
          </p:cNvPr>
          <p:cNvSpPr>
            <a:spLocks noGrp="1"/>
          </p:cNvSpPr>
          <p:nvPr>
            <p:ph type="sldNum" sz="quarter" idx="12"/>
          </p:nvPr>
        </p:nvSpPr>
        <p:spPr/>
        <p:txBody>
          <a:bodyPr/>
          <a:lstStyle/>
          <a:p>
            <a:fld id="{F8E28480-1C08-4458-AD97-0283E6FFD09D}" type="slidenum">
              <a:rPr lang="en-US" smtClean="0"/>
              <a:t>3</a:t>
            </a:fld>
            <a:endParaRPr lang="en-US"/>
          </a:p>
        </p:txBody>
      </p:sp>
    </p:spTree>
    <p:extLst>
      <p:ext uri="{BB962C8B-B14F-4D97-AF65-F5344CB8AC3E}">
        <p14:creationId xmlns:p14="http://schemas.microsoft.com/office/powerpoint/2010/main" val="2582028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607675" y="620639"/>
            <a:ext cx="6508941" cy="5708101"/>
          </a:xfrm>
          <a:prstGeom prst="rect">
            <a:avLst/>
          </a:prstGeom>
          <a:noFill/>
          <a:ln w="50800" cmpd="thinThick">
            <a:solidFill>
              <a:schemeClr val="accent1"/>
            </a:solidFill>
          </a:ln>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Why do you have two sets of protesters in the United States fighting? Across the world there is now a division between two groups of people.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can be summarized as simply as saying globalism or nationalism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Globalism taught through conspiracy theories or the threat of nationalism taught through parable teaching. Once you see that divide it starts to impact every area of your life.  Once this message grew and spread, all of the sudden we had to reinvestigate our individual position on vaccination.  Because what does the globalism side say? Those 34,000 people marching through Berlin holding up Q Anon signs fighting against the satanic deep state, fighting vaccinations. It's part of one mindset and one methodology. </a:t>
            </a:r>
          </a:p>
          <a:p>
            <a:pPr>
              <a:lnSpc>
                <a:spcPct val="107000"/>
              </a:lnSpc>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world is divided, Adventism is divided.   But as an institution whether it's the general conference or even worse if it's an independent ministry they stand by and large on the globalism side of the issue on the wrong side of the issue.  That's why ancient Israel was overthrown, shipwrecked in 34 ad. That's why we can see what Adventism is heading towards, the rocks that will destroy it at the Sunday law.  But God has a movement that understands the external events, that understands increasingly from 1989 the character of God.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30</a:t>
            </a:fld>
            <a:endParaRPr lang="en-US"/>
          </a:p>
        </p:txBody>
      </p:sp>
      <p:sp>
        <p:nvSpPr>
          <p:cNvPr id="95" name="TextBox 94">
            <a:extLst>
              <a:ext uri="{FF2B5EF4-FFF2-40B4-BE49-F238E27FC236}">
                <a16:creationId xmlns:a16="http://schemas.microsoft.com/office/drawing/2014/main" id="{0300A02A-EC7D-4E42-A531-119630BBD7DA}"/>
              </a:ext>
            </a:extLst>
          </p:cNvPr>
          <p:cNvSpPr txBox="1"/>
          <p:nvPr/>
        </p:nvSpPr>
        <p:spPr>
          <a:xfrm>
            <a:off x="7593969" y="2822111"/>
            <a:ext cx="1321576" cy="1785104"/>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Globalism/UN</a:t>
            </a:r>
          </a:p>
          <a:p>
            <a:pPr algn="ctr"/>
            <a:r>
              <a:rPr lang="en-US" sz="1200" dirty="0">
                <a:latin typeface="Arial Narrow" panose="020B0606020202030204" pitchFamily="34" charset="0"/>
              </a:rPr>
              <a:t>Satanic deep state</a:t>
            </a:r>
          </a:p>
          <a:p>
            <a:pPr algn="ctr"/>
            <a:r>
              <a:rPr lang="en-US" sz="1200" dirty="0" err="1">
                <a:latin typeface="Arial Narrow" panose="020B0606020202030204" pitchFamily="34" charset="0"/>
              </a:rPr>
              <a:t>QAnon</a:t>
            </a:r>
            <a:endParaRPr lang="en-US" sz="1200" dirty="0">
              <a:latin typeface="Arial Narrow" panose="020B0606020202030204" pitchFamily="34" charset="0"/>
            </a:endParaRPr>
          </a:p>
          <a:p>
            <a:pPr algn="ctr"/>
            <a:r>
              <a:rPr lang="en-US" sz="1200" dirty="0">
                <a:latin typeface="Arial Narrow" panose="020B0606020202030204" pitchFamily="34" charset="0"/>
              </a:rPr>
              <a:t>Secret Societies</a:t>
            </a:r>
          </a:p>
          <a:p>
            <a:pPr algn="ctr"/>
            <a:r>
              <a:rPr lang="en-US" sz="1200" dirty="0" err="1">
                <a:latin typeface="Arial Narrow" panose="020B0606020202030204" pitchFamily="34" charset="0"/>
              </a:rPr>
              <a:t>Rothchilds</a:t>
            </a:r>
            <a:endParaRPr lang="en-US" sz="1200" dirty="0">
              <a:latin typeface="Arial Narrow" panose="020B0606020202030204" pitchFamily="34" charset="0"/>
            </a:endParaRPr>
          </a:p>
          <a:p>
            <a:pPr algn="ctr"/>
            <a:r>
              <a:rPr lang="en-US" sz="1200" dirty="0">
                <a:latin typeface="Arial Narrow" panose="020B0606020202030204" pitchFamily="34" charset="0"/>
              </a:rPr>
              <a:t>Illuminati</a:t>
            </a:r>
          </a:p>
          <a:p>
            <a:pPr algn="ctr"/>
            <a:r>
              <a:rPr lang="en-US" sz="1200" dirty="0">
                <a:latin typeface="Arial Narrow" panose="020B0606020202030204" pitchFamily="34" charset="0"/>
              </a:rPr>
              <a:t>George Sorors</a:t>
            </a:r>
          </a:p>
          <a:p>
            <a:pPr algn="ctr"/>
            <a:r>
              <a:rPr lang="en-US" sz="1200" dirty="0">
                <a:latin typeface="Arial Narrow" panose="020B0606020202030204" pitchFamily="34" charset="0"/>
              </a:rPr>
              <a:t>Bill Gates</a:t>
            </a:r>
          </a:p>
          <a:p>
            <a:pPr algn="ctr"/>
            <a:r>
              <a:rPr lang="en-US" sz="1200" dirty="0">
                <a:latin typeface="Arial Narrow" panose="020B0606020202030204" pitchFamily="34" charset="0"/>
              </a:rPr>
              <a:t>Vaccines </a:t>
            </a:r>
          </a:p>
        </p:txBody>
      </p:sp>
      <p:sp>
        <p:nvSpPr>
          <p:cNvPr id="96" name="TextBox 95">
            <a:extLst>
              <a:ext uri="{FF2B5EF4-FFF2-40B4-BE49-F238E27FC236}">
                <a16:creationId xmlns:a16="http://schemas.microsoft.com/office/drawing/2014/main" id="{0DB6ABF3-05BC-45EE-9939-D2E049AB0B8A}"/>
              </a:ext>
            </a:extLst>
          </p:cNvPr>
          <p:cNvSpPr txBox="1"/>
          <p:nvPr/>
        </p:nvSpPr>
        <p:spPr>
          <a:xfrm>
            <a:off x="8604287" y="1746535"/>
            <a:ext cx="1557804" cy="369332"/>
          </a:xfrm>
          <a:prstGeom prst="rect">
            <a:avLst/>
          </a:prstGeom>
          <a:noFill/>
        </p:spPr>
        <p:txBody>
          <a:bodyPr wrap="square" rtlCol="0">
            <a:spAutoFit/>
          </a:bodyPr>
          <a:lstStyle/>
          <a:p>
            <a:pPr algn="ctr"/>
            <a:r>
              <a:rPr lang="en-US" b="1" dirty="0">
                <a:latin typeface="Arial Narrow" panose="020B0606020202030204" pitchFamily="34" charset="0"/>
              </a:rPr>
              <a:t>1 World Gov</a:t>
            </a:r>
            <a:r>
              <a:rPr lang="en-US" sz="1200" dirty="0">
                <a:latin typeface="Arial Narrow" panose="020B0606020202030204" pitchFamily="34" charset="0"/>
              </a:rPr>
              <a:t>.</a:t>
            </a:r>
          </a:p>
        </p:txBody>
      </p:sp>
      <p:sp>
        <p:nvSpPr>
          <p:cNvPr id="97" name="TextBox 96">
            <a:extLst>
              <a:ext uri="{FF2B5EF4-FFF2-40B4-BE49-F238E27FC236}">
                <a16:creationId xmlns:a16="http://schemas.microsoft.com/office/drawing/2014/main" id="{3E5750C7-58A0-4101-95B7-880AC06BFAF2}"/>
              </a:ext>
            </a:extLst>
          </p:cNvPr>
          <p:cNvSpPr txBox="1"/>
          <p:nvPr/>
        </p:nvSpPr>
        <p:spPr>
          <a:xfrm>
            <a:off x="9520717" y="2818273"/>
            <a:ext cx="1468025" cy="1600438"/>
          </a:xfrm>
          <a:prstGeom prst="rect">
            <a:avLst/>
          </a:prstGeom>
          <a:noFill/>
          <a:ln>
            <a:solidFill>
              <a:schemeClr val="tx1"/>
            </a:solidFill>
          </a:ln>
        </p:spPr>
        <p:txBody>
          <a:bodyPr wrap="square" rtlCol="0">
            <a:spAutoFit/>
          </a:bodyPr>
          <a:lstStyle/>
          <a:p>
            <a:pPr algn="ctr"/>
            <a:r>
              <a:rPr lang="en-US" sz="1400" b="1" dirty="0">
                <a:latin typeface="Arial Narrow" panose="020B0606020202030204" pitchFamily="34" charset="0"/>
              </a:rPr>
              <a:t>Nationalism</a:t>
            </a:r>
          </a:p>
          <a:p>
            <a:pPr algn="ctr"/>
            <a:r>
              <a:rPr lang="en-US" sz="1200" dirty="0">
                <a:latin typeface="Arial Narrow" panose="020B0606020202030204" pitchFamily="34" charset="0"/>
              </a:rPr>
              <a:t>USA Dictatorship</a:t>
            </a:r>
          </a:p>
          <a:p>
            <a:pPr algn="r"/>
            <a:r>
              <a:rPr lang="en-US" sz="1200" u="sng" dirty="0">
                <a:latin typeface="Arial Narrow" panose="020B0606020202030204" pitchFamily="34" charset="0"/>
              </a:rPr>
              <a:t>USA</a:t>
            </a:r>
          </a:p>
          <a:p>
            <a:pPr algn="r"/>
            <a:r>
              <a:rPr lang="en-US" sz="1200" dirty="0">
                <a:latin typeface="Arial Narrow" panose="020B0606020202030204" pitchFamily="34" charset="0"/>
              </a:rPr>
              <a:t>UN</a:t>
            </a:r>
          </a:p>
          <a:p>
            <a:pPr algn="ctr"/>
            <a:r>
              <a:rPr lang="en-US" sz="1200" dirty="0">
                <a:latin typeface="Arial Narrow" panose="020B0606020202030204" pitchFamily="34" charset="0"/>
              </a:rPr>
              <a:t>Rep. Party</a:t>
            </a:r>
          </a:p>
          <a:p>
            <a:pPr algn="ctr"/>
            <a:r>
              <a:rPr lang="en-US" sz="1200" dirty="0">
                <a:latin typeface="Arial Narrow" panose="020B0606020202030204" pitchFamily="34" charset="0"/>
              </a:rPr>
              <a:t>Parables</a:t>
            </a:r>
          </a:p>
          <a:p>
            <a:pPr algn="ctr"/>
            <a:r>
              <a:rPr lang="en-US" sz="1200" dirty="0">
                <a:latin typeface="Arial Narrow" panose="020B0606020202030204" pitchFamily="34" charset="0"/>
              </a:rPr>
              <a:t>WW1 + WW2 = WW3</a:t>
            </a:r>
          </a:p>
          <a:p>
            <a:pPr algn="ctr"/>
            <a:endParaRPr lang="en-US" sz="1200" dirty="0">
              <a:latin typeface="Arial Narrow" panose="020B0606020202030204" pitchFamily="34" charset="0"/>
            </a:endParaRPr>
          </a:p>
        </p:txBody>
      </p:sp>
      <p:cxnSp>
        <p:nvCxnSpPr>
          <p:cNvPr id="98" name="Straight Arrow Connector 97">
            <a:extLst>
              <a:ext uri="{FF2B5EF4-FFF2-40B4-BE49-F238E27FC236}">
                <a16:creationId xmlns:a16="http://schemas.microsoft.com/office/drawing/2014/main" id="{07DFEA99-1955-4CF7-9812-88F83CB79124}"/>
              </a:ext>
            </a:extLst>
          </p:cNvPr>
          <p:cNvCxnSpPr>
            <a:cxnSpLocks/>
          </p:cNvCxnSpPr>
          <p:nvPr/>
        </p:nvCxnSpPr>
        <p:spPr>
          <a:xfrm flipH="1">
            <a:off x="8388741" y="2194989"/>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DB5BD809-17CF-47C8-BCEC-1574E19656C8}"/>
              </a:ext>
            </a:extLst>
          </p:cNvPr>
          <p:cNvCxnSpPr>
            <a:cxnSpLocks/>
          </p:cNvCxnSpPr>
          <p:nvPr/>
        </p:nvCxnSpPr>
        <p:spPr>
          <a:xfrm>
            <a:off x="9753457" y="2173070"/>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F63AAC7-62C7-4C30-B083-1FA69D7FC900}"/>
              </a:ext>
            </a:extLst>
          </p:cNvPr>
          <p:cNvSpPr txBox="1"/>
          <p:nvPr/>
        </p:nvSpPr>
        <p:spPr>
          <a:xfrm>
            <a:off x="7474694" y="2245517"/>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
        <p:nvSpPr>
          <p:cNvPr id="101" name="TextBox 100">
            <a:extLst>
              <a:ext uri="{FF2B5EF4-FFF2-40B4-BE49-F238E27FC236}">
                <a16:creationId xmlns:a16="http://schemas.microsoft.com/office/drawing/2014/main" id="{35036F80-83A0-4938-87DA-25599238D93E}"/>
              </a:ext>
            </a:extLst>
          </p:cNvPr>
          <p:cNvSpPr txBox="1"/>
          <p:nvPr/>
        </p:nvSpPr>
        <p:spPr>
          <a:xfrm>
            <a:off x="7342407" y="4787948"/>
            <a:ext cx="1706418" cy="584775"/>
          </a:xfrm>
          <a:prstGeom prst="rect">
            <a:avLst/>
          </a:prstGeom>
          <a:noFill/>
          <a:ln>
            <a:noFill/>
          </a:ln>
        </p:spPr>
        <p:txBody>
          <a:bodyPr wrap="square" rtlCol="0">
            <a:spAutoFit/>
          </a:bodyPr>
          <a:lstStyle/>
          <a:p>
            <a:pPr algn="ct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Walter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Veith’s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message</a:t>
            </a:r>
            <a:endParaRPr lang="en-US" sz="1600" b="1" dirty="0">
              <a:latin typeface="Arial Narrow" panose="020B0606020202030204" pitchFamily="34" charset="0"/>
            </a:endParaRPr>
          </a:p>
        </p:txBody>
      </p:sp>
      <p:sp>
        <p:nvSpPr>
          <p:cNvPr id="7" name="TextBox 6">
            <a:extLst>
              <a:ext uri="{FF2B5EF4-FFF2-40B4-BE49-F238E27FC236}">
                <a16:creationId xmlns:a16="http://schemas.microsoft.com/office/drawing/2014/main" id="{B6E31598-9E48-48F1-87BC-5E9328398961}"/>
              </a:ext>
            </a:extLst>
          </p:cNvPr>
          <p:cNvSpPr txBox="1"/>
          <p:nvPr/>
        </p:nvSpPr>
        <p:spPr>
          <a:xfrm>
            <a:off x="10416571" y="2194989"/>
            <a:ext cx="940441" cy="584775"/>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dictator</a:t>
            </a:r>
          </a:p>
        </p:txBody>
      </p:sp>
    </p:spTree>
    <p:extLst>
      <p:ext uri="{BB962C8B-B14F-4D97-AF65-F5344CB8AC3E}">
        <p14:creationId xmlns:p14="http://schemas.microsoft.com/office/powerpoint/2010/main" val="2798242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31</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70800" y="1454335"/>
            <a:ext cx="3190279" cy="5221183"/>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talking here about the Omega histories. We want to step back some. As we've discussed before we have the three histories. </a:t>
            </a:r>
            <a:r>
              <a:rPr lang="en-US" sz="18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This was ancient Israel and it will come back to the history of Babylon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this is the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omega of ancient, they’r</a:t>
            </a:r>
            <a:r>
              <a:rPr lang="en-US" dirty="0">
                <a:solidFill>
                  <a:srgbClr val="FF0000"/>
                </a:solidFill>
                <a:latin typeface="Arial Narrow" panose="020B0606020202030204" pitchFamily="34" charset="0"/>
                <a:ea typeface="Times New Roman" panose="02020603050405020304" pitchFamily="18" charset="0"/>
                <a:cs typeface="Arial" panose="020B0604020202020204" pitchFamily="34" charset="0"/>
              </a:rPr>
              <a:t>e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in captivity to Rome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middle history they come out of Babylon and they were meant to complete that work, build the temple, reform. Going back to </a:t>
            </a:r>
            <a:r>
              <a:rPr lang="en-US" sz="1800" dirty="0">
                <a:solidFill>
                  <a:srgbClr val="006600"/>
                </a:solidFill>
                <a:effectLst/>
                <a:latin typeface="Arial Narrow" panose="020B0606020202030204" pitchFamily="34" charset="0"/>
                <a:ea typeface="Times New Roman" panose="02020603050405020304" pitchFamily="18" charset="0"/>
                <a:cs typeface="Arial" panose="020B0604020202020204" pitchFamily="34" charset="0"/>
              </a:rPr>
              <a:t>the beginning of ancient Israel their calling out of Egypt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need to go back to the studies of the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Apis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Bull to see how these three histories are linked.</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42F90BB-BDA7-477B-8B63-6418853F863C}"/>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25" name="TextBox 24">
            <a:extLst>
              <a:ext uri="{FF2B5EF4-FFF2-40B4-BE49-F238E27FC236}">
                <a16:creationId xmlns:a16="http://schemas.microsoft.com/office/drawing/2014/main" id="{6C66280A-72A2-4CF5-B189-5D9F98CDA9BD}"/>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6" name="TextBox 25">
            <a:extLst>
              <a:ext uri="{FF2B5EF4-FFF2-40B4-BE49-F238E27FC236}">
                <a16:creationId xmlns:a16="http://schemas.microsoft.com/office/drawing/2014/main" id="{A6A1BD80-F674-4243-B413-3425E8B0B9C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27" name="TextBox 26">
            <a:extLst>
              <a:ext uri="{FF2B5EF4-FFF2-40B4-BE49-F238E27FC236}">
                <a16:creationId xmlns:a16="http://schemas.microsoft.com/office/drawing/2014/main" id="{BCB0C52D-39FD-42E8-8BD8-16E5CE4E9088}"/>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8" name="TextBox 27">
            <a:extLst>
              <a:ext uri="{FF2B5EF4-FFF2-40B4-BE49-F238E27FC236}">
                <a16:creationId xmlns:a16="http://schemas.microsoft.com/office/drawing/2014/main" id="{B982364D-C6F8-4F03-9AFE-3BFE481BA507}"/>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9" name="TextBox 28">
            <a:extLst>
              <a:ext uri="{FF2B5EF4-FFF2-40B4-BE49-F238E27FC236}">
                <a16:creationId xmlns:a16="http://schemas.microsoft.com/office/drawing/2014/main" id="{543F142C-71BD-440A-B9E4-D2EEEA6C89C3}"/>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30" name="Straight Connector 29">
            <a:extLst>
              <a:ext uri="{FF2B5EF4-FFF2-40B4-BE49-F238E27FC236}">
                <a16:creationId xmlns:a16="http://schemas.microsoft.com/office/drawing/2014/main" id="{F64270D3-58FF-4C45-8ECA-734B379958CA}"/>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2286AB2-4F03-4961-A48A-24C8BE6982A2}"/>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8A5E54B-184F-4A5E-AA9C-BC03A636F893}"/>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8ACAAE4-20C7-4102-AC0B-F33416B0F153}"/>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C0E4BED3-C660-4926-96EB-DD4B052C0340}"/>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35" name="Straight Connector 34">
            <a:extLst>
              <a:ext uri="{FF2B5EF4-FFF2-40B4-BE49-F238E27FC236}">
                <a16:creationId xmlns:a16="http://schemas.microsoft.com/office/drawing/2014/main" id="{4F8EF602-A030-4873-B009-64C2FD7F8A5D}"/>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F02384B-4104-479E-A121-940DBE4A243E}"/>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37" name="Straight Connector 36">
            <a:extLst>
              <a:ext uri="{FF2B5EF4-FFF2-40B4-BE49-F238E27FC236}">
                <a16:creationId xmlns:a16="http://schemas.microsoft.com/office/drawing/2014/main" id="{06173F14-780F-40F0-87B7-DDE54A10381E}"/>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60291AAA-6236-4CF7-B2C8-EE57167B16D5}"/>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39" name="Straight Connector 38">
            <a:extLst>
              <a:ext uri="{FF2B5EF4-FFF2-40B4-BE49-F238E27FC236}">
                <a16:creationId xmlns:a16="http://schemas.microsoft.com/office/drawing/2014/main" id="{9BDEAEA7-C309-4600-BB4B-91C3AE067DCB}"/>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9463628-BA15-4ADB-8754-FB1539DB8CCF}"/>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18C9C8E-490B-4DAA-98A0-F35ED0888338}"/>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7029B18-F6DF-4F01-B69B-5D9BF5848C9D}"/>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F5AEA21-973B-4BD4-8888-21EFFD72C95D}"/>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3FC5672-FF4A-42F7-8293-8F56C4C11EBC}"/>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C7DF41E-13D4-49F0-B8E3-3C1A64AEE0E6}"/>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BEA338F-A0F3-4992-A025-C81245F7B17F}"/>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4FE3838-FCD5-4FEC-B764-054BB5B4F4CE}"/>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9DC3C73-F8EA-4C0E-B02C-6FBEF95986E8}"/>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62A0C4D-8221-415B-A28A-16662660223E}"/>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24F4832-5AD4-4465-99F2-91336432E7D4}"/>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ECC9A06-03DE-46DB-A8ED-AE0C5588BC93}"/>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C91291D-31EC-4D59-999E-63F26BA9E89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A2D03C0-23FB-405D-8C84-049BB98E14A4}"/>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EE87A39-CDFB-43C5-A761-B55B83F3D89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9D05B10-7CCC-4F2F-B4D7-EE22672ACD2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234A819-A558-440B-91B5-74DA516DCC8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7CA55434-9878-4774-8F62-CFAF00150C4C}"/>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58" name="TextBox 57">
            <a:extLst>
              <a:ext uri="{FF2B5EF4-FFF2-40B4-BE49-F238E27FC236}">
                <a16:creationId xmlns:a16="http://schemas.microsoft.com/office/drawing/2014/main" id="{FDE24491-51E0-4F73-BBDA-0F660F6C03CE}"/>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9" name="TextBox 58">
            <a:extLst>
              <a:ext uri="{FF2B5EF4-FFF2-40B4-BE49-F238E27FC236}">
                <a16:creationId xmlns:a16="http://schemas.microsoft.com/office/drawing/2014/main" id="{4BAB450E-DD5C-4797-A0FF-0CB27EF9C60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60" name="TextBox 59">
            <a:extLst>
              <a:ext uri="{FF2B5EF4-FFF2-40B4-BE49-F238E27FC236}">
                <a16:creationId xmlns:a16="http://schemas.microsoft.com/office/drawing/2014/main" id="{2259AF27-41A5-4874-B3CD-D926A8A0E335}"/>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61" name="TextBox 60">
            <a:extLst>
              <a:ext uri="{FF2B5EF4-FFF2-40B4-BE49-F238E27FC236}">
                <a16:creationId xmlns:a16="http://schemas.microsoft.com/office/drawing/2014/main" id="{C331EE4F-E35D-45F3-A4FC-3E33947735DB}"/>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62" name="TextBox 61">
            <a:extLst>
              <a:ext uri="{FF2B5EF4-FFF2-40B4-BE49-F238E27FC236}">
                <a16:creationId xmlns:a16="http://schemas.microsoft.com/office/drawing/2014/main" id="{F1589DCB-A191-489E-8A3C-EB83A56B8CA8}"/>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3" name="TextBox 62">
            <a:extLst>
              <a:ext uri="{FF2B5EF4-FFF2-40B4-BE49-F238E27FC236}">
                <a16:creationId xmlns:a16="http://schemas.microsoft.com/office/drawing/2014/main" id="{FE1D5B51-F40C-451A-8DD0-20515C42DBB8}"/>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4" name="TextBox 63">
            <a:extLst>
              <a:ext uri="{FF2B5EF4-FFF2-40B4-BE49-F238E27FC236}">
                <a16:creationId xmlns:a16="http://schemas.microsoft.com/office/drawing/2014/main" id="{68664CE4-96AB-40BA-B4EC-3232D3A7894F}"/>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5" name="TextBox 64">
            <a:extLst>
              <a:ext uri="{FF2B5EF4-FFF2-40B4-BE49-F238E27FC236}">
                <a16:creationId xmlns:a16="http://schemas.microsoft.com/office/drawing/2014/main" id="{F71C36C5-CE36-4EC0-81A8-877A956ED60A}"/>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6" name="TextBox 65">
            <a:extLst>
              <a:ext uri="{FF2B5EF4-FFF2-40B4-BE49-F238E27FC236}">
                <a16:creationId xmlns:a16="http://schemas.microsoft.com/office/drawing/2014/main" id="{2666A85A-DB37-4DBE-B87A-57E3106F2D10}"/>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7" name="TextBox 66">
            <a:extLst>
              <a:ext uri="{FF2B5EF4-FFF2-40B4-BE49-F238E27FC236}">
                <a16:creationId xmlns:a16="http://schemas.microsoft.com/office/drawing/2014/main" id="{D37FEB11-DE9B-43A0-87CD-87E1D73F1EB1}"/>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8" name="TextBox 67">
            <a:extLst>
              <a:ext uri="{FF2B5EF4-FFF2-40B4-BE49-F238E27FC236}">
                <a16:creationId xmlns:a16="http://schemas.microsoft.com/office/drawing/2014/main" id="{C0FE0BBC-5274-4650-ACE5-5B173847267A}"/>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9" name="TextBox 68">
            <a:extLst>
              <a:ext uri="{FF2B5EF4-FFF2-40B4-BE49-F238E27FC236}">
                <a16:creationId xmlns:a16="http://schemas.microsoft.com/office/drawing/2014/main" id="{7887D513-12D7-420B-8275-C780A98ED036}"/>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70" name="TextBox 69">
            <a:extLst>
              <a:ext uri="{FF2B5EF4-FFF2-40B4-BE49-F238E27FC236}">
                <a16:creationId xmlns:a16="http://schemas.microsoft.com/office/drawing/2014/main" id="{27F94502-3DE4-4B58-AC9A-4EC7714F70BE}"/>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1" name="TextBox 70">
            <a:extLst>
              <a:ext uri="{FF2B5EF4-FFF2-40B4-BE49-F238E27FC236}">
                <a16:creationId xmlns:a16="http://schemas.microsoft.com/office/drawing/2014/main" id="{2D5D7684-B7A3-4198-9899-30867A5E13E7}"/>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2" name="Rectangle 71">
            <a:extLst>
              <a:ext uri="{FF2B5EF4-FFF2-40B4-BE49-F238E27FC236}">
                <a16:creationId xmlns:a16="http://schemas.microsoft.com/office/drawing/2014/main" id="{E7F275A2-2FDD-43C7-801A-DD7FA0C768E4}"/>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73" name="Straight Arrow Connector 72">
            <a:extLst>
              <a:ext uri="{FF2B5EF4-FFF2-40B4-BE49-F238E27FC236}">
                <a16:creationId xmlns:a16="http://schemas.microsoft.com/office/drawing/2014/main" id="{A15C2F37-1203-490C-997E-C8783A0DB2D7}"/>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2CC2AA09-0DB2-46DF-BABF-688D01930F10}"/>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5" name="TextBox 74">
            <a:extLst>
              <a:ext uri="{FF2B5EF4-FFF2-40B4-BE49-F238E27FC236}">
                <a16:creationId xmlns:a16="http://schemas.microsoft.com/office/drawing/2014/main" id="{B8DCE5F2-3AA1-401F-8B21-BBD7D79B573F}"/>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76" name="TextBox 75">
            <a:extLst>
              <a:ext uri="{FF2B5EF4-FFF2-40B4-BE49-F238E27FC236}">
                <a16:creationId xmlns:a16="http://schemas.microsoft.com/office/drawing/2014/main" id="{5F5AE3F9-3EB9-41D3-9CB7-9CB43053878F}"/>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77" name="TextBox 76">
            <a:extLst>
              <a:ext uri="{FF2B5EF4-FFF2-40B4-BE49-F238E27FC236}">
                <a16:creationId xmlns:a16="http://schemas.microsoft.com/office/drawing/2014/main" id="{7A89D5A4-F312-45D2-9DD6-029E331EB78B}"/>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78" name="Rectangle 77">
            <a:extLst>
              <a:ext uri="{FF2B5EF4-FFF2-40B4-BE49-F238E27FC236}">
                <a16:creationId xmlns:a16="http://schemas.microsoft.com/office/drawing/2014/main" id="{73D386E5-6459-492C-A433-85B27811B684}"/>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79" name="Straight Arrow Connector 78">
            <a:extLst>
              <a:ext uri="{FF2B5EF4-FFF2-40B4-BE49-F238E27FC236}">
                <a16:creationId xmlns:a16="http://schemas.microsoft.com/office/drawing/2014/main" id="{783317FB-0C43-4312-A7C0-6911C7F4A223}"/>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02B5179-D951-44F4-A47B-7CD3C36A3AC4}"/>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81" name="TextBox 80">
            <a:extLst>
              <a:ext uri="{FF2B5EF4-FFF2-40B4-BE49-F238E27FC236}">
                <a16:creationId xmlns:a16="http://schemas.microsoft.com/office/drawing/2014/main" id="{1D943605-9B1F-4419-836C-317A3355E703}"/>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FB330D84-629E-416A-A411-EEAAA95A72EE}"/>
              </a:ext>
            </a:extLst>
          </p:cNvPr>
          <p:cNvSpPr txBox="1"/>
          <p:nvPr/>
        </p:nvSpPr>
        <p:spPr>
          <a:xfrm>
            <a:off x="8392078" y="1350416"/>
            <a:ext cx="661308" cy="369332"/>
          </a:xfrm>
          <a:prstGeom prst="rect">
            <a:avLst/>
          </a:prstGeom>
          <a:noFill/>
        </p:spPr>
        <p:txBody>
          <a:bodyPr wrap="square" rtlCol="0">
            <a:spAutoFit/>
          </a:bodyPr>
          <a:lstStyle/>
          <a:p>
            <a:r>
              <a:rPr lang="en-US" dirty="0">
                <a:solidFill>
                  <a:srgbClr val="0000FF"/>
                </a:solidFill>
                <a:sym typeface="Wingdings" panose="05000000000000000000" pitchFamily="2" charset="2"/>
              </a:rPr>
              <a:t></a:t>
            </a:r>
            <a:r>
              <a:rPr lang="en-US" dirty="0">
                <a:solidFill>
                  <a:srgbClr val="0000FF"/>
                </a:solidFill>
                <a:sym typeface="Wingdings 2" panose="05020102010507070707" pitchFamily="18" charset="2"/>
              </a:rPr>
              <a:t></a:t>
            </a:r>
            <a:endParaRPr lang="en-US" dirty="0">
              <a:solidFill>
                <a:srgbClr val="0000FF"/>
              </a:solidFill>
            </a:endParaRPr>
          </a:p>
        </p:txBody>
      </p:sp>
      <p:sp>
        <p:nvSpPr>
          <p:cNvPr id="83" name="TextBox 82">
            <a:extLst>
              <a:ext uri="{FF2B5EF4-FFF2-40B4-BE49-F238E27FC236}">
                <a16:creationId xmlns:a16="http://schemas.microsoft.com/office/drawing/2014/main" id="{C01D7FB8-0ED0-4DD5-A4C7-9BA4E1D77CC7}"/>
              </a:ext>
            </a:extLst>
          </p:cNvPr>
          <p:cNvSpPr txBox="1"/>
          <p:nvPr/>
        </p:nvSpPr>
        <p:spPr>
          <a:xfrm>
            <a:off x="2230934" y="877894"/>
            <a:ext cx="940441" cy="276999"/>
          </a:xfrm>
          <a:prstGeom prst="rect">
            <a:avLst/>
          </a:prstGeom>
          <a:noFill/>
          <a:ln>
            <a:solidFill>
              <a:schemeClr val="tx1"/>
            </a:solidFill>
          </a:ln>
        </p:spPr>
        <p:txBody>
          <a:bodyPr wrap="square" rtlCol="0">
            <a:spAutoFit/>
          </a:bodyPr>
          <a:lstStyle/>
          <a:p>
            <a:pPr algn="ctr"/>
            <a:r>
              <a:rPr lang="en-US" sz="1200" dirty="0">
                <a:solidFill>
                  <a:srgbClr val="0000FF"/>
                </a:solidFill>
                <a:latin typeface="Arial Narrow" panose="020B0606020202030204" pitchFamily="34" charset="0"/>
              </a:rPr>
              <a:t>Babylon</a:t>
            </a:r>
          </a:p>
        </p:txBody>
      </p:sp>
      <p:sp>
        <p:nvSpPr>
          <p:cNvPr id="84" name="TextBox 83">
            <a:extLst>
              <a:ext uri="{FF2B5EF4-FFF2-40B4-BE49-F238E27FC236}">
                <a16:creationId xmlns:a16="http://schemas.microsoft.com/office/drawing/2014/main" id="{9EF7F2A8-7D59-41D8-AC4A-9123FB907AC7}"/>
              </a:ext>
            </a:extLst>
          </p:cNvPr>
          <p:cNvSpPr txBox="1"/>
          <p:nvPr/>
        </p:nvSpPr>
        <p:spPr>
          <a:xfrm>
            <a:off x="733481" y="876214"/>
            <a:ext cx="940441" cy="276999"/>
          </a:xfrm>
          <a:prstGeom prst="rect">
            <a:avLst/>
          </a:prstGeom>
          <a:noFill/>
          <a:ln>
            <a:solidFill>
              <a:schemeClr val="tx1"/>
            </a:solidFill>
          </a:ln>
        </p:spPr>
        <p:txBody>
          <a:bodyPr wrap="square" rtlCol="0">
            <a:spAutoFit/>
          </a:bodyPr>
          <a:lstStyle/>
          <a:p>
            <a:pPr algn="ctr"/>
            <a:r>
              <a:rPr lang="en-US" sz="1200" dirty="0">
                <a:solidFill>
                  <a:srgbClr val="006600"/>
                </a:solidFill>
                <a:latin typeface="Arial Narrow" panose="020B0606020202030204" pitchFamily="34" charset="0"/>
              </a:rPr>
              <a:t>Egypt</a:t>
            </a:r>
          </a:p>
        </p:txBody>
      </p:sp>
      <p:cxnSp>
        <p:nvCxnSpPr>
          <p:cNvPr id="85" name="Straight Arrow Connector 84">
            <a:extLst>
              <a:ext uri="{FF2B5EF4-FFF2-40B4-BE49-F238E27FC236}">
                <a16:creationId xmlns:a16="http://schemas.microsoft.com/office/drawing/2014/main" id="{2FC53361-DAB4-466A-91D6-3AD6B8C98A1A}"/>
              </a:ext>
            </a:extLst>
          </p:cNvPr>
          <p:cNvCxnSpPr>
            <a:cxnSpLocks/>
          </p:cNvCxnSpPr>
          <p:nvPr/>
        </p:nvCxnSpPr>
        <p:spPr>
          <a:xfrm flipH="1">
            <a:off x="3268427" y="892243"/>
            <a:ext cx="46307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65259B6-F294-43D7-9528-FBD67C2C61B2}"/>
              </a:ext>
            </a:extLst>
          </p:cNvPr>
          <p:cNvCxnSpPr>
            <a:cxnSpLocks/>
          </p:cNvCxnSpPr>
          <p:nvPr/>
        </p:nvCxnSpPr>
        <p:spPr>
          <a:xfrm flipH="1">
            <a:off x="1541722" y="1014713"/>
            <a:ext cx="6411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5571986-968C-44F2-AB59-44323D801F01}"/>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8" name="TextBox 7">
            <a:extLst>
              <a:ext uri="{FF2B5EF4-FFF2-40B4-BE49-F238E27FC236}">
                <a16:creationId xmlns:a16="http://schemas.microsoft.com/office/drawing/2014/main" id="{01B5C9B8-472B-4F38-90D6-36FE2C345326}"/>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Tree>
    <p:extLst>
      <p:ext uri="{BB962C8B-B14F-4D97-AF65-F5344CB8AC3E}">
        <p14:creationId xmlns:p14="http://schemas.microsoft.com/office/powerpoint/2010/main" val="1259423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32</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50777" y="1852064"/>
            <a:ext cx="3058703" cy="304083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want to take modern Israel backwards as well, this is the end of modern and this middle history when the work was to be completed. </a:t>
            </a:r>
            <a:r>
              <a:rPr lang="en-US" sz="18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That was the 1888 history.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back and what we are discussing now is our alpha. The alpha of modern Israel, we want to see this structure for our alpha.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42F90BB-BDA7-477B-8B63-6418853F863C}"/>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25" name="TextBox 24">
            <a:extLst>
              <a:ext uri="{FF2B5EF4-FFF2-40B4-BE49-F238E27FC236}">
                <a16:creationId xmlns:a16="http://schemas.microsoft.com/office/drawing/2014/main" id="{6C66280A-72A2-4CF5-B189-5D9F98CDA9BD}"/>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26" name="TextBox 25">
            <a:extLst>
              <a:ext uri="{FF2B5EF4-FFF2-40B4-BE49-F238E27FC236}">
                <a16:creationId xmlns:a16="http://schemas.microsoft.com/office/drawing/2014/main" id="{A6A1BD80-F674-4243-B413-3425E8B0B9CC}"/>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27" name="TextBox 26">
            <a:extLst>
              <a:ext uri="{FF2B5EF4-FFF2-40B4-BE49-F238E27FC236}">
                <a16:creationId xmlns:a16="http://schemas.microsoft.com/office/drawing/2014/main" id="{BCB0C52D-39FD-42E8-8BD8-16E5CE4E9088}"/>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8" name="TextBox 27">
            <a:extLst>
              <a:ext uri="{FF2B5EF4-FFF2-40B4-BE49-F238E27FC236}">
                <a16:creationId xmlns:a16="http://schemas.microsoft.com/office/drawing/2014/main" id="{B982364D-C6F8-4F03-9AFE-3BFE481BA507}"/>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9" name="TextBox 28">
            <a:extLst>
              <a:ext uri="{FF2B5EF4-FFF2-40B4-BE49-F238E27FC236}">
                <a16:creationId xmlns:a16="http://schemas.microsoft.com/office/drawing/2014/main" id="{543F142C-71BD-440A-B9E4-D2EEEA6C89C3}"/>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30" name="Straight Connector 29">
            <a:extLst>
              <a:ext uri="{FF2B5EF4-FFF2-40B4-BE49-F238E27FC236}">
                <a16:creationId xmlns:a16="http://schemas.microsoft.com/office/drawing/2014/main" id="{F64270D3-58FF-4C45-8ECA-734B379958CA}"/>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2286AB2-4F03-4961-A48A-24C8BE6982A2}"/>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8A5E54B-184F-4A5E-AA9C-BC03A636F893}"/>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8ACAAE4-20C7-4102-AC0B-F33416B0F153}"/>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C0E4BED3-C660-4926-96EB-DD4B052C0340}"/>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35" name="Straight Connector 34">
            <a:extLst>
              <a:ext uri="{FF2B5EF4-FFF2-40B4-BE49-F238E27FC236}">
                <a16:creationId xmlns:a16="http://schemas.microsoft.com/office/drawing/2014/main" id="{4F8EF602-A030-4873-B009-64C2FD7F8A5D}"/>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F02384B-4104-479E-A121-940DBE4A243E}"/>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37" name="Straight Connector 36">
            <a:extLst>
              <a:ext uri="{FF2B5EF4-FFF2-40B4-BE49-F238E27FC236}">
                <a16:creationId xmlns:a16="http://schemas.microsoft.com/office/drawing/2014/main" id="{06173F14-780F-40F0-87B7-DDE54A10381E}"/>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60291AAA-6236-4CF7-B2C8-EE57167B16D5}"/>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39" name="Straight Connector 38">
            <a:extLst>
              <a:ext uri="{FF2B5EF4-FFF2-40B4-BE49-F238E27FC236}">
                <a16:creationId xmlns:a16="http://schemas.microsoft.com/office/drawing/2014/main" id="{9BDEAEA7-C309-4600-BB4B-91C3AE067DCB}"/>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9463628-BA15-4ADB-8754-FB1539DB8CCF}"/>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18C9C8E-490B-4DAA-98A0-F35ED0888338}"/>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7029B18-F6DF-4F01-B69B-5D9BF5848C9D}"/>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F5AEA21-973B-4BD4-8888-21EFFD72C95D}"/>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3FC5672-FF4A-42F7-8293-8F56C4C11EBC}"/>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C7DF41E-13D4-49F0-B8E3-3C1A64AEE0E6}"/>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BEA338F-A0F3-4992-A025-C81245F7B17F}"/>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4FE3838-FCD5-4FEC-B764-054BB5B4F4CE}"/>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9DC3C73-F8EA-4C0E-B02C-6FBEF95986E8}"/>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62A0C4D-8221-415B-A28A-16662660223E}"/>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24F4832-5AD4-4465-99F2-91336432E7D4}"/>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ECC9A06-03DE-46DB-A8ED-AE0C5588BC93}"/>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C91291D-31EC-4D59-999E-63F26BA9E89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A2D03C0-23FB-405D-8C84-049BB98E14A4}"/>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EE87A39-CDFB-43C5-A761-B55B83F3D894}"/>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9D05B10-7CCC-4F2F-B4D7-EE22672ACD2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234A819-A558-440B-91B5-74DA516DCC8D}"/>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7CA55434-9878-4774-8F62-CFAF00150C4C}"/>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58" name="TextBox 57">
            <a:extLst>
              <a:ext uri="{FF2B5EF4-FFF2-40B4-BE49-F238E27FC236}">
                <a16:creationId xmlns:a16="http://schemas.microsoft.com/office/drawing/2014/main" id="{FDE24491-51E0-4F73-BBDA-0F660F6C03CE}"/>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9" name="TextBox 58">
            <a:extLst>
              <a:ext uri="{FF2B5EF4-FFF2-40B4-BE49-F238E27FC236}">
                <a16:creationId xmlns:a16="http://schemas.microsoft.com/office/drawing/2014/main" id="{4BAB450E-DD5C-4797-A0FF-0CB27EF9C60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60" name="TextBox 59">
            <a:extLst>
              <a:ext uri="{FF2B5EF4-FFF2-40B4-BE49-F238E27FC236}">
                <a16:creationId xmlns:a16="http://schemas.microsoft.com/office/drawing/2014/main" id="{2259AF27-41A5-4874-B3CD-D926A8A0E335}"/>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61" name="TextBox 60">
            <a:extLst>
              <a:ext uri="{FF2B5EF4-FFF2-40B4-BE49-F238E27FC236}">
                <a16:creationId xmlns:a16="http://schemas.microsoft.com/office/drawing/2014/main" id="{C331EE4F-E35D-45F3-A4FC-3E33947735DB}"/>
              </a:ext>
            </a:extLst>
          </p:cNvPr>
          <p:cNvSpPr txBox="1"/>
          <p:nvPr/>
        </p:nvSpPr>
        <p:spPr>
          <a:xfrm>
            <a:off x="5452784" y="4951673"/>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62" name="TextBox 61">
            <a:extLst>
              <a:ext uri="{FF2B5EF4-FFF2-40B4-BE49-F238E27FC236}">
                <a16:creationId xmlns:a16="http://schemas.microsoft.com/office/drawing/2014/main" id="{F1589DCB-A191-489E-8A3C-EB83A56B8CA8}"/>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3" name="TextBox 62">
            <a:extLst>
              <a:ext uri="{FF2B5EF4-FFF2-40B4-BE49-F238E27FC236}">
                <a16:creationId xmlns:a16="http://schemas.microsoft.com/office/drawing/2014/main" id="{FE1D5B51-F40C-451A-8DD0-20515C42DBB8}"/>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4" name="TextBox 63">
            <a:extLst>
              <a:ext uri="{FF2B5EF4-FFF2-40B4-BE49-F238E27FC236}">
                <a16:creationId xmlns:a16="http://schemas.microsoft.com/office/drawing/2014/main" id="{68664CE4-96AB-40BA-B4EC-3232D3A7894F}"/>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5" name="TextBox 64">
            <a:extLst>
              <a:ext uri="{FF2B5EF4-FFF2-40B4-BE49-F238E27FC236}">
                <a16:creationId xmlns:a16="http://schemas.microsoft.com/office/drawing/2014/main" id="{F71C36C5-CE36-4EC0-81A8-877A956ED60A}"/>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6" name="TextBox 65">
            <a:extLst>
              <a:ext uri="{FF2B5EF4-FFF2-40B4-BE49-F238E27FC236}">
                <a16:creationId xmlns:a16="http://schemas.microsoft.com/office/drawing/2014/main" id="{2666A85A-DB37-4DBE-B87A-57E3106F2D10}"/>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67" name="TextBox 66">
            <a:extLst>
              <a:ext uri="{FF2B5EF4-FFF2-40B4-BE49-F238E27FC236}">
                <a16:creationId xmlns:a16="http://schemas.microsoft.com/office/drawing/2014/main" id="{D37FEB11-DE9B-43A0-87CD-87E1D73F1EB1}"/>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8" name="TextBox 67">
            <a:extLst>
              <a:ext uri="{FF2B5EF4-FFF2-40B4-BE49-F238E27FC236}">
                <a16:creationId xmlns:a16="http://schemas.microsoft.com/office/drawing/2014/main" id="{C0FE0BBC-5274-4650-ACE5-5B173847267A}"/>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9" name="TextBox 68">
            <a:extLst>
              <a:ext uri="{FF2B5EF4-FFF2-40B4-BE49-F238E27FC236}">
                <a16:creationId xmlns:a16="http://schemas.microsoft.com/office/drawing/2014/main" id="{7887D513-12D7-420B-8275-C780A98ED036}"/>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70" name="TextBox 69">
            <a:extLst>
              <a:ext uri="{FF2B5EF4-FFF2-40B4-BE49-F238E27FC236}">
                <a16:creationId xmlns:a16="http://schemas.microsoft.com/office/drawing/2014/main" id="{27F94502-3DE4-4B58-AC9A-4EC7714F70BE}"/>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1" name="TextBox 70">
            <a:extLst>
              <a:ext uri="{FF2B5EF4-FFF2-40B4-BE49-F238E27FC236}">
                <a16:creationId xmlns:a16="http://schemas.microsoft.com/office/drawing/2014/main" id="{2D5D7684-B7A3-4198-9899-30867A5E13E7}"/>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2" name="Rectangle 71">
            <a:extLst>
              <a:ext uri="{FF2B5EF4-FFF2-40B4-BE49-F238E27FC236}">
                <a16:creationId xmlns:a16="http://schemas.microsoft.com/office/drawing/2014/main" id="{E7F275A2-2FDD-43C7-801A-DD7FA0C768E4}"/>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73" name="Straight Arrow Connector 72">
            <a:extLst>
              <a:ext uri="{FF2B5EF4-FFF2-40B4-BE49-F238E27FC236}">
                <a16:creationId xmlns:a16="http://schemas.microsoft.com/office/drawing/2014/main" id="{A15C2F37-1203-490C-997E-C8783A0DB2D7}"/>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2CC2AA09-0DB2-46DF-BABF-688D01930F10}"/>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75" name="TextBox 74">
            <a:extLst>
              <a:ext uri="{FF2B5EF4-FFF2-40B4-BE49-F238E27FC236}">
                <a16:creationId xmlns:a16="http://schemas.microsoft.com/office/drawing/2014/main" id="{B8DCE5F2-3AA1-401F-8B21-BBD7D79B573F}"/>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76" name="TextBox 75">
            <a:extLst>
              <a:ext uri="{FF2B5EF4-FFF2-40B4-BE49-F238E27FC236}">
                <a16:creationId xmlns:a16="http://schemas.microsoft.com/office/drawing/2014/main" id="{5F5AE3F9-3EB9-41D3-9CB7-9CB43053878F}"/>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77" name="TextBox 76">
            <a:extLst>
              <a:ext uri="{FF2B5EF4-FFF2-40B4-BE49-F238E27FC236}">
                <a16:creationId xmlns:a16="http://schemas.microsoft.com/office/drawing/2014/main" id="{7A89D5A4-F312-45D2-9DD6-029E331EB78B}"/>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78" name="Rectangle 77">
            <a:extLst>
              <a:ext uri="{FF2B5EF4-FFF2-40B4-BE49-F238E27FC236}">
                <a16:creationId xmlns:a16="http://schemas.microsoft.com/office/drawing/2014/main" id="{73D386E5-6459-492C-A433-85B27811B684}"/>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79" name="Straight Arrow Connector 78">
            <a:extLst>
              <a:ext uri="{FF2B5EF4-FFF2-40B4-BE49-F238E27FC236}">
                <a16:creationId xmlns:a16="http://schemas.microsoft.com/office/drawing/2014/main" id="{783317FB-0C43-4312-A7C0-6911C7F4A223}"/>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02B5179-D951-44F4-A47B-7CD3C36A3AC4}"/>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81" name="TextBox 80">
            <a:extLst>
              <a:ext uri="{FF2B5EF4-FFF2-40B4-BE49-F238E27FC236}">
                <a16:creationId xmlns:a16="http://schemas.microsoft.com/office/drawing/2014/main" id="{1D943605-9B1F-4419-836C-317A3355E703}"/>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FB330D84-629E-416A-A411-EEAAA95A72EE}"/>
              </a:ext>
            </a:extLst>
          </p:cNvPr>
          <p:cNvSpPr txBox="1"/>
          <p:nvPr/>
        </p:nvSpPr>
        <p:spPr>
          <a:xfrm>
            <a:off x="8392078" y="1350416"/>
            <a:ext cx="661308" cy="369332"/>
          </a:xfrm>
          <a:prstGeom prst="rect">
            <a:avLst/>
          </a:prstGeom>
          <a:noFill/>
        </p:spPr>
        <p:txBody>
          <a:bodyPr wrap="square" rtlCol="0">
            <a:spAutoFit/>
          </a:bodyPr>
          <a:lstStyle/>
          <a:p>
            <a:r>
              <a:rPr lang="en-US" dirty="0">
                <a:solidFill>
                  <a:srgbClr val="0000FF"/>
                </a:solidFill>
                <a:sym typeface="Wingdings" panose="05000000000000000000" pitchFamily="2" charset="2"/>
              </a:rPr>
              <a:t></a:t>
            </a:r>
            <a:r>
              <a:rPr lang="en-US" dirty="0">
                <a:solidFill>
                  <a:srgbClr val="0000FF"/>
                </a:solidFill>
                <a:sym typeface="Wingdings 2" panose="05020102010507070707" pitchFamily="18" charset="2"/>
              </a:rPr>
              <a:t></a:t>
            </a:r>
            <a:endParaRPr lang="en-US" dirty="0">
              <a:solidFill>
                <a:srgbClr val="0000FF"/>
              </a:solidFill>
            </a:endParaRPr>
          </a:p>
        </p:txBody>
      </p:sp>
      <p:sp>
        <p:nvSpPr>
          <p:cNvPr id="83" name="TextBox 82">
            <a:extLst>
              <a:ext uri="{FF2B5EF4-FFF2-40B4-BE49-F238E27FC236}">
                <a16:creationId xmlns:a16="http://schemas.microsoft.com/office/drawing/2014/main" id="{C01D7FB8-0ED0-4DD5-A4C7-9BA4E1D77CC7}"/>
              </a:ext>
            </a:extLst>
          </p:cNvPr>
          <p:cNvSpPr txBox="1"/>
          <p:nvPr/>
        </p:nvSpPr>
        <p:spPr>
          <a:xfrm>
            <a:off x="2230934" y="877894"/>
            <a:ext cx="940441" cy="276999"/>
          </a:xfrm>
          <a:prstGeom prst="rect">
            <a:avLst/>
          </a:prstGeom>
          <a:noFill/>
          <a:ln>
            <a:solidFill>
              <a:schemeClr val="tx1"/>
            </a:solidFill>
          </a:ln>
        </p:spPr>
        <p:txBody>
          <a:bodyPr wrap="square" rtlCol="0">
            <a:spAutoFit/>
          </a:bodyPr>
          <a:lstStyle/>
          <a:p>
            <a:pPr algn="ctr"/>
            <a:r>
              <a:rPr lang="en-US" sz="1200" dirty="0">
                <a:solidFill>
                  <a:srgbClr val="0000FF"/>
                </a:solidFill>
                <a:latin typeface="Arial Narrow" panose="020B0606020202030204" pitchFamily="34" charset="0"/>
              </a:rPr>
              <a:t>Babylon</a:t>
            </a:r>
          </a:p>
        </p:txBody>
      </p:sp>
      <p:sp>
        <p:nvSpPr>
          <p:cNvPr id="84" name="TextBox 83">
            <a:extLst>
              <a:ext uri="{FF2B5EF4-FFF2-40B4-BE49-F238E27FC236}">
                <a16:creationId xmlns:a16="http://schemas.microsoft.com/office/drawing/2014/main" id="{9EF7F2A8-7D59-41D8-AC4A-9123FB907AC7}"/>
              </a:ext>
            </a:extLst>
          </p:cNvPr>
          <p:cNvSpPr txBox="1"/>
          <p:nvPr/>
        </p:nvSpPr>
        <p:spPr>
          <a:xfrm>
            <a:off x="733481" y="876214"/>
            <a:ext cx="940441" cy="276999"/>
          </a:xfrm>
          <a:prstGeom prst="rect">
            <a:avLst/>
          </a:prstGeom>
          <a:noFill/>
          <a:ln>
            <a:solidFill>
              <a:schemeClr val="tx1"/>
            </a:solidFill>
          </a:ln>
        </p:spPr>
        <p:txBody>
          <a:bodyPr wrap="square" rtlCol="0">
            <a:spAutoFit/>
          </a:bodyPr>
          <a:lstStyle/>
          <a:p>
            <a:pPr algn="ctr"/>
            <a:r>
              <a:rPr lang="en-US" sz="1200" dirty="0">
                <a:solidFill>
                  <a:srgbClr val="006600"/>
                </a:solidFill>
                <a:latin typeface="Arial Narrow" panose="020B0606020202030204" pitchFamily="34" charset="0"/>
              </a:rPr>
              <a:t>Egypt</a:t>
            </a:r>
          </a:p>
        </p:txBody>
      </p:sp>
      <p:cxnSp>
        <p:nvCxnSpPr>
          <p:cNvPr id="85" name="Straight Arrow Connector 84">
            <a:extLst>
              <a:ext uri="{FF2B5EF4-FFF2-40B4-BE49-F238E27FC236}">
                <a16:creationId xmlns:a16="http://schemas.microsoft.com/office/drawing/2014/main" id="{2FC53361-DAB4-466A-91D6-3AD6B8C98A1A}"/>
              </a:ext>
            </a:extLst>
          </p:cNvPr>
          <p:cNvCxnSpPr>
            <a:cxnSpLocks/>
          </p:cNvCxnSpPr>
          <p:nvPr/>
        </p:nvCxnSpPr>
        <p:spPr>
          <a:xfrm flipH="1">
            <a:off x="3268427" y="892243"/>
            <a:ext cx="46307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65259B6-F294-43D7-9528-FBD67C2C61B2}"/>
              </a:ext>
            </a:extLst>
          </p:cNvPr>
          <p:cNvCxnSpPr>
            <a:cxnSpLocks/>
          </p:cNvCxnSpPr>
          <p:nvPr/>
        </p:nvCxnSpPr>
        <p:spPr>
          <a:xfrm flipH="1">
            <a:off x="1541722" y="1014713"/>
            <a:ext cx="6411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5571986-968C-44F2-AB59-44323D801F01}"/>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87" name="TextBox 86">
            <a:extLst>
              <a:ext uri="{FF2B5EF4-FFF2-40B4-BE49-F238E27FC236}">
                <a16:creationId xmlns:a16="http://schemas.microsoft.com/office/drawing/2014/main" id="{B081BAC6-4F6F-4164-AFD7-1D028D17A59A}"/>
              </a:ext>
            </a:extLst>
          </p:cNvPr>
          <p:cNvSpPr txBox="1"/>
          <p:nvPr/>
        </p:nvSpPr>
        <p:spPr>
          <a:xfrm>
            <a:off x="4278700" y="5354748"/>
            <a:ext cx="727069" cy="276998"/>
          </a:xfrm>
          <a:prstGeom prst="rect">
            <a:avLst/>
          </a:prstGeom>
          <a:noFill/>
          <a:ln>
            <a:solidFill>
              <a:schemeClr val="tx1"/>
            </a:solidFill>
          </a:ln>
        </p:spPr>
        <p:txBody>
          <a:bodyPr wrap="square" rtlCol="0">
            <a:spAutoFit/>
          </a:bodyPr>
          <a:lstStyle/>
          <a:p>
            <a:pPr algn="ctr"/>
            <a:r>
              <a:rPr lang="en-US" sz="1200" dirty="0">
                <a:solidFill>
                  <a:srgbClr val="0000FF"/>
                </a:solidFill>
                <a:latin typeface="Arial Narrow" panose="020B0606020202030204" pitchFamily="34" charset="0"/>
              </a:rPr>
              <a:t>1888</a:t>
            </a:r>
          </a:p>
        </p:txBody>
      </p:sp>
      <p:cxnSp>
        <p:nvCxnSpPr>
          <p:cNvPr id="88" name="Straight Arrow Connector 87">
            <a:extLst>
              <a:ext uri="{FF2B5EF4-FFF2-40B4-BE49-F238E27FC236}">
                <a16:creationId xmlns:a16="http://schemas.microsoft.com/office/drawing/2014/main" id="{67652F5A-DBE4-4B35-BC3A-0C5B7577C684}"/>
              </a:ext>
            </a:extLst>
          </p:cNvPr>
          <p:cNvCxnSpPr>
            <a:cxnSpLocks/>
          </p:cNvCxnSpPr>
          <p:nvPr/>
        </p:nvCxnSpPr>
        <p:spPr>
          <a:xfrm flipH="1">
            <a:off x="5040781" y="5518820"/>
            <a:ext cx="46307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8C414D6A-B394-43EB-864E-BA1A3B7768A1}"/>
              </a:ext>
            </a:extLst>
          </p:cNvPr>
          <p:cNvCxnSpPr>
            <a:cxnSpLocks/>
          </p:cNvCxnSpPr>
          <p:nvPr/>
        </p:nvCxnSpPr>
        <p:spPr>
          <a:xfrm flipH="1">
            <a:off x="3846957" y="5238753"/>
            <a:ext cx="6411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47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33</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32472" y="1038591"/>
            <a:ext cx="2582293" cy="481901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our alpha history and we're constructing the line of the 144,000. We've constructed that last week and it was done in Germany last year. 1798, 1840, 1850, 1861, 1863. Just to remind us we come back to the omega history of ancient and modern and you have two calls to the church and one call to the world.  So two calls to the church and one call to the world. The 144,000 being part of this number.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77F0CFA-21D1-418E-A2D5-5FB01DB75EFD}"/>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C3746D-6D9D-4C8C-A822-8BE03997BFAA}"/>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9598513E-7D69-4B8B-81D3-4C84AFE4C1E2}"/>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132" name="Straight Connector 131">
            <a:extLst>
              <a:ext uri="{FF2B5EF4-FFF2-40B4-BE49-F238E27FC236}">
                <a16:creationId xmlns:a16="http://schemas.microsoft.com/office/drawing/2014/main" id="{03B1BFCE-AEA4-448B-AB05-F9405DB48E9A}"/>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14653323-7E78-4883-AA9F-E66E6DF37F4E}"/>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134" name="Straight Connector 133">
            <a:extLst>
              <a:ext uri="{FF2B5EF4-FFF2-40B4-BE49-F238E27FC236}">
                <a16:creationId xmlns:a16="http://schemas.microsoft.com/office/drawing/2014/main" id="{FF46920D-4979-4BEB-A53A-FA4BD6D6C5AC}"/>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F2141229-5846-47ED-8F2F-AAFC72DA306F}"/>
              </a:ext>
            </a:extLst>
          </p:cNvPr>
          <p:cNvSpPr txBox="1"/>
          <p:nvPr/>
        </p:nvSpPr>
        <p:spPr>
          <a:xfrm>
            <a:off x="11739643" y="1169889"/>
            <a:ext cx="552750"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136" name="Straight Connector 135">
            <a:extLst>
              <a:ext uri="{FF2B5EF4-FFF2-40B4-BE49-F238E27FC236}">
                <a16:creationId xmlns:a16="http://schemas.microsoft.com/office/drawing/2014/main" id="{58159ED7-2577-437A-B4FC-60C62E48153B}"/>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6E707B6F-ECCA-41A2-B13C-5B0ABEC45B7C}"/>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138" name="Straight Connector 137">
            <a:extLst>
              <a:ext uri="{FF2B5EF4-FFF2-40B4-BE49-F238E27FC236}">
                <a16:creationId xmlns:a16="http://schemas.microsoft.com/office/drawing/2014/main" id="{9B492407-D002-426D-8A8F-D925CAD69F06}"/>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73D9B35E-BC21-4C58-9945-F6F13C53DBB7}"/>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sp>
        <p:nvSpPr>
          <p:cNvPr id="160" name="TextBox 159">
            <a:extLst>
              <a:ext uri="{FF2B5EF4-FFF2-40B4-BE49-F238E27FC236}">
                <a16:creationId xmlns:a16="http://schemas.microsoft.com/office/drawing/2014/main" id="{1B08DDC5-2333-440F-BCAD-852D1D79D35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65" name="TextBox 164">
            <a:extLst>
              <a:ext uri="{FF2B5EF4-FFF2-40B4-BE49-F238E27FC236}">
                <a16:creationId xmlns:a16="http://schemas.microsoft.com/office/drawing/2014/main" id="{476A8091-2CEB-4FB7-A54B-E98396381593}"/>
              </a:ext>
            </a:extLst>
          </p:cNvPr>
          <p:cNvSpPr txBox="1"/>
          <p:nvPr/>
        </p:nvSpPr>
        <p:spPr>
          <a:xfrm>
            <a:off x="2884041" y="379179"/>
            <a:ext cx="1872777"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sp>
        <p:nvSpPr>
          <p:cNvPr id="168" name="TextBox 167">
            <a:extLst>
              <a:ext uri="{FF2B5EF4-FFF2-40B4-BE49-F238E27FC236}">
                <a16:creationId xmlns:a16="http://schemas.microsoft.com/office/drawing/2014/main" id="{1EC840BA-2876-4025-80F7-7398319FD8B0}"/>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83" name="TextBox 182">
            <a:extLst>
              <a:ext uri="{FF2B5EF4-FFF2-40B4-BE49-F238E27FC236}">
                <a16:creationId xmlns:a16="http://schemas.microsoft.com/office/drawing/2014/main" id="{F782B81F-315F-416C-BD21-21A77673ED00}"/>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pic>
        <p:nvPicPr>
          <p:cNvPr id="3" name="Picture 2">
            <a:extLst>
              <a:ext uri="{FF2B5EF4-FFF2-40B4-BE49-F238E27FC236}">
                <a16:creationId xmlns:a16="http://schemas.microsoft.com/office/drawing/2014/main" id="{E52152F2-B937-4B25-AD51-6C4879FB43B8}"/>
              </a:ext>
            </a:extLst>
          </p:cNvPr>
          <p:cNvPicPr>
            <a:picLocks noChangeAspect="1"/>
          </p:cNvPicPr>
          <p:nvPr/>
        </p:nvPicPr>
        <p:blipFill>
          <a:blip r:embed="rId2"/>
          <a:stretch>
            <a:fillRect/>
          </a:stretch>
        </p:blipFill>
        <p:spPr>
          <a:xfrm>
            <a:off x="3284551" y="2308842"/>
            <a:ext cx="8734418" cy="4461977"/>
          </a:xfrm>
          <a:prstGeom prst="rect">
            <a:avLst/>
          </a:prstGeom>
        </p:spPr>
      </p:pic>
    </p:spTree>
    <p:extLst>
      <p:ext uri="{BB962C8B-B14F-4D97-AF65-F5344CB8AC3E}">
        <p14:creationId xmlns:p14="http://schemas.microsoft.com/office/powerpoint/2010/main" val="3241929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34</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32471" y="776174"/>
            <a:ext cx="2582293"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Coming back to the alpha history of modern Israel we have 1798, 1840, 1850, 1861, 1863. How many of these have external events attached to them? Coming back to 1798, all of them have external events attached to them.  We discussed this a little last week, particularly 1850 but you have 1798, you have the events in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ome, the taking of the Pope captive. You have Napoleon go to Egypt, the beginning of his Egyptian campaign. So there's a lot of events in 1798.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77F0CFA-21D1-418E-A2D5-5FB01DB75EFD}"/>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C3746D-6D9D-4C8C-A822-8BE03997BFAA}"/>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9598513E-7D69-4B8B-81D3-4C84AFE4C1E2}"/>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132" name="Straight Connector 131">
            <a:extLst>
              <a:ext uri="{FF2B5EF4-FFF2-40B4-BE49-F238E27FC236}">
                <a16:creationId xmlns:a16="http://schemas.microsoft.com/office/drawing/2014/main" id="{03B1BFCE-AEA4-448B-AB05-F9405DB48E9A}"/>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14653323-7E78-4883-AA9F-E66E6DF37F4E}"/>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134" name="Straight Connector 133">
            <a:extLst>
              <a:ext uri="{FF2B5EF4-FFF2-40B4-BE49-F238E27FC236}">
                <a16:creationId xmlns:a16="http://schemas.microsoft.com/office/drawing/2014/main" id="{FF46920D-4979-4BEB-A53A-FA4BD6D6C5AC}"/>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F2141229-5846-47ED-8F2F-AAFC72DA306F}"/>
              </a:ext>
            </a:extLst>
          </p:cNvPr>
          <p:cNvSpPr txBox="1"/>
          <p:nvPr/>
        </p:nvSpPr>
        <p:spPr>
          <a:xfrm>
            <a:off x="11739643" y="1169889"/>
            <a:ext cx="552750"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136" name="Straight Connector 135">
            <a:extLst>
              <a:ext uri="{FF2B5EF4-FFF2-40B4-BE49-F238E27FC236}">
                <a16:creationId xmlns:a16="http://schemas.microsoft.com/office/drawing/2014/main" id="{58159ED7-2577-437A-B4FC-60C62E48153B}"/>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6E707B6F-ECCA-41A2-B13C-5B0ABEC45B7C}"/>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138" name="Straight Connector 137">
            <a:extLst>
              <a:ext uri="{FF2B5EF4-FFF2-40B4-BE49-F238E27FC236}">
                <a16:creationId xmlns:a16="http://schemas.microsoft.com/office/drawing/2014/main" id="{9B492407-D002-426D-8A8F-D925CAD69F06}"/>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73D9B35E-BC21-4C58-9945-F6F13C53DBB7}"/>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sp>
        <p:nvSpPr>
          <p:cNvPr id="160" name="TextBox 159">
            <a:extLst>
              <a:ext uri="{FF2B5EF4-FFF2-40B4-BE49-F238E27FC236}">
                <a16:creationId xmlns:a16="http://schemas.microsoft.com/office/drawing/2014/main" id="{1B08DDC5-2333-440F-BCAD-852D1D79D35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65" name="TextBox 164">
            <a:extLst>
              <a:ext uri="{FF2B5EF4-FFF2-40B4-BE49-F238E27FC236}">
                <a16:creationId xmlns:a16="http://schemas.microsoft.com/office/drawing/2014/main" id="{476A8091-2CEB-4FB7-A54B-E98396381593}"/>
              </a:ext>
            </a:extLst>
          </p:cNvPr>
          <p:cNvSpPr txBox="1"/>
          <p:nvPr/>
        </p:nvSpPr>
        <p:spPr>
          <a:xfrm>
            <a:off x="2884041" y="379179"/>
            <a:ext cx="1872777"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sp>
        <p:nvSpPr>
          <p:cNvPr id="168" name="TextBox 167">
            <a:extLst>
              <a:ext uri="{FF2B5EF4-FFF2-40B4-BE49-F238E27FC236}">
                <a16:creationId xmlns:a16="http://schemas.microsoft.com/office/drawing/2014/main" id="{1EC840BA-2876-4025-80F7-7398319FD8B0}"/>
              </a:ext>
            </a:extLst>
          </p:cNvPr>
          <p:cNvSpPr txBox="1"/>
          <p:nvPr/>
        </p:nvSpPr>
        <p:spPr>
          <a:xfrm>
            <a:off x="11049622" y="182909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83" name="TextBox 182">
            <a:extLst>
              <a:ext uri="{FF2B5EF4-FFF2-40B4-BE49-F238E27FC236}">
                <a16:creationId xmlns:a16="http://schemas.microsoft.com/office/drawing/2014/main" id="{F782B81F-315F-416C-BD21-21A77673ED00}"/>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pic>
        <p:nvPicPr>
          <p:cNvPr id="3" name="Picture 2">
            <a:extLst>
              <a:ext uri="{FF2B5EF4-FFF2-40B4-BE49-F238E27FC236}">
                <a16:creationId xmlns:a16="http://schemas.microsoft.com/office/drawing/2014/main" id="{E52152F2-B937-4B25-AD51-6C4879FB43B8}"/>
              </a:ext>
            </a:extLst>
          </p:cNvPr>
          <p:cNvPicPr>
            <a:picLocks noChangeAspect="1"/>
          </p:cNvPicPr>
          <p:nvPr/>
        </p:nvPicPr>
        <p:blipFill>
          <a:blip r:embed="rId2"/>
          <a:stretch>
            <a:fillRect/>
          </a:stretch>
        </p:blipFill>
        <p:spPr>
          <a:xfrm>
            <a:off x="3284551" y="2240909"/>
            <a:ext cx="8734418" cy="4529910"/>
          </a:xfrm>
          <a:prstGeom prst="rect">
            <a:avLst/>
          </a:prstGeom>
        </p:spPr>
      </p:pic>
    </p:spTree>
    <p:extLst>
      <p:ext uri="{BB962C8B-B14F-4D97-AF65-F5344CB8AC3E}">
        <p14:creationId xmlns:p14="http://schemas.microsoft.com/office/powerpoint/2010/main" val="2026558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35</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32472" y="748511"/>
            <a:ext cx="2668989" cy="5115375"/>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1840, we'll discuss more of 1840 as we  go along.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1850 we talked about the 1850 compromise, the fugitive slave act.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1861, what happens in 1861? The beginning of the Civil War.  And we understand that if they had been a history of success if they hadn't gone into a Laodicean condition in 1850 that Christ was to return in their own dispensation, in their own lifetime. Ellen White makes that explicitly clear.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77F0CFA-21D1-418E-A2D5-5FB01DB75EFD}"/>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C3746D-6D9D-4C8C-A822-8BE03997BFAA}"/>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9598513E-7D69-4B8B-81D3-4C84AFE4C1E2}"/>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132" name="Straight Connector 131">
            <a:extLst>
              <a:ext uri="{FF2B5EF4-FFF2-40B4-BE49-F238E27FC236}">
                <a16:creationId xmlns:a16="http://schemas.microsoft.com/office/drawing/2014/main" id="{03B1BFCE-AEA4-448B-AB05-F9405DB48E9A}"/>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14653323-7E78-4883-AA9F-E66E6DF37F4E}"/>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134" name="Straight Connector 133">
            <a:extLst>
              <a:ext uri="{FF2B5EF4-FFF2-40B4-BE49-F238E27FC236}">
                <a16:creationId xmlns:a16="http://schemas.microsoft.com/office/drawing/2014/main" id="{FF46920D-4979-4BEB-A53A-FA4BD6D6C5AC}"/>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F2141229-5846-47ED-8F2F-AAFC72DA306F}"/>
              </a:ext>
            </a:extLst>
          </p:cNvPr>
          <p:cNvSpPr txBox="1"/>
          <p:nvPr/>
        </p:nvSpPr>
        <p:spPr>
          <a:xfrm>
            <a:off x="11739643" y="1169889"/>
            <a:ext cx="552750"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136" name="Straight Connector 135">
            <a:extLst>
              <a:ext uri="{FF2B5EF4-FFF2-40B4-BE49-F238E27FC236}">
                <a16:creationId xmlns:a16="http://schemas.microsoft.com/office/drawing/2014/main" id="{58159ED7-2577-437A-B4FC-60C62E48153B}"/>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6E707B6F-ECCA-41A2-B13C-5B0ABEC45B7C}"/>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138" name="Straight Connector 137">
            <a:extLst>
              <a:ext uri="{FF2B5EF4-FFF2-40B4-BE49-F238E27FC236}">
                <a16:creationId xmlns:a16="http://schemas.microsoft.com/office/drawing/2014/main" id="{9B492407-D002-426D-8A8F-D925CAD69F06}"/>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73D9B35E-BC21-4C58-9945-F6F13C53DBB7}"/>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sp>
        <p:nvSpPr>
          <p:cNvPr id="160" name="TextBox 159">
            <a:extLst>
              <a:ext uri="{FF2B5EF4-FFF2-40B4-BE49-F238E27FC236}">
                <a16:creationId xmlns:a16="http://schemas.microsoft.com/office/drawing/2014/main" id="{1B08DDC5-2333-440F-BCAD-852D1D79D35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65" name="TextBox 164">
            <a:extLst>
              <a:ext uri="{FF2B5EF4-FFF2-40B4-BE49-F238E27FC236}">
                <a16:creationId xmlns:a16="http://schemas.microsoft.com/office/drawing/2014/main" id="{476A8091-2CEB-4FB7-A54B-E98396381593}"/>
              </a:ext>
            </a:extLst>
          </p:cNvPr>
          <p:cNvSpPr txBox="1"/>
          <p:nvPr/>
        </p:nvSpPr>
        <p:spPr>
          <a:xfrm>
            <a:off x="2884041" y="379179"/>
            <a:ext cx="1872777"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sp>
        <p:nvSpPr>
          <p:cNvPr id="168" name="TextBox 167">
            <a:extLst>
              <a:ext uri="{FF2B5EF4-FFF2-40B4-BE49-F238E27FC236}">
                <a16:creationId xmlns:a16="http://schemas.microsoft.com/office/drawing/2014/main" id="{1EC840BA-2876-4025-80F7-7398319FD8B0}"/>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83" name="TextBox 182">
            <a:extLst>
              <a:ext uri="{FF2B5EF4-FFF2-40B4-BE49-F238E27FC236}">
                <a16:creationId xmlns:a16="http://schemas.microsoft.com/office/drawing/2014/main" id="{F782B81F-315F-416C-BD21-21A77673ED00}"/>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pic>
        <p:nvPicPr>
          <p:cNvPr id="3" name="Picture 2">
            <a:extLst>
              <a:ext uri="{FF2B5EF4-FFF2-40B4-BE49-F238E27FC236}">
                <a16:creationId xmlns:a16="http://schemas.microsoft.com/office/drawing/2014/main" id="{E52152F2-B937-4B25-AD51-6C4879FB43B8}"/>
              </a:ext>
            </a:extLst>
          </p:cNvPr>
          <p:cNvPicPr>
            <a:picLocks noChangeAspect="1"/>
          </p:cNvPicPr>
          <p:nvPr/>
        </p:nvPicPr>
        <p:blipFill>
          <a:blip r:embed="rId2"/>
          <a:stretch>
            <a:fillRect/>
          </a:stretch>
        </p:blipFill>
        <p:spPr>
          <a:xfrm>
            <a:off x="3284551" y="2308842"/>
            <a:ext cx="8734418" cy="4461977"/>
          </a:xfrm>
          <a:prstGeom prst="rect">
            <a:avLst/>
          </a:prstGeom>
        </p:spPr>
      </p:pic>
    </p:spTree>
    <p:extLst>
      <p:ext uri="{BB962C8B-B14F-4D97-AF65-F5344CB8AC3E}">
        <p14:creationId xmlns:p14="http://schemas.microsoft.com/office/powerpoint/2010/main" val="3132215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36</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32473" y="748510"/>
            <a:ext cx="2268488" cy="304083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ut we also understand that October 22, 1844 was a shut door.  Where is October 22, 1844 on this reform line? It's not there.  So we have to recognize that there is a reform line underneath, there is a fractal a shadow.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77F0CFA-21D1-418E-A2D5-5FB01DB75EFD}"/>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C3746D-6D9D-4C8C-A822-8BE03997BFAA}"/>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9598513E-7D69-4B8B-81D3-4C84AFE4C1E2}"/>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132" name="Straight Connector 131">
            <a:extLst>
              <a:ext uri="{FF2B5EF4-FFF2-40B4-BE49-F238E27FC236}">
                <a16:creationId xmlns:a16="http://schemas.microsoft.com/office/drawing/2014/main" id="{03B1BFCE-AEA4-448B-AB05-F9405DB48E9A}"/>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14653323-7E78-4883-AA9F-E66E6DF37F4E}"/>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134" name="Straight Connector 133">
            <a:extLst>
              <a:ext uri="{FF2B5EF4-FFF2-40B4-BE49-F238E27FC236}">
                <a16:creationId xmlns:a16="http://schemas.microsoft.com/office/drawing/2014/main" id="{FF46920D-4979-4BEB-A53A-FA4BD6D6C5AC}"/>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F2141229-5846-47ED-8F2F-AAFC72DA306F}"/>
              </a:ext>
            </a:extLst>
          </p:cNvPr>
          <p:cNvSpPr txBox="1"/>
          <p:nvPr/>
        </p:nvSpPr>
        <p:spPr>
          <a:xfrm>
            <a:off x="11739643" y="1169889"/>
            <a:ext cx="552750"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136" name="Straight Connector 135">
            <a:extLst>
              <a:ext uri="{FF2B5EF4-FFF2-40B4-BE49-F238E27FC236}">
                <a16:creationId xmlns:a16="http://schemas.microsoft.com/office/drawing/2014/main" id="{58159ED7-2577-437A-B4FC-60C62E48153B}"/>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6E707B6F-ECCA-41A2-B13C-5B0ABEC45B7C}"/>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138" name="Straight Connector 137">
            <a:extLst>
              <a:ext uri="{FF2B5EF4-FFF2-40B4-BE49-F238E27FC236}">
                <a16:creationId xmlns:a16="http://schemas.microsoft.com/office/drawing/2014/main" id="{9B492407-D002-426D-8A8F-D925CAD69F06}"/>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73D9B35E-BC21-4C58-9945-F6F13C53DBB7}"/>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sp>
        <p:nvSpPr>
          <p:cNvPr id="160" name="TextBox 159">
            <a:extLst>
              <a:ext uri="{FF2B5EF4-FFF2-40B4-BE49-F238E27FC236}">
                <a16:creationId xmlns:a16="http://schemas.microsoft.com/office/drawing/2014/main" id="{1B08DDC5-2333-440F-BCAD-852D1D79D35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65" name="TextBox 164">
            <a:extLst>
              <a:ext uri="{FF2B5EF4-FFF2-40B4-BE49-F238E27FC236}">
                <a16:creationId xmlns:a16="http://schemas.microsoft.com/office/drawing/2014/main" id="{476A8091-2CEB-4FB7-A54B-E98396381593}"/>
              </a:ext>
            </a:extLst>
          </p:cNvPr>
          <p:cNvSpPr txBox="1"/>
          <p:nvPr/>
        </p:nvSpPr>
        <p:spPr>
          <a:xfrm>
            <a:off x="2884041" y="379179"/>
            <a:ext cx="1872777"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sp>
        <p:nvSpPr>
          <p:cNvPr id="168" name="TextBox 167">
            <a:extLst>
              <a:ext uri="{FF2B5EF4-FFF2-40B4-BE49-F238E27FC236}">
                <a16:creationId xmlns:a16="http://schemas.microsoft.com/office/drawing/2014/main" id="{1EC840BA-2876-4025-80F7-7398319FD8B0}"/>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83" name="TextBox 182">
            <a:extLst>
              <a:ext uri="{FF2B5EF4-FFF2-40B4-BE49-F238E27FC236}">
                <a16:creationId xmlns:a16="http://schemas.microsoft.com/office/drawing/2014/main" id="{F782B81F-315F-416C-BD21-21A77673ED00}"/>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23" name="Straight Connector 22">
            <a:extLst>
              <a:ext uri="{FF2B5EF4-FFF2-40B4-BE49-F238E27FC236}">
                <a16:creationId xmlns:a16="http://schemas.microsoft.com/office/drawing/2014/main" id="{FB76580B-40B0-497B-A993-62B0C11B1A93}"/>
              </a:ext>
            </a:extLst>
          </p:cNvPr>
          <p:cNvCxnSpPr>
            <a:cxnSpLocks/>
          </p:cNvCxnSpPr>
          <p:nvPr/>
        </p:nvCxnSpPr>
        <p:spPr>
          <a:xfrm flipV="1">
            <a:off x="3288298" y="3285876"/>
            <a:ext cx="5232247" cy="78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268211F-4913-41B4-8C85-6EC3ABEB0BE5}"/>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477998D-AF92-4800-8BAB-323A6056C2D0}"/>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4A85EB5-AD1E-4C66-89DF-A0B9CC589E93}"/>
              </a:ext>
            </a:extLst>
          </p:cNvPr>
          <p:cNvSpPr txBox="1"/>
          <p:nvPr/>
        </p:nvSpPr>
        <p:spPr>
          <a:xfrm>
            <a:off x="6878385" y="3843984"/>
            <a:ext cx="661303"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30" name="TextBox 29">
            <a:extLst>
              <a:ext uri="{FF2B5EF4-FFF2-40B4-BE49-F238E27FC236}">
                <a16:creationId xmlns:a16="http://schemas.microsoft.com/office/drawing/2014/main" id="{6F39B324-BA45-444E-B61E-28780C7101AA}"/>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2" name="TextBox 31">
            <a:extLst>
              <a:ext uri="{FF2B5EF4-FFF2-40B4-BE49-F238E27FC236}">
                <a16:creationId xmlns:a16="http://schemas.microsoft.com/office/drawing/2014/main" id="{EF942971-B2E5-4130-B676-6B2E80654107}"/>
              </a:ext>
            </a:extLst>
          </p:cNvPr>
          <p:cNvSpPr txBox="1"/>
          <p:nvPr/>
        </p:nvSpPr>
        <p:spPr>
          <a:xfrm>
            <a:off x="7454236" y="294211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33" name="Straight Connector 32">
            <a:extLst>
              <a:ext uri="{FF2B5EF4-FFF2-40B4-BE49-F238E27FC236}">
                <a16:creationId xmlns:a16="http://schemas.microsoft.com/office/drawing/2014/main" id="{B2983971-0F60-44BE-A079-35F2F3BD2B5D}"/>
              </a:ext>
            </a:extLst>
          </p:cNvPr>
          <p:cNvCxnSpPr/>
          <p:nvPr/>
        </p:nvCxnSpPr>
        <p:spPr>
          <a:xfrm>
            <a:off x="8488919" y="27275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A7B1D0D5-FE19-46DD-8813-B250FBA74A7B}"/>
              </a:ext>
            </a:extLst>
          </p:cNvPr>
          <p:cNvPicPr>
            <a:picLocks noChangeAspect="1"/>
          </p:cNvPicPr>
          <p:nvPr/>
        </p:nvPicPr>
        <p:blipFill>
          <a:blip r:embed="rId2"/>
          <a:stretch>
            <a:fillRect/>
          </a:stretch>
        </p:blipFill>
        <p:spPr>
          <a:xfrm>
            <a:off x="7089940" y="3316737"/>
            <a:ext cx="237683" cy="527247"/>
          </a:xfrm>
          <a:prstGeom prst="rect">
            <a:avLst/>
          </a:prstGeom>
        </p:spPr>
      </p:pic>
      <p:sp>
        <p:nvSpPr>
          <p:cNvPr id="7" name="TextBox 6">
            <a:extLst>
              <a:ext uri="{FF2B5EF4-FFF2-40B4-BE49-F238E27FC236}">
                <a16:creationId xmlns:a16="http://schemas.microsoft.com/office/drawing/2014/main" id="{5A5EDEFC-76C4-4D22-A3EB-691552E79C31}"/>
              </a:ext>
            </a:extLst>
          </p:cNvPr>
          <p:cNvSpPr txBox="1"/>
          <p:nvPr/>
        </p:nvSpPr>
        <p:spPr>
          <a:xfrm>
            <a:off x="1115507" y="4461821"/>
            <a:ext cx="9659523" cy="1754326"/>
          </a:xfrm>
          <a:prstGeom prst="rect">
            <a:avLst/>
          </a:prstGeom>
          <a:noFill/>
          <a:ln w="50800" cmpd="thinThick">
            <a:solidFill>
              <a:schemeClr val="accent1"/>
            </a:solidFill>
          </a:ln>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Without building the history in between this is October 22, 1844 and we know here that there was a shut door. If there's a shut door then this is a close of probation. It's the beginning of the time of trouble. So we can see already that this top reform line is like the line of the 144,000 but there are still going to be these progressive steps. You have the time of trouble that was the Civil War but you also have this first group, the Millerites, they experience their great test, their shut door, their close of probation, the beginning of their time of trouble on October 22, 1844.</a:t>
            </a:r>
            <a:endParaRPr lang="en-US" dirty="0"/>
          </a:p>
        </p:txBody>
      </p:sp>
      <p:sp>
        <p:nvSpPr>
          <p:cNvPr id="9" name="TextBox 8">
            <a:extLst>
              <a:ext uri="{FF2B5EF4-FFF2-40B4-BE49-F238E27FC236}">
                <a16:creationId xmlns:a16="http://schemas.microsoft.com/office/drawing/2014/main" id="{44105303-1EC8-4748-A584-7A0B6736BBED}"/>
              </a:ext>
            </a:extLst>
          </p:cNvPr>
          <p:cNvSpPr txBox="1"/>
          <p:nvPr/>
        </p:nvSpPr>
        <p:spPr>
          <a:xfrm>
            <a:off x="3117087" y="232785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spTree>
    <p:extLst>
      <p:ext uri="{BB962C8B-B14F-4D97-AF65-F5344CB8AC3E}">
        <p14:creationId xmlns:p14="http://schemas.microsoft.com/office/powerpoint/2010/main" val="2635217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37</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32472" y="748510"/>
            <a:ext cx="2707907" cy="541173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his begins a time period of harvest.  So we have harvest, harvest, harvest, harvest. October 22 begins a harvest. In that time of trouble they are scattered. We're going to read from a couple of quotes and there's quite a lot in these quotes but we're just looking for one thought, if we can follow that one thought we might go back into those quotes at a later time to glean some of the other interesting thoughts. But we're just looking for one thing, so we're going to go to Life Sketches 97.5.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77F0CFA-21D1-418E-A2D5-5FB01DB75EFD}"/>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C3746D-6D9D-4C8C-A822-8BE03997BFAA}"/>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9598513E-7D69-4B8B-81D3-4C84AFE4C1E2}"/>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132" name="Straight Connector 131">
            <a:extLst>
              <a:ext uri="{FF2B5EF4-FFF2-40B4-BE49-F238E27FC236}">
                <a16:creationId xmlns:a16="http://schemas.microsoft.com/office/drawing/2014/main" id="{03B1BFCE-AEA4-448B-AB05-F9405DB48E9A}"/>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14653323-7E78-4883-AA9F-E66E6DF37F4E}"/>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134" name="Straight Connector 133">
            <a:extLst>
              <a:ext uri="{FF2B5EF4-FFF2-40B4-BE49-F238E27FC236}">
                <a16:creationId xmlns:a16="http://schemas.microsoft.com/office/drawing/2014/main" id="{FF46920D-4979-4BEB-A53A-FA4BD6D6C5AC}"/>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F2141229-5846-47ED-8F2F-AAFC72DA306F}"/>
              </a:ext>
            </a:extLst>
          </p:cNvPr>
          <p:cNvSpPr txBox="1"/>
          <p:nvPr/>
        </p:nvSpPr>
        <p:spPr>
          <a:xfrm>
            <a:off x="11739643" y="1169889"/>
            <a:ext cx="552750"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136" name="Straight Connector 135">
            <a:extLst>
              <a:ext uri="{FF2B5EF4-FFF2-40B4-BE49-F238E27FC236}">
                <a16:creationId xmlns:a16="http://schemas.microsoft.com/office/drawing/2014/main" id="{58159ED7-2577-437A-B4FC-60C62E48153B}"/>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6E707B6F-ECCA-41A2-B13C-5B0ABEC45B7C}"/>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138" name="Straight Connector 137">
            <a:extLst>
              <a:ext uri="{FF2B5EF4-FFF2-40B4-BE49-F238E27FC236}">
                <a16:creationId xmlns:a16="http://schemas.microsoft.com/office/drawing/2014/main" id="{9B492407-D002-426D-8A8F-D925CAD69F06}"/>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73D9B35E-BC21-4C58-9945-F6F13C53DBB7}"/>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sp>
        <p:nvSpPr>
          <p:cNvPr id="160" name="TextBox 159">
            <a:extLst>
              <a:ext uri="{FF2B5EF4-FFF2-40B4-BE49-F238E27FC236}">
                <a16:creationId xmlns:a16="http://schemas.microsoft.com/office/drawing/2014/main" id="{1B08DDC5-2333-440F-BCAD-852D1D79D35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65" name="TextBox 164">
            <a:extLst>
              <a:ext uri="{FF2B5EF4-FFF2-40B4-BE49-F238E27FC236}">
                <a16:creationId xmlns:a16="http://schemas.microsoft.com/office/drawing/2014/main" id="{476A8091-2CEB-4FB7-A54B-E98396381593}"/>
              </a:ext>
            </a:extLst>
          </p:cNvPr>
          <p:cNvSpPr txBox="1"/>
          <p:nvPr/>
        </p:nvSpPr>
        <p:spPr>
          <a:xfrm>
            <a:off x="2884041" y="379179"/>
            <a:ext cx="1872777"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sp>
        <p:nvSpPr>
          <p:cNvPr id="168" name="TextBox 167">
            <a:extLst>
              <a:ext uri="{FF2B5EF4-FFF2-40B4-BE49-F238E27FC236}">
                <a16:creationId xmlns:a16="http://schemas.microsoft.com/office/drawing/2014/main" id="{1EC840BA-2876-4025-80F7-7398319FD8B0}"/>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83" name="TextBox 182">
            <a:extLst>
              <a:ext uri="{FF2B5EF4-FFF2-40B4-BE49-F238E27FC236}">
                <a16:creationId xmlns:a16="http://schemas.microsoft.com/office/drawing/2014/main" id="{F782B81F-315F-416C-BD21-21A77673ED00}"/>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23" name="Straight Connector 22">
            <a:extLst>
              <a:ext uri="{FF2B5EF4-FFF2-40B4-BE49-F238E27FC236}">
                <a16:creationId xmlns:a16="http://schemas.microsoft.com/office/drawing/2014/main" id="{FB76580B-40B0-497B-A993-62B0C11B1A93}"/>
              </a:ext>
            </a:extLst>
          </p:cNvPr>
          <p:cNvCxnSpPr>
            <a:cxnSpLocks/>
          </p:cNvCxnSpPr>
          <p:nvPr/>
        </p:nvCxnSpPr>
        <p:spPr>
          <a:xfrm flipV="1">
            <a:off x="3288298" y="3285876"/>
            <a:ext cx="5232247" cy="78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268211F-4913-41B4-8C85-6EC3ABEB0BE5}"/>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477998D-AF92-4800-8BAB-323A6056C2D0}"/>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4A85EB5-AD1E-4C66-89DF-A0B9CC589E93}"/>
              </a:ext>
            </a:extLst>
          </p:cNvPr>
          <p:cNvSpPr txBox="1"/>
          <p:nvPr/>
        </p:nvSpPr>
        <p:spPr>
          <a:xfrm>
            <a:off x="6878385" y="3843984"/>
            <a:ext cx="661303"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30" name="TextBox 29">
            <a:extLst>
              <a:ext uri="{FF2B5EF4-FFF2-40B4-BE49-F238E27FC236}">
                <a16:creationId xmlns:a16="http://schemas.microsoft.com/office/drawing/2014/main" id="{6F39B324-BA45-444E-B61E-28780C7101AA}"/>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1" name="TextBox 30">
            <a:extLst>
              <a:ext uri="{FF2B5EF4-FFF2-40B4-BE49-F238E27FC236}">
                <a16:creationId xmlns:a16="http://schemas.microsoft.com/office/drawing/2014/main" id="{2CD16FEA-FD94-4FF0-94A0-8BA695A243E7}"/>
              </a:ext>
            </a:extLst>
          </p:cNvPr>
          <p:cNvSpPr txBox="1"/>
          <p:nvPr/>
        </p:nvSpPr>
        <p:spPr>
          <a:xfrm>
            <a:off x="7416092" y="334770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2" name="TextBox 31">
            <a:extLst>
              <a:ext uri="{FF2B5EF4-FFF2-40B4-BE49-F238E27FC236}">
                <a16:creationId xmlns:a16="http://schemas.microsoft.com/office/drawing/2014/main" id="{EF942971-B2E5-4130-B676-6B2E80654107}"/>
              </a:ext>
            </a:extLst>
          </p:cNvPr>
          <p:cNvSpPr txBox="1"/>
          <p:nvPr/>
        </p:nvSpPr>
        <p:spPr>
          <a:xfrm>
            <a:off x="7454236" y="294211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33" name="Straight Connector 32">
            <a:extLst>
              <a:ext uri="{FF2B5EF4-FFF2-40B4-BE49-F238E27FC236}">
                <a16:creationId xmlns:a16="http://schemas.microsoft.com/office/drawing/2014/main" id="{B2983971-0F60-44BE-A079-35F2F3BD2B5D}"/>
              </a:ext>
            </a:extLst>
          </p:cNvPr>
          <p:cNvCxnSpPr/>
          <p:nvPr/>
        </p:nvCxnSpPr>
        <p:spPr>
          <a:xfrm>
            <a:off x="8488919" y="27275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A7B1D0D5-FE19-46DD-8813-B250FBA74A7B}"/>
              </a:ext>
            </a:extLst>
          </p:cNvPr>
          <p:cNvPicPr>
            <a:picLocks noChangeAspect="1"/>
          </p:cNvPicPr>
          <p:nvPr/>
        </p:nvPicPr>
        <p:blipFill>
          <a:blip r:embed="rId2"/>
          <a:stretch>
            <a:fillRect/>
          </a:stretch>
        </p:blipFill>
        <p:spPr>
          <a:xfrm>
            <a:off x="7089940" y="3316737"/>
            <a:ext cx="237683" cy="527247"/>
          </a:xfrm>
          <a:prstGeom prst="rect">
            <a:avLst/>
          </a:prstGeom>
        </p:spPr>
      </p:pic>
      <p:sp>
        <p:nvSpPr>
          <p:cNvPr id="9" name="TextBox 8">
            <a:extLst>
              <a:ext uri="{FF2B5EF4-FFF2-40B4-BE49-F238E27FC236}">
                <a16:creationId xmlns:a16="http://schemas.microsoft.com/office/drawing/2014/main" id="{44105303-1EC8-4748-A584-7A0B6736BBED}"/>
              </a:ext>
            </a:extLst>
          </p:cNvPr>
          <p:cNvSpPr txBox="1"/>
          <p:nvPr/>
        </p:nvSpPr>
        <p:spPr>
          <a:xfrm>
            <a:off x="3117087" y="232785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pic>
        <p:nvPicPr>
          <p:cNvPr id="3" name="Picture 2">
            <a:extLst>
              <a:ext uri="{FF2B5EF4-FFF2-40B4-BE49-F238E27FC236}">
                <a16:creationId xmlns:a16="http://schemas.microsoft.com/office/drawing/2014/main" id="{5B753A53-A2E5-4C5A-AE81-D0291164ADA3}"/>
              </a:ext>
            </a:extLst>
          </p:cNvPr>
          <p:cNvPicPr>
            <a:picLocks noChangeAspect="1"/>
          </p:cNvPicPr>
          <p:nvPr/>
        </p:nvPicPr>
        <p:blipFill>
          <a:blip r:embed="rId3"/>
          <a:stretch>
            <a:fillRect/>
          </a:stretch>
        </p:blipFill>
        <p:spPr>
          <a:xfrm>
            <a:off x="4232789" y="4063261"/>
            <a:ext cx="3999623" cy="2743769"/>
          </a:xfrm>
          <a:prstGeom prst="rect">
            <a:avLst/>
          </a:prstGeom>
        </p:spPr>
      </p:pic>
    </p:spTree>
    <p:extLst>
      <p:ext uri="{BB962C8B-B14F-4D97-AF65-F5344CB8AC3E}">
        <p14:creationId xmlns:p14="http://schemas.microsoft.com/office/powerpoint/2010/main" val="1356613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38</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32471" y="310931"/>
            <a:ext cx="2707907" cy="392992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going to quote but this won't be found in Ellen White's writings, it's in the pioneer writings, it’s NPU Gleaner March 30,1910.   </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just look at those two, the first one is Ellen White. It's actually this quote itself and it's in quotation marks, this is actually Bates.  This is Joseph Bates when he's trying to ascertain the authenticity of Ellen White and her visions.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77F0CFA-21D1-418E-A2D5-5FB01DB75EFD}"/>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C3746D-6D9D-4C8C-A822-8BE03997BFAA}"/>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9598513E-7D69-4B8B-81D3-4C84AFE4C1E2}"/>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132" name="Straight Connector 131">
            <a:extLst>
              <a:ext uri="{FF2B5EF4-FFF2-40B4-BE49-F238E27FC236}">
                <a16:creationId xmlns:a16="http://schemas.microsoft.com/office/drawing/2014/main" id="{03B1BFCE-AEA4-448B-AB05-F9405DB48E9A}"/>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14653323-7E78-4883-AA9F-E66E6DF37F4E}"/>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134" name="Straight Connector 133">
            <a:extLst>
              <a:ext uri="{FF2B5EF4-FFF2-40B4-BE49-F238E27FC236}">
                <a16:creationId xmlns:a16="http://schemas.microsoft.com/office/drawing/2014/main" id="{FF46920D-4979-4BEB-A53A-FA4BD6D6C5AC}"/>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F2141229-5846-47ED-8F2F-AAFC72DA306F}"/>
              </a:ext>
            </a:extLst>
          </p:cNvPr>
          <p:cNvSpPr txBox="1"/>
          <p:nvPr/>
        </p:nvSpPr>
        <p:spPr>
          <a:xfrm>
            <a:off x="11739643" y="1169889"/>
            <a:ext cx="552750"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136" name="Straight Connector 135">
            <a:extLst>
              <a:ext uri="{FF2B5EF4-FFF2-40B4-BE49-F238E27FC236}">
                <a16:creationId xmlns:a16="http://schemas.microsoft.com/office/drawing/2014/main" id="{58159ED7-2577-437A-B4FC-60C62E48153B}"/>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6E707B6F-ECCA-41A2-B13C-5B0ABEC45B7C}"/>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138" name="Straight Connector 137">
            <a:extLst>
              <a:ext uri="{FF2B5EF4-FFF2-40B4-BE49-F238E27FC236}">
                <a16:creationId xmlns:a16="http://schemas.microsoft.com/office/drawing/2014/main" id="{9B492407-D002-426D-8A8F-D925CAD69F06}"/>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73D9B35E-BC21-4C58-9945-F6F13C53DBB7}"/>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sp>
        <p:nvSpPr>
          <p:cNvPr id="160" name="TextBox 159">
            <a:extLst>
              <a:ext uri="{FF2B5EF4-FFF2-40B4-BE49-F238E27FC236}">
                <a16:creationId xmlns:a16="http://schemas.microsoft.com/office/drawing/2014/main" id="{1B08DDC5-2333-440F-BCAD-852D1D79D35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65" name="TextBox 164">
            <a:extLst>
              <a:ext uri="{FF2B5EF4-FFF2-40B4-BE49-F238E27FC236}">
                <a16:creationId xmlns:a16="http://schemas.microsoft.com/office/drawing/2014/main" id="{476A8091-2CEB-4FB7-A54B-E98396381593}"/>
              </a:ext>
            </a:extLst>
          </p:cNvPr>
          <p:cNvSpPr txBox="1"/>
          <p:nvPr/>
        </p:nvSpPr>
        <p:spPr>
          <a:xfrm>
            <a:off x="3349589" y="351723"/>
            <a:ext cx="1872777"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sp>
        <p:nvSpPr>
          <p:cNvPr id="168" name="TextBox 167">
            <a:extLst>
              <a:ext uri="{FF2B5EF4-FFF2-40B4-BE49-F238E27FC236}">
                <a16:creationId xmlns:a16="http://schemas.microsoft.com/office/drawing/2014/main" id="{1EC840BA-2876-4025-80F7-7398319FD8B0}"/>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83" name="TextBox 182">
            <a:extLst>
              <a:ext uri="{FF2B5EF4-FFF2-40B4-BE49-F238E27FC236}">
                <a16:creationId xmlns:a16="http://schemas.microsoft.com/office/drawing/2014/main" id="{F782B81F-315F-416C-BD21-21A77673ED00}"/>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23" name="Straight Connector 22">
            <a:extLst>
              <a:ext uri="{FF2B5EF4-FFF2-40B4-BE49-F238E27FC236}">
                <a16:creationId xmlns:a16="http://schemas.microsoft.com/office/drawing/2014/main" id="{FB76580B-40B0-497B-A993-62B0C11B1A93}"/>
              </a:ext>
            </a:extLst>
          </p:cNvPr>
          <p:cNvCxnSpPr>
            <a:cxnSpLocks/>
          </p:cNvCxnSpPr>
          <p:nvPr/>
        </p:nvCxnSpPr>
        <p:spPr>
          <a:xfrm flipV="1">
            <a:off x="3288298" y="3285876"/>
            <a:ext cx="5232247" cy="78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268211F-4913-41B4-8C85-6EC3ABEB0BE5}"/>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477998D-AF92-4800-8BAB-323A6056C2D0}"/>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4A85EB5-AD1E-4C66-89DF-A0B9CC589E93}"/>
              </a:ext>
            </a:extLst>
          </p:cNvPr>
          <p:cNvSpPr txBox="1"/>
          <p:nvPr/>
        </p:nvSpPr>
        <p:spPr>
          <a:xfrm>
            <a:off x="6993375" y="3832533"/>
            <a:ext cx="921722" cy="461665"/>
          </a:xfrm>
          <a:prstGeom prst="rect">
            <a:avLst/>
          </a:prstGeom>
          <a:noFill/>
        </p:spPr>
        <p:txBody>
          <a:bodyPr wrap="square" rtlCol="0">
            <a:spAutoFit/>
          </a:bodyPr>
          <a:lstStyle/>
          <a:p>
            <a:r>
              <a:rPr lang="en-US" sz="1200" dirty="0">
                <a:latin typeface="Arial Narrow" panose="020B0606020202030204" pitchFamily="34" charset="0"/>
              </a:rPr>
              <a:t>COP</a:t>
            </a:r>
          </a:p>
          <a:p>
            <a:pPr algn="ctr"/>
            <a:r>
              <a:rPr lang="en-US" sz="1200" b="1" dirty="0">
                <a:latin typeface="Arial Narrow" panose="020B0606020202030204" pitchFamily="34" charset="0"/>
              </a:rPr>
              <a:t>    </a:t>
            </a:r>
            <a:r>
              <a:rPr lang="en-US" sz="1200" b="1" u="sng" dirty="0">
                <a:latin typeface="Arial Narrow" panose="020B0606020202030204" pitchFamily="34" charset="0"/>
              </a:rPr>
              <a:t>scattered</a:t>
            </a:r>
          </a:p>
        </p:txBody>
      </p:sp>
      <p:sp>
        <p:nvSpPr>
          <p:cNvPr id="30" name="TextBox 29">
            <a:extLst>
              <a:ext uri="{FF2B5EF4-FFF2-40B4-BE49-F238E27FC236}">
                <a16:creationId xmlns:a16="http://schemas.microsoft.com/office/drawing/2014/main" id="{6F39B324-BA45-444E-B61E-28780C7101AA}"/>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1" name="TextBox 30">
            <a:extLst>
              <a:ext uri="{FF2B5EF4-FFF2-40B4-BE49-F238E27FC236}">
                <a16:creationId xmlns:a16="http://schemas.microsoft.com/office/drawing/2014/main" id="{2CD16FEA-FD94-4FF0-94A0-8BA695A243E7}"/>
              </a:ext>
            </a:extLst>
          </p:cNvPr>
          <p:cNvSpPr txBox="1"/>
          <p:nvPr/>
        </p:nvSpPr>
        <p:spPr>
          <a:xfrm>
            <a:off x="7416092" y="334770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2" name="TextBox 31">
            <a:extLst>
              <a:ext uri="{FF2B5EF4-FFF2-40B4-BE49-F238E27FC236}">
                <a16:creationId xmlns:a16="http://schemas.microsoft.com/office/drawing/2014/main" id="{EF942971-B2E5-4130-B676-6B2E80654107}"/>
              </a:ext>
            </a:extLst>
          </p:cNvPr>
          <p:cNvSpPr txBox="1"/>
          <p:nvPr/>
        </p:nvSpPr>
        <p:spPr>
          <a:xfrm>
            <a:off x="7454236" y="294211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33" name="Straight Connector 32">
            <a:extLst>
              <a:ext uri="{FF2B5EF4-FFF2-40B4-BE49-F238E27FC236}">
                <a16:creationId xmlns:a16="http://schemas.microsoft.com/office/drawing/2014/main" id="{B2983971-0F60-44BE-A079-35F2F3BD2B5D}"/>
              </a:ext>
            </a:extLst>
          </p:cNvPr>
          <p:cNvCxnSpPr/>
          <p:nvPr/>
        </p:nvCxnSpPr>
        <p:spPr>
          <a:xfrm>
            <a:off x="8488919" y="27275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A7B1D0D5-FE19-46DD-8813-B250FBA74A7B}"/>
              </a:ext>
            </a:extLst>
          </p:cNvPr>
          <p:cNvPicPr>
            <a:picLocks noChangeAspect="1"/>
          </p:cNvPicPr>
          <p:nvPr/>
        </p:nvPicPr>
        <p:blipFill>
          <a:blip r:embed="rId2"/>
          <a:stretch>
            <a:fillRect/>
          </a:stretch>
        </p:blipFill>
        <p:spPr>
          <a:xfrm>
            <a:off x="7089940" y="3316737"/>
            <a:ext cx="237683" cy="527247"/>
          </a:xfrm>
          <a:prstGeom prst="rect">
            <a:avLst/>
          </a:prstGeom>
        </p:spPr>
      </p:pic>
      <p:sp>
        <p:nvSpPr>
          <p:cNvPr id="9" name="TextBox 8">
            <a:extLst>
              <a:ext uri="{FF2B5EF4-FFF2-40B4-BE49-F238E27FC236}">
                <a16:creationId xmlns:a16="http://schemas.microsoft.com/office/drawing/2014/main" id="{44105303-1EC8-4748-A584-7A0B6736BBED}"/>
              </a:ext>
            </a:extLst>
          </p:cNvPr>
          <p:cNvSpPr txBox="1"/>
          <p:nvPr/>
        </p:nvSpPr>
        <p:spPr>
          <a:xfrm>
            <a:off x="3117087" y="232785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4" name="TextBox 3">
            <a:extLst>
              <a:ext uri="{FF2B5EF4-FFF2-40B4-BE49-F238E27FC236}">
                <a16:creationId xmlns:a16="http://schemas.microsoft.com/office/drawing/2014/main" id="{3E99A0E6-E7FB-4611-9BEB-54111189A469}"/>
              </a:ext>
            </a:extLst>
          </p:cNvPr>
          <p:cNvSpPr txBox="1"/>
          <p:nvPr/>
        </p:nvSpPr>
        <p:spPr>
          <a:xfrm>
            <a:off x="332471" y="4448679"/>
            <a:ext cx="11859529" cy="2151743"/>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therefore sought opportunities in the presence of others when her mind seemed freed from excitement out of a meeting to question and cross question her and her friends which accompanied her, especially her elder sister to get if possible at the truth."  He gives a little more information and says "I believe the work is of God and is given to comfort and strengthen his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scattered,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torn and peeled people since the closing up of our work for the world in October 1844.“  That's the part we want to look at for this.  This was published by James White in 1847. It's that part, what Joseph Bates is recognizing however much they don't understand the prophetic framework of what has taken place, he recognizes that there was a work that closed up from October 1844 and God's people are now what? They're now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scattered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torn and peeled. We’ll focus on the word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scattered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when they're disappointed in October 22, 1844,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God's people are scattered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6642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39</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60897" y="536389"/>
            <a:ext cx="2707907" cy="60044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Our other quote, this is not Ellen White, "after the disappointment light is given on the sanctuary question. The Sabbath truth and the three Angels messages of Revelation 14. The cities of the East were given the light of present truth.“  So there was light in that dispensation which is important and we're going to come back to that.  But again that isn't the theme or the thread that we're pulling now. "light shown on the pathway of the scattered believers concerning the near Advent of their Lord. And some received the message gladly."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77F0CFA-21D1-418E-A2D5-5FB01DB75EFD}"/>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C3746D-6D9D-4C8C-A822-8BE03997BFAA}"/>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9598513E-7D69-4B8B-81D3-4C84AFE4C1E2}"/>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132" name="Straight Connector 131">
            <a:extLst>
              <a:ext uri="{FF2B5EF4-FFF2-40B4-BE49-F238E27FC236}">
                <a16:creationId xmlns:a16="http://schemas.microsoft.com/office/drawing/2014/main" id="{03B1BFCE-AEA4-448B-AB05-F9405DB48E9A}"/>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14653323-7E78-4883-AA9F-E66E6DF37F4E}"/>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134" name="Straight Connector 133">
            <a:extLst>
              <a:ext uri="{FF2B5EF4-FFF2-40B4-BE49-F238E27FC236}">
                <a16:creationId xmlns:a16="http://schemas.microsoft.com/office/drawing/2014/main" id="{FF46920D-4979-4BEB-A53A-FA4BD6D6C5AC}"/>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F2141229-5846-47ED-8F2F-AAFC72DA306F}"/>
              </a:ext>
            </a:extLst>
          </p:cNvPr>
          <p:cNvSpPr txBox="1"/>
          <p:nvPr/>
        </p:nvSpPr>
        <p:spPr>
          <a:xfrm>
            <a:off x="11739643" y="1169889"/>
            <a:ext cx="552750"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136" name="Straight Connector 135">
            <a:extLst>
              <a:ext uri="{FF2B5EF4-FFF2-40B4-BE49-F238E27FC236}">
                <a16:creationId xmlns:a16="http://schemas.microsoft.com/office/drawing/2014/main" id="{58159ED7-2577-437A-B4FC-60C62E48153B}"/>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6E707B6F-ECCA-41A2-B13C-5B0ABEC45B7C}"/>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138" name="Straight Connector 137">
            <a:extLst>
              <a:ext uri="{FF2B5EF4-FFF2-40B4-BE49-F238E27FC236}">
                <a16:creationId xmlns:a16="http://schemas.microsoft.com/office/drawing/2014/main" id="{9B492407-D002-426D-8A8F-D925CAD69F06}"/>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73D9B35E-BC21-4C58-9945-F6F13C53DBB7}"/>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sp>
        <p:nvSpPr>
          <p:cNvPr id="160" name="TextBox 159">
            <a:extLst>
              <a:ext uri="{FF2B5EF4-FFF2-40B4-BE49-F238E27FC236}">
                <a16:creationId xmlns:a16="http://schemas.microsoft.com/office/drawing/2014/main" id="{1B08DDC5-2333-440F-BCAD-852D1D79D35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65" name="TextBox 164">
            <a:extLst>
              <a:ext uri="{FF2B5EF4-FFF2-40B4-BE49-F238E27FC236}">
                <a16:creationId xmlns:a16="http://schemas.microsoft.com/office/drawing/2014/main" id="{476A8091-2CEB-4FB7-A54B-E98396381593}"/>
              </a:ext>
            </a:extLst>
          </p:cNvPr>
          <p:cNvSpPr txBox="1"/>
          <p:nvPr/>
        </p:nvSpPr>
        <p:spPr>
          <a:xfrm>
            <a:off x="3349589" y="351723"/>
            <a:ext cx="1872777"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sp>
        <p:nvSpPr>
          <p:cNvPr id="168" name="TextBox 167">
            <a:extLst>
              <a:ext uri="{FF2B5EF4-FFF2-40B4-BE49-F238E27FC236}">
                <a16:creationId xmlns:a16="http://schemas.microsoft.com/office/drawing/2014/main" id="{1EC840BA-2876-4025-80F7-7398319FD8B0}"/>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83" name="TextBox 182">
            <a:extLst>
              <a:ext uri="{FF2B5EF4-FFF2-40B4-BE49-F238E27FC236}">
                <a16:creationId xmlns:a16="http://schemas.microsoft.com/office/drawing/2014/main" id="{F782B81F-315F-416C-BD21-21A77673ED00}"/>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23" name="Straight Connector 22">
            <a:extLst>
              <a:ext uri="{FF2B5EF4-FFF2-40B4-BE49-F238E27FC236}">
                <a16:creationId xmlns:a16="http://schemas.microsoft.com/office/drawing/2014/main" id="{FB76580B-40B0-497B-A993-62B0C11B1A93}"/>
              </a:ext>
            </a:extLst>
          </p:cNvPr>
          <p:cNvCxnSpPr>
            <a:cxnSpLocks/>
          </p:cNvCxnSpPr>
          <p:nvPr/>
        </p:nvCxnSpPr>
        <p:spPr>
          <a:xfrm flipV="1">
            <a:off x="3288298" y="3285876"/>
            <a:ext cx="5232247" cy="78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268211F-4913-41B4-8C85-6EC3ABEB0BE5}"/>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477998D-AF92-4800-8BAB-323A6056C2D0}"/>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4A85EB5-AD1E-4C66-89DF-A0B9CC589E93}"/>
              </a:ext>
            </a:extLst>
          </p:cNvPr>
          <p:cNvSpPr txBox="1"/>
          <p:nvPr/>
        </p:nvSpPr>
        <p:spPr>
          <a:xfrm>
            <a:off x="6993375" y="3832533"/>
            <a:ext cx="921722" cy="461665"/>
          </a:xfrm>
          <a:prstGeom prst="rect">
            <a:avLst/>
          </a:prstGeom>
          <a:noFill/>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    scattered</a:t>
            </a:r>
          </a:p>
        </p:txBody>
      </p:sp>
      <p:sp>
        <p:nvSpPr>
          <p:cNvPr id="30" name="TextBox 29">
            <a:extLst>
              <a:ext uri="{FF2B5EF4-FFF2-40B4-BE49-F238E27FC236}">
                <a16:creationId xmlns:a16="http://schemas.microsoft.com/office/drawing/2014/main" id="{6F39B324-BA45-444E-B61E-28780C7101AA}"/>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1" name="TextBox 30">
            <a:extLst>
              <a:ext uri="{FF2B5EF4-FFF2-40B4-BE49-F238E27FC236}">
                <a16:creationId xmlns:a16="http://schemas.microsoft.com/office/drawing/2014/main" id="{2CD16FEA-FD94-4FF0-94A0-8BA695A243E7}"/>
              </a:ext>
            </a:extLst>
          </p:cNvPr>
          <p:cNvSpPr txBox="1"/>
          <p:nvPr/>
        </p:nvSpPr>
        <p:spPr>
          <a:xfrm>
            <a:off x="7416092" y="334770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2" name="TextBox 31">
            <a:extLst>
              <a:ext uri="{FF2B5EF4-FFF2-40B4-BE49-F238E27FC236}">
                <a16:creationId xmlns:a16="http://schemas.microsoft.com/office/drawing/2014/main" id="{EF942971-B2E5-4130-B676-6B2E80654107}"/>
              </a:ext>
            </a:extLst>
          </p:cNvPr>
          <p:cNvSpPr txBox="1"/>
          <p:nvPr/>
        </p:nvSpPr>
        <p:spPr>
          <a:xfrm>
            <a:off x="7454236" y="294211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33" name="Straight Connector 32">
            <a:extLst>
              <a:ext uri="{FF2B5EF4-FFF2-40B4-BE49-F238E27FC236}">
                <a16:creationId xmlns:a16="http://schemas.microsoft.com/office/drawing/2014/main" id="{B2983971-0F60-44BE-A079-35F2F3BD2B5D}"/>
              </a:ext>
            </a:extLst>
          </p:cNvPr>
          <p:cNvCxnSpPr/>
          <p:nvPr/>
        </p:nvCxnSpPr>
        <p:spPr>
          <a:xfrm>
            <a:off x="8488919" y="27275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A7B1D0D5-FE19-46DD-8813-B250FBA74A7B}"/>
              </a:ext>
            </a:extLst>
          </p:cNvPr>
          <p:cNvPicPr>
            <a:picLocks noChangeAspect="1"/>
          </p:cNvPicPr>
          <p:nvPr/>
        </p:nvPicPr>
        <p:blipFill>
          <a:blip r:embed="rId2"/>
          <a:stretch>
            <a:fillRect/>
          </a:stretch>
        </p:blipFill>
        <p:spPr>
          <a:xfrm>
            <a:off x="7089940" y="3316737"/>
            <a:ext cx="237683" cy="527247"/>
          </a:xfrm>
          <a:prstGeom prst="rect">
            <a:avLst/>
          </a:prstGeom>
        </p:spPr>
      </p:pic>
      <p:sp>
        <p:nvSpPr>
          <p:cNvPr id="9" name="TextBox 8">
            <a:extLst>
              <a:ext uri="{FF2B5EF4-FFF2-40B4-BE49-F238E27FC236}">
                <a16:creationId xmlns:a16="http://schemas.microsoft.com/office/drawing/2014/main" id="{44105303-1EC8-4748-A584-7A0B6736BBED}"/>
              </a:ext>
            </a:extLst>
          </p:cNvPr>
          <p:cNvSpPr txBox="1"/>
          <p:nvPr/>
        </p:nvSpPr>
        <p:spPr>
          <a:xfrm>
            <a:off x="3117087" y="232785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4" name="TextBox 3">
            <a:extLst>
              <a:ext uri="{FF2B5EF4-FFF2-40B4-BE49-F238E27FC236}">
                <a16:creationId xmlns:a16="http://schemas.microsoft.com/office/drawing/2014/main" id="{3E99A0E6-E7FB-4611-9BEB-54111189A469}"/>
              </a:ext>
            </a:extLst>
          </p:cNvPr>
          <p:cNvSpPr txBox="1"/>
          <p:nvPr/>
        </p:nvSpPr>
        <p:spPr>
          <a:xfrm>
            <a:off x="3440172" y="4991268"/>
            <a:ext cx="8387808" cy="966290"/>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just looked at two quotes, one's Joseph Bates and it's written in Life Sketches. One is someone separate and then we'll see Ellen White and they all describe this time period as a time period of scattering, when they were not bringing a message to the world with any effect.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9545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979205" y="522515"/>
            <a:ext cx="10331280" cy="3633559"/>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not going straight into application.  We're going to just familiarize ourselves just a little with those external events. Obviously there's application already made, we understand 1840 that the events of August 11 and all of that. So we did make one application last week and we spoke about the advances in information technology and in the ability to communicate. We spoke about the end of Ancient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srael, the Pax Romana, that was the Roman peace on land but also on sea. How they cleared the sea of pirates, all of this sets up Acts 27 and Paul is able to not just take that fourth missionary journey, but the proceeding ones before it on ship.  Then, one of the things that enabled him to do that was that Rome had cleared the sea of pirates. There's this nearly around 200-year time frame where the Gospel can spread in relative safety.  So this Roman peace that had not been heard of before in earth's history, 200-year time frame on land and sea, the network of Roman roads that had been built, so when Paul is traveling by road what enables him, it's this network of really quite advanced road building techniques. Feet deep into the earth, many of them surviving till today, 2,000 years later.   So you have everything external to that time period set in place so the Gospel can go forward and spread through as much of the known world as was then humanly possible when God is working through humanity.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580EAB-567D-4E44-82D7-B8B6CE891666}"/>
              </a:ext>
            </a:extLst>
          </p:cNvPr>
          <p:cNvCxnSpPr>
            <a:cxnSpLocks/>
          </p:cNvCxnSpPr>
          <p:nvPr/>
        </p:nvCxnSpPr>
        <p:spPr>
          <a:xfrm flipV="1">
            <a:off x="5532149" y="57847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BBC7250-8A80-4614-AD49-2161AF4BC63D}"/>
              </a:ext>
            </a:extLst>
          </p:cNvPr>
          <p:cNvCxnSpPr>
            <a:cxnSpLocks/>
          </p:cNvCxnSpPr>
          <p:nvPr/>
        </p:nvCxnSpPr>
        <p:spPr>
          <a:xfrm>
            <a:off x="5532149" y="55034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6092148-F108-41E9-ADF9-1FEE03CF8125}"/>
              </a:ext>
            </a:extLst>
          </p:cNvPr>
          <p:cNvCxnSpPr>
            <a:cxnSpLocks/>
          </p:cNvCxnSpPr>
          <p:nvPr/>
        </p:nvCxnSpPr>
        <p:spPr>
          <a:xfrm>
            <a:off x="8338755" y="5501808"/>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9790B19-0497-4F21-B3EB-4D5A13A59054}"/>
              </a:ext>
            </a:extLst>
          </p:cNvPr>
          <p:cNvSpPr txBox="1"/>
          <p:nvPr/>
        </p:nvSpPr>
        <p:spPr>
          <a:xfrm>
            <a:off x="5339960" y="5154548"/>
            <a:ext cx="404610" cy="276999"/>
          </a:xfrm>
          <a:prstGeom prst="rect">
            <a:avLst/>
          </a:prstGeom>
          <a:noFill/>
        </p:spPr>
        <p:txBody>
          <a:bodyPr wrap="square" rtlCol="0">
            <a:spAutoFit/>
          </a:bodyPr>
          <a:lstStyle/>
          <a:p>
            <a:r>
              <a:rPr lang="en-US" sz="1200" dirty="0">
                <a:latin typeface="Arial Narrow" panose="020B0606020202030204" pitchFamily="34" charset="0"/>
              </a:rPr>
              <a:t>-27</a:t>
            </a:r>
          </a:p>
        </p:txBody>
      </p:sp>
      <p:sp>
        <p:nvSpPr>
          <p:cNvPr id="11" name="TextBox 10">
            <a:extLst>
              <a:ext uri="{FF2B5EF4-FFF2-40B4-BE49-F238E27FC236}">
                <a16:creationId xmlns:a16="http://schemas.microsoft.com/office/drawing/2014/main" id="{F2755FAA-1496-4DF9-9E45-4D4CB2CF7A26}"/>
              </a:ext>
            </a:extLst>
          </p:cNvPr>
          <p:cNvSpPr txBox="1"/>
          <p:nvPr/>
        </p:nvSpPr>
        <p:spPr>
          <a:xfrm>
            <a:off x="8136449" y="5149571"/>
            <a:ext cx="481941" cy="276999"/>
          </a:xfrm>
          <a:prstGeom prst="rect">
            <a:avLst/>
          </a:prstGeom>
          <a:noFill/>
        </p:spPr>
        <p:txBody>
          <a:bodyPr wrap="square" rtlCol="0">
            <a:spAutoFit/>
          </a:bodyPr>
          <a:lstStyle/>
          <a:p>
            <a:r>
              <a:rPr lang="en-US" sz="1200" dirty="0">
                <a:latin typeface="Arial Narrow" panose="020B0606020202030204" pitchFamily="34" charset="0"/>
              </a:rPr>
              <a:t>180</a:t>
            </a:r>
          </a:p>
        </p:txBody>
      </p:sp>
      <p:cxnSp>
        <p:nvCxnSpPr>
          <p:cNvPr id="12" name="Straight Connector 11">
            <a:extLst>
              <a:ext uri="{FF2B5EF4-FFF2-40B4-BE49-F238E27FC236}">
                <a16:creationId xmlns:a16="http://schemas.microsoft.com/office/drawing/2014/main" id="{8D773AD0-7731-4114-A245-22EA4FF5C35A}"/>
              </a:ext>
            </a:extLst>
          </p:cNvPr>
          <p:cNvCxnSpPr>
            <a:cxnSpLocks/>
          </p:cNvCxnSpPr>
          <p:nvPr/>
        </p:nvCxnSpPr>
        <p:spPr>
          <a:xfrm>
            <a:off x="5771635" y="578474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47065FA-527C-4472-B068-D909F1397F1B}"/>
              </a:ext>
            </a:extLst>
          </p:cNvPr>
          <p:cNvCxnSpPr>
            <a:cxnSpLocks/>
          </p:cNvCxnSpPr>
          <p:nvPr/>
        </p:nvCxnSpPr>
        <p:spPr>
          <a:xfrm>
            <a:off x="7761544" y="578474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77A400E-0157-435B-BA45-AAF2A885DE9C}"/>
              </a:ext>
            </a:extLst>
          </p:cNvPr>
          <p:cNvSpPr txBox="1"/>
          <p:nvPr/>
        </p:nvSpPr>
        <p:spPr>
          <a:xfrm>
            <a:off x="5638999" y="6067683"/>
            <a:ext cx="404610" cy="276999"/>
          </a:xfrm>
          <a:prstGeom prst="rect">
            <a:avLst/>
          </a:prstGeom>
          <a:noFill/>
        </p:spPr>
        <p:txBody>
          <a:bodyPr wrap="square" rtlCol="0">
            <a:spAutoFit/>
          </a:bodyPr>
          <a:lstStyle/>
          <a:p>
            <a:r>
              <a:rPr lang="en-US" sz="1200" dirty="0">
                <a:latin typeface="Arial Narrow" panose="020B0606020202030204" pitchFamily="34" charset="0"/>
              </a:rPr>
              <a:t>-4</a:t>
            </a:r>
          </a:p>
        </p:txBody>
      </p:sp>
      <p:sp>
        <p:nvSpPr>
          <p:cNvPr id="15" name="TextBox 14">
            <a:extLst>
              <a:ext uri="{FF2B5EF4-FFF2-40B4-BE49-F238E27FC236}">
                <a16:creationId xmlns:a16="http://schemas.microsoft.com/office/drawing/2014/main" id="{B1EA9AFE-1B60-4F98-B331-E871F39572C3}"/>
              </a:ext>
            </a:extLst>
          </p:cNvPr>
          <p:cNvSpPr txBox="1"/>
          <p:nvPr/>
        </p:nvSpPr>
        <p:spPr>
          <a:xfrm>
            <a:off x="7559239" y="6067683"/>
            <a:ext cx="404610" cy="276999"/>
          </a:xfrm>
          <a:prstGeom prst="rect">
            <a:avLst/>
          </a:prstGeom>
          <a:noFill/>
        </p:spPr>
        <p:txBody>
          <a:bodyPr wrap="square" rtlCol="0">
            <a:spAutoFit/>
          </a:bodyPr>
          <a:lstStyle/>
          <a:p>
            <a:r>
              <a:rPr lang="en-US" sz="1200" dirty="0">
                <a:latin typeface="Arial Narrow" panose="020B0606020202030204" pitchFamily="34" charset="0"/>
              </a:rPr>
              <a:t>100</a:t>
            </a:r>
          </a:p>
        </p:txBody>
      </p:sp>
      <p:cxnSp>
        <p:nvCxnSpPr>
          <p:cNvPr id="16" name="Straight Arrow Connector 15">
            <a:extLst>
              <a:ext uri="{FF2B5EF4-FFF2-40B4-BE49-F238E27FC236}">
                <a16:creationId xmlns:a16="http://schemas.microsoft.com/office/drawing/2014/main" id="{BC1A7EC7-FDB9-450B-A829-923308674B50}"/>
              </a:ext>
            </a:extLst>
          </p:cNvPr>
          <p:cNvCxnSpPr>
            <a:cxnSpLocks/>
            <a:stCxn id="14" idx="2"/>
          </p:cNvCxnSpPr>
          <p:nvPr/>
        </p:nvCxnSpPr>
        <p:spPr>
          <a:xfrm>
            <a:off x="5841304" y="6344682"/>
            <a:ext cx="179302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2A142C0-D23D-4CCB-957E-8A3D86F09A6F}"/>
              </a:ext>
            </a:extLst>
          </p:cNvPr>
          <p:cNvSpPr txBox="1"/>
          <p:nvPr/>
        </p:nvSpPr>
        <p:spPr>
          <a:xfrm>
            <a:off x="8782849" y="4512894"/>
            <a:ext cx="2769425" cy="2031325"/>
          </a:xfrm>
          <a:prstGeom prst="rect">
            <a:avLst/>
          </a:prstGeom>
          <a:noFill/>
        </p:spPr>
        <p:txBody>
          <a:bodyPr wrap="square">
            <a:spAutoFit/>
          </a:bodyPr>
          <a:lstStyle/>
          <a:p>
            <a:r>
              <a:rPr lang="en-US" sz="1400" b="0" i="0" dirty="0">
                <a:effectLst/>
                <a:latin typeface="Arial Narrow" panose="020B0606020202030204" pitchFamily="34" charset="0"/>
              </a:rPr>
              <a:t>The term "</a:t>
            </a:r>
            <a:r>
              <a:rPr lang="en-US" sz="1400" b="1" i="0" dirty="0">
                <a:effectLst/>
                <a:latin typeface="Arial Narrow" panose="020B0606020202030204" pitchFamily="34" charset="0"/>
              </a:rPr>
              <a:t>Pax Romana</a:t>
            </a:r>
            <a:r>
              <a:rPr lang="en-US" sz="1400" b="0" i="0" dirty="0">
                <a:effectLst/>
                <a:latin typeface="Arial Narrow" panose="020B0606020202030204" pitchFamily="34" charset="0"/>
              </a:rPr>
              <a:t>," which literally means "Roman peace," refers to the time period from 27 B.C.E. to 180 C.E. in the Roman Empire. This 200-year period saw unprecedented peace and economic prosperity throughout the Empire, which spanned from England in the north to Morocco in the south and Iraq in the east</a:t>
            </a:r>
            <a:r>
              <a:rPr lang="en-US" sz="1400" b="0" i="0" dirty="0">
                <a:solidFill>
                  <a:srgbClr val="4D5156"/>
                </a:solidFill>
                <a:effectLst/>
                <a:latin typeface="Arial Narrow" panose="020B0606020202030204" pitchFamily="34" charset="0"/>
              </a:rPr>
              <a:t>.</a:t>
            </a:r>
            <a:endParaRPr lang="en-US" sz="1400" dirty="0">
              <a:latin typeface="Arial Narrow" panose="020B0606020202030204" pitchFamily="34" charset="0"/>
            </a:endParaRPr>
          </a:p>
        </p:txBody>
      </p:sp>
      <p:sp>
        <p:nvSpPr>
          <p:cNvPr id="19" name="TextBox 18">
            <a:extLst>
              <a:ext uri="{FF2B5EF4-FFF2-40B4-BE49-F238E27FC236}">
                <a16:creationId xmlns:a16="http://schemas.microsoft.com/office/drawing/2014/main" id="{DB3501C3-3A9F-450F-9F41-14CB9F8AC70D}"/>
              </a:ext>
            </a:extLst>
          </p:cNvPr>
          <p:cNvSpPr txBox="1"/>
          <p:nvPr/>
        </p:nvSpPr>
        <p:spPr>
          <a:xfrm>
            <a:off x="596758" y="4277912"/>
            <a:ext cx="7375227" cy="954107"/>
          </a:xfrm>
          <a:prstGeom prst="rect">
            <a:avLst/>
          </a:prstGeom>
          <a:noFill/>
        </p:spPr>
        <p:txBody>
          <a:bodyPr wrap="square">
            <a:spAutoFit/>
          </a:bodyPr>
          <a:lstStyle/>
          <a:p>
            <a:r>
              <a:rPr lang="en-US" sz="2400" b="1" dirty="0">
                <a:latin typeface="Arial Narrow" panose="020B0606020202030204" pitchFamily="34" charset="0"/>
              </a:rPr>
              <a:t>End of Ancient Israel</a:t>
            </a:r>
            <a:r>
              <a:rPr lang="en-US" sz="2000" dirty="0">
                <a:latin typeface="Arial Narrow" panose="020B0606020202030204" pitchFamily="34" charset="0"/>
              </a:rPr>
              <a:t>		</a:t>
            </a:r>
            <a:r>
              <a:rPr lang="en-US" sz="1600" dirty="0">
                <a:latin typeface="Arial Narrow" panose="020B0606020202030204" pitchFamily="34" charset="0"/>
              </a:rPr>
              <a:t>*Pax Romano/Roman Peace on land and sea</a:t>
            </a:r>
          </a:p>
          <a:p>
            <a:r>
              <a:rPr lang="en-US" sz="1600" dirty="0">
                <a:latin typeface="Arial Narrow" panose="020B0606020202030204" pitchFamily="34" charset="0"/>
              </a:rPr>
              <a:t>	-4		                     Roads/Communication</a:t>
            </a:r>
          </a:p>
          <a:p>
            <a:r>
              <a:rPr lang="en-US" sz="1600" dirty="0">
                <a:latin typeface="Arial Narrow" panose="020B0606020202030204" pitchFamily="34" charset="0"/>
              </a:rPr>
              <a:t>(*</a:t>
            </a:r>
            <a:r>
              <a:rPr lang="en-US" sz="1600" i="1" dirty="0">
                <a:latin typeface="Arial Narrow" panose="020B0606020202030204" pitchFamily="34" charset="0"/>
              </a:rPr>
              <a:t>don’t go back to Pharisees to learn</a:t>
            </a:r>
            <a:r>
              <a:rPr lang="en-US" sz="1600" dirty="0">
                <a:latin typeface="Arial Narrow" panose="020B0606020202030204" pitchFamily="34" charset="0"/>
              </a:rPr>
              <a:t>)</a:t>
            </a:r>
          </a:p>
        </p:txBody>
      </p:sp>
      <p:sp>
        <p:nvSpPr>
          <p:cNvPr id="4" name="Slide Number Placeholder 3">
            <a:extLst>
              <a:ext uri="{FF2B5EF4-FFF2-40B4-BE49-F238E27FC236}">
                <a16:creationId xmlns:a16="http://schemas.microsoft.com/office/drawing/2014/main" id="{7F678578-05C3-4B13-A84E-ED070117D836}"/>
              </a:ext>
            </a:extLst>
          </p:cNvPr>
          <p:cNvSpPr>
            <a:spLocks noGrp="1"/>
          </p:cNvSpPr>
          <p:nvPr>
            <p:ph type="sldNum" sz="quarter" idx="12"/>
          </p:nvPr>
        </p:nvSpPr>
        <p:spPr/>
        <p:txBody>
          <a:bodyPr/>
          <a:lstStyle/>
          <a:p>
            <a:fld id="{F8E28480-1C08-4458-AD97-0283E6FFD09D}" type="slidenum">
              <a:rPr lang="en-US" smtClean="0"/>
              <a:t>4</a:t>
            </a:fld>
            <a:endParaRPr lang="en-US"/>
          </a:p>
        </p:txBody>
      </p:sp>
    </p:spTree>
    <p:extLst>
      <p:ext uri="{BB962C8B-B14F-4D97-AF65-F5344CB8AC3E}">
        <p14:creationId xmlns:p14="http://schemas.microsoft.com/office/powerpoint/2010/main" val="2656526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40</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60897" y="536389"/>
            <a:ext cx="2707907" cy="481157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look over in the omega history we see that there are two calls for the church.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2019 waymark for us, the Cross for the disciples and this is October 22</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a close of probation for the first group called.  </a:t>
            </a:r>
            <a:r>
              <a:rPr lang="en-US" sz="18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And this is October 22 the close of probation for the first group called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this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1850 being a Sunday law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the Sunday law who do you go to? Church or world? Sunday law 34 ad you go to the world. Here you go to the gentiles.</a:t>
            </a: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0544804E-2539-4222-BB8F-13016E51558F}"/>
              </a:ext>
            </a:extLst>
          </p:cNvPr>
          <p:cNvGrpSpPr/>
          <p:nvPr/>
        </p:nvGrpSpPr>
        <p:grpSpPr>
          <a:xfrm>
            <a:off x="4017822" y="356920"/>
            <a:ext cx="7481440" cy="6501081"/>
            <a:chOff x="5416737" y="356920"/>
            <a:chExt cx="5573474" cy="6501081"/>
          </a:xfrm>
        </p:grpSpPr>
        <p:pic>
          <p:nvPicPr>
            <p:cNvPr id="12" name="Picture 11">
              <a:extLst>
                <a:ext uri="{FF2B5EF4-FFF2-40B4-BE49-F238E27FC236}">
                  <a16:creationId xmlns:a16="http://schemas.microsoft.com/office/drawing/2014/main" id="{370CBA58-4B07-4048-83B5-77383568E34E}"/>
                </a:ext>
              </a:extLst>
            </p:cNvPr>
            <p:cNvPicPr>
              <a:picLocks noChangeAspect="1"/>
            </p:cNvPicPr>
            <p:nvPr/>
          </p:nvPicPr>
          <p:blipFill>
            <a:blip r:embed="rId2"/>
            <a:stretch>
              <a:fillRect/>
            </a:stretch>
          </p:blipFill>
          <p:spPr>
            <a:xfrm>
              <a:off x="5416737" y="356920"/>
              <a:ext cx="5573474" cy="2409455"/>
            </a:xfrm>
            <a:prstGeom prst="rect">
              <a:avLst/>
            </a:prstGeom>
          </p:spPr>
        </p:pic>
        <p:pic>
          <p:nvPicPr>
            <p:cNvPr id="13" name="Picture 12">
              <a:extLst>
                <a:ext uri="{FF2B5EF4-FFF2-40B4-BE49-F238E27FC236}">
                  <a16:creationId xmlns:a16="http://schemas.microsoft.com/office/drawing/2014/main" id="{D8CC7D4C-CB05-4DD1-A592-01DDFB2A6448}"/>
                </a:ext>
              </a:extLst>
            </p:cNvPr>
            <p:cNvPicPr>
              <a:picLocks noChangeAspect="1"/>
            </p:cNvPicPr>
            <p:nvPr/>
          </p:nvPicPr>
          <p:blipFill>
            <a:blip r:embed="rId3"/>
            <a:stretch>
              <a:fillRect/>
            </a:stretch>
          </p:blipFill>
          <p:spPr>
            <a:xfrm>
              <a:off x="5486405" y="3074127"/>
              <a:ext cx="5503275" cy="3783874"/>
            </a:xfrm>
            <a:prstGeom prst="rect">
              <a:avLst/>
            </a:prstGeom>
          </p:spPr>
        </p:pic>
        <p:cxnSp>
          <p:nvCxnSpPr>
            <p:cNvPr id="4" name="Straight Arrow Connector 3">
              <a:extLst>
                <a:ext uri="{FF2B5EF4-FFF2-40B4-BE49-F238E27FC236}">
                  <a16:creationId xmlns:a16="http://schemas.microsoft.com/office/drawing/2014/main" id="{0CFB39DF-FACB-4E76-BF98-E65C6FF7C6CD}"/>
                </a:ext>
              </a:extLst>
            </p:cNvPr>
            <p:cNvCxnSpPr/>
            <p:nvPr/>
          </p:nvCxnSpPr>
          <p:spPr>
            <a:xfrm>
              <a:off x="9518469" y="1593669"/>
              <a:ext cx="0" cy="163721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BA96B9EF-7D62-4525-A20C-CAACAAD63C56}"/>
              </a:ext>
            </a:extLst>
          </p:cNvPr>
          <p:cNvCxnSpPr/>
          <p:nvPr/>
        </p:nvCxnSpPr>
        <p:spPr>
          <a:xfrm>
            <a:off x="2895600" y="2258291"/>
            <a:ext cx="4433455" cy="23275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7A09320-43B4-4032-B5E2-19ADA2B397DC}"/>
              </a:ext>
            </a:extLst>
          </p:cNvPr>
          <p:cNvCxnSpPr/>
          <p:nvPr/>
        </p:nvCxnSpPr>
        <p:spPr>
          <a:xfrm flipV="1">
            <a:off x="2668300" y="1995055"/>
            <a:ext cx="4660755" cy="1433945"/>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27E7756-F8A6-40D4-9047-FA5E20176DFF}"/>
              </a:ext>
            </a:extLst>
          </p:cNvPr>
          <p:cNvSpPr txBox="1"/>
          <p:nvPr/>
        </p:nvSpPr>
        <p:spPr>
          <a:xfrm>
            <a:off x="9274318" y="1063719"/>
            <a:ext cx="498762" cy="369332"/>
          </a:xfrm>
          <a:prstGeom prst="rect">
            <a:avLst/>
          </a:prstGeom>
          <a:noFill/>
        </p:spPr>
        <p:txBody>
          <a:bodyPr wrap="square" rtlCol="0">
            <a:spAutoFit/>
          </a:bodyPr>
          <a:lstStyle/>
          <a:p>
            <a:r>
              <a:rPr lang="en-US" b="1" dirty="0">
                <a:solidFill>
                  <a:srgbClr val="FF0000"/>
                </a:solidFill>
              </a:rPr>
              <a:t>SL</a:t>
            </a:r>
          </a:p>
        </p:txBody>
      </p:sp>
      <p:sp>
        <p:nvSpPr>
          <p:cNvPr id="17" name="TextBox 16">
            <a:extLst>
              <a:ext uri="{FF2B5EF4-FFF2-40B4-BE49-F238E27FC236}">
                <a16:creationId xmlns:a16="http://schemas.microsoft.com/office/drawing/2014/main" id="{CF3D4FB3-25B8-4B00-AA60-5205ABCAF4A5}"/>
              </a:ext>
            </a:extLst>
          </p:cNvPr>
          <p:cNvSpPr txBox="1"/>
          <p:nvPr/>
        </p:nvSpPr>
        <p:spPr>
          <a:xfrm>
            <a:off x="9523699" y="943490"/>
            <a:ext cx="1295365" cy="276999"/>
          </a:xfrm>
          <a:prstGeom prst="rect">
            <a:avLst/>
          </a:prstGeom>
          <a:noFill/>
        </p:spPr>
        <p:txBody>
          <a:bodyPr wrap="square" rtlCol="0">
            <a:spAutoFit/>
          </a:bodyPr>
          <a:lstStyle/>
          <a:p>
            <a:r>
              <a:rPr lang="en-US" sz="1200" b="1" dirty="0">
                <a:solidFill>
                  <a:srgbClr val="FF0000"/>
                </a:solidFill>
              </a:rPr>
              <a:t>World</a:t>
            </a:r>
          </a:p>
        </p:txBody>
      </p:sp>
      <p:cxnSp>
        <p:nvCxnSpPr>
          <p:cNvPr id="19" name="Straight Arrow Connector 18">
            <a:extLst>
              <a:ext uri="{FF2B5EF4-FFF2-40B4-BE49-F238E27FC236}">
                <a16:creationId xmlns:a16="http://schemas.microsoft.com/office/drawing/2014/main" id="{DFF836F1-D8AF-4442-B565-C1B0170AC464}"/>
              </a:ext>
            </a:extLst>
          </p:cNvPr>
          <p:cNvCxnSpPr/>
          <p:nvPr/>
        </p:nvCxnSpPr>
        <p:spPr>
          <a:xfrm>
            <a:off x="9523699" y="831273"/>
            <a:ext cx="506992"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036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41</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430805" y="658818"/>
            <a:ext cx="3226780" cy="541173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prior going to the world what would you expect to see? Before the Gospel goes to the world it goes to the church in how many steps? Two steps. So you have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one step here October 22nd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experience of the Millerites that harvest time, that scattering time after October 22. Then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we have to ascertain this date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When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would there be a second call back to the church between October 22, 1844 and 1850? Because we've seen two calls to the church before the message goes to the world.   We want to go to a well-familiar quote but we're going to read it from another perspective following this thread.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C9CFECCD-39A5-4A2E-8F38-D146B364409D}"/>
              </a:ext>
            </a:extLst>
          </p:cNvPr>
          <p:cNvPicPr>
            <a:picLocks noChangeAspect="1"/>
          </p:cNvPicPr>
          <p:nvPr/>
        </p:nvPicPr>
        <p:blipFill>
          <a:blip r:embed="rId2"/>
          <a:stretch>
            <a:fillRect/>
          </a:stretch>
        </p:blipFill>
        <p:spPr>
          <a:xfrm>
            <a:off x="4017822" y="356920"/>
            <a:ext cx="7481440" cy="2409455"/>
          </a:xfrm>
          <a:prstGeom prst="rect">
            <a:avLst/>
          </a:prstGeom>
        </p:spPr>
      </p:pic>
      <p:pic>
        <p:nvPicPr>
          <p:cNvPr id="17" name="Picture 16">
            <a:extLst>
              <a:ext uri="{FF2B5EF4-FFF2-40B4-BE49-F238E27FC236}">
                <a16:creationId xmlns:a16="http://schemas.microsoft.com/office/drawing/2014/main" id="{38CB2CD9-C4C0-499D-8912-44EA9D386B3C}"/>
              </a:ext>
            </a:extLst>
          </p:cNvPr>
          <p:cNvPicPr>
            <a:picLocks noChangeAspect="1"/>
          </p:cNvPicPr>
          <p:nvPr/>
        </p:nvPicPr>
        <p:blipFill>
          <a:blip r:embed="rId3"/>
          <a:stretch>
            <a:fillRect/>
          </a:stretch>
        </p:blipFill>
        <p:spPr>
          <a:xfrm>
            <a:off x="4111339" y="3074127"/>
            <a:ext cx="7387210" cy="3783874"/>
          </a:xfrm>
          <a:prstGeom prst="rect">
            <a:avLst/>
          </a:prstGeom>
        </p:spPr>
      </p:pic>
      <p:cxnSp>
        <p:nvCxnSpPr>
          <p:cNvPr id="18" name="Straight Arrow Connector 17">
            <a:extLst>
              <a:ext uri="{FF2B5EF4-FFF2-40B4-BE49-F238E27FC236}">
                <a16:creationId xmlns:a16="http://schemas.microsoft.com/office/drawing/2014/main" id="{CB7F78EA-B630-41D1-AFF7-47F08B90BD5A}"/>
              </a:ext>
            </a:extLst>
          </p:cNvPr>
          <p:cNvCxnSpPr>
            <a:cxnSpLocks/>
          </p:cNvCxnSpPr>
          <p:nvPr/>
        </p:nvCxnSpPr>
        <p:spPr>
          <a:xfrm>
            <a:off x="9523699" y="1593669"/>
            <a:ext cx="0" cy="706186"/>
          </a:xfrm>
          <a:prstGeom prst="straightConnector1">
            <a:avLst/>
          </a:prstGeom>
          <a:ln w="28575">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F19D83B-87F3-4B81-A066-FEF0B39307C6}"/>
              </a:ext>
            </a:extLst>
          </p:cNvPr>
          <p:cNvSpPr txBox="1"/>
          <p:nvPr/>
        </p:nvSpPr>
        <p:spPr>
          <a:xfrm>
            <a:off x="9274318" y="1063719"/>
            <a:ext cx="498762" cy="369332"/>
          </a:xfrm>
          <a:prstGeom prst="rect">
            <a:avLst/>
          </a:prstGeom>
          <a:noFill/>
        </p:spPr>
        <p:txBody>
          <a:bodyPr wrap="square" rtlCol="0">
            <a:spAutoFit/>
          </a:bodyPr>
          <a:lstStyle/>
          <a:p>
            <a:r>
              <a:rPr lang="en-US" b="1" dirty="0">
                <a:solidFill>
                  <a:srgbClr val="FF0000"/>
                </a:solidFill>
              </a:rPr>
              <a:t>SL</a:t>
            </a:r>
          </a:p>
        </p:txBody>
      </p:sp>
      <p:sp>
        <p:nvSpPr>
          <p:cNvPr id="20" name="TextBox 19">
            <a:extLst>
              <a:ext uri="{FF2B5EF4-FFF2-40B4-BE49-F238E27FC236}">
                <a16:creationId xmlns:a16="http://schemas.microsoft.com/office/drawing/2014/main" id="{9089736E-C97B-4EA5-9F8A-4E616816E9EC}"/>
              </a:ext>
            </a:extLst>
          </p:cNvPr>
          <p:cNvSpPr txBox="1"/>
          <p:nvPr/>
        </p:nvSpPr>
        <p:spPr>
          <a:xfrm>
            <a:off x="9523699" y="943490"/>
            <a:ext cx="1295365" cy="276999"/>
          </a:xfrm>
          <a:prstGeom prst="rect">
            <a:avLst/>
          </a:prstGeom>
          <a:noFill/>
        </p:spPr>
        <p:txBody>
          <a:bodyPr wrap="square" rtlCol="0">
            <a:spAutoFit/>
          </a:bodyPr>
          <a:lstStyle/>
          <a:p>
            <a:r>
              <a:rPr lang="en-US" sz="1200" b="1" dirty="0">
                <a:solidFill>
                  <a:srgbClr val="FF0000"/>
                </a:solidFill>
              </a:rPr>
              <a:t>World</a:t>
            </a:r>
          </a:p>
        </p:txBody>
      </p:sp>
      <p:cxnSp>
        <p:nvCxnSpPr>
          <p:cNvPr id="21" name="Straight Arrow Connector 20">
            <a:extLst>
              <a:ext uri="{FF2B5EF4-FFF2-40B4-BE49-F238E27FC236}">
                <a16:creationId xmlns:a16="http://schemas.microsoft.com/office/drawing/2014/main" id="{1D4A46AD-7B76-4246-89EF-F6DE52EC7081}"/>
              </a:ext>
            </a:extLst>
          </p:cNvPr>
          <p:cNvCxnSpPr/>
          <p:nvPr/>
        </p:nvCxnSpPr>
        <p:spPr>
          <a:xfrm>
            <a:off x="9523699" y="831273"/>
            <a:ext cx="506992"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9F82921-A873-4487-AC14-54EAB4A774F0}"/>
              </a:ext>
            </a:extLst>
          </p:cNvPr>
          <p:cNvSpPr txBox="1"/>
          <p:nvPr/>
        </p:nvSpPr>
        <p:spPr>
          <a:xfrm>
            <a:off x="7342934" y="1822460"/>
            <a:ext cx="498762" cy="369332"/>
          </a:xfrm>
          <a:prstGeom prst="rect">
            <a:avLst/>
          </a:prstGeom>
          <a:noFill/>
        </p:spPr>
        <p:txBody>
          <a:bodyPr wrap="square" rtlCol="0">
            <a:spAutoFit/>
          </a:bodyPr>
          <a:lstStyle/>
          <a:p>
            <a:r>
              <a:rPr lang="en-US" b="1" dirty="0">
                <a:solidFill>
                  <a:srgbClr val="FF0000"/>
                </a:solidFill>
                <a:latin typeface="+mj-lt"/>
              </a:rPr>
              <a:t>1</a:t>
            </a:r>
          </a:p>
        </p:txBody>
      </p:sp>
      <p:sp>
        <p:nvSpPr>
          <p:cNvPr id="8" name="TextBox 7">
            <a:extLst>
              <a:ext uri="{FF2B5EF4-FFF2-40B4-BE49-F238E27FC236}">
                <a16:creationId xmlns:a16="http://schemas.microsoft.com/office/drawing/2014/main" id="{786FCCC2-A36E-4E3F-8FF2-FF558FA1096A}"/>
              </a:ext>
            </a:extLst>
          </p:cNvPr>
          <p:cNvSpPr txBox="1"/>
          <p:nvPr/>
        </p:nvSpPr>
        <p:spPr>
          <a:xfrm>
            <a:off x="8641887" y="1453128"/>
            <a:ext cx="374466" cy="369332"/>
          </a:xfrm>
          <a:prstGeom prst="rect">
            <a:avLst/>
          </a:prstGeom>
          <a:noFill/>
        </p:spPr>
        <p:txBody>
          <a:bodyPr wrap="square" rtlCol="0">
            <a:spAutoFit/>
          </a:bodyPr>
          <a:lstStyle/>
          <a:p>
            <a:r>
              <a:rPr lang="en-US" b="1" dirty="0">
                <a:solidFill>
                  <a:srgbClr val="FF0000"/>
                </a:solidFill>
                <a:latin typeface="Arial Rounded MT Bold" panose="020F0704030504030204" pitchFamily="34" charset="0"/>
              </a:rPr>
              <a:t>?</a:t>
            </a:r>
          </a:p>
        </p:txBody>
      </p:sp>
      <p:cxnSp>
        <p:nvCxnSpPr>
          <p:cNvPr id="10" name="Straight Connector 9">
            <a:extLst>
              <a:ext uri="{FF2B5EF4-FFF2-40B4-BE49-F238E27FC236}">
                <a16:creationId xmlns:a16="http://schemas.microsoft.com/office/drawing/2014/main" id="{6CF5788F-EE9E-40E9-8423-7B935B4DCD9B}"/>
              </a:ext>
            </a:extLst>
          </p:cNvPr>
          <p:cNvCxnSpPr/>
          <p:nvPr/>
        </p:nvCxnSpPr>
        <p:spPr>
          <a:xfrm>
            <a:off x="8825345" y="2766375"/>
            <a:ext cx="6983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D7CF264-9730-4667-BEF1-8D80ED75D43C}"/>
              </a:ext>
            </a:extLst>
          </p:cNvPr>
          <p:cNvCxnSpPr>
            <a:cxnSpLocks/>
          </p:cNvCxnSpPr>
          <p:nvPr/>
        </p:nvCxnSpPr>
        <p:spPr>
          <a:xfrm flipV="1">
            <a:off x="8825345" y="2401370"/>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6EEF34B-2FE9-4ECC-94EA-13F7250274CA}"/>
              </a:ext>
            </a:extLst>
          </p:cNvPr>
          <p:cNvCxnSpPr>
            <a:cxnSpLocks/>
          </p:cNvCxnSpPr>
          <p:nvPr/>
        </p:nvCxnSpPr>
        <p:spPr>
          <a:xfrm flipV="1">
            <a:off x="9523699" y="2401370"/>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F689F6A-C2CE-47C6-AE60-C0A401A10907}"/>
              </a:ext>
            </a:extLst>
          </p:cNvPr>
          <p:cNvSpPr txBox="1"/>
          <p:nvPr/>
        </p:nvSpPr>
        <p:spPr>
          <a:xfrm>
            <a:off x="8825344" y="2489377"/>
            <a:ext cx="698350" cy="276998"/>
          </a:xfrm>
          <a:prstGeom prst="rect">
            <a:avLst/>
          </a:prstGeom>
          <a:noFill/>
          <a:ln>
            <a:noFill/>
          </a:ln>
        </p:spPr>
        <p:txBody>
          <a:bodyPr wrap="square" rtlCol="0">
            <a:spAutoFit/>
          </a:bodyPr>
          <a:lstStyle/>
          <a:p>
            <a:pPr algn="ctr"/>
            <a:r>
              <a:rPr lang="en-US" sz="1200" dirty="0">
                <a:latin typeface="Arial Narrow" panose="020B0606020202030204" pitchFamily="34" charset="0"/>
              </a:rPr>
              <a:t>Harvest</a:t>
            </a:r>
          </a:p>
        </p:txBody>
      </p:sp>
    </p:spTree>
    <p:extLst>
      <p:ext uri="{BB962C8B-B14F-4D97-AF65-F5344CB8AC3E}">
        <p14:creationId xmlns:p14="http://schemas.microsoft.com/office/powerpoint/2010/main" val="1314909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42</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664946" y="558671"/>
            <a:ext cx="2923382" cy="613860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next quote Review and Herald November 1, 1850 paragraph 9. A well familiar quote for us.  This is written dated </a:t>
            </a:r>
            <a:r>
              <a:rPr lang="en-US" sz="1600" dirty="0">
                <a:solidFill>
                  <a:srgbClr val="006600"/>
                </a:solidFill>
                <a:effectLst/>
                <a:latin typeface="Arial Narrow" panose="020B0606020202030204" pitchFamily="34" charset="0"/>
                <a:ea typeface="Times New Roman" panose="02020603050405020304" pitchFamily="18" charset="0"/>
                <a:cs typeface="Arial" panose="020B0604020202020204" pitchFamily="34" charset="0"/>
              </a:rPr>
              <a:t>November 1st 1850 and we are here on our line</a:t>
            </a:r>
            <a:r>
              <a:rPr lang="en-US" sz="16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says September 23rd, so it's written November 1 and she's going back to September and it says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September 23rd the Lord showed me that he had stretched out his hand the second time to recover the remnant of his people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time? The second time.  When was the first time?  When was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H</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hand stretched to gather His people the first time?  </a:t>
            </a:r>
            <a:r>
              <a:rPr lang="en-US" sz="1600" b="1" dirty="0">
                <a:solidFill>
                  <a:srgbClr val="7030A0"/>
                </a:solidFill>
                <a:effectLst/>
                <a:latin typeface="Arial Narrow" panose="020B0606020202030204" pitchFamily="34" charset="0"/>
                <a:ea typeface="Times New Roman" panose="02020603050405020304" pitchFamily="18" charset="0"/>
                <a:cs typeface="Arial" panose="020B0604020202020204" pitchFamily="34" charset="0"/>
              </a:rPr>
              <a:t>1798 through 1844</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Then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H</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people were scattered.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And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he's going to stretch out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H</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hand and gather a second time.  So this reform line is the first gathering.  He stretched out His hand and a hand has how many fingers?  Five or five waymarks, four dispensations.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3" name="Picture 22">
            <a:extLst>
              <a:ext uri="{FF2B5EF4-FFF2-40B4-BE49-F238E27FC236}">
                <a16:creationId xmlns:a16="http://schemas.microsoft.com/office/drawing/2014/main" id="{4346F01F-6E63-4AD7-8975-1FC45B3886D9}"/>
              </a:ext>
            </a:extLst>
          </p:cNvPr>
          <p:cNvPicPr>
            <a:picLocks noChangeAspect="1"/>
          </p:cNvPicPr>
          <p:nvPr/>
        </p:nvPicPr>
        <p:blipFill>
          <a:blip r:embed="rId2"/>
          <a:stretch>
            <a:fillRect/>
          </a:stretch>
        </p:blipFill>
        <p:spPr>
          <a:xfrm>
            <a:off x="4017822" y="356920"/>
            <a:ext cx="7481440" cy="2409455"/>
          </a:xfrm>
          <a:prstGeom prst="rect">
            <a:avLst/>
          </a:prstGeom>
        </p:spPr>
      </p:pic>
      <p:pic>
        <p:nvPicPr>
          <p:cNvPr id="24" name="Picture 23">
            <a:extLst>
              <a:ext uri="{FF2B5EF4-FFF2-40B4-BE49-F238E27FC236}">
                <a16:creationId xmlns:a16="http://schemas.microsoft.com/office/drawing/2014/main" id="{4CDD70C5-3749-4481-8932-6BB175FAAD15}"/>
              </a:ext>
            </a:extLst>
          </p:cNvPr>
          <p:cNvPicPr>
            <a:picLocks noChangeAspect="1"/>
          </p:cNvPicPr>
          <p:nvPr/>
        </p:nvPicPr>
        <p:blipFill>
          <a:blip r:embed="rId3"/>
          <a:stretch>
            <a:fillRect/>
          </a:stretch>
        </p:blipFill>
        <p:spPr>
          <a:xfrm>
            <a:off x="4111339" y="3074127"/>
            <a:ext cx="7387210" cy="3783874"/>
          </a:xfrm>
          <a:prstGeom prst="rect">
            <a:avLst/>
          </a:prstGeom>
        </p:spPr>
      </p:pic>
      <p:cxnSp>
        <p:nvCxnSpPr>
          <p:cNvPr id="25" name="Straight Arrow Connector 24">
            <a:extLst>
              <a:ext uri="{FF2B5EF4-FFF2-40B4-BE49-F238E27FC236}">
                <a16:creationId xmlns:a16="http://schemas.microsoft.com/office/drawing/2014/main" id="{50521ABD-48A1-4442-A5EB-CA2C7A030F9F}"/>
              </a:ext>
            </a:extLst>
          </p:cNvPr>
          <p:cNvCxnSpPr>
            <a:cxnSpLocks/>
          </p:cNvCxnSpPr>
          <p:nvPr/>
        </p:nvCxnSpPr>
        <p:spPr>
          <a:xfrm>
            <a:off x="9523699" y="1593669"/>
            <a:ext cx="0" cy="706186"/>
          </a:xfrm>
          <a:prstGeom prst="straightConnector1">
            <a:avLst/>
          </a:prstGeom>
          <a:ln w="28575">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AA0EF37-A6CC-4C7A-AF70-A6A819CCC381}"/>
              </a:ext>
            </a:extLst>
          </p:cNvPr>
          <p:cNvSpPr txBox="1"/>
          <p:nvPr/>
        </p:nvSpPr>
        <p:spPr>
          <a:xfrm>
            <a:off x="9274318" y="1063719"/>
            <a:ext cx="498762" cy="369332"/>
          </a:xfrm>
          <a:prstGeom prst="rect">
            <a:avLst/>
          </a:prstGeom>
          <a:noFill/>
        </p:spPr>
        <p:txBody>
          <a:bodyPr wrap="square" rtlCol="0">
            <a:spAutoFit/>
          </a:bodyPr>
          <a:lstStyle/>
          <a:p>
            <a:r>
              <a:rPr lang="en-US" b="1" dirty="0">
                <a:solidFill>
                  <a:srgbClr val="FF0000"/>
                </a:solidFill>
              </a:rPr>
              <a:t>SL</a:t>
            </a:r>
          </a:p>
        </p:txBody>
      </p:sp>
      <p:sp>
        <p:nvSpPr>
          <p:cNvPr id="27" name="TextBox 26">
            <a:extLst>
              <a:ext uri="{FF2B5EF4-FFF2-40B4-BE49-F238E27FC236}">
                <a16:creationId xmlns:a16="http://schemas.microsoft.com/office/drawing/2014/main" id="{9D463061-2AD5-4AD5-925C-A75CA9A13F01}"/>
              </a:ext>
            </a:extLst>
          </p:cNvPr>
          <p:cNvSpPr txBox="1"/>
          <p:nvPr/>
        </p:nvSpPr>
        <p:spPr>
          <a:xfrm>
            <a:off x="9523699" y="943490"/>
            <a:ext cx="1295365" cy="276999"/>
          </a:xfrm>
          <a:prstGeom prst="rect">
            <a:avLst/>
          </a:prstGeom>
          <a:noFill/>
        </p:spPr>
        <p:txBody>
          <a:bodyPr wrap="square" rtlCol="0">
            <a:spAutoFit/>
          </a:bodyPr>
          <a:lstStyle/>
          <a:p>
            <a:r>
              <a:rPr lang="en-US" sz="1200" b="1" dirty="0">
                <a:solidFill>
                  <a:srgbClr val="FF0000"/>
                </a:solidFill>
              </a:rPr>
              <a:t>World</a:t>
            </a:r>
          </a:p>
        </p:txBody>
      </p:sp>
      <p:cxnSp>
        <p:nvCxnSpPr>
          <p:cNvPr id="28" name="Straight Arrow Connector 27">
            <a:extLst>
              <a:ext uri="{FF2B5EF4-FFF2-40B4-BE49-F238E27FC236}">
                <a16:creationId xmlns:a16="http://schemas.microsoft.com/office/drawing/2014/main" id="{45601D6D-D37F-411E-958C-7DD91ACBE2D2}"/>
              </a:ext>
            </a:extLst>
          </p:cNvPr>
          <p:cNvCxnSpPr/>
          <p:nvPr/>
        </p:nvCxnSpPr>
        <p:spPr>
          <a:xfrm>
            <a:off x="9523699" y="831273"/>
            <a:ext cx="506992"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83A6CEC-AAC7-4AFF-AFAE-1ECF8AF8FD87}"/>
              </a:ext>
            </a:extLst>
          </p:cNvPr>
          <p:cNvSpPr txBox="1"/>
          <p:nvPr/>
        </p:nvSpPr>
        <p:spPr>
          <a:xfrm>
            <a:off x="7342934" y="1822460"/>
            <a:ext cx="498762" cy="369332"/>
          </a:xfrm>
          <a:prstGeom prst="rect">
            <a:avLst/>
          </a:prstGeom>
          <a:noFill/>
        </p:spPr>
        <p:txBody>
          <a:bodyPr wrap="square" rtlCol="0">
            <a:spAutoFit/>
          </a:bodyPr>
          <a:lstStyle/>
          <a:p>
            <a:r>
              <a:rPr lang="en-US" b="1" dirty="0">
                <a:solidFill>
                  <a:srgbClr val="FF0000"/>
                </a:solidFill>
                <a:latin typeface="+mj-lt"/>
              </a:rPr>
              <a:t>1</a:t>
            </a:r>
          </a:p>
        </p:txBody>
      </p:sp>
      <p:sp>
        <p:nvSpPr>
          <p:cNvPr id="30" name="TextBox 29">
            <a:extLst>
              <a:ext uri="{FF2B5EF4-FFF2-40B4-BE49-F238E27FC236}">
                <a16:creationId xmlns:a16="http://schemas.microsoft.com/office/drawing/2014/main" id="{F32A5B30-143F-4252-AF5C-FDA4B689E6E5}"/>
              </a:ext>
            </a:extLst>
          </p:cNvPr>
          <p:cNvSpPr txBox="1"/>
          <p:nvPr/>
        </p:nvSpPr>
        <p:spPr>
          <a:xfrm>
            <a:off x="8641887" y="1453128"/>
            <a:ext cx="374466" cy="369332"/>
          </a:xfrm>
          <a:prstGeom prst="rect">
            <a:avLst/>
          </a:prstGeom>
          <a:noFill/>
        </p:spPr>
        <p:txBody>
          <a:bodyPr wrap="square" rtlCol="0">
            <a:spAutoFit/>
          </a:bodyPr>
          <a:lstStyle/>
          <a:p>
            <a:r>
              <a:rPr lang="en-US" b="1" dirty="0">
                <a:solidFill>
                  <a:srgbClr val="FF0000"/>
                </a:solidFill>
                <a:latin typeface="Arial Rounded MT Bold" panose="020F0704030504030204" pitchFamily="34" charset="0"/>
              </a:rPr>
              <a:t>?</a:t>
            </a:r>
          </a:p>
        </p:txBody>
      </p:sp>
      <p:cxnSp>
        <p:nvCxnSpPr>
          <p:cNvPr id="31" name="Straight Connector 30">
            <a:extLst>
              <a:ext uri="{FF2B5EF4-FFF2-40B4-BE49-F238E27FC236}">
                <a16:creationId xmlns:a16="http://schemas.microsoft.com/office/drawing/2014/main" id="{8364260F-6FBA-4FB9-97C5-2AAF2CED4F8E}"/>
              </a:ext>
            </a:extLst>
          </p:cNvPr>
          <p:cNvCxnSpPr/>
          <p:nvPr/>
        </p:nvCxnSpPr>
        <p:spPr>
          <a:xfrm>
            <a:off x="8825345" y="2766375"/>
            <a:ext cx="6983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3CB9FE7-C71B-46FD-BC9A-3D971AC14027}"/>
              </a:ext>
            </a:extLst>
          </p:cNvPr>
          <p:cNvCxnSpPr>
            <a:cxnSpLocks/>
          </p:cNvCxnSpPr>
          <p:nvPr/>
        </p:nvCxnSpPr>
        <p:spPr>
          <a:xfrm flipV="1">
            <a:off x="8825345" y="2401370"/>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BF07AA5-D930-4FFE-BA23-D0372C279AFD}"/>
              </a:ext>
            </a:extLst>
          </p:cNvPr>
          <p:cNvCxnSpPr>
            <a:cxnSpLocks/>
          </p:cNvCxnSpPr>
          <p:nvPr/>
        </p:nvCxnSpPr>
        <p:spPr>
          <a:xfrm flipV="1">
            <a:off x="9523699" y="2401370"/>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DED1D08-A0DF-4782-96EC-1A9DF9696F12}"/>
              </a:ext>
            </a:extLst>
          </p:cNvPr>
          <p:cNvSpPr txBox="1"/>
          <p:nvPr/>
        </p:nvSpPr>
        <p:spPr>
          <a:xfrm>
            <a:off x="8825344" y="2489377"/>
            <a:ext cx="698350" cy="276998"/>
          </a:xfrm>
          <a:prstGeom prst="rect">
            <a:avLst/>
          </a:prstGeom>
          <a:noFill/>
          <a:ln>
            <a:noFill/>
          </a:ln>
        </p:spPr>
        <p:txBody>
          <a:bodyPr wrap="square" rtlCol="0">
            <a:spAutoFit/>
          </a:bodyPr>
          <a:lstStyle/>
          <a:p>
            <a:pPr algn="ctr"/>
            <a:r>
              <a:rPr lang="en-US" sz="1200" dirty="0">
                <a:latin typeface="Arial Narrow" panose="020B0606020202030204" pitchFamily="34" charset="0"/>
              </a:rPr>
              <a:t>Harvest</a:t>
            </a:r>
          </a:p>
        </p:txBody>
      </p:sp>
      <p:sp>
        <p:nvSpPr>
          <p:cNvPr id="35" name="Arrow: Right 34">
            <a:extLst>
              <a:ext uri="{FF2B5EF4-FFF2-40B4-BE49-F238E27FC236}">
                <a16:creationId xmlns:a16="http://schemas.microsoft.com/office/drawing/2014/main" id="{05933595-4078-4917-BCFA-44EB0822F942}"/>
              </a:ext>
            </a:extLst>
          </p:cNvPr>
          <p:cNvSpPr/>
          <p:nvPr/>
        </p:nvSpPr>
        <p:spPr>
          <a:xfrm>
            <a:off x="6960314" y="1910731"/>
            <a:ext cx="374072" cy="271752"/>
          </a:xfrm>
          <a:prstGeom prst="rightArrow">
            <a:avLst/>
          </a:prstGeom>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00"/>
              </a:solidFill>
            </a:endParaRPr>
          </a:p>
        </p:txBody>
      </p:sp>
      <p:sp>
        <p:nvSpPr>
          <p:cNvPr id="36" name="TextBox 35">
            <a:extLst>
              <a:ext uri="{FF2B5EF4-FFF2-40B4-BE49-F238E27FC236}">
                <a16:creationId xmlns:a16="http://schemas.microsoft.com/office/drawing/2014/main" id="{023B110D-2451-45C9-ABCF-56F4231EAECB}"/>
              </a:ext>
            </a:extLst>
          </p:cNvPr>
          <p:cNvSpPr txBox="1"/>
          <p:nvPr/>
        </p:nvSpPr>
        <p:spPr>
          <a:xfrm>
            <a:off x="4828235" y="190239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7" name="Straight Arrow Connector 36">
            <a:extLst>
              <a:ext uri="{FF2B5EF4-FFF2-40B4-BE49-F238E27FC236}">
                <a16:creationId xmlns:a16="http://schemas.microsoft.com/office/drawing/2014/main" id="{A0E6A394-4BED-4E77-942E-F375FA03D631}"/>
              </a:ext>
            </a:extLst>
          </p:cNvPr>
          <p:cNvCxnSpPr>
            <a:cxnSpLocks/>
          </p:cNvCxnSpPr>
          <p:nvPr/>
        </p:nvCxnSpPr>
        <p:spPr>
          <a:xfrm>
            <a:off x="4308764" y="1902397"/>
            <a:ext cx="3025622" cy="8334"/>
          </a:xfrm>
          <a:prstGeom prst="straightConnector1">
            <a:avLst/>
          </a:prstGeom>
          <a:ln w="28575">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441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43</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74094" y="261257"/>
            <a:ext cx="3742245" cy="640207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there's the first gathering and then what begins with 1850? The second gathering. Is that the case for the alpha history? God stretched out His hand to gather a remnant of His people, the disciples.  Then He stretched out His hand again and gathered who?  The Jews at Pentecost.  At 34 ad that is a third attempt.  Then He reaches out His hand a third time and now it is come out of Babylon my people, come out of the statue, not out of the mountain.   Come out of the world not out of the church.   So two calls to the church and then there's a third call for God's people to come out of Babylon to come out of the statue, to come out of the world that's the third call. But in 1850 is it the third? No, it's the second call.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September 23rd the Lord showed me that He had stretched out His hand the second time to recover the remnant of his people and that efforts must be redoubled in the gathering time.  In the scattering Israel was smitten and torn, but now in the gathering God will heal and bind up His people.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When did the scattering begin? October 22, 1844. When did </a:t>
            </a:r>
            <a:r>
              <a:rPr lang="en-US" sz="16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end?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31C787C1-EEDB-4FDB-9B9F-09D6CE90B5BA}"/>
              </a:ext>
            </a:extLst>
          </p:cNvPr>
          <p:cNvPicPr>
            <a:picLocks noChangeAspect="1"/>
          </p:cNvPicPr>
          <p:nvPr/>
        </p:nvPicPr>
        <p:blipFill>
          <a:blip r:embed="rId2"/>
          <a:stretch>
            <a:fillRect/>
          </a:stretch>
        </p:blipFill>
        <p:spPr>
          <a:xfrm>
            <a:off x="4378088" y="309088"/>
            <a:ext cx="7481440" cy="2409455"/>
          </a:xfrm>
          <a:prstGeom prst="rect">
            <a:avLst/>
          </a:prstGeom>
        </p:spPr>
      </p:pic>
      <p:pic>
        <p:nvPicPr>
          <p:cNvPr id="23" name="Picture 22">
            <a:extLst>
              <a:ext uri="{FF2B5EF4-FFF2-40B4-BE49-F238E27FC236}">
                <a16:creationId xmlns:a16="http://schemas.microsoft.com/office/drawing/2014/main" id="{662F3E88-0A67-4E60-B624-26A79A47493A}"/>
              </a:ext>
            </a:extLst>
          </p:cNvPr>
          <p:cNvPicPr>
            <a:picLocks noChangeAspect="1"/>
          </p:cNvPicPr>
          <p:nvPr/>
        </p:nvPicPr>
        <p:blipFill>
          <a:blip r:embed="rId3"/>
          <a:stretch>
            <a:fillRect/>
          </a:stretch>
        </p:blipFill>
        <p:spPr>
          <a:xfrm>
            <a:off x="4471605" y="3026295"/>
            <a:ext cx="7387210" cy="3783874"/>
          </a:xfrm>
          <a:prstGeom prst="rect">
            <a:avLst/>
          </a:prstGeom>
        </p:spPr>
      </p:pic>
      <p:cxnSp>
        <p:nvCxnSpPr>
          <p:cNvPr id="24" name="Straight Arrow Connector 23">
            <a:extLst>
              <a:ext uri="{FF2B5EF4-FFF2-40B4-BE49-F238E27FC236}">
                <a16:creationId xmlns:a16="http://schemas.microsoft.com/office/drawing/2014/main" id="{1785DD3F-7368-42D5-8DFD-A6BB45C3DFB3}"/>
              </a:ext>
            </a:extLst>
          </p:cNvPr>
          <p:cNvCxnSpPr>
            <a:cxnSpLocks/>
          </p:cNvCxnSpPr>
          <p:nvPr/>
        </p:nvCxnSpPr>
        <p:spPr>
          <a:xfrm>
            <a:off x="9883965" y="1545837"/>
            <a:ext cx="0" cy="706186"/>
          </a:xfrm>
          <a:prstGeom prst="straightConnector1">
            <a:avLst/>
          </a:prstGeom>
          <a:ln w="28575">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DC06A3B-323F-4FC7-BB2F-A5AB95720A6B}"/>
              </a:ext>
            </a:extLst>
          </p:cNvPr>
          <p:cNvSpPr txBox="1"/>
          <p:nvPr/>
        </p:nvSpPr>
        <p:spPr>
          <a:xfrm>
            <a:off x="9634584" y="1015887"/>
            <a:ext cx="498762" cy="369332"/>
          </a:xfrm>
          <a:prstGeom prst="rect">
            <a:avLst/>
          </a:prstGeom>
          <a:noFill/>
        </p:spPr>
        <p:txBody>
          <a:bodyPr wrap="square" rtlCol="0">
            <a:spAutoFit/>
          </a:bodyPr>
          <a:lstStyle/>
          <a:p>
            <a:r>
              <a:rPr lang="en-US" b="1" dirty="0">
                <a:solidFill>
                  <a:srgbClr val="FF0000"/>
                </a:solidFill>
              </a:rPr>
              <a:t>SL</a:t>
            </a:r>
          </a:p>
        </p:txBody>
      </p:sp>
      <p:sp>
        <p:nvSpPr>
          <p:cNvPr id="26" name="TextBox 25">
            <a:extLst>
              <a:ext uri="{FF2B5EF4-FFF2-40B4-BE49-F238E27FC236}">
                <a16:creationId xmlns:a16="http://schemas.microsoft.com/office/drawing/2014/main" id="{5EB497E7-6988-435A-9B51-CBA3F51F651F}"/>
              </a:ext>
            </a:extLst>
          </p:cNvPr>
          <p:cNvSpPr txBox="1"/>
          <p:nvPr/>
        </p:nvSpPr>
        <p:spPr>
          <a:xfrm>
            <a:off x="9883965" y="895658"/>
            <a:ext cx="1295365" cy="276999"/>
          </a:xfrm>
          <a:prstGeom prst="rect">
            <a:avLst/>
          </a:prstGeom>
          <a:noFill/>
        </p:spPr>
        <p:txBody>
          <a:bodyPr wrap="square" rtlCol="0">
            <a:spAutoFit/>
          </a:bodyPr>
          <a:lstStyle/>
          <a:p>
            <a:r>
              <a:rPr lang="en-US" sz="1200" b="1" dirty="0">
                <a:solidFill>
                  <a:srgbClr val="FF0000"/>
                </a:solidFill>
              </a:rPr>
              <a:t>World</a:t>
            </a:r>
          </a:p>
        </p:txBody>
      </p:sp>
      <p:cxnSp>
        <p:nvCxnSpPr>
          <p:cNvPr id="27" name="Straight Arrow Connector 26">
            <a:extLst>
              <a:ext uri="{FF2B5EF4-FFF2-40B4-BE49-F238E27FC236}">
                <a16:creationId xmlns:a16="http://schemas.microsoft.com/office/drawing/2014/main" id="{2CB2DF80-8AA4-4DEE-B376-AADDEA21C2FA}"/>
              </a:ext>
            </a:extLst>
          </p:cNvPr>
          <p:cNvCxnSpPr/>
          <p:nvPr/>
        </p:nvCxnSpPr>
        <p:spPr>
          <a:xfrm>
            <a:off x="9883965" y="783441"/>
            <a:ext cx="506992"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12A5EEC-C165-4CA2-BBA4-1324128FCEED}"/>
              </a:ext>
            </a:extLst>
          </p:cNvPr>
          <p:cNvSpPr txBox="1"/>
          <p:nvPr/>
        </p:nvSpPr>
        <p:spPr>
          <a:xfrm>
            <a:off x="7703200" y="1774628"/>
            <a:ext cx="498762" cy="369332"/>
          </a:xfrm>
          <a:prstGeom prst="rect">
            <a:avLst/>
          </a:prstGeom>
          <a:noFill/>
        </p:spPr>
        <p:txBody>
          <a:bodyPr wrap="square" rtlCol="0">
            <a:spAutoFit/>
          </a:bodyPr>
          <a:lstStyle/>
          <a:p>
            <a:r>
              <a:rPr lang="en-US" b="1" dirty="0">
                <a:solidFill>
                  <a:srgbClr val="FF0000"/>
                </a:solidFill>
                <a:latin typeface="+mj-lt"/>
              </a:rPr>
              <a:t>1</a:t>
            </a:r>
          </a:p>
        </p:txBody>
      </p:sp>
      <p:sp>
        <p:nvSpPr>
          <p:cNvPr id="29" name="TextBox 28">
            <a:extLst>
              <a:ext uri="{FF2B5EF4-FFF2-40B4-BE49-F238E27FC236}">
                <a16:creationId xmlns:a16="http://schemas.microsoft.com/office/drawing/2014/main" id="{707C4C7D-D496-4895-A33E-7660F262DBC5}"/>
              </a:ext>
            </a:extLst>
          </p:cNvPr>
          <p:cNvSpPr txBox="1"/>
          <p:nvPr/>
        </p:nvSpPr>
        <p:spPr>
          <a:xfrm>
            <a:off x="9002153" y="1405296"/>
            <a:ext cx="374466" cy="369332"/>
          </a:xfrm>
          <a:prstGeom prst="rect">
            <a:avLst/>
          </a:prstGeom>
          <a:noFill/>
        </p:spPr>
        <p:txBody>
          <a:bodyPr wrap="square" rtlCol="0">
            <a:spAutoFit/>
          </a:bodyPr>
          <a:lstStyle/>
          <a:p>
            <a:r>
              <a:rPr lang="en-US" b="1" dirty="0">
                <a:solidFill>
                  <a:srgbClr val="FF0000"/>
                </a:solidFill>
                <a:latin typeface="Arial Rounded MT Bold" panose="020F0704030504030204" pitchFamily="34" charset="0"/>
              </a:rPr>
              <a:t>?</a:t>
            </a:r>
          </a:p>
        </p:txBody>
      </p:sp>
      <p:cxnSp>
        <p:nvCxnSpPr>
          <p:cNvPr id="30" name="Straight Connector 29">
            <a:extLst>
              <a:ext uri="{FF2B5EF4-FFF2-40B4-BE49-F238E27FC236}">
                <a16:creationId xmlns:a16="http://schemas.microsoft.com/office/drawing/2014/main" id="{91B82896-8C30-4D4D-B2DC-4B44BFE1EF6E}"/>
              </a:ext>
            </a:extLst>
          </p:cNvPr>
          <p:cNvCxnSpPr/>
          <p:nvPr/>
        </p:nvCxnSpPr>
        <p:spPr>
          <a:xfrm>
            <a:off x="9185611" y="2718543"/>
            <a:ext cx="6983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0762499-E7E3-4715-8022-A4FBBF71ABC8}"/>
              </a:ext>
            </a:extLst>
          </p:cNvPr>
          <p:cNvCxnSpPr>
            <a:cxnSpLocks/>
          </p:cNvCxnSpPr>
          <p:nvPr/>
        </p:nvCxnSpPr>
        <p:spPr>
          <a:xfrm flipV="1">
            <a:off x="9185611" y="2353538"/>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F05A368-F460-46CA-A712-3D21F7D3970E}"/>
              </a:ext>
            </a:extLst>
          </p:cNvPr>
          <p:cNvCxnSpPr>
            <a:cxnSpLocks/>
          </p:cNvCxnSpPr>
          <p:nvPr/>
        </p:nvCxnSpPr>
        <p:spPr>
          <a:xfrm flipV="1">
            <a:off x="9883965" y="2353538"/>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54B70E-AFBC-463A-8EB2-D7887549C2F2}"/>
              </a:ext>
            </a:extLst>
          </p:cNvPr>
          <p:cNvSpPr txBox="1"/>
          <p:nvPr/>
        </p:nvSpPr>
        <p:spPr>
          <a:xfrm>
            <a:off x="9185610" y="2441545"/>
            <a:ext cx="698350" cy="276998"/>
          </a:xfrm>
          <a:prstGeom prst="rect">
            <a:avLst/>
          </a:prstGeom>
          <a:noFill/>
          <a:ln>
            <a:noFill/>
          </a:ln>
        </p:spPr>
        <p:txBody>
          <a:bodyPr wrap="square" rtlCol="0">
            <a:spAutoFit/>
          </a:bodyPr>
          <a:lstStyle/>
          <a:p>
            <a:pPr algn="ctr"/>
            <a:r>
              <a:rPr lang="en-US" sz="1200" dirty="0">
                <a:latin typeface="Arial Narrow" panose="020B0606020202030204" pitchFamily="34" charset="0"/>
              </a:rPr>
              <a:t>Harvest</a:t>
            </a:r>
          </a:p>
        </p:txBody>
      </p:sp>
      <p:sp>
        <p:nvSpPr>
          <p:cNvPr id="34" name="Arrow: Right 33">
            <a:extLst>
              <a:ext uri="{FF2B5EF4-FFF2-40B4-BE49-F238E27FC236}">
                <a16:creationId xmlns:a16="http://schemas.microsoft.com/office/drawing/2014/main" id="{2B0DF2FC-517B-4E27-A025-DC87C89EED15}"/>
              </a:ext>
            </a:extLst>
          </p:cNvPr>
          <p:cNvSpPr/>
          <p:nvPr/>
        </p:nvSpPr>
        <p:spPr>
          <a:xfrm>
            <a:off x="7320580" y="1862899"/>
            <a:ext cx="374072" cy="271752"/>
          </a:xfrm>
          <a:prstGeom prst="rightArrow">
            <a:avLst/>
          </a:prstGeom>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00"/>
              </a:solidFill>
            </a:endParaRPr>
          </a:p>
        </p:txBody>
      </p:sp>
      <p:sp>
        <p:nvSpPr>
          <p:cNvPr id="35" name="TextBox 34">
            <a:extLst>
              <a:ext uri="{FF2B5EF4-FFF2-40B4-BE49-F238E27FC236}">
                <a16:creationId xmlns:a16="http://schemas.microsoft.com/office/drawing/2014/main" id="{E986D21D-976C-4274-84DA-49B11DD431AA}"/>
              </a:ext>
            </a:extLst>
          </p:cNvPr>
          <p:cNvSpPr txBox="1"/>
          <p:nvPr/>
        </p:nvSpPr>
        <p:spPr>
          <a:xfrm>
            <a:off x="5188501" y="1854565"/>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6" name="Straight Arrow Connector 35">
            <a:extLst>
              <a:ext uri="{FF2B5EF4-FFF2-40B4-BE49-F238E27FC236}">
                <a16:creationId xmlns:a16="http://schemas.microsoft.com/office/drawing/2014/main" id="{270FE4B9-CCD2-48D4-B9AE-748C31D8B90C}"/>
              </a:ext>
            </a:extLst>
          </p:cNvPr>
          <p:cNvCxnSpPr>
            <a:cxnSpLocks/>
          </p:cNvCxnSpPr>
          <p:nvPr/>
        </p:nvCxnSpPr>
        <p:spPr>
          <a:xfrm>
            <a:off x="4669030" y="1854565"/>
            <a:ext cx="3025622" cy="8334"/>
          </a:xfrm>
          <a:prstGeom prst="straightConnector1">
            <a:avLst/>
          </a:prstGeom>
          <a:ln w="28575">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Tree>
    <p:extLst>
      <p:ext uri="{BB962C8B-B14F-4D97-AF65-F5344CB8AC3E}">
        <p14:creationId xmlns:p14="http://schemas.microsoft.com/office/powerpoint/2010/main" val="359108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44</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920200" y="1405296"/>
            <a:ext cx="2531841" cy="376737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Can you gather someone while you yourself are scattered? No, when God's people are scattered they cannot do a work of gathering. That's why in the scattering efforts to spread the truth had but little effect, accomplished but little or nothing.  But in the gathering when God has set His hand to gather His people.  Efforts to spread the truth will have their designed effect.   All should be united and zealous in the 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31C787C1-EEDB-4FDB-9B9F-09D6CE90B5BA}"/>
              </a:ext>
            </a:extLst>
          </p:cNvPr>
          <p:cNvPicPr>
            <a:picLocks noChangeAspect="1"/>
          </p:cNvPicPr>
          <p:nvPr/>
        </p:nvPicPr>
        <p:blipFill>
          <a:blip r:embed="rId2"/>
          <a:stretch>
            <a:fillRect/>
          </a:stretch>
        </p:blipFill>
        <p:spPr>
          <a:xfrm>
            <a:off x="4378088" y="309088"/>
            <a:ext cx="7481440" cy="2409455"/>
          </a:xfrm>
          <a:prstGeom prst="rect">
            <a:avLst/>
          </a:prstGeom>
        </p:spPr>
      </p:pic>
      <p:pic>
        <p:nvPicPr>
          <p:cNvPr id="23" name="Picture 22">
            <a:extLst>
              <a:ext uri="{FF2B5EF4-FFF2-40B4-BE49-F238E27FC236}">
                <a16:creationId xmlns:a16="http://schemas.microsoft.com/office/drawing/2014/main" id="{662F3E88-0A67-4E60-B624-26A79A47493A}"/>
              </a:ext>
            </a:extLst>
          </p:cNvPr>
          <p:cNvPicPr>
            <a:picLocks noChangeAspect="1"/>
          </p:cNvPicPr>
          <p:nvPr/>
        </p:nvPicPr>
        <p:blipFill>
          <a:blip r:embed="rId3"/>
          <a:stretch>
            <a:fillRect/>
          </a:stretch>
        </p:blipFill>
        <p:spPr>
          <a:xfrm>
            <a:off x="4471605" y="3026295"/>
            <a:ext cx="7387210" cy="3783874"/>
          </a:xfrm>
          <a:prstGeom prst="rect">
            <a:avLst/>
          </a:prstGeom>
        </p:spPr>
      </p:pic>
      <p:cxnSp>
        <p:nvCxnSpPr>
          <p:cNvPr id="24" name="Straight Arrow Connector 23">
            <a:extLst>
              <a:ext uri="{FF2B5EF4-FFF2-40B4-BE49-F238E27FC236}">
                <a16:creationId xmlns:a16="http://schemas.microsoft.com/office/drawing/2014/main" id="{1785DD3F-7368-42D5-8DFD-A6BB45C3DFB3}"/>
              </a:ext>
            </a:extLst>
          </p:cNvPr>
          <p:cNvCxnSpPr>
            <a:cxnSpLocks/>
          </p:cNvCxnSpPr>
          <p:nvPr/>
        </p:nvCxnSpPr>
        <p:spPr>
          <a:xfrm>
            <a:off x="9883965" y="1545837"/>
            <a:ext cx="0" cy="706186"/>
          </a:xfrm>
          <a:prstGeom prst="straightConnector1">
            <a:avLst/>
          </a:prstGeom>
          <a:ln w="28575">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DC06A3B-323F-4FC7-BB2F-A5AB95720A6B}"/>
              </a:ext>
            </a:extLst>
          </p:cNvPr>
          <p:cNvSpPr txBox="1"/>
          <p:nvPr/>
        </p:nvSpPr>
        <p:spPr>
          <a:xfrm>
            <a:off x="9634584" y="1015887"/>
            <a:ext cx="498762" cy="369332"/>
          </a:xfrm>
          <a:prstGeom prst="rect">
            <a:avLst/>
          </a:prstGeom>
          <a:noFill/>
        </p:spPr>
        <p:txBody>
          <a:bodyPr wrap="square" rtlCol="0">
            <a:spAutoFit/>
          </a:bodyPr>
          <a:lstStyle/>
          <a:p>
            <a:r>
              <a:rPr lang="en-US" b="1" dirty="0">
                <a:solidFill>
                  <a:srgbClr val="FF0000"/>
                </a:solidFill>
              </a:rPr>
              <a:t>SL</a:t>
            </a:r>
          </a:p>
        </p:txBody>
      </p:sp>
      <p:sp>
        <p:nvSpPr>
          <p:cNvPr id="26" name="TextBox 25">
            <a:extLst>
              <a:ext uri="{FF2B5EF4-FFF2-40B4-BE49-F238E27FC236}">
                <a16:creationId xmlns:a16="http://schemas.microsoft.com/office/drawing/2014/main" id="{5EB497E7-6988-435A-9B51-CBA3F51F651F}"/>
              </a:ext>
            </a:extLst>
          </p:cNvPr>
          <p:cNvSpPr txBox="1"/>
          <p:nvPr/>
        </p:nvSpPr>
        <p:spPr>
          <a:xfrm>
            <a:off x="9883965" y="895658"/>
            <a:ext cx="1295365" cy="276999"/>
          </a:xfrm>
          <a:prstGeom prst="rect">
            <a:avLst/>
          </a:prstGeom>
          <a:noFill/>
        </p:spPr>
        <p:txBody>
          <a:bodyPr wrap="square" rtlCol="0">
            <a:spAutoFit/>
          </a:bodyPr>
          <a:lstStyle/>
          <a:p>
            <a:r>
              <a:rPr lang="en-US" sz="1200" b="1" dirty="0">
                <a:solidFill>
                  <a:srgbClr val="FF0000"/>
                </a:solidFill>
              </a:rPr>
              <a:t>World</a:t>
            </a:r>
          </a:p>
        </p:txBody>
      </p:sp>
      <p:cxnSp>
        <p:nvCxnSpPr>
          <p:cNvPr id="27" name="Straight Arrow Connector 26">
            <a:extLst>
              <a:ext uri="{FF2B5EF4-FFF2-40B4-BE49-F238E27FC236}">
                <a16:creationId xmlns:a16="http://schemas.microsoft.com/office/drawing/2014/main" id="{2CB2DF80-8AA4-4DEE-B376-AADDEA21C2FA}"/>
              </a:ext>
            </a:extLst>
          </p:cNvPr>
          <p:cNvCxnSpPr/>
          <p:nvPr/>
        </p:nvCxnSpPr>
        <p:spPr>
          <a:xfrm>
            <a:off x="9883965" y="783441"/>
            <a:ext cx="506992"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12A5EEC-C165-4CA2-BBA4-1324128FCEED}"/>
              </a:ext>
            </a:extLst>
          </p:cNvPr>
          <p:cNvSpPr txBox="1"/>
          <p:nvPr/>
        </p:nvSpPr>
        <p:spPr>
          <a:xfrm>
            <a:off x="7703200" y="1774628"/>
            <a:ext cx="498762" cy="369332"/>
          </a:xfrm>
          <a:prstGeom prst="rect">
            <a:avLst/>
          </a:prstGeom>
          <a:noFill/>
        </p:spPr>
        <p:txBody>
          <a:bodyPr wrap="square" rtlCol="0">
            <a:spAutoFit/>
          </a:bodyPr>
          <a:lstStyle/>
          <a:p>
            <a:r>
              <a:rPr lang="en-US" b="1" dirty="0">
                <a:solidFill>
                  <a:srgbClr val="FF0000"/>
                </a:solidFill>
                <a:latin typeface="+mj-lt"/>
              </a:rPr>
              <a:t>1</a:t>
            </a:r>
          </a:p>
        </p:txBody>
      </p:sp>
      <p:sp>
        <p:nvSpPr>
          <p:cNvPr id="29" name="TextBox 28">
            <a:extLst>
              <a:ext uri="{FF2B5EF4-FFF2-40B4-BE49-F238E27FC236}">
                <a16:creationId xmlns:a16="http://schemas.microsoft.com/office/drawing/2014/main" id="{707C4C7D-D496-4895-A33E-7660F262DBC5}"/>
              </a:ext>
            </a:extLst>
          </p:cNvPr>
          <p:cNvSpPr txBox="1"/>
          <p:nvPr/>
        </p:nvSpPr>
        <p:spPr>
          <a:xfrm>
            <a:off x="9002153" y="1405296"/>
            <a:ext cx="374466" cy="369332"/>
          </a:xfrm>
          <a:prstGeom prst="rect">
            <a:avLst/>
          </a:prstGeom>
          <a:noFill/>
        </p:spPr>
        <p:txBody>
          <a:bodyPr wrap="square" rtlCol="0">
            <a:spAutoFit/>
          </a:bodyPr>
          <a:lstStyle/>
          <a:p>
            <a:r>
              <a:rPr lang="en-US" b="1" dirty="0">
                <a:solidFill>
                  <a:srgbClr val="FF0000"/>
                </a:solidFill>
                <a:latin typeface="Arial Rounded MT Bold" panose="020F0704030504030204" pitchFamily="34" charset="0"/>
              </a:rPr>
              <a:t>?</a:t>
            </a:r>
          </a:p>
        </p:txBody>
      </p:sp>
      <p:cxnSp>
        <p:nvCxnSpPr>
          <p:cNvPr id="30" name="Straight Connector 29">
            <a:extLst>
              <a:ext uri="{FF2B5EF4-FFF2-40B4-BE49-F238E27FC236}">
                <a16:creationId xmlns:a16="http://schemas.microsoft.com/office/drawing/2014/main" id="{91B82896-8C30-4D4D-B2DC-4B44BFE1EF6E}"/>
              </a:ext>
            </a:extLst>
          </p:cNvPr>
          <p:cNvCxnSpPr/>
          <p:nvPr/>
        </p:nvCxnSpPr>
        <p:spPr>
          <a:xfrm>
            <a:off x="9185611" y="2718543"/>
            <a:ext cx="6983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0762499-E7E3-4715-8022-A4FBBF71ABC8}"/>
              </a:ext>
            </a:extLst>
          </p:cNvPr>
          <p:cNvCxnSpPr>
            <a:cxnSpLocks/>
          </p:cNvCxnSpPr>
          <p:nvPr/>
        </p:nvCxnSpPr>
        <p:spPr>
          <a:xfrm flipV="1">
            <a:off x="9185611" y="2353538"/>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F05A368-F460-46CA-A712-3D21F7D3970E}"/>
              </a:ext>
            </a:extLst>
          </p:cNvPr>
          <p:cNvCxnSpPr>
            <a:cxnSpLocks/>
          </p:cNvCxnSpPr>
          <p:nvPr/>
        </p:nvCxnSpPr>
        <p:spPr>
          <a:xfrm flipV="1">
            <a:off x="9883965" y="2353538"/>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54B70E-AFBC-463A-8EB2-D7887549C2F2}"/>
              </a:ext>
            </a:extLst>
          </p:cNvPr>
          <p:cNvSpPr txBox="1"/>
          <p:nvPr/>
        </p:nvSpPr>
        <p:spPr>
          <a:xfrm>
            <a:off x="9185610" y="2441545"/>
            <a:ext cx="698350" cy="276998"/>
          </a:xfrm>
          <a:prstGeom prst="rect">
            <a:avLst/>
          </a:prstGeom>
          <a:noFill/>
          <a:ln>
            <a:noFill/>
          </a:ln>
        </p:spPr>
        <p:txBody>
          <a:bodyPr wrap="square" rtlCol="0">
            <a:spAutoFit/>
          </a:bodyPr>
          <a:lstStyle/>
          <a:p>
            <a:pPr algn="ctr"/>
            <a:r>
              <a:rPr lang="en-US" sz="1200" dirty="0">
                <a:latin typeface="Arial Narrow" panose="020B0606020202030204" pitchFamily="34" charset="0"/>
              </a:rPr>
              <a:t>Harvest</a:t>
            </a:r>
          </a:p>
        </p:txBody>
      </p:sp>
      <p:sp>
        <p:nvSpPr>
          <p:cNvPr id="34" name="Arrow: Right 33">
            <a:extLst>
              <a:ext uri="{FF2B5EF4-FFF2-40B4-BE49-F238E27FC236}">
                <a16:creationId xmlns:a16="http://schemas.microsoft.com/office/drawing/2014/main" id="{2B0DF2FC-517B-4E27-A025-DC87C89EED15}"/>
              </a:ext>
            </a:extLst>
          </p:cNvPr>
          <p:cNvSpPr/>
          <p:nvPr/>
        </p:nvSpPr>
        <p:spPr>
          <a:xfrm>
            <a:off x="7320580" y="1862899"/>
            <a:ext cx="374072" cy="271752"/>
          </a:xfrm>
          <a:prstGeom prst="rightArrow">
            <a:avLst/>
          </a:prstGeom>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00"/>
              </a:solidFill>
            </a:endParaRPr>
          </a:p>
        </p:txBody>
      </p:sp>
      <p:sp>
        <p:nvSpPr>
          <p:cNvPr id="35" name="TextBox 34">
            <a:extLst>
              <a:ext uri="{FF2B5EF4-FFF2-40B4-BE49-F238E27FC236}">
                <a16:creationId xmlns:a16="http://schemas.microsoft.com/office/drawing/2014/main" id="{E986D21D-976C-4274-84DA-49B11DD431AA}"/>
              </a:ext>
            </a:extLst>
          </p:cNvPr>
          <p:cNvSpPr txBox="1"/>
          <p:nvPr/>
        </p:nvSpPr>
        <p:spPr>
          <a:xfrm>
            <a:off x="5188501" y="1854565"/>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6" name="Straight Arrow Connector 35">
            <a:extLst>
              <a:ext uri="{FF2B5EF4-FFF2-40B4-BE49-F238E27FC236}">
                <a16:creationId xmlns:a16="http://schemas.microsoft.com/office/drawing/2014/main" id="{270FE4B9-CCD2-48D4-B9AE-748C31D8B90C}"/>
              </a:ext>
            </a:extLst>
          </p:cNvPr>
          <p:cNvCxnSpPr>
            <a:cxnSpLocks/>
          </p:cNvCxnSpPr>
          <p:nvPr/>
        </p:nvCxnSpPr>
        <p:spPr>
          <a:xfrm>
            <a:off x="4669030" y="1854565"/>
            <a:ext cx="3025622" cy="8334"/>
          </a:xfrm>
          <a:prstGeom prst="straightConnector1">
            <a:avLst/>
          </a:prstGeom>
          <a:ln w="28575">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Tree>
    <p:extLst>
      <p:ext uri="{BB962C8B-B14F-4D97-AF65-F5344CB8AC3E}">
        <p14:creationId xmlns:p14="http://schemas.microsoft.com/office/powerpoint/2010/main" val="11386930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45</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530028" y="522516"/>
            <a:ext cx="3312185" cy="56116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this model is wrong.  If God's people are scattered they're scattered from October 22, 1844 all the way to 1850. This is where you take an alpha history and you compare and contrast.  You compare an alpha history with an omega history but you also contrast.   What we’re identifying is a contrast.  There are two gatherings for the church in an omega history. For an alpha history, where's the church, where is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srael? It's under construction.  This is the beginning of modern Israel so there is no point of gathering twice. You're going to gather a people, form modern Israel and then have that new institution do a work for the world. At the end of modern Israel you have this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aodicean church to deal with and that's why it needs these two efforts, two calls into that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aodicean church. You don't have that dynamic in an alpha history.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31C787C1-EEDB-4FDB-9B9F-09D6CE90B5BA}"/>
              </a:ext>
            </a:extLst>
          </p:cNvPr>
          <p:cNvPicPr>
            <a:picLocks noChangeAspect="1"/>
          </p:cNvPicPr>
          <p:nvPr/>
        </p:nvPicPr>
        <p:blipFill>
          <a:blip r:embed="rId2"/>
          <a:stretch>
            <a:fillRect/>
          </a:stretch>
        </p:blipFill>
        <p:spPr>
          <a:xfrm>
            <a:off x="4378088" y="309088"/>
            <a:ext cx="7481440" cy="2409455"/>
          </a:xfrm>
          <a:prstGeom prst="rect">
            <a:avLst/>
          </a:prstGeom>
        </p:spPr>
      </p:pic>
      <p:pic>
        <p:nvPicPr>
          <p:cNvPr id="23" name="Picture 22">
            <a:extLst>
              <a:ext uri="{FF2B5EF4-FFF2-40B4-BE49-F238E27FC236}">
                <a16:creationId xmlns:a16="http://schemas.microsoft.com/office/drawing/2014/main" id="{662F3E88-0A67-4E60-B624-26A79A47493A}"/>
              </a:ext>
            </a:extLst>
          </p:cNvPr>
          <p:cNvPicPr>
            <a:picLocks noChangeAspect="1"/>
          </p:cNvPicPr>
          <p:nvPr/>
        </p:nvPicPr>
        <p:blipFill>
          <a:blip r:embed="rId3"/>
          <a:stretch>
            <a:fillRect/>
          </a:stretch>
        </p:blipFill>
        <p:spPr>
          <a:xfrm>
            <a:off x="4471605" y="3026295"/>
            <a:ext cx="7387210" cy="3783874"/>
          </a:xfrm>
          <a:prstGeom prst="rect">
            <a:avLst/>
          </a:prstGeom>
        </p:spPr>
      </p:pic>
      <p:cxnSp>
        <p:nvCxnSpPr>
          <p:cNvPr id="24" name="Straight Arrow Connector 23">
            <a:extLst>
              <a:ext uri="{FF2B5EF4-FFF2-40B4-BE49-F238E27FC236}">
                <a16:creationId xmlns:a16="http://schemas.microsoft.com/office/drawing/2014/main" id="{1785DD3F-7368-42D5-8DFD-A6BB45C3DFB3}"/>
              </a:ext>
            </a:extLst>
          </p:cNvPr>
          <p:cNvCxnSpPr>
            <a:cxnSpLocks/>
          </p:cNvCxnSpPr>
          <p:nvPr/>
        </p:nvCxnSpPr>
        <p:spPr>
          <a:xfrm>
            <a:off x="9883965" y="1545837"/>
            <a:ext cx="0" cy="706186"/>
          </a:xfrm>
          <a:prstGeom prst="straightConnector1">
            <a:avLst/>
          </a:prstGeom>
          <a:ln w="28575">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DC06A3B-323F-4FC7-BB2F-A5AB95720A6B}"/>
              </a:ext>
            </a:extLst>
          </p:cNvPr>
          <p:cNvSpPr txBox="1"/>
          <p:nvPr/>
        </p:nvSpPr>
        <p:spPr>
          <a:xfrm>
            <a:off x="9634584" y="1015887"/>
            <a:ext cx="498762" cy="369332"/>
          </a:xfrm>
          <a:prstGeom prst="rect">
            <a:avLst/>
          </a:prstGeom>
          <a:noFill/>
        </p:spPr>
        <p:txBody>
          <a:bodyPr wrap="square" rtlCol="0">
            <a:spAutoFit/>
          </a:bodyPr>
          <a:lstStyle/>
          <a:p>
            <a:r>
              <a:rPr lang="en-US" b="1" dirty="0">
                <a:solidFill>
                  <a:srgbClr val="FF0000"/>
                </a:solidFill>
              </a:rPr>
              <a:t>SL</a:t>
            </a:r>
          </a:p>
        </p:txBody>
      </p:sp>
      <p:sp>
        <p:nvSpPr>
          <p:cNvPr id="26" name="TextBox 25">
            <a:extLst>
              <a:ext uri="{FF2B5EF4-FFF2-40B4-BE49-F238E27FC236}">
                <a16:creationId xmlns:a16="http://schemas.microsoft.com/office/drawing/2014/main" id="{5EB497E7-6988-435A-9B51-CBA3F51F651F}"/>
              </a:ext>
            </a:extLst>
          </p:cNvPr>
          <p:cNvSpPr txBox="1"/>
          <p:nvPr/>
        </p:nvSpPr>
        <p:spPr>
          <a:xfrm>
            <a:off x="9883965" y="895658"/>
            <a:ext cx="1295365" cy="276999"/>
          </a:xfrm>
          <a:prstGeom prst="rect">
            <a:avLst/>
          </a:prstGeom>
          <a:noFill/>
        </p:spPr>
        <p:txBody>
          <a:bodyPr wrap="square" rtlCol="0">
            <a:spAutoFit/>
          </a:bodyPr>
          <a:lstStyle/>
          <a:p>
            <a:r>
              <a:rPr lang="en-US" sz="1200" b="1" dirty="0">
                <a:solidFill>
                  <a:srgbClr val="FF0000"/>
                </a:solidFill>
              </a:rPr>
              <a:t>World</a:t>
            </a:r>
          </a:p>
        </p:txBody>
      </p:sp>
      <p:cxnSp>
        <p:nvCxnSpPr>
          <p:cNvPr id="27" name="Straight Arrow Connector 26">
            <a:extLst>
              <a:ext uri="{FF2B5EF4-FFF2-40B4-BE49-F238E27FC236}">
                <a16:creationId xmlns:a16="http://schemas.microsoft.com/office/drawing/2014/main" id="{2CB2DF80-8AA4-4DEE-B376-AADDEA21C2FA}"/>
              </a:ext>
            </a:extLst>
          </p:cNvPr>
          <p:cNvCxnSpPr/>
          <p:nvPr/>
        </p:nvCxnSpPr>
        <p:spPr>
          <a:xfrm>
            <a:off x="9883965" y="783441"/>
            <a:ext cx="506992"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12A5EEC-C165-4CA2-BBA4-1324128FCEED}"/>
              </a:ext>
            </a:extLst>
          </p:cNvPr>
          <p:cNvSpPr txBox="1"/>
          <p:nvPr/>
        </p:nvSpPr>
        <p:spPr>
          <a:xfrm>
            <a:off x="7703200" y="1774628"/>
            <a:ext cx="498762" cy="369332"/>
          </a:xfrm>
          <a:prstGeom prst="rect">
            <a:avLst/>
          </a:prstGeom>
          <a:noFill/>
        </p:spPr>
        <p:txBody>
          <a:bodyPr wrap="square" rtlCol="0">
            <a:spAutoFit/>
          </a:bodyPr>
          <a:lstStyle/>
          <a:p>
            <a:r>
              <a:rPr lang="en-US" b="1" dirty="0">
                <a:solidFill>
                  <a:srgbClr val="FF0000"/>
                </a:solidFill>
                <a:latin typeface="+mj-lt"/>
              </a:rPr>
              <a:t>1</a:t>
            </a:r>
          </a:p>
        </p:txBody>
      </p:sp>
      <p:sp>
        <p:nvSpPr>
          <p:cNvPr id="29" name="TextBox 28">
            <a:extLst>
              <a:ext uri="{FF2B5EF4-FFF2-40B4-BE49-F238E27FC236}">
                <a16:creationId xmlns:a16="http://schemas.microsoft.com/office/drawing/2014/main" id="{707C4C7D-D496-4895-A33E-7660F262DBC5}"/>
              </a:ext>
            </a:extLst>
          </p:cNvPr>
          <p:cNvSpPr txBox="1"/>
          <p:nvPr/>
        </p:nvSpPr>
        <p:spPr>
          <a:xfrm>
            <a:off x="9002153" y="1405296"/>
            <a:ext cx="374466" cy="369332"/>
          </a:xfrm>
          <a:prstGeom prst="rect">
            <a:avLst/>
          </a:prstGeom>
          <a:noFill/>
        </p:spPr>
        <p:txBody>
          <a:bodyPr wrap="square" rtlCol="0">
            <a:spAutoFit/>
          </a:bodyPr>
          <a:lstStyle/>
          <a:p>
            <a:r>
              <a:rPr lang="en-US" b="1" dirty="0">
                <a:solidFill>
                  <a:srgbClr val="FF0000"/>
                </a:solidFill>
                <a:latin typeface="Arial Rounded MT Bold" panose="020F0704030504030204" pitchFamily="34" charset="0"/>
              </a:rPr>
              <a:t>?</a:t>
            </a:r>
          </a:p>
        </p:txBody>
      </p:sp>
      <p:cxnSp>
        <p:nvCxnSpPr>
          <p:cNvPr id="30" name="Straight Connector 29">
            <a:extLst>
              <a:ext uri="{FF2B5EF4-FFF2-40B4-BE49-F238E27FC236}">
                <a16:creationId xmlns:a16="http://schemas.microsoft.com/office/drawing/2014/main" id="{91B82896-8C30-4D4D-B2DC-4B44BFE1EF6E}"/>
              </a:ext>
            </a:extLst>
          </p:cNvPr>
          <p:cNvCxnSpPr/>
          <p:nvPr/>
        </p:nvCxnSpPr>
        <p:spPr>
          <a:xfrm>
            <a:off x="9185611" y="2718543"/>
            <a:ext cx="6983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0762499-E7E3-4715-8022-A4FBBF71ABC8}"/>
              </a:ext>
            </a:extLst>
          </p:cNvPr>
          <p:cNvCxnSpPr>
            <a:cxnSpLocks/>
          </p:cNvCxnSpPr>
          <p:nvPr/>
        </p:nvCxnSpPr>
        <p:spPr>
          <a:xfrm flipV="1">
            <a:off x="9185611" y="2353538"/>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F05A368-F460-46CA-A712-3D21F7D3970E}"/>
              </a:ext>
            </a:extLst>
          </p:cNvPr>
          <p:cNvCxnSpPr>
            <a:cxnSpLocks/>
          </p:cNvCxnSpPr>
          <p:nvPr/>
        </p:nvCxnSpPr>
        <p:spPr>
          <a:xfrm flipV="1">
            <a:off x="9883965" y="2353538"/>
            <a:ext cx="0" cy="3650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54B70E-AFBC-463A-8EB2-D7887549C2F2}"/>
              </a:ext>
            </a:extLst>
          </p:cNvPr>
          <p:cNvSpPr txBox="1"/>
          <p:nvPr/>
        </p:nvSpPr>
        <p:spPr>
          <a:xfrm>
            <a:off x="9185610" y="2441545"/>
            <a:ext cx="698350" cy="276998"/>
          </a:xfrm>
          <a:prstGeom prst="rect">
            <a:avLst/>
          </a:prstGeom>
          <a:noFill/>
          <a:ln>
            <a:noFill/>
          </a:ln>
        </p:spPr>
        <p:txBody>
          <a:bodyPr wrap="square" rtlCol="0">
            <a:spAutoFit/>
          </a:bodyPr>
          <a:lstStyle/>
          <a:p>
            <a:pPr algn="ctr"/>
            <a:r>
              <a:rPr lang="en-US" sz="1200" dirty="0">
                <a:latin typeface="Arial Narrow" panose="020B0606020202030204" pitchFamily="34" charset="0"/>
              </a:rPr>
              <a:t>Harvest</a:t>
            </a:r>
          </a:p>
        </p:txBody>
      </p:sp>
      <p:sp>
        <p:nvSpPr>
          <p:cNvPr id="34" name="Arrow: Right 33">
            <a:extLst>
              <a:ext uri="{FF2B5EF4-FFF2-40B4-BE49-F238E27FC236}">
                <a16:creationId xmlns:a16="http://schemas.microsoft.com/office/drawing/2014/main" id="{2B0DF2FC-517B-4E27-A025-DC87C89EED15}"/>
              </a:ext>
            </a:extLst>
          </p:cNvPr>
          <p:cNvSpPr/>
          <p:nvPr/>
        </p:nvSpPr>
        <p:spPr>
          <a:xfrm>
            <a:off x="7320580" y="1862899"/>
            <a:ext cx="374072" cy="271752"/>
          </a:xfrm>
          <a:prstGeom prst="rightArrow">
            <a:avLst/>
          </a:prstGeom>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00"/>
              </a:solidFill>
            </a:endParaRPr>
          </a:p>
        </p:txBody>
      </p:sp>
      <p:sp>
        <p:nvSpPr>
          <p:cNvPr id="35" name="TextBox 34">
            <a:extLst>
              <a:ext uri="{FF2B5EF4-FFF2-40B4-BE49-F238E27FC236}">
                <a16:creationId xmlns:a16="http://schemas.microsoft.com/office/drawing/2014/main" id="{E986D21D-976C-4274-84DA-49B11DD431AA}"/>
              </a:ext>
            </a:extLst>
          </p:cNvPr>
          <p:cNvSpPr txBox="1"/>
          <p:nvPr/>
        </p:nvSpPr>
        <p:spPr>
          <a:xfrm>
            <a:off x="5188501" y="1854565"/>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6" name="Straight Arrow Connector 35">
            <a:extLst>
              <a:ext uri="{FF2B5EF4-FFF2-40B4-BE49-F238E27FC236}">
                <a16:creationId xmlns:a16="http://schemas.microsoft.com/office/drawing/2014/main" id="{270FE4B9-CCD2-48D4-B9AE-748C31D8B90C}"/>
              </a:ext>
            </a:extLst>
          </p:cNvPr>
          <p:cNvCxnSpPr>
            <a:cxnSpLocks/>
          </p:cNvCxnSpPr>
          <p:nvPr/>
        </p:nvCxnSpPr>
        <p:spPr>
          <a:xfrm>
            <a:off x="4669030" y="1854565"/>
            <a:ext cx="3025622" cy="8334"/>
          </a:xfrm>
          <a:prstGeom prst="straightConnector1">
            <a:avLst/>
          </a:prstGeom>
          <a:ln w="28575">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Tree>
    <p:extLst>
      <p:ext uri="{BB962C8B-B14F-4D97-AF65-F5344CB8AC3E}">
        <p14:creationId xmlns:p14="http://schemas.microsoft.com/office/powerpoint/2010/main" val="4427796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46</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45260" y="715424"/>
            <a:ext cx="2465621" cy="541173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God's people were scattered all the way from October 22, 1844 to 1850.   So does the line of alpha ancient Israel have the same dynamic? The last couple of weeks we have gone over this point about priest, Levites and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Nethinims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We've shown how it existed as God's people are called out of the idolatry of Rome. You have two calls to the church. We showed how it developed from Ezra 7:9 in 2014 based on the history of Babylon.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7" name="Straight Connector 36">
            <a:extLst>
              <a:ext uri="{FF2B5EF4-FFF2-40B4-BE49-F238E27FC236}">
                <a16:creationId xmlns:a16="http://schemas.microsoft.com/office/drawing/2014/main" id="{A5D3120D-3521-46C8-8666-465D85828883}"/>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99E4F2F-F38A-4E02-9FD3-FA7470A2E968}"/>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B8A1166-05E0-4B8F-AF40-EC022B4BD9B9}"/>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40" name="Straight Connector 39">
            <a:extLst>
              <a:ext uri="{FF2B5EF4-FFF2-40B4-BE49-F238E27FC236}">
                <a16:creationId xmlns:a16="http://schemas.microsoft.com/office/drawing/2014/main" id="{CA16A627-B636-45D4-A5DD-288B157A5C81}"/>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47C56D9C-3AC1-4988-AFC5-A26B8EFEE5C5}"/>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42" name="Straight Connector 41">
            <a:extLst>
              <a:ext uri="{FF2B5EF4-FFF2-40B4-BE49-F238E27FC236}">
                <a16:creationId xmlns:a16="http://schemas.microsoft.com/office/drawing/2014/main" id="{957E9A05-8960-43FB-8FA1-1FB4134C0B24}"/>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4DA224-8B60-443B-A724-7638795D2CF5}"/>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61C2253-2772-459B-B5C1-5CA54603D166}"/>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45" name="Straight Connector 44">
            <a:extLst>
              <a:ext uri="{FF2B5EF4-FFF2-40B4-BE49-F238E27FC236}">
                <a16:creationId xmlns:a16="http://schemas.microsoft.com/office/drawing/2014/main" id="{1CFBAFAE-A713-4130-8D0B-B9C80842D392}"/>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081BDB9-7DFE-42A2-9AEF-87357FD8DF9E}"/>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47" name="Straight Connector 46">
            <a:extLst>
              <a:ext uri="{FF2B5EF4-FFF2-40B4-BE49-F238E27FC236}">
                <a16:creationId xmlns:a16="http://schemas.microsoft.com/office/drawing/2014/main" id="{041A3014-5611-4DB1-9132-F1E83E7AAE59}"/>
              </a:ext>
            </a:extLst>
          </p:cNvPr>
          <p:cNvCxnSpPr>
            <a:cxnSpLocks/>
          </p:cNvCxnSpPr>
          <p:nvPr/>
        </p:nvCxnSpPr>
        <p:spPr>
          <a:xfrm flipV="1">
            <a:off x="3288298" y="3272718"/>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38BCE0F-305E-4DA0-9683-AC7B31754F7E}"/>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F82B3087-9ECD-49DB-B849-3A78ACB40D96}"/>
              </a:ext>
            </a:extLst>
          </p:cNvPr>
          <p:cNvSpPr txBox="1"/>
          <p:nvPr/>
        </p:nvSpPr>
        <p:spPr>
          <a:xfrm>
            <a:off x="3074142" y="2327752"/>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50" name="Straight Connector 49">
            <a:extLst>
              <a:ext uri="{FF2B5EF4-FFF2-40B4-BE49-F238E27FC236}">
                <a16:creationId xmlns:a16="http://schemas.microsoft.com/office/drawing/2014/main" id="{B01A9D46-B6B2-4485-972A-18E74BDF2FF5}"/>
              </a:ext>
            </a:extLst>
          </p:cNvPr>
          <p:cNvCxnSpPr/>
          <p:nvPr/>
        </p:nvCxnSpPr>
        <p:spPr>
          <a:xfrm>
            <a:off x="4416058" y="275973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09E686F-9B4E-4279-9D51-768253AD5C3F}"/>
              </a:ext>
            </a:extLst>
          </p:cNvPr>
          <p:cNvSpPr txBox="1"/>
          <p:nvPr/>
        </p:nvSpPr>
        <p:spPr>
          <a:xfrm>
            <a:off x="4100494" y="233171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52" name="Straight Connector 51">
            <a:extLst>
              <a:ext uri="{FF2B5EF4-FFF2-40B4-BE49-F238E27FC236}">
                <a16:creationId xmlns:a16="http://schemas.microsoft.com/office/drawing/2014/main" id="{531043B6-58FA-482C-BE3D-3AA4ABE828D7}"/>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675F69E-5218-4938-8D7C-423174721D61}"/>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56" name="TextBox 55">
            <a:extLst>
              <a:ext uri="{FF2B5EF4-FFF2-40B4-BE49-F238E27FC236}">
                <a16:creationId xmlns:a16="http://schemas.microsoft.com/office/drawing/2014/main" id="{21E2EC7B-FA23-4310-BC55-2077C693D046}"/>
              </a:ext>
            </a:extLst>
          </p:cNvPr>
          <p:cNvSpPr txBox="1"/>
          <p:nvPr/>
        </p:nvSpPr>
        <p:spPr>
          <a:xfrm>
            <a:off x="7990973" y="24458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7" name="TextBox 56">
            <a:extLst>
              <a:ext uri="{FF2B5EF4-FFF2-40B4-BE49-F238E27FC236}">
                <a16:creationId xmlns:a16="http://schemas.microsoft.com/office/drawing/2014/main" id="{E78E6DF6-69D8-4A77-B3E9-F13DF2F99593}"/>
              </a:ext>
            </a:extLst>
          </p:cNvPr>
          <p:cNvSpPr txBox="1"/>
          <p:nvPr/>
        </p:nvSpPr>
        <p:spPr>
          <a:xfrm>
            <a:off x="7990973" y="286214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8" name="TextBox 57">
            <a:extLst>
              <a:ext uri="{FF2B5EF4-FFF2-40B4-BE49-F238E27FC236}">
                <a16:creationId xmlns:a16="http://schemas.microsoft.com/office/drawing/2014/main" id="{966577F6-D49C-4FA6-B8E2-5F26D8E457E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2" name="TextBox 61">
            <a:extLst>
              <a:ext uri="{FF2B5EF4-FFF2-40B4-BE49-F238E27FC236}">
                <a16:creationId xmlns:a16="http://schemas.microsoft.com/office/drawing/2014/main" id="{465A64B4-7BB3-4418-BC82-B8CA0B24DC58}"/>
              </a:ext>
            </a:extLst>
          </p:cNvPr>
          <p:cNvSpPr txBox="1"/>
          <p:nvPr/>
        </p:nvSpPr>
        <p:spPr>
          <a:xfrm>
            <a:off x="3055983" y="351924"/>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63" name="Straight Connector 62">
            <a:extLst>
              <a:ext uri="{FF2B5EF4-FFF2-40B4-BE49-F238E27FC236}">
                <a16:creationId xmlns:a16="http://schemas.microsoft.com/office/drawing/2014/main" id="{E2D76EE9-71F7-4515-96C7-48C5ACA3DA99}"/>
              </a:ext>
            </a:extLst>
          </p:cNvPr>
          <p:cNvCxnSpPr/>
          <p:nvPr/>
        </p:nvCxnSpPr>
        <p:spPr>
          <a:xfrm>
            <a:off x="9700464" y="27154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C22A8070-6921-44E6-B818-D60B7B283FB3}"/>
              </a:ext>
            </a:extLst>
          </p:cNvPr>
          <p:cNvSpPr txBox="1"/>
          <p:nvPr/>
        </p:nvSpPr>
        <p:spPr>
          <a:xfrm>
            <a:off x="9458065" y="2280109"/>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65" name="TextBox 64">
            <a:extLst>
              <a:ext uri="{FF2B5EF4-FFF2-40B4-BE49-F238E27FC236}">
                <a16:creationId xmlns:a16="http://schemas.microsoft.com/office/drawing/2014/main" id="{21F85D42-95E8-4F20-8E93-184E96B7D989}"/>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66" name="Picture 65">
            <a:extLst>
              <a:ext uri="{FF2B5EF4-FFF2-40B4-BE49-F238E27FC236}">
                <a16:creationId xmlns:a16="http://schemas.microsoft.com/office/drawing/2014/main" id="{AA8B7B15-3E6F-49B3-B8B4-8446456F2578}"/>
              </a:ext>
            </a:extLst>
          </p:cNvPr>
          <p:cNvPicPr>
            <a:picLocks noChangeAspect="1"/>
          </p:cNvPicPr>
          <p:nvPr/>
        </p:nvPicPr>
        <p:blipFill>
          <a:blip r:embed="rId2"/>
          <a:stretch>
            <a:fillRect/>
          </a:stretch>
        </p:blipFill>
        <p:spPr>
          <a:xfrm>
            <a:off x="7089940" y="3316737"/>
            <a:ext cx="237683" cy="527247"/>
          </a:xfrm>
          <a:prstGeom prst="rect">
            <a:avLst/>
          </a:prstGeom>
        </p:spPr>
      </p:pic>
      <p:sp>
        <p:nvSpPr>
          <p:cNvPr id="72" name="TextBox 71">
            <a:extLst>
              <a:ext uri="{FF2B5EF4-FFF2-40B4-BE49-F238E27FC236}">
                <a16:creationId xmlns:a16="http://schemas.microsoft.com/office/drawing/2014/main" id="{317C1509-C71D-4BC6-A7F4-0B3C5E5984E0}"/>
              </a:ext>
            </a:extLst>
          </p:cNvPr>
          <p:cNvSpPr txBox="1"/>
          <p:nvPr/>
        </p:nvSpPr>
        <p:spPr>
          <a:xfrm>
            <a:off x="6472260" y="395036"/>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73" name="TextBox 72">
            <a:extLst>
              <a:ext uri="{FF2B5EF4-FFF2-40B4-BE49-F238E27FC236}">
                <a16:creationId xmlns:a16="http://schemas.microsoft.com/office/drawing/2014/main" id="{3366DDC0-C0F1-489D-8D42-801BF6BE7ACC}"/>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sp>
        <p:nvSpPr>
          <p:cNvPr id="8" name="TextBox 7">
            <a:extLst>
              <a:ext uri="{FF2B5EF4-FFF2-40B4-BE49-F238E27FC236}">
                <a16:creationId xmlns:a16="http://schemas.microsoft.com/office/drawing/2014/main" id="{2D0169F5-397E-4C24-8308-B26462C00319}"/>
              </a:ext>
            </a:extLst>
          </p:cNvPr>
          <p:cNvSpPr txBox="1"/>
          <p:nvPr/>
        </p:nvSpPr>
        <p:spPr>
          <a:xfrm>
            <a:off x="3884981" y="4832496"/>
            <a:ext cx="6765815" cy="125733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many calls do you have to come out of Babylon for the Jews? Two, priest and then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evites. The priests are called out and then Ezra looks at them and says where are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evites?  There's no one of the tribe of Levi.  So he has to send people back into Babylon and there has to be a second Exodus.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58086E62-85CE-4A32-88C1-0F6099DE155C}"/>
              </a:ext>
            </a:extLst>
          </p:cNvPr>
          <p:cNvCxnSpPr/>
          <p:nvPr/>
        </p:nvCxnSpPr>
        <p:spPr>
          <a:xfrm flipV="1">
            <a:off x="7327623" y="3092269"/>
            <a:ext cx="2176939" cy="1466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2F3EB02-5D07-4659-B262-883375420A3F}"/>
              </a:ext>
            </a:extLst>
          </p:cNvPr>
          <p:cNvSpPr txBox="1"/>
          <p:nvPr/>
        </p:nvSpPr>
        <p:spPr>
          <a:xfrm>
            <a:off x="11765536" y="1222985"/>
            <a:ext cx="514374" cy="276999"/>
          </a:xfrm>
          <a:prstGeom prst="rect">
            <a:avLst/>
          </a:prstGeom>
          <a:noFill/>
        </p:spPr>
        <p:txBody>
          <a:bodyPr wrap="square" rtlCol="0">
            <a:spAutoFit/>
          </a:bodyPr>
          <a:lstStyle/>
          <a:p>
            <a:r>
              <a:rPr lang="en-US" sz="1200" dirty="0">
                <a:latin typeface="Arial Narrow" panose="020B0606020202030204" pitchFamily="34" charset="0"/>
              </a:rPr>
              <a:t>1863</a:t>
            </a:r>
          </a:p>
        </p:txBody>
      </p:sp>
    </p:spTree>
    <p:extLst>
      <p:ext uri="{BB962C8B-B14F-4D97-AF65-F5344CB8AC3E}">
        <p14:creationId xmlns:p14="http://schemas.microsoft.com/office/powerpoint/2010/main" val="5388995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47</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59775" y="360906"/>
            <a:ext cx="2465621" cy="60044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it comes to Egypt, how many exoduses of Israel occurred from Egypt? One. So two calls for ancient Israel to remove themselves from the idolatry of Rome.  Two calls for ancient Israel to leave Babylon. How many groups left Egypt? Only one, there's only one Exodus. You didn't have one group leave Egypt, cross the Red Sea, then say there isn't enough, we left people behind.  They didn't go back into Egypt and call out a second group.  So you have only one call to Israel.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7" name="Straight Connector 36">
            <a:extLst>
              <a:ext uri="{FF2B5EF4-FFF2-40B4-BE49-F238E27FC236}">
                <a16:creationId xmlns:a16="http://schemas.microsoft.com/office/drawing/2014/main" id="{A5D3120D-3521-46C8-8666-465D85828883}"/>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99E4F2F-F38A-4E02-9FD3-FA7470A2E968}"/>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B8A1166-05E0-4B8F-AF40-EC022B4BD9B9}"/>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40" name="Straight Connector 39">
            <a:extLst>
              <a:ext uri="{FF2B5EF4-FFF2-40B4-BE49-F238E27FC236}">
                <a16:creationId xmlns:a16="http://schemas.microsoft.com/office/drawing/2014/main" id="{CA16A627-B636-45D4-A5DD-288B157A5C81}"/>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47C56D9C-3AC1-4988-AFC5-A26B8EFEE5C5}"/>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42" name="Straight Connector 41">
            <a:extLst>
              <a:ext uri="{FF2B5EF4-FFF2-40B4-BE49-F238E27FC236}">
                <a16:creationId xmlns:a16="http://schemas.microsoft.com/office/drawing/2014/main" id="{957E9A05-8960-43FB-8FA1-1FB4134C0B24}"/>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4DA224-8B60-443B-A724-7638795D2CF5}"/>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61C2253-2772-459B-B5C1-5CA54603D166}"/>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45" name="Straight Connector 44">
            <a:extLst>
              <a:ext uri="{FF2B5EF4-FFF2-40B4-BE49-F238E27FC236}">
                <a16:creationId xmlns:a16="http://schemas.microsoft.com/office/drawing/2014/main" id="{1CFBAFAE-A713-4130-8D0B-B9C80842D392}"/>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081BDB9-7DFE-42A2-9AEF-87357FD8DF9E}"/>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47" name="Straight Connector 46">
            <a:extLst>
              <a:ext uri="{FF2B5EF4-FFF2-40B4-BE49-F238E27FC236}">
                <a16:creationId xmlns:a16="http://schemas.microsoft.com/office/drawing/2014/main" id="{041A3014-5611-4DB1-9132-F1E83E7AAE59}"/>
              </a:ext>
            </a:extLst>
          </p:cNvPr>
          <p:cNvCxnSpPr>
            <a:cxnSpLocks/>
          </p:cNvCxnSpPr>
          <p:nvPr/>
        </p:nvCxnSpPr>
        <p:spPr>
          <a:xfrm flipV="1">
            <a:off x="3288298" y="3272718"/>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38BCE0F-305E-4DA0-9683-AC7B31754F7E}"/>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F82B3087-9ECD-49DB-B849-3A78ACB40D96}"/>
              </a:ext>
            </a:extLst>
          </p:cNvPr>
          <p:cNvSpPr txBox="1"/>
          <p:nvPr/>
        </p:nvSpPr>
        <p:spPr>
          <a:xfrm>
            <a:off x="3074142" y="2327752"/>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50" name="Straight Connector 49">
            <a:extLst>
              <a:ext uri="{FF2B5EF4-FFF2-40B4-BE49-F238E27FC236}">
                <a16:creationId xmlns:a16="http://schemas.microsoft.com/office/drawing/2014/main" id="{B01A9D46-B6B2-4485-972A-18E74BDF2FF5}"/>
              </a:ext>
            </a:extLst>
          </p:cNvPr>
          <p:cNvCxnSpPr/>
          <p:nvPr/>
        </p:nvCxnSpPr>
        <p:spPr>
          <a:xfrm>
            <a:off x="4416058" y="275973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09E686F-9B4E-4279-9D51-768253AD5C3F}"/>
              </a:ext>
            </a:extLst>
          </p:cNvPr>
          <p:cNvSpPr txBox="1"/>
          <p:nvPr/>
        </p:nvSpPr>
        <p:spPr>
          <a:xfrm>
            <a:off x="4100494" y="233171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52" name="Straight Connector 51">
            <a:extLst>
              <a:ext uri="{FF2B5EF4-FFF2-40B4-BE49-F238E27FC236}">
                <a16:creationId xmlns:a16="http://schemas.microsoft.com/office/drawing/2014/main" id="{531043B6-58FA-482C-BE3D-3AA4ABE828D7}"/>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675F69E-5218-4938-8D7C-423174721D61}"/>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56" name="TextBox 55">
            <a:extLst>
              <a:ext uri="{FF2B5EF4-FFF2-40B4-BE49-F238E27FC236}">
                <a16:creationId xmlns:a16="http://schemas.microsoft.com/office/drawing/2014/main" id="{21E2EC7B-FA23-4310-BC55-2077C693D046}"/>
              </a:ext>
            </a:extLst>
          </p:cNvPr>
          <p:cNvSpPr txBox="1"/>
          <p:nvPr/>
        </p:nvSpPr>
        <p:spPr>
          <a:xfrm>
            <a:off x="7990973" y="24458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7" name="TextBox 56">
            <a:extLst>
              <a:ext uri="{FF2B5EF4-FFF2-40B4-BE49-F238E27FC236}">
                <a16:creationId xmlns:a16="http://schemas.microsoft.com/office/drawing/2014/main" id="{E78E6DF6-69D8-4A77-B3E9-F13DF2F99593}"/>
              </a:ext>
            </a:extLst>
          </p:cNvPr>
          <p:cNvSpPr txBox="1"/>
          <p:nvPr/>
        </p:nvSpPr>
        <p:spPr>
          <a:xfrm>
            <a:off x="7990973" y="286214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8" name="TextBox 57">
            <a:extLst>
              <a:ext uri="{FF2B5EF4-FFF2-40B4-BE49-F238E27FC236}">
                <a16:creationId xmlns:a16="http://schemas.microsoft.com/office/drawing/2014/main" id="{966577F6-D49C-4FA6-B8E2-5F26D8E457E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2" name="TextBox 61">
            <a:extLst>
              <a:ext uri="{FF2B5EF4-FFF2-40B4-BE49-F238E27FC236}">
                <a16:creationId xmlns:a16="http://schemas.microsoft.com/office/drawing/2014/main" id="{465A64B4-7BB3-4418-BC82-B8CA0B24DC58}"/>
              </a:ext>
            </a:extLst>
          </p:cNvPr>
          <p:cNvSpPr txBox="1"/>
          <p:nvPr/>
        </p:nvSpPr>
        <p:spPr>
          <a:xfrm>
            <a:off x="3055983" y="351924"/>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63" name="Straight Connector 62">
            <a:extLst>
              <a:ext uri="{FF2B5EF4-FFF2-40B4-BE49-F238E27FC236}">
                <a16:creationId xmlns:a16="http://schemas.microsoft.com/office/drawing/2014/main" id="{E2D76EE9-71F7-4515-96C7-48C5ACA3DA99}"/>
              </a:ext>
            </a:extLst>
          </p:cNvPr>
          <p:cNvCxnSpPr/>
          <p:nvPr/>
        </p:nvCxnSpPr>
        <p:spPr>
          <a:xfrm>
            <a:off x="9700464" y="27154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C22A8070-6921-44E6-B818-D60B7B283FB3}"/>
              </a:ext>
            </a:extLst>
          </p:cNvPr>
          <p:cNvSpPr txBox="1"/>
          <p:nvPr/>
        </p:nvSpPr>
        <p:spPr>
          <a:xfrm>
            <a:off x="9458065" y="2280109"/>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65" name="TextBox 64">
            <a:extLst>
              <a:ext uri="{FF2B5EF4-FFF2-40B4-BE49-F238E27FC236}">
                <a16:creationId xmlns:a16="http://schemas.microsoft.com/office/drawing/2014/main" id="{21F85D42-95E8-4F20-8E93-184E96B7D989}"/>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66" name="Picture 65">
            <a:extLst>
              <a:ext uri="{FF2B5EF4-FFF2-40B4-BE49-F238E27FC236}">
                <a16:creationId xmlns:a16="http://schemas.microsoft.com/office/drawing/2014/main" id="{AA8B7B15-3E6F-49B3-B8B4-8446456F2578}"/>
              </a:ext>
            </a:extLst>
          </p:cNvPr>
          <p:cNvPicPr>
            <a:picLocks noChangeAspect="1"/>
          </p:cNvPicPr>
          <p:nvPr/>
        </p:nvPicPr>
        <p:blipFill>
          <a:blip r:embed="rId2"/>
          <a:stretch>
            <a:fillRect/>
          </a:stretch>
        </p:blipFill>
        <p:spPr>
          <a:xfrm>
            <a:off x="7089940" y="3316737"/>
            <a:ext cx="237683" cy="527247"/>
          </a:xfrm>
          <a:prstGeom prst="rect">
            <a:avLst/>
          </a:prstGeom>
        </p:spPr>
      </p:pic>
      <p:sp>
        <p:nvSpPr>
          <p:cNvPr id="72" name="TextBox 71">
            <a:extLst>
              <a:ext uri="{FF2B5EF4-FFF2-40B4-BE49-F238E27FC236}">
                <a16:creationId xmlns:a16="http://schemas.microsoft.com/office/drawing/2014/main" id="{317C1509-C71D-4BC6-A7F4-0B3C5E5984E0}"/>
              </a:ext>
            </a:extLst>
          </p:cNvPr>
          <p:cNvSpPr txBox="1"/>
          <p:nvPr/>
        </p:nvSpPr>
        <p:spPr>
          <a:xfrm>
            <a:off x="6472260" y="395036"/>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73" name="TextBox 72">
            <a:extLst>
              <a:ext uri="{FF2B5EF4-FFF2-40B4-BE49-F238E27FC236}">
                <a16:creationId xmlns:a16="http://schemas.microsoft.com/office/drawing/2014/main" id="{3366DDC0-C0F1-489D-8D42-801BF6BE7ACC}"/>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sp>
        <p:nvSpPr>
          <p:cNvPr id="8" name="TextBox 7">
            <a:extLst>
              <a:ext uri="{FF2B5EF4-FFF2-40B4-BE49-F238E27FC236}">
                <a16:creationId xmlns:a16="http://schemas.microsoft.com/office/drawing/2014/main" id="{2D0169F5-397E-4C24-8308-B26462C00319}"/>
              </a:ext>
            </a:extLst>
          </p:cNvPr>
          <p:cNvSpPr txBox="1"/>
          <p:nvPr/>
        </p:nvSpPr>
        <p:spPr>
          <a:xfrm>
            <a:off x="3258753" y="4822307"/>
            <a:ext cx="8137739" cy="1559017"/>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These reform lines have not been properly developed. It's been discussed before how God is opening up reform lines in a more thorough fashion, step by step. We haven't yet properly dealt with the history of the Exodus, the beginning of ancient Israel. But you can already see that if it's the same pattern, there's only one call at the beginning of the history of Adventism that forms Adventism and then in 1850 they're going to make another call into the world.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58086E62-85CE-4A32-88C1-0F6099DE155C}"/>
              </a:ext>
            </a:extLst>
          </p:cNvPr>
          <p:cNvCxnSpPr/>
          <p:nvPr/>
        </p:nvCxnSpPr>
        <p:spPr>
          <a:xfrm flipV="1">
            <a:off x="7327623" y="3092269"/>
            <a:ext cx="2176939" cy="1466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4FD761A-B9D1-4D5C-AB23-56F3DE25D9B5}"/>
              </a:ext>
            </a:extLst>
          </p:cNvPr>
          <p:cNvSpPr txBox="1"/>
          <p:nvPr/>
        </p:nvSpPr>
        <p:spPr>
          <a:xfrm>
            <a:off x="4944053" y="392259"/>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cxnSp>
        <p:nvCxnSpPr>
          <p:cNvPr id="60" name="Straight Connector 59">
            <a:extLst>
              <a:ext uri="{FF2B5EF4-FFF2-40B4-BE49-F238E27FC236}">
                <a16:creationId xmlns:a16="http://schemas.microsoft.com/office/drawing/2014/main" id="{B4A555F8-90D1-42BA-B5D6-855856DE6EE4}"/>
              </a:ext>
            </a:extLst>
          </p:cNvPr>
          <p:cNvCxnSpPr>
            <a:cxnSpLocks/>
          </p:cNvCxnSpPr>
          <p:nvPr/>
        </p:nvCxnSpPr>
        <p:spPr>
          <a:xfrm>
            <a:off x="9760067" y="4434620"/>
            <a:ext cx="13182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CFD6566-2DD1-4E07-9FAB-9BFD50A170E4}"/>
              </a:ext>
            </a:extLst>
          </p:cNvPr>
          <p:cNvCxnSpPr/>
          <p:nvPr/>
        </p:nvCxnSpPr>
        <p:spPr>
          <a:xfrm>
            <a:off x="11001518" y="3872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AA0EB89-7A1D-47B8-9551-E53E42A3E4D5}"/>
              </a:ext>
            </a:extLst>
          </p:cNvPr>
          <p:cNvCxnSpPr/>
          <p:nvPr/>
        </p:nvCxnSpPr>
        <p:spPr>
          <a:xfrm>
            <a:off x="9769653" y="387436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8754B43-5CA9-4530-90C3-7B2165EC4566}"/>
              </a:ext>
            </a:extLst>
          </p:cNvPr>
          <p:cNvSpPr txBox="1"/>
          <p:nvPr/>
        </p:nvSpPr>
        <p:spPr>
          <a:xfrm>
            <a:off x="9476745" y="3489160"/>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77" name="TextBox 76">
            <a:extLst>
              <a:ext uri="{FF2B5EF4-FFF2-40B4-BE49-F238E27FC236}">
                <a16:creationId xmlns:a16="http://schemas.microsoft.com/office/drawing/2014/main" id="{8185B643-789D-4385-9737-2A29E8B9350C}"/>
              </a:ext>
            </a:extLst>
          </p:cNvPr>
          <p:cNvSpPr txBox="1"/>
          <p:nvPr/>
        </p:nvSpPr>
        <p:spPr>
          <a:xfrm>
            <a:off x="10018736" y="369992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78" name="TextBox 77">
            <a:extLst>
              <a:ext uri="{FF2B5EF4-FFF2-40B4-BE49-F238E27FC236}">
                <a16:creationId xmlns:a16="http://schemas.microsoft.com/office/drawing/2014/main" id="{08985E5F-B6E1-4D2F-9017-7BFF794B5BB4}"/>
              </a:ext>
            </a:extLst>
          </p:cNvPr>
          <p:cNvSpPr txBox="1"/>
          <p:nvPr/>
        </p:nvSpPr>
        <p:spPr>
          <a:xfrm>
            <a:off x="9992882" y="399365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79" name="Straight Arrow Connector 78">
            <a:extLst>
              <a:ext uri="{FF2B5EF4-FFF2-40B4-BE49-F238E27FC236}">
                <a16:creationId xmlns:a16="http://schemas.microsoft.com/office/drawing/2014/main" id="{30F338DF-8553-40B9-8D1A-5311A3B75A46}"/>
              </a:ext>
            </a:extLst>
          </p:cNvPr>
          <p:cNvCxnSpPr>
            <a:cxnSpLocks/>
          </p:cNvCxnSpPr>
          <p:nvPr/>
        </p:nvCxnSpPr>
        <p:spPr>
          <a:xfrm>
            <a:off x="9826812" y="2827066"/>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26D76F0-090A-41D3-B435-931EDE147982}"/>
              </a:ext>
            </a:extLst>
          </p:cNvPr>
          <p:cNvSpPr txBox="1"/>
          <p:nvPr/>
        </p:nvSpPr>
        <p:spPr>
          <a:xfrm>
            <a:off x="10854905" y="314018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84" name="TextBox 83">
            <a:extLst>
              <a:ext uri="{FF2B5EF4-FFF2-40B4-BE49-F238E27FC236}">
                <a16:creationId xmlns:a16="http://schemas.microsoft.com/office/drawing/2014/main" id="{982A301C-899C-41F7-BF08-3612A8502F53}"/>
              </a:ext>
            </a:extLst>
          </p:cNvPr>
          <p:cNvSpPr txBox="1"/>
          <p:nvPr/>
        </p:nvSpPr>
        <p:spPr>
          <a:xfrm>
            <a:off x="10768747" y="3489161"/>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9" name="TextBox 8">
            <a:extLst>
              <a:ext uri="{FF2B5EF4-FFF2-40B4-BE49-F238E27FC236}">
                <a16:creationId xmlns:a16="http://schemas.microsoft.com/office/drawing/2014/main" id="{5A27D0AE-0A18-4C3C-B895-E721C8BB4B1C}"/>
              </a:ext>
            </a:extLst>
          </p:cNvPr>
          <p:cNvSpPr txBox="1"/>
          <p:nvPr/>
        </p:nvSpPr>
        <p:spPr>
          <a:xfrm>
            <a:off x="9996997" y="2748066"/>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4" name="TextBox 3">
            <a:extLst>
              <a:ext uri="{FF2B5EF4-FFF2-40B4-BE49-F238E27FC236}">
                <a16:creationId xmlns:a16="http://schemas.microsoft.com/office/drawing/2014/main" id="{4C640160-BD9A-414A-8330-8A21DA0E7340}"/>
              </a:ext>
            </a:extLst>
          </p:cNvPr>
          <p:cNvSpPr txBox="1"/>
          <p:nvPr/>
        </p:nvSpPr>
        <p:spPr>
          <a:xfrm>
            <a:off x="11765536" y="1222985"/>
            <a:ext cx="514374" cy="276999"/>
          </a:xfrm>
          <a:prstGeom prst="rect">
            <a:avLst/>
          </a:prstGeom>
          <a:noFill/>
        </p:spPr>
        <p:txBody>
          <a:bodyPr wrap="square" rtlCol="0">
            <a:spAutoFit/>
          </a:bodyPr>
          <a:lstStyle/>
          <a:p>
            <a:r>
              <a:rPr lang="en-US" sz="1200" dirty="0">
                <a:latin typeface="Arial Narrow" panose="020B0606020202030204" pitchFamily="34" charset="0"/>
              </a:rPr>
              <a:t>1863</a:t>
            </a:r>
          </a:p>
        </p:txBody>
      </p:sp>
    </p:spTree>
    <p:extLst>
      <p:ext uri="{BB962C8B-B14F-4D97-AF65-F5344CB8AC3E}">
        <p14:creationId xmlns:p14="http://schemas.microsoft.com/office/powerpoint/2010/main" val="125422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48</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26873" y="500636"/>
            <a:ext cx="2736394"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have harvest for the Millerites in that gathering time from 1850 to 1861, then you have the time of trouble. That harvest of 1861 to 1863 of those who should have numbered the 144,000.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know that where our history ends at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Panium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prior to the Sunday law, their second Advent waymark extended all the way to 1850. So 1798, 1840, the shut door and the scattering of October 22, 1844, and that scattering that extended to 1850. We know that important things happen in that time.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7" name="Straight Connector 36">
            <a:extLst>
              <a:ext uri="{FF2B5EF4-FFF2-40B4-BE49-F238E27FC236}">
                <a16:creationId xmlns:a16="http://schemas.microsoft.com/office/drawing/2014/main" id="{A5D3120D-3521-46C8-8666-465D85828883}"/>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99E4F2F-F38A-4E02-9FD3-FA7470A2E968}"/>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B8A1166-05E0-4B8F-AF40-EC022B4BD9B9}"/>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40" name="Straight Connector 39">
            <a:extLst>
              <a:ext uri="{FF2B5EF4-FFF2-40B4-BE49-F238E27FC236}">
                <a16:creationId xmlns:a16="http://schemas.microsoft.com/office/drawing/2014/main" id="{CA16A627-B636-45D4-A5DD-288B157A5C81}"/>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47C56D9C-3AC1-4988-AFC5-A26B8EFEE5C5}"/>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42" name="Straight Connector 41">
            <a:extLst>
              <a:ext uri="{FF2B5EF4-FFF2-40B4-BE49-F238E27FC236}">
                <a16:creationId xmlns:a16="http://schemas.microsoft.com/office/drawing/2014/main" id="{957E9A05-8960-43FB-8FA1-1FB4134C0B24}"/>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4DA224-8B60-443B-A724-7638795D2CF5}"/>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61C2253-2772-459B-B5C1-5CA54603D166}"/>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45" name="Straight Connector 44">
            <a:extLst>
              <a:ext uri="{FF2B5EF4-FFF2-40B4-BE49-F238E27FC236}">
                <a16:creationId xmlns:a16="http://schemas.microsoft.com/office/drawing/2014/main" id="{1CFBAFAE-A713-4130-8D0B-B9C80842D392}"/>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081BDB9-7DFE-42A2-9AEF-87357FD8DF9E}"/>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47" name="Straight Connector 46">
            <a:extLst>
              <a:ext uri="{FF2B5EF4-FFF2-40B4-BE49-F238E27FC236}">
                <a16:creationId xmlns:a16="http://schemas.microsoft.com/office/drawing/2014/main" id="{041A3014-5611-4DB1-9132-F1E83E7AAE59}"/>
              </a:ext>
            </a:extLst>
          </p:cNvPr>
          <p:cNvCxnSpPr>
            <a:cxnSpLocks/>
          </p:cNvCxnSpPr>
          <p:nvPr/>
        </p:nvCxnSpPr>
        <p:spPr>
          <a:xfrm flipV="1">
            <a:off x="3288298" y="3272718"/>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38BCE0F-305E-4DA0-9683-AC7B31754F7E}"/>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F82B3087-9ECD-49DB-B849-3A78ACB40D96}"/>
              </a:ext>
            </a:extLst>
          </p:cNvPr>
          <p:cNvSpPr txBox="1"/>
          <p:nvPr/>
        </p:nvSpPr>
        <p:spPr>
          <a:xfrm>
            <a:off x="3074142" y="2327752"/>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50" name="Straight Connector 49">
            <a:extLst>
              <a:ext uri="{FF2B5EF4-FFF2-40B4-BE49-F238E27FC236}">
                <a16:creationId xmlns:a16="http://schemas.microsoft.com/office/drawing/2014/main" id="{B01A9D46-B6B2-4485-972A-18E74BDF2FF5}"/>
              </a:ext>
            </a:extLst>
          </p:cNvPr>
          <p:cNvCxnSpPr/>
          <p:nvPr/>
        </p:nvCxnSpPr>
        <p:spPr>
          <a:xfrm>
            <a:off x="4416058" y="275973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09E686F-9B4E-4279-9D51-768253AD5C3F}"/>
              </a:ext>
            </a:extLst>
          </p:cNvPr>
          <p:cNvSpPr txBox="1"/>
          <p:nvPr/>
        </p:nvSpPr>
        <p:spPr>
          <a:xfrm>
            <a:off x="4100494" y="233171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52" name="Straight Connector 51">
            <a:extLst>
              <a:ext uri="{FF2B5EF4-FFF2-40B4-BE49-F238E27FC236}">
                <a16:creationId xmlns:a16="http://schemas.microsoft.com/office/drawing/2014/main" id="{531043B6-58FA-482C-BE3D-3AA4ABE828D7}"/>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4D54F30-C968-4C28-AFDA-24FF387D8194}"/>
              </a:ext>
            </a:extLst>
          </p:cNvPr>
          <p:cNvCxnSpPr/>
          <p:nvPr/>
        </p:nvCxnSpPr>
        <p:spPr>
          <a:xfrm>
            <a:off x="5768851"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3847E6EC-6493-4FF8-93C5-9340443DEEEB}"/>
              </a:ext>
            </a:extLst>
          </p:cNvPr>
          <p:cNvSpPr txBox="1"/>
          <p:nvPr/>
        </p:nvSpPr>
        <p:spPr>
          <a:xfrm>
            <a:off x="5418472" y="2284642"/>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55" name="TextBox 54">
            <a:extLst>
              <a:ext uri="{FF2B5EF4-FFF2-40B4-BE49-F238E27FC236}">
                <a16:creationId xmlns:a16="http://schemas.microsoft.com/office/drawing/2014/main" id="{8675F69E-5218-4938-8D7C-423174721D61}"/>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56" name="TextBox 55">
            <a:extLst>
              <a:ext uri="{FF2B5EF4-FFF2-40B4-BE49-F238E27FC236}">
                <a16:creationId xmlns:a16="http://schemas.microsoft.com/office/drawing/2014/main" id="{21E2EC7B-FA23-4310-BC55-2077C693D046}"/>
              </a:ext>
            </a:extLst>
          </p:cNvPr>
          <p:cNvSpPr txBox="1"/>
          <p:nvPr/>
        </p:nvSpPr>
        <p:spPr>
          <a:xfrm>
            <a:off x="7990973" y="24458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7" name="TextBox 56">
            <a:extLst>
              <a:ext uri="{FF2B5EF4-FFF2-40B4-BE49-F238E27FC236}">
                <a16:creationId xmlns:a16="http://schemas.microsoft.com/office/drawing/2014/main" id="{E78E6DF6-69D8-4A77-B3E9-F13DF2F99593}"/>
              </a:ext>
            </a:extLst>
          </p:cNvPr>
          <p:cNvSpPr txBox="1"/>
          <p:nvPr/>
        </p:nvSpPr>
        <p:spPr>
          <a:xfrm>
            <a:off x="7990973" y="286214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8" name="TextBox 57">
            <a:extLst>
              <a:ext uri="{FF2B5EF4-FFF2-40B4-BE49-F238E27FC236}">
                <a16:creationId xmlns:a16="http://schemas.microsoft.com/office/drawing/2014/main" id="{966577F6-D49C-4FA6-B8E2-5F26D8E457E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2" name="TextBox 61">
            <a:extLst>
              <a:ext uri="{FF2B5EF4-FFF2-40B4-BE49-F238E27FC236}">
                <a16:creationId xmlns:a16="http://schemas.microsoft.com/office/drawing/2014/main" id="{465A64B4-7BB3-4418-BC82-B8CA0B24DC58}"/>
              </a:ext>
            </a:extLst>
          </p:cNvPr>
          <p:cNvSpPr txBox="1"/>
          <p:nvPr/>
        </p:nvSpPr>
        <p:spPr>
          <a:xfrm>
            <a:off x="3055983" y="351924"/>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63" name="Straight Connector 62">
            <a:extLst>
              <a:ext uri="{FF2B5EF4-FFF2-40B4-BE49-F238E27FC236}">
                <a16:creationId xmlns:a16="http://schemas.microsoft.com/office/drawing/2014/main" id="{E2D76EE9-71F7-4515-96C7-48C5ACA3DA99}"/>
              </a:ext>
            </a:extLst>
          </p:cNvPr>
          <p:cNvCxnSpPr/>
          <p:nvPr/>
        </p:nvCxnSpPr>
        <p:spPr>
          <a:xfrm>
            <a:off x="9700464" y="27154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C22A8070-6921-44E6-B818-D60B7B283FB3}"/>
              </a:ext>
            </a:extLst>
          </p:cNvPr>
          <p:cNvSpPr txBox="1"/>
          <p:nvPr/>
        </p:nvSpPr>
        <p:spPr>
          <a:xfrm>
            <a:off x="9458065" y="2280109"/>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65" name="TextBox 64">
            <a:extLst>
              <a:ext uri="{FF2B5EF4-FFF2-40B4-BE49-F238E27FC236}">
                <a16:creationId xmlns:a16="http://schemas.microsoft.com/office/drawing/2014/main" id="{21F85D42-95E8-4F20-8E93-184E96B7D989}"/>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66" name="Picture 65">
            <a:extLst>
              <a:ext uri="{FF2B5EF4-FFF2-40B4-BE49-F238E27FC236}">
                <a16:creationId xmlns:a16="http://schemas.microsoft.com/office/drawing/2014/main" id="{AA8B7B15-3E6F-49B3-B8B4-8446456F2578}"/>
              </a:ext>
            </a:extLst>
          </p:cNvPr>
          <p:cNvPicPr>
            <a:picLocks noChangeAspect="1"/>
          </p:cNvPicPr>
          <p:nvPr/>
        </p:nvPicPr>
        <p:blipFill>
          <a:blip r:embed="rId2"/>
          <a:stretch>
            <a:fillRect/>
          </a:stretch>
        </p:blipFill>
        <p:spPr>
          <a:xfrm>
            <a:off x="7089940" y="3316737"/>
            <a:ext cx="237683" cy="527247"/>
          </a:xfrm>
          <a:prstGeom prst="rect">
            <a:avLst/>
          </a:prstGeom>
        </p:spPr>
      </p:pic>
      <p:sp>
        <p:nvSpPr>
          <p:cNvPr id="68" name="TextBox 67">
            <a:extLst>
              <a:ext uri="{FF2B5EF4-FFF2-40B4-BE49-F238E27FC236}">
                <a16:creationId xmlns:a16="http://schemas.microsoft.com/office/drawing/2014/main" id="{B273C85B-01AF-4616-A269-C33E3811B2F9}"/>
              </a:ext>
            </a:extLst>
          </p:cNvPr>
          <p:cNvSpPr txBox="1"/>
          <p:nvPr/>
        </p:nvSpPr>
        <p:spPr>
          <a:xfrm>
            <a:off x="5643946" y="3347709"/>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69" name="Straight Connector 68">
            <a:extLst>
              <a:ext uri="{FF2B5EF4-FFF2-40B4-BE49-F238E27FC236}">
                <a16:creationId xmlns:a16="http://schemas.microsoft.com/office/drawing/2014/main" id="{56EB47DA-D632-4A05-A0BD-EA05C6996AA7}"/>
              </a:ext>
            </a:extLst>
          </p:cNvPr>
          <p:cNvCxnSpPr>
            <a:cxnSpLocks/>
          </p:cNvCxnSpPr>
          <p:nvPr/>
        </p:nvCxnSpPr>
        <p:spPr>
          <a:xfrm>
            <a:off x="6156783" y="2962149"/>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1294861-48D8-4CC5-8E46-38020A96EF0E}"/>
              </a:ext>
            </a:extLst>
          </p:cNvPr>
          <p:cNvCxnSpPr>
            <a:cxnSpLocks/>
          </p:cNvCxnSpPr>
          <p:nvPr/>
        </p:nvCxnSpPr>
        <p:spPr>
          <a:xfrm>
            <a:off x="6553022" y="2986747"/>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17C1509-C71D-4BC6-A7F4-0B3C5E5984E0}"/>
              </a:ext>
            </a:extLst>
          </p:cNvPr>
          <p:cNvSpPr txBox="1"/>
          <p:nvPr/>
        </p:nvSpPr>
        <p:spPr>
          <a:xfrm>
            <a:off x="6472260" y="395036"/>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73" name="TextBox 72">
            <a:extLst>
              <a:ext uri="{FF2B5EF4-FFF2-40B4-BE49-F238E27FC236}">
                <a16:creationId xmlns:a16="http://schemas.microsoft.com/office/drawing/2014/main" id="{3366DDC0-C0F1-489D-8D42-801BF6BE7ACC}"/>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0" name="Straight Arrow Connector 9">
            <a:extLst>
              <a:ext uri="{FF2B5EF4-FFF2-40B4-BE49-F238E27FC236}">
                <a16:creationId xmlns:a16="http://schemas.microsoft.com/office/drawing/2014/main" id="{58086E62-85CE-4A32-88C1-0F6099DE155C}"/>
              </a:ext>
            </a:extLst>
          </p:cNvPr>
          <p:cNvCxnSpPr/>
          <p:nvPr/>
        </p:nvCxnSpPr>
        <p:spPr>
          <a:xfrm flipV="1">
            <a:off x="7327623" y="3092269"/>
            <a:ext cx="2176939" cy="1466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4FD761A-B9D1-4D5C-AB23-56F3DE25D9B5}"/>
              </a:ext>
            </a:extLst>
          </p:cNvPr>
          <p:cNvSpPr txBox="1"/>
          <p:nvPr/>
        </p:nvSpPr>
        <p:spPr>
          <a:xfrm>
            <a:off x="4944053" y="392259"/>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cxnSp>
        <p:nvCxnSpPr>
          <p:cNvPr id="60" name="Straight Connector 59">
            <a:extLst>
              <a:ext uri="{FF2B5EF4-FFF2-40B4-BE49-F238E27FC236}">
                <a16:creationId xmlns:a16="http://schemas.microsoft.com/office/drawing/2014/main" id="{B4A555F8-90D1-42BA-B5D6-855856DE6EE4}"/>
              </a:ext>
            </a:extLst>
          </p:cNvPr>
          <p:cNvCxnSpPr>
            <a:cxnSpLocks/>
          </p:cNvCxnSpPr>
          <p:nvPr/>
        </p:nvCxnSpPr>
        <p:spPr>
          <a:xfrm>
            <a:off x="9760067" y="4434620"/>
            <a:ext cx="13182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CFD6566-2DD1-4E07-9FAB-9BFD50A170E4}"/>
              </a:ext>
            </a:extLst>
          </p:cNvPr>
          <p:cNvCxnSpPr/>
          <p:nvPr/>
        </p:nvCxnSpPr>
        <p:spPr>
          <a:xfrm>
            <a:off x="11001518" y="3872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AA0EB89-7A1D-47B8-9551-E53E42A3E4D5}"/>
              </a:ext>
            </a:extLst>
          </p:cNvPr>
          <p:cNvCxnSpPr/>
          <p:nvPr/>
        </p:nvCxnSpPr>
        <p:spPr>
          <a:xfrm>
            <a:off x="9769653" y="387436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8754B43-5CA9-4530-90C3-7B2165EC4566}"/>
              </a:ext>
            </a:extLst>
          </p:cNvPr>
          <p:cNvSpPr txBox="1"/>
          <p:nvPr/>
        </p:nvSpPr>
        <p:spPr>
          <a:xfrm>
            <a:off x="9476745" y="3489160"/>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77" name="TextBox 76">
            <a:extLst>
              <a:ext uri="{FF2B5EF4-FFF2-40B4-BE49-F238E27FC236}">
                <a16:creationId xmlns:a16="http://schemas.microsoft.com/office/drawing/2014/main" id="{8185B643-789D-4385-9737-2A29E8B9350C}"/>
              </a:ext>
            </a:extLst>
          </p:cNvPr>
          <p:cNvSpPr txBox="1"/>
          <p:nvPr/>
        </p:nvSpPr>
        <p:spPr>
          <a:xfrm>
            <a:off x="10018736" y="369992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78" name="TextBox 77">
            <a:extLst>
              <a:ext uri="{FF2B5EF4-FFF2-40B4-BE49-F238E27FC236}">
                <a16:creationId xmlns:a16="http://schemas.microsoft.com/office/drawing/2014/main" id="{08985E5F-B6E1-4D2F-9017-7BFF794B5BB4}"/>
              </a:ext>
            </a:extLst>
          </p:cNvPr>
          <p:cNvSpPr txBox="1"/>
          <p:nvPr/>
        </p:nvSpPr>
        <p:spPr>
          <a:xfrm>
            <a:off x="9992882" y="399365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79" name="Straight Arrow Connector 78">
            <a:extLst>
              <a:ext uri="{FF2B5EF4-FFF2-40B4-BE49-F238E27FC236}">
                <a16:creationId xmlns:a16="http://schemas.microsoft.com/office/drawing/2014/main" id="{30F338DF-8553-40B9-8D1A-5311A3B75A46}"/>
              </a:ext>
            </a:extLst>
          </p:cNvPr>
          <p:cNvCxnSpPr>
            <a:cxnSpLocks/>
          </p:cNvCxnSpPr>
          <p:nvPr/>
        </p:nvCxnSpPr>
        <p:spPr>
          <a:xfrm>
            <a:off x="9826812" y="2827066"/>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26D76F0-090A-41D3-B435-931EDE147982}"/>
              </a:ext>
            </a:extLst>
          </p:cNvPr>
          <p:cNvSpPr txBox="1"/>
          <p:nvPr/>
        </p:nvSpPr>
        <p:spPr>
          <a:xfrm>
            <a:off x="10854905" y="314018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84" name="TextBox 83">
            <a:extLst>
              <a:ext uri="{FF2B5EF4-FFF2-40B4-BE49-F238E27FC236}">
                <a16:creationId xmlns:a16="http://schemas.microsoft.com/office/drawing/2014/main" id="{982A301C-899C-41F7-BF08-3612A8502F53}"/>
              </a:ext>
            </a:extLst>
          </p:cNvPr>
          <p:cNvSpPr txBox="1"/>
          <p:nvPr/>
        </p:nvSpPr>
        <p:spPr>
          <a:xfrm>
            <a:off x="10768747" y="3489161"/>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9" name="TextBox 8">
            <a:extLst>
              <a:ext uri="{FF2B5EF4-FFF2-40B4-BE49-F238E27FC236}">
                <a16:creationId xmlns:a16="http://schemas.microsoft.com/office/drawing/2014/main" id="{5A27D0AE-0A18-4C3C-B895-E721C8BB4B1C}"/>
              </a:ext>
            </a:extLst>
          </p:cNvPr>
          <p:cNvSpPr txBox="1"/>
          <p:nvPr/>
        </p:nvSpPr>
        <p:spPr>
          <a:xfrm>
            <a:off x="9996997" y="2748066"/>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4" name="TextBox 3">
            <a:extLst>
              <a:ext uri="{FF2B5EF4-FFF2-40B4-BE49-F238E27FC236}">
                <a16:creationId xmlns:a16="http://schemas.microsoft.com/office/drawing/2014/main" id="{AC131CDA-0F37-413F-A11A-932C235830A6}"/>
              </a:ext>
            </a:extLst>
          </p:cNvPr>
          <p:cNvSpPr txBox="1"/>
          <p:nvPr/>
        </p:nvSpPr>
        <p:spPr>
          <a:xfrm>
            <a:off x="3383128" y="4619027"/>
            <a:ext cx="8221335" cy="1559017"/>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do need to look at that. The middle waymark is July 21, 1844. What happens there? This is the Boston camp meeting. So we have Boston, Concord, Exeter, and test. That's where we get that those symbols from.  So you have here the beginning of the midnight cry message that's going to grow and swell. It's midway, it’s midnight, the symbols associated with the Sunday law.   So this is the first group called, this is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illerites.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DF75E18-0B3A-42D5-AD43-FD25C1E78E88}"/>
              </a:ext>
            </a:extLst>
          </p:cNvPr>
          <p:cNvSpPr txBox="1"/>
          <p:nvPr/>
        </p:nvSpPr>
        <p:spPr>
          <a:xfrm>
            <a:off x="3071685" y="2126173"/>
            <a:ext cx="1304910" cy="307777"/>
          </a:xfrm>
          <a:prstGeom prst="rect">
            <a:avLst/>
          </a:prstGeom>
          <a:noFill/>
        </p:spPr>
        <p:txBody>
          <a:bodyPr wrap="square" rtlCol="0">
            <a:spAutoFit/>
          </a:bodyPr>
          <a:lstStyle/>
          <a:p>
            <a:r>
              <a:rPr lang="en-US" sz="1400" b="1" dirty="0">
                <a:latin typeface="Arial Narrow" panose="020B0606020202030204" pitchFamily="34" charset="0"/>
              </a:rPr>
              <a:t>Millerites</a:t>
            </a:r>
          </a:p>
        </p:txBody>
      </p:sp>
      <p:sp>
        <p:nvSpPr>
          <p:cNvPr id="8" name="TextBox 7">
            <a:extLst>
              <a:ext uri="{FF2B5EF4-FFF2-40B4-BE49-F238E27FC236}">
                <a16:creationId xmlns:a16="http://schemas.microsoft.com/office/drawing/2014/main" id="{031ABF5A-ADDE-4C83-BAE4-AAAEAD66F329}"/>
              </a:ext>
            </a:extLst>
          </p:cNvPr>
          <p:cNvSpPr txBox="1"/>
          <p:nvPr/>
        </p:nvSpPr>
        <p:spPr>
          <a:xfrm>
            <a:off x="11765536" y="1222985"/>
            <a:ext cx="514374" cy="276999"/>
          </a:xfrm>
          <a:prstGeom prst="rect">
            <a:avLst/>
          </a:prstGeom>
          <a:noFill/>
        </p:spPr>
        <p:txBody>
          <a:bodyPr wrap="square" rtlCol="0">
            <a:spAutoFit/>
          </a:bodyPr>
          <a:lstStyle/>
          <a:p>
            <a:r>
              <a:rPr lang="en-US" sz="1200" dirty="0">
                <a:latin typeface="Arial Narrow" panose="020B0606020202030204" pitchFamily="34" charset="0"/>
              </a:rPr>
              <a:t>1863</a:t>
            </a:r>
          </a:p>
        </p:txBody>
      </p:sp>
    </p:spTree>
    <p:extLst>
      <p:ext uri="{BB962C8B-B14F-4D97-AF65-F5344CB8AC3E}">
        <p14:creationId xmlns:p14="http://schemas.microsoft.com/office/powerpoint/2010/main" val="24212616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49</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70778" y="717076"/>
            <a:ext cx="2736394" cy="56116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can construct a second line underneath and it takes you to 1861. Where is the call going to this group? What is that latter rain, loud cry message going? When it's the world it's the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Nethinims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the history of the 144,000 the latter rain that coincides with their harvest, because it's a latter rain for the 144,000 but it's the harvest for the world.  The harvest for the world is when they are cut out of that statue, when they are cut from the world and join God's people.   Come out of Babylon is the call of the loud cry. They come out in the Sunday law history in the time period of their harvest.  If you want that explained more clearly, it was discussed quite thoroughly in Holland.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37" name="Straight Connector 36">
            <a:extLst>
              <a:ext uri="{FF2B5EF4-FFF2-40B4-BE49-F238E27FC236}">
                <a16:creationId xmlns:a16="http://schemas.microsoft.com/office/drawing/2014/main" id="{A5D3120D-3521-46C8-8666-465D85828883}"/>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99E4F2F-F38A-4E02-9FD3-FA7470A2E968}"/>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B8A1166-05E0-4B8F-AF40-EC022B4BD9B9}"/>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40" name="Straight Connector 39">
            <a:extLst>
              <a:ext uri="{FF2B5EF4-FFF2-40B4-BE49-F238E27FC236}">
                <a16:creationId xmlns:a16="http://schemas.microsoft.com/office/drawing/2014/main" id="{CA16A627-B636-45D4-A5DD-288B157A5C81}"/>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47C56D9C-3AC1-4988-AFC5-A26B8EFEE5C5}"/>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42" name="Straight Connector 41">
            <a:extLst>
              <a:ext uri="{FF2B5EF4-FFF2-40B4-BE49-F238E27FC236}">
                <a16:creationId xmlns:a16="http://schemas.microsoft.com/office/drawing/2014/main" id="{957E9A05-8960-43FB-8FA1-1FB4134C0B24}"/>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4DA224-8B60-443B-A724-7638795D2CF5}"/>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61C2253-2772-459B-B5C1-5CA54603D166}"/>
              </a:ext>
            </a:extLst>
          </p:cNvPr>
          <p:cNvSpPr txBox="1"/>
          <p:nvPr/>
        </p:nvSpPr>
        <p:spPr>
          <a:xfrm>
            <a:off x="10650812" y="1071678"/>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45" name="Straight Connector 44">
            <a:extLst>
              <a:ext uri="{FF2B5EF4-FFF2-40B4-BE49-F238E27FC236}">
                <a16:creationId xmlns:a16="http://schemas.microsoft.com/office/drawing/2014/main" id="{1CFBAFAE-A713-4130-8D0B-B9C80842D392}"/>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081BDB9-7DFE-42A2-9AEF-87357FD8DF9E}"/>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47" name="Straight Connector 46">
            <a:extLst>
              <a:ext uri="{FF2B5EF4-FFF2-40B4-BE49-F238E27FC236}">
                <a16:creationId xmlns:a16="http://schemas.microsoft.com/office/drawing/2014/main" id="{041A3014-5611-4DB1-9132-F1E83E7AAE59}"/>
              </a:ext>
            </a:extLst>
          </p:cNvPr>
          <p:cNvCxnSpPr>
            <a:cxnSpLocks/>
          </p:cNvCxnSpPr>
          <p:nvPr/>
        </p:nvCxnSpPr>
        <p:spPr>
          <a:xfrm flipV="1">
            <a:off x="3288298" y="3272718"/>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38BCE0F-305E-4DA0-9683-AC7B31754F7E}"/>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F82B3087-9ECD-49DB-B849-3A78ACB40D96}"/>
              </a:ext>
            </a:extLst>
          </p:cNvPr>
          <p:cNvSpPr txBox="1"/>
          <p:nvPr/>
        </p:nvSpPr>
        <p:spPr>
          <a:xfrm>
            <a:off x="3074142" y="2327752"/>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50" name="Straight Connector 49">
            <a:extLst>
              <a:ext uri="{FF2B5EF4-FFF2-40B4-BE49-F238E27FC236}">
                <a16:creationId xmlns:a16="http://schemas.microsoft.com/office/drawing/2014/main" id="{B01A9D46-B6B2-4485-972A-18E74BDF2FF5}"/>
              </a:ext>
            </a:extLst>
          </p:cNvPr>
          <p:cNvCxnSpPr/>
          <p:nvPr/>
        </p:nvCxnSpPr>
        <p:spPr>
          <a:xfrm>
            <a:off x="4416058" y="275973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09E686F-9B4E-4279-9D51-768253AD5C3F}"/>
              </a:ext>
            </a:extLst>
          </p:cNvPr>
          <p:cNvSpPr txBox="1"/>
          <p:nvPr/>
        </p:nvSpPr>
        <p:spPr>
          <a:xfrm>
            <a:off x="4100494" y="233171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52" name="Straight Connector 51">
            <a:extLst>
              <a:ext uri="{FF2B5EF4-FFF2-40B4-BE49-F238E27FC236}">
                <a16:creationId xmlns:a16="http://schemas.microsoft.com/office/drawing/2014/main" id="{531043B6-58FA-482C-BE3D-3AA4ABE828D7}"/>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4D54F30-C968-4C28-AFDA-24FF387D8194}"/>
              </a:ext>
            </a:extLst>
          </p:cNvPr>
          <p:cNvCxnSpPr/>
          <p:nvPr/>
        </p:nvCxnSpPr>
        <p:spPr>
          <a:xfrm>
            <a:off x="5768851"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3847E6EC-6493-4FF8-93C5-9340443DEEEB}"/>
              </a:ext>
            </a:extLst>
          </p:cNvPr>
          <p:cNvSpPr txBox="1"/>
          <p:nvPr/>
        </p:nvSpPr>
        <p:spPr>
          <a:xfrm>
            <a:off x="5418472" y="2284642"/>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55" name="TextBox 54">
            <a:extLst>
              <a:ext uri="{FF2B5EF4-FFF2-40B4-BE49-F238E27FC236}">
                <a16:creationId xmlns:a16="http://schemas.microsoft.com/office/drawing/2014/main" id="{8675F69E-5218-4938-8D7C-423174721D61}"/>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56" name="TextBox 55">
            <a:extLst>
              <a:ext uri="{FF2B5EF4-FFF2-40B4-BE49-F238E27FC236}">
                <a16:creationId xmlns:a16="http://schemas.microsoft.com/office/drawing/2014/main" id="{21E2EC7B-FA23-4310-BC55-2077C693D046}"/>
              </a:ext>
            </a:extLst>
          </p:cNvPr>
          <p:cNvSpPr txBox="1"/>
          <p:nvPr/>
        </p:nvSpPr>
        <p:spPr>
          <a:xfrm>
            <a:off x="7990973" y="2445894"/>
            <a:ext cx="66129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7" name="TextBox 56">
            <a:extLst>
              <a:ext uri="{FF2B5EF4-FFF2-40B4-BE49-F238E27FC236}">
                <a16:creationId xmlns:a16="http://schemas.microsoft.com/office/drawing/2014/main" id="{E78E6DF6-69D8-4A77-B3E9-F13DF2F99593}"/>
              </a:ext>
            </a:extLst>
          </p:cNvPr>
          <p:cNvSpPr txBox="1"/>
          <p:nvPr/>
        </p:nvSpPr>
        <p:spPr>
          <a:xfrm>
            <a:off x="7990973" y="286214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8" name="TextBox 57">
            <a:extLst>
              <a:ext uri="{FF2B5EF4-FFF2-40B4-BE49-F238E27FC236}">
                <a16:creationId xmlns:a16="http://schemas.microsoft.com/office/drawing/2014/main" id="{966577F6-D49C-4FA6-B8E2-5F26D8E457E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2" name="TextBox 61">
            <a:extLst>
              <a:ext uri="{FF2B5EF4-FFF2-40B4-BE49-F238E27FC236}">
                <a16:creationId xmlns:a16="http://schemas.microsoft.com/office/drawing/2014/main" id="{465A64B4-7BB3-4418-BC82-B8CA0B24DC58}"/>
              </a:ext>
            </a:extLst>
          </p:cNvPr>
          <p:cNvSpPr txBox="1"/>
          <p:nvPr/>
        </p:nvSpPr>
        <p:spPr>
          <a:xfrm>
            <a:off x="3151737" y="3246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63" name="Straight Connector 62">
            <a:extLst>
              <a:ext uri="{FF2B5EF4-FFF2-40B4-BE49-F238E27FC236}">
                <a16:creationId xmlns:a16="http://schemas.microsoft.com/office/drawing/2014/main" id="{E2D76EE9-71F7-4515-96C7-48C5ACA3DA99}"/>
              </a:ext>
            </a:extLst>
          </p:cNvPr>
          <p:cNvCxnSpPr/>
          <p:nvPr/>
        </p:nvCxnSpPr>
        <p:spPr>
          <a:xfrm>
            <a:off x="9700464" y="27154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C22A8070-6921-44E6-B818-D60B7B283FB3}"/>
              </a:ext>
            </a:extLst>
          </p:cNvPr>
          <p:cNvSpPr txBox="1"/>
          <p:nvPr/>
        </p:nvSpPr>
        <p:spPr>
          <a:xfrm>
            <a:off x="9458065" y="2280109"/>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65" name="TextBox 64">
            <a:extLst>
              <a:ext uri="{FF2B5EF4-FFF2-40B4-BE49-F238E27FC236}">
                <a16:creationId xmlns:a16="http://schemas.microsoft.com/office/drawing/2014/main" id="{21F85D42-95E8-4F20-8E93-184E96B7D989}"/>
              </a:ext>
            </a:extLst>
          </p:cNvPr>
          <p:cNvSpPr txBox="1"/>
          <p:nvPr/>
        </p:nvSpPr>
        <p:spPr>
          <a:xfrm>
            <a:off x="11011660" y="219582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66" name="Picture 65">
            <a:extLst>
              <a:ext uri="{FF2B5EF4-FFF2-40B4-BE49-F238E27FC236}">
                <a16:creationId xmlns:a16="http://schemas.microsoft.com/office/drawing/2014/main" id="{AA8B7B15-3E6F-49B3-B8B4-8446456F2578}"/>
              </a:ext>
            </a:extLst>
          </p:cNvPr>
          <p:cNvPicPr>
            <a:picLocks noChangeAspect="1"/>
          </p:cNvPicPr>
          <p:nvPr/>
        </p:nvPicPr>
        <p:blipFill>
          <a:blip r:embed="rId2"/>
          <a:stretch>
            <a:fillRect/>
          </a:stretch>
        </p:blipFill>
        <p:spPr>
          <a:xfrm>
            <a:off x="7089940" y="3316737"/>
            <a:ext cx="237683" cy="527247"/>
          </a:xfrm>
          <a:prstGeom prst="rect">
            <a:avLst/>
          </a:prstGeom>
        </p:spPr>
      </p:pic>
      <p:sp>
        <p:nvSpPr>
          <p:cNvPr id="68" name="TextBox 67">
            <a:extLst>
              <a:ext uri="{FF2B5EF4-FFF2-40B4-BE49-F238E27FC236}">
                <a16:creationId xmlns:a16="http://schemas.microsoft.com/office/drawing/2014/main" id="{B273C85B-01AF-4616-A269-C33E3811B2F9}"/>
              </a:ext>
            </a:extLst>
          </p:cNvPr>
          <p:cNvSpPr txBox="1"/>
          <p:nvPr/>
        </p:nvSpPr>
        <p:spPr>
          <a:xfrm>
            <a:off x="5643946" y="3347709"/>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69" name="Straight Connector 68">
            <a:extLst>
              <a:ext uri="{FF2B5EF4-FFF2-40B4-BE49-F238E27FC236}">
                <a16:creationId xmlns:a16="http://schemas.microsoft.com/office/drawing/2014/main" id="{56EB47DA-D632-4A05-A0BD-EA05C6996AA7}"/>
              </a:ext>
            </a:extLst>
          </p:cNvPr>
          <p:cNvCxnSpPr>
            <a:cxnSpLocks/>
          </p:cNvCxnSpPr>
          <p:nvPr/>
        </p:nvCxnSpPr>
        <p:spPr>
          <a:xfrm>
            <a:off x="6156783" y="2962149"/>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1294861-48D8-4CC5-8E46-38020A96EF0E}"/>
              </a:ext>
            </a:extLst>
          </p:cNvPr>
          <p:cNvCxnSpPr>
            <a:cxnSpLocks/>
          </p:cNvCxnSpPr>
          <p:nvPr/>
        </p:nvCxnSpPr>
        <p:spPr>
          <a:xfrm>
            <a:off x="6553022" y="2986747"/>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17C1509-C71D-4BC6-A7F4-0B3C5E5984E0}"/>
              </a:ext>
            </a:extLst>
          </p:cNvPr>
          <p:cNvSpPr txBox="1"/>
          <p:nvPr/>
        </p:nvSpPr>
        <p:spPr>
          <a:xfrm>
            <a:off x="6472260" y="395036"/>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73" name="TextBox 72">
            <a:extLst>
              <a:ext uri="{FF2B5EF4-FFF2-40B4-BE49-F238E27FC236}">
                <a16:creationId xmlns:a16="http://schemas.microsoft.com/office/drawing/2014/main" id="{3366DDC0-C0F1-489D-8D42-801BF6BE7ACC}"/>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0" name="Straight Arrow Connector 9">
            <a:extLst>
              <a:ext uri="{FF2B5EF4-FFF2-40B4-BE49-F238E27FC236}">
                <a16:creationId xmlns:a16="http://schemas.microsoft.com/office/drawing/2014/main" id="{58086E62-85CE-4A32-88C1-0F6099DE155C}"/>
              </a:ext>
            </a:extLst>
          </p:cNvPr>
          <p:cNvCxnSpPr/>
          <p:nvPr/>
        </p:nvCxnSpPr>
        <p:spPr>
          <a:xfrm flipV="1">
            <a:off x="7327623" y="3092269"/>
            <a:ext cx="2176939" cy="1466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4FD761A-B9D1-4D5C-AB23-56F3DE25D9B5}"/>
              </a:ext>
            </a:extLst>
          </p:cNvPr>
          <p:cNvSpPr txBox="1"/>
          <p:nvPr/>
        </p:nvSpPr>
        <p:spPr>
          <a:xfrm>
            <a:off x="4944053" y="392259"/>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cxnSp>
        <p:nvCxnSpPr>
          <p:cNvPr id="79" name="Straight Arrow Connector 78">
            <a:extLst>
              <a:ext uri="{FF2B5EF4-FFF2-40B4-BE49-F238E27FC236}">
                <a16:creationId xmlns:a16="http://schemas.microsoft.com/office/drawing/2014/main" id="{30F338DF-8553-40B9-8D1A-5311A3B75A46}"/>
              </a:ext>
            </a:extLst>
          </p:cNvPr>
          <p:cNvCxnSpPr>
            <a:cxnSpLocks/>
          </p:cNvCxnSpPr>
          <p:nvPr/>
        </p:nvCxnSpPr>
        <p:spPr>
          <a:xfrm>
            <a:off x="9844208" y="305395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26D76F0-090A-41D3-B435-931EDE147982}"/>
              </a:ext>
            </a:extLst>
          </p:cNvPr>
          <p:cNvSpPr txBox="1"/>
          <p:nvPr/>
        </p:nvSpPr>
        <p:spPr>
          <a:xfrm>
            <a:off x="10821206" y="334798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9" name="TextBox 8">
            <a:extLst>
              <a:ext uri="{FF2B5EF4-FFF2-40B4-BE49-F238E27FC236}">
                <a16:creationId xmlns:a16="http://schemas.microsoft.com/office/drawing/2014/main" id="{5A27D0AE-0A18-4C3C-B895-E721C8BB4B1C}"/>
              </a:ext>
            </a:extLst>
          </p:cNvPr>
          <p:cNvSpPr txBox="1"/>
          <p:nvPr/>
        </p:nvSpPr>
        <p:spPr>
          <a:xfrm>
            <a:off x="9996997" y="2748066"/>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1" name="TextBox 10">
            <a:extLst>
              <a:ext uri="{FF2B5EF4-FFF2-40B4-BE49-F238E27FC236}">
                <a16:creationId xmlns:a16="http://schemas.microsoft.com/office/drawing/2014/main" id="{5DF75E18-0B3A-42D5-AD43-FD25C1E78E88}"/>
              </a:ext>
            </a:extLst>
          </p:cNvPr>
          <p:cNvSpPr txBox="1"/>
          <p:nvPr/>
        </p:nvSpPr>
        <p:spPr>
          <a:xfrm>
            <a:off x="3071685" y="2126173"/>
            <a:ext cx="1304910" cy="307777"/>
          </a:xfrm>
          <a:prstGeom prst="rect">
            <a:avLst/>
          </a:prstGeom>
          <a:noFill/>
        </p:spPr>
        <p:txBody>
          <a:bodyPr wrap="square" rtlCol="0">
            <a:spAutoFit/>
          </a:bodyPr>
          <a:lstStyle/>
          <a:p>
            <a:r>
              <a:rPr lang="en-US" sz="1400" b="1" dirty="0">
                <a:latin typeface="Arial Narrow" panose="020B0606020202030204" pitchFamily="34" charset="0"/>
              </a:rPr>
              <a:t>Millerites</a:t>
            </a:r>
          </a:p>
        </p:txBody>
      </p:sp>
      <p:cxnSp>
        <p:nvCxnSpPr>
          <p:cNvPr id="59" name="Straight Connector 58">
            <a:extLst>
              <a:ext uri="{FF2B5EF4-FFF2-40B4-BE49-F238E27FC236}">
                <a16:creationId xmlns:a16="http://schemas.microsoft.com/office/drawing/2014/main" id="{5F9172D7-2FB0-4069-AA26-95E8803F939E}"/>
              </a:ext>
            </a:extLst>
          </p:cNvPr>
          <p:cNvCxnSpPr>
            <a:cxnSpLocks/>
          </p:cNvCxnSpPr>
          <p:nvPr/>
        </p:nvCxnSpPr>
        <p:spPr>
          <a:xfrm>
            <a:off x="4416058" y="4565166"/>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BCA1F8E-5C0E-40F7-BB58-14090949E043}"/>
              </a:ext>
            </a:extLst>
          </p:cNvPr>
          <p:cNvCxnSpPr>
            <a:cxnSpLocks/>
          </p:cNvCxnSpPr>
          <p:nvPr/>
        </p:nvCxnSpPr>
        <p:spPr>
          <a:xfrm>
            <a:off x="4416058" y="4262139"/>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6EC4B98-1592-473B-9672-6D336BC6EC96}"/>
              </a:ext>
            </a:extLst>
          </p:cNvPr>
          <p:cNvCxnSpPr>
            <a:cxnSpLocks/>
          </p:cNvCxnSpPr>
          <p:nvPr/>
        </p:nvCxnSpPr>
        <p:spPr>
          <a:xfrm>
            <a:off x="5766530" y="4245404"/>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650F59B-D96C-49CD-B08D-4EA4E3C6F062}"/>
              </a:ext>
            </a:extLst>
          </p:cNvPr>
          <p:cNvCxnSpPr>
            <a:cxnSpLocks/>
          </p:cNvCxnSpPr>
          <p:nvPr/>
        </p:nvCxnSpPr>
        <p:spPr>
          <a:xfrm>
            <a:off x="7234299" y="4255921"/>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8408DA4B-BB5F-41C1-82E4-BE77DD59E1FB}"/>
              </a:ext>
            </a:extLst>
          </p:cNvPr>
          <p:cNvSpPr txBox="1"/>
          <p:nvPr/>
        </p:nvSpPr>
        <p:spPr>
          <a:xfrm>
            <a:off x="9357954" y="3886587"/>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85" name="TextBox 84">
            <a:extLst>
              <a:ext uri="{FF2B5EF4-FFF2-40B4-BE49-F238E27FC236}">
                <a16:creationId xmlns:a16="http://schemas.microsoft.com/office/drawing/2014/main" id="{C5FEB0B8-4BA6-44DD-B4A1-DCFDD0BAA0E0}"/>
              </a:ext>
            </a:extLst>
          </p:cNvPr>
          <p:cNvSpPr txBox="1"/>
          <p:nvPr/>
        </p:nvSpPr>
        <p:spPr>
          <a:xfrm>
            <a:off x="9899511" y="3946117"/>
            <a:ext cx="661294"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5" name="Straight Connector 74">
            <a:extLst>
              <a:ext uri="{FF2B5EF4-FFF2-40B4-BE49-F238E27FC236}">
                <a16:creationId xmlns:a16="http://schemas.microsoft.com/office/drawing/2014/main" id="{7AED8581-DF11-422F-B70D-63AC6D95B58A}"/>
              </a:ext>
            </a:extLst>
          </p:cNvPr>
          <p:cNvCxnSpPr/>
          <p:nvPr/>
        </p:nvCxnSpPr>
        <p:spPr>
          <a:xfrm>
            <a:off x="10821206" y="4191526"/>
            <a:ext cx="0" cy="34475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9E8D609-D1D4-42C2-8E20-24D6CADF4514}"/>
              </a:ext>
            </a:extLst>
          </p:cNvPr>
          <p:cNvCxnSpPr/>
          <p:nvPr/>
        </p:nvCxnSpPr>
        <p:spPr>
          <a:xfrm>
            <a:off x="9653237" y="4191526"/>
            <a:ext cx="0" cy="34475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434C31C5-2928-4028-ACCC-619ACF35B721}"/>
              </a:ext>
            </a:extLst>
          </p:cNvPr>
          <p:cNvSpPr txBox="1"/>
          <p:nvPr/>
        </p:nvSpPr>
        <p:spPr>
          <a:xfrm>
            <a:off x="9838424" y="4232289"/>
            <a:ext cx="661308" cy="179398"/>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7" name="TextBox 86">
            <a:extLst>
              <a:ext uri="{FF2B5EF4-FFF2-40B4-BE49-F238E27FC236}">
                <a16:creationId xmlns:a16="http://schemas.microsoft.com/office/drawing/2014/main" id="{1AC31150-C024-4352-AAE3-0115D0FD2F26}"/>
              </a:ext>
            </a:extLst>
          </p:cNvPr>
          <p:cNvSpPr txBox="1"/>
          <p:nvPr/>
        </p:nvSpPr>
        <p:spPr>
          <a:xfrm>
            <a:off x="4085404" y="391886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88" name="TextBox 87">
            <a:extLst>
              <a:ext uri="{FF2B5EF4-FFF2-40B4-BE49-F238E27FC236}">
                <a16:creationId xmlns:a16="http://schemas.microsoft.com/office/drawing/2014/main" id="{A50F6F1F-6551-4B9E-A866-ADAF105B1C8D}"/>
              </a:ext>
            </a:extLst>
          </p:cNvPr>
          <p:cNvSpPr txBox="1"/>
          <p:nvPr/>
        </p:nvSpPr>
        <p:spPr>
          <a:xfrm>
            <a:off x="5414818" y="379294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89" name="TextBox 88">
            <a:extLst>
              <a:ext uri="{FF2B5EF4-FFF2-40B4-BE49-F238E27FC236}">
                <a16:creationId xmlns:a16="http://schemas.microsoft.com/office/drawing/2014/main" id="{D504AC54-EF41-4D81-A4CE-1D4F9F460D09}"/>
              </a:ext>
            </a:extLst>
          </p:cNvPr>
          <p:cNvSpPr txBox="1"/>
          <p:nvPr/>
        </p:nvSpPr>
        <p:spPr>
          <a:xfrm>
            <a:off x="6884075" y="382665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90" name="TextBox 89">
            <a:extLst>
              <a:ext uri="{FF2B5EF4-FFF2-40B4-BE49-F238E27FC236}">
                <a16:creationId xmlns:a16="http://schemas.microsoft.com/office/drawing/2014/main" id="{9A7E474A-FF4E-4DC9-BD30-8495B13865DF}"/>
              </a:ext>
            </a:extLst>
          </p:cNvPr>
          <p:cNvSpPr txBox="1"/>
          <p:nvPr/>
        </p:nvSpPr>
        <p:spPr>
          <a:xfrm>
            <a:off x="10597820" y="3881065"/>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8" name="TextBox 17">
            <a:extLst>
              <a:ext uri="{FF2B5EF4-FFF2-40B4-BE49-F238E27FC236}">
                <a16:creationId xmlns:a16="http://schemas.microsoft.com/office/drawing/2014/main" id="{4645BE33-CDD7-48FF-B370-81DDC5166881}"/>
              </a:ext>
            </a:extLst>
          </p:cNvPr>
          <p:cNvSpPr txBox="1"/>
          <p:nvPr/>
        </p:nvSpPr>
        <p:spPr>
          <a:xfrm>
            <a:off x="11765536" y="1222985"/>
            <a:ext cx="514374" cy="276999"/>
          </a:xfrm>
          <a:prstGeom prst="rect">
            <a:avLst/>
          </a:prstGeom>
          <a:noFill/>
        </p:spPr>
        <p:txBody>
          <a:bodyPr wrap="square" rtlCol="0">
            <a:spAutoFit/>
          </a:bodyPr>
          <a:lstStyle/>
          <a:p>
            <a:r>
              <a:rPr lang="en-US" sz="1200" dirty="0">
                <a:latin typeface="Arial Narrow" panose="020B0606020202030204" pitchFamily="34" charset="0"/>
              </a:rPr>
              <a:t>1863</a:t>
            </a:r>
          </a:p>
        </p:txBody>
      </p:sp>
    </p:spTree>
    <p:extLst>
      <p:ext uri="{BB962C8B-B14F-4D97-AF65-F5344CB8AC3E}">
        <p14:creationId xmlns:p14="http://schemas.microsoft.com/office/powerpoint/2010/main" val="3302649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1195025" y="1814089"/>
            <a:ext cx="10115459" cy="1559017"/>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spoke about the Protestant Reformation -- what gave the Protestant Reformation the ability to spread, its power was in that 50-year time period previous to the Protestant Reformation.   The invention and perfecting to a reasonable degree of the printing press. The ability to print quickly, print and distribute material.  So Martin Luther wants to nail his thesis on that door he can then have it printed and spread like the leaves of autumn.  This gives power to the Protestant Reformation.  That technology just on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p:txBody>
          <a:bodyPr/>
          <a:lstStyle/>
          <a:p>
            <a:fld id="{F8E28480-1C08-4458-AD97-0283E6FFD09D}" type="slidenum">
              <a:rPr lang="en-US" smtClean="0"/>
              <a:t>5</a:t>
            </a:fld>
            <a:endParaRPr lang="en-US"/>
          </a:p>
        </p:txBody>
      </p:sp>
      <p:sp>
        <p:nvSpPr>
          <p:cNvPr id="4" name="TextBox 3">
            <a:extLst>
              <a:ext uri="{FF2B5EF4-FFF2-40B4-BE49-F238E27FC236}">
                <a16:creationId xmlns:a16="http://schemas.microsoft.com/office/drawing/2014/main" id="{E5F07157-C11A-497C-81FC-CE4CF6964B03}"/>
              </a:ext>
            </a:extLst>
          </p:cNvPr>
          <p:cNvSpPr txBox="1"/>
          <p:nvPr/>
        </p:nvSpPr>
        <p:spPr>
          <a:xfrm>
            <a:off x="6096000" y="4746111"/>
            <a:ext cx="6096000" cy="553998"/>
          </a:xfrm>
          <a:prstGeom prst="rect">
            <a:avLst/>
          </a:prstGeom>
          <a:noFill/>
        </p:spPr>
        <p:txBody>
          <a:bodyPr wrap="square">
            <a:spAutoFit/>
          </a:bodyPr>
          <a:lstStyle/>
          <a:p>
            <a:pPr algn="l"/>
            <a:r>
              <a:rPr lang="en-US" b="1" i="0" dirty="0">
                <a:solidFill>
                  <a:srgbClr val="FF0000"/>
                </a:solidFill>
                <a:effectLst/>
                <a:latin typeface="Arial Narrow" panose="020B0606020202030204" pitchFamily="34" charset="0"/>
              </a:rPr>
              <a:t>The Role of Printing in Medieval and Reformation Europe</a:t>
            </a:r>
          </a:p>
          <a:p>
            <a:pPr algn="l"/>
            <a:r>
              <a:rPr lang="en-US" sz="1200" dirty="0">
                <a:latin typeface="Arial Narrow" panose="020B0606020202030204" pitchFamily="34" charset="0"/>
                <a:hlinkClick r:id="rId2"/>
              </a:rPr>
              <a:t>https://speccoll.library.arizona.edu/online-exhibits/exhibits/show/reformation/role-of-printing</a:t>
            </a:r>
            <a:endParaRPr lang="en-US" sz="1200" b="0" i="0" dirty="0">
              <a:solidFill>
                <a:srgbClr val="E6E1D6"/>
              </a:solidFill>
              <a:effectLst/>
              <a:latin typeface="Arial Narrow" panose="020B0606020202030204" pitchFamily="34" charset="0"/>
            </a:endParaRPr>
          </a:p>
        </p:txBody>
      </p:sp>
      <p:sp>
        <p:nvSpPr>
          <p:cNvPr id="9" name="TextBox 8">
            <a:extLst>
              <a:ext uri="{FF2B5EF4-FFF2-40B4-BE49-F238E27FC236}">
                <a16:creationId xmlns:a16="http://schemas.microsoft.com/office/drawing/2014/main" id="{A2F4B711-FAAB-4130-A017-00862E6B595F}"/>
              </a:ext>
            </a:extLst>
          </p:cNvPr>
          <p:cNvSpPr txBox="1"/>
          <p:nvPr/>
        </p:nvSpPr>
        <p:spPr>
          <a:xfrm>
            <a:off x="744682" y="4746111"/>
            <a:ext cx="5194563" cy="892552"/>
          </a:xfrm>
          <a:prstGeom prst="rect">
            <a:avLst/>
          </a:prstGeom>
          <a:noFill/>
        </p:spPr>
        <p:txBody>
          <a:bodyPr wrap="square">
            <a:spAutoFit/>
          </a:bodyPr>
          <a:lstStyle/>
          <a:p>
            <a:r>
              <a:rPr lang="en-US" sz="2000" b="1" dirty="0">
                <a:latin typeface="Arial Narrow" panose="020B0606020202030204" pitchFamily="34" charset="0"/>
              </a:rPr>
              <a:t>Protestant Reformation	</a:t>
            </a:r>
            <a:r>
              <a:rPr lang="en-US" sz="1600" dirty="0">
                <a:latin typeface="Arial Narrow" panose="020B0606020202030204" pitchFamily="34" charset="0"/>
              </a:rPr>
              <a:t>*Printing Press</a:t>
            </a:r>
          </a:p>
          <a:p>
            <a:r>
              <a:rPr lang="en-US" sz="1600" dirty="0">
                <a:latin typeface="Arial Narrow" panose="020B0606020202030204" pitchFamily="34" charset="0"/>
              </a:rPr>
              <a:t>	1518		 Communication</a:t>
            </a:r>
          </a:p>
          <a:p>
            <a:r>
              <a:rPr lang="en-US" sz="1600" dirty="0">
                <a:latin typeface="Arial Narrow" panose="020B0606020202030204" pitchFamily="34" charset="0"/>
              </a:rPr>
              <a:t>(*</a:t>
            </a:r>
            <a:r>
              <a:rPr lang="en-US" sz="1600" i="1" dirty="0">
                <a:latin typeface="Arial Narrow" panose="020B0606020202030204" pitchFamily="34" charset="0"/>
              </a:rPr>
              <a:t>don’t go to Papacy to learn</a:t>
            </a:r>
            <a:r>
              <a:rPr lang="en-US" sz="1600" dirty="0">
                <a:latin typeface="Arial Narrow" panose="020B0606020202030204" pitchFamily="34" charset="0"/>
              </a:rPr>
              <a:t>)</a:t>
            </a:r>
          </a:p>
        </p:txBody>
      </p:sp>
    </p:spTree>
    <p:extLst>
      <p:ext uri="{BB962C8B-B14F-4D97-AF65-F5344CB8AC3E}">
        <p14:creationId xmlns:p14="http://schemas.microsoft.com/office/powerpoint/2010/main" val="15861372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50</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43678" y="260809"/>
            <a:ext cx="2736394" cy="659719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there's this second gathering that began in 1850. This first gathering the Millerites, what was their tool, what was their weapon? The 1843 chart.  So they have the 1843 chart as their weapon in this time period.  What about the history for the world? 1850. The 1850 chart was the weapon they have to take the Gospel message in this second time period of gathering.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have harvest of the first group, God reached out His hand a second time to gather to harvest of the world. Then you have that time of trouble, the close of probation and the Civil War.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39" name="TextBox 38">
            <a:extLst>
              <a:ext uri="{FF2B5EF4-FFF2-40B4-BE49-F238E27FC236}">
                <a16:creationId xmlns:a16="http://schemas.microsoft.com/office/drawing/2014/main" id="{3B8A1166-05E0-4B8F-AF40-EC022B4BD9B9}"/>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41" name="TextBox 40">
            <a:extLst>
              <a:ext uri="{FF2B5EF4-FFF2-40B4-BE49-F238E27FC236}">
                <a16:creationId xmlns:a16="http://schemas.microsoft.com/office/drawing/2014/main" id="{47C56D9C-3AC1-4988-AFC5-A26B8EFEE5C5}"/>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44" name="TextBox 43">
            <a:extLst>
              <a:ext uri="{FF2B5EF4-FFF2-40B4-BE49-F238E27FC236}">
                <a16:creationId xmlns:a16="http://schemas.microsoft.com/office/drawing/2014/main" id="{A61C2253-2772-459B-B5C1-5CA54603D166}"/>
              </a:ext>
            </a:extLst>
          </p:cNvPr>
          <p:cNvSpPr txBox="1"/>
          <p:nvPr/>
        </p:nvSpPr>
        <p:spPr>
          <a:xfrm>
            <a:off x="10597820" y="1019192"/>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sp>
        <p:nvSpPr>
          <p:cNvPr id="46" name="TextBox 45">
            <a:extLst>
              <a:ext uri="{FF2B5EF4-FFF2-40B4-BE49-F238E27FC236}">
                <a16:creationId xmlns:a16="http://schemas.microsoft.com/office/drawing/2014/main" id="{7081BDB9-7DFE-42A2-9AEF-87357FD8DF9E}"/>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47" name="Straight Connector 46">
            <a:extLst>
              <a:ext uri="{FF2B5EF4-FFF2-40B4-BE49-F238E27FC236}">
                <a16:creationId xmlns:a16="http://schemas.microsoft.com/office/drawing/2014/main" id="{041A3014-5611-4DB1-9132-F1E83E7AAE59}"/>
              </a:ext>
            </a:extLst>
          </p:cNvPr>
          <p:cNvCxnSpPr>
            <a:cxnSpLocks/>
          </p:cNvCxnSpPr>
          <p:nvPr/>
        </p:nvCxnSpPr>
        <p:spPr>
          <a:xfrm flipV="1">
            <a:off x="3288298" y="3272718"/>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38BCE0F-305E-4DA0-9683-AC7B31754F7E}"/>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F82B3087-9ECD-49DB-B849-3A78ACB40D96}"/>
              </a:ext>
            </a:extLst>
          </p:cNvPr>
          <p:cNvSpPr txBox="1"/>
          <p:nvPr/>
        </p:nvSpPr>
        <p:spPr>
          <a:xfrm>
            <a:off x="3074142" y="2327752"/>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50" name="Straight Connector 49">
            <a:extLst>
              <a:ext uri="{FF2B5EF4-FFF2-40B4-BE49-F238E27FC236}">
                <a16:creationId xmlns:a16="http://schemas.microsoft.com/office/drawing/2014/main" id="{B01A9D46-B6B2-4485-972A-18E74BDF2FF5}"/>
              </a:ext>
            </a:extLst>
          </p:cNvPr>
          <p:cNvCxnSpPr/>
          <p:nvPr/>
        </p:nvCxnSpPr>
        <p:spPr>
          <a:xfrm>
            <a:off x="4416058" y="275973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09E686F-9B4E-4279-9D51-768253AD5C3F}"/>
              </a:ext>
            </a:extLst>
          </p:cNvPr>
          <p:cNvSpPr txBox="1"/>
          <p:nvPr/>
        </p:nvSpPr>
        <p:spPr>
          <a:xfrm>
            <a:off x="4100494" y="233171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52" name="Straight Connector 51">
            <a:extLst>
              <a:ext uri="{FF2B5EF4-FFF2-40B4-BE49-F238E27FC236}">
                <a16:creationId xmlns:a16="http://schemas.microsoft.com/office/drawing/2014/main" id="{531043B6-58FA-482C-BE3D-3AA4ABE828D7}"/>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4D54F30-C968-4C28-AFDA-24FF387D8194}"/>
              </a:ext>
            </a:extLst>
          </p:cNvPr>
          <p:cNvCxnSpPr/>
          <p:nvPr/>
        </p:nvCxnSpPr>
        <p:spPr>
          <a:xfrm>
            <a:off x="5768851"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3847E6EC-6493-4FF8-93C5-9340443DEEEB}"/>
              </a:ext>
            </a:extLst>
          </p:cNvPr>
          <p:cNvSpPr txBox="1"/>
          <p:nvPr/>
        </p:nvSpPr>
        <p:spPr>
          <a:xfrm>
            <a:off x="5418472" y="2284642"/>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55" name="TextBox 54">
            <a:extLst>
              <a:ext uri="{FF2B5EF4-FFF2-40B4-BE49-F238E27FC236}">
                <a16:creationId xmlns:a16="http://schemas.microsoft.com/office/drawing/2014/main" id="{8675F69E-5218-4938-8D7C-423174721D61}"/>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56" name="TextBox 55">
            <a:extLst>
              <a:ext uri="{FF2B5EF4-FFF2-40B4-BE49-F238E27FC236}">
                <a16:creationId xmlns:a16="http://schemas.microsoft.com/office/drawing/2014/main" id="{21E2EC7B-FA23-4310-BC55-2077C693D046}"/>
              </a:ext>
            </a:extLst>
          </p:cNvPr>
          <p:cNvSpPr txBox="1"/>
          <p:nvPr/>
        </p:nvSpPr>
        <p:spPr>
          <a:xfrm>
            <a:off x="7990973" y="2445894"/>
            <a:ext cx="66129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7" name="TextBox 56">
            <a:extLst>
              <a:ext uri="{FF2B5EF4-FFF2-40B4-BE49-F238E27FC236}">
                <a16:creationId xmlns:a16="http://schemas.microsoft.com/office/drawing/2014/main" id="{E78E6DF6-69D8-4A77-B3E9-F13DF2F99593}"/>
              </a:ext>
            </a:extLst>
          </p:cNvPr>
          <p:cNvSpPr txBox="1"/>
          <p:nvPr/>
        </p:nvSpPr>
        <p:spPr>
          <a:xfrm>
            <a:off x="7990973" y="286214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grpSp>
        <p:nvGrpSpPr>
          <p:cNvPr id="22" name="Group 21">
            <a:extLst>
              <a:ext uri="{FF2B5EF4-FFF2-40B4-BE49-F238E27FC236}">
                <a16:creationId xmlns:a16="http://schemas.microsoft.com/office/drawing/2014/main" id="{1D491050-5F12-4867-AB1F-39275EE1DFC8}"/>
              </a:ext>
            </a:extLst>
          </p:cNvPr>
          <p:cNvGrpSpPr/>
          <p:nvPr/>
        </p:nvGrpSpPr>
        <p:grpSpPr>
          <a:xfrm>
            <a:off x="3257369" y="1426500"/>
            <a:ext cx="8734425" cy="447691"/>
            <a:chOff x="3288298" y="1567656"/>
            <a:chExt cx="8734425" cy="540702"/>
          </a:xfrm>
        </p:grpSpPr>
        <p:cxnSp>
          <p:nvCxnSpPr>
            <p:cNvPr id="37" name="Straight Connector 36">
              <a:extLst>
                <a:ext uri="{FF2B5EF4-FFF2-40B4-BE49-F238E27FC236}">
                  <a16:creationId xmlns:a16="http://schemas.microsoft.com/office/drawing/2014/main" id="{A5D3120D-3521-46C8-8666-465D85828883}"/>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99E4F2F-F38A-4E02-9FD3-FA7470A2E968}"/>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A16A627-B636-45D4-A5DD-288B157A5C81}"/>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57E9A05-8960-43FB-8FA1-1FB4134C0B24}"/>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4DA224-8B60-443B-A724-7638795D2CF5}"/>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CFBAFAE-A713-4130-8D0B-B9C80842D392}"/>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66577F6-D49C-4FA6-B8E2-5F26D8E457E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grpSp>
      <p:sp>
        <p:nvSpPr>
          <p:cNvPr id="62" name="TextBox 61">
            <a:extLst>
              <a:ext uri="{FF2B5EF4-FFF2-40B4-BE49-F238E27FC236}">
                <a16:creationId xmlns:a16="http://schemas.microsoft.com/office/drawing/2014/main" id="{465A64B4-7BB3-4418-BC82-B8CA0B24DC58}"/>
              </a:ext>
            </a:extLst>
          </p:cNvPr>
          <p:cNvSpPr txBox="1"/>
          <p:nvPr/>
        </p:nvSpPr>
        <p:spPr>
          <a:xfrm>
            <a:off x="3151737" y="3246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63" name="Straight Connector 62">
            <a:extLst>
              <a:ext uri="{FF2B5EF4-FFF2-40B4-BE49-F238E27FC236}">
                <a16:creationId xmlns:a16="http://schemas.microsoft.com/office/drawing/2014/main" id="{E2D76EE9-71F7-4515-96C7-48C5ACA3DA99}"/>
              </a:ext>
            </a:extLst>
          </p:cNvPr>
          <p:cNvCxnSpPr/>
          <p:nvPr/>
        </p:nvCxnSpPr>
        <p:spPr>
          <a:xfrm>
            <a:off x="9700464" y="27154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C22A8070-6921-44E6-B818-D60B7B283FB3}"/>
              </a:ext>
            </a:extLst>
          </p:cNvPr>
          <p:cNvSpPr txBox="1"/>
          <p:nvPr/>
        </p:nvSpPr>
        <p:spPr>
          <a:xfrm>
            <a:off x="9458065" y="2280109"/>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65" name="TextBox 64">
            <a:extLst>
              <a:ext uri="{FF2B5EF4-FFF2-40B4-BE49-F238E27FC236}">
                <a16:creationId xmlns:a16="http://schemas.microsoft.com/office/drawing/2014/main" id="{21F85D42-95E8-4F20-8E93-184E96B7D989}"/>
              </a:ext>
            </a:extLst>
          </p:cNvPr>
          <p:cNvSpPr txBox="1"/>
          <p:nvPr/>
        </p:nvSpPr>
        <p:spPr>
          <a:xfrm>
            <a:off x="11008495" y="192485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66" name="Picture 65">
            <a:extLst>
              <a:ext uri="{FF2B5EF4-FFF2-40B4-BE49-F238E27FC236}">
                <a16:creationId xmlns:a16="http://schemas.microsoft.com/office/drawing/2014/main" id="{AA8B7B15-3E6F-49B3-B8B4-8446456F2578}"/>
              </a:ext>
            </a:extLst>
          </p:cNvPr>
          <p:cNvPicPr>
            <a:picLocks noChangeAspect="1"/>
          </p:cNvPicPr>
          <p:nvPr/>
        </p:nvPicPr>
        <p:blipFill>
          <a:blip r:embed="rId2"/>
          <a:stretch>
            <a:fillRect/>
          </a:stretch>
        </p:blipFill>
        <p:spPr>
          <a:xfrm>
            <a:off x="7089940" y="3316737"/>
            <a:ext cx="237683" cy="527247"/>
          </a:xfrm>
          <a:prstGeom prst="rect">
            <a:avLst/>
          </a:prstGeom>
        </p:spPr>
      </p:pic>
      <p:sp>
        <p:nvSpPr>
          <p:cNvPr id="68" name="TextBox 67">
            <a:extLst>
              <a:ext uri="{FF2B5EF4-FFF2-40B4-BE49-F238E27FC236}">
                <a16:creationId xmlns:a16="http://schemas.microsoft.com/office/drawing/2014/main" id="{B273C85B-01AF-4616-A269-C33E3811B2F9}"/>
              </a:ext>
            </a:extLst>
          </p:cNvPr>
          <p:cNvSpPr txBox="1"/>
          <p:nvPr/>
        </p:nvSpPr>
        <p:spPr>
          <a:xfrm>
            <a:off x="5643946" y="3347709"/>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69" name="Straight Connector 68">
            <a:extLst>
              <a:ext uri="{FF2B5EF4-FFF2-40B4-BE49-F238E27FC236}">
                <a16:creationId xmlns:a16="http://schemas.microsoft.com/office/drawing/2014/main" id="{56EB47DA-D632-4A05-A0BD-EA05C6996AA7}"/>
              </a:ext>
            </a:extLst>
          </p:cNvPr>
          <p:cNvCxnSpPr>
            <a:cxnSpLocks/>
          </p:cNvCxnSpPr>
          <p:nvPr/>
        </p:nvCxnSpPr>
        <p:spPr>
          <a:xfrm>
            <a:off x="6156783" y="2962149"/>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1294861-48D8-4CC5-8E46-38020A96EF0E}"/>
              </a:ext>
            </a:extLst>
          </p:cNvPr>
          <p:cNvCxnSpPr>
            <a:cxnSpLocks/>
          </p:cNvCxnSpPr>
          <p:nvPr/>
        </p:nvCxnSpPr>
        <p:spPr>
          <a:xfrm>
            <a:off x="6553022" y="2986747"/>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17C1509-C71D-4BC6-A7F4-0B3C5E5984E0}"/>
              </a:ext>
            </a:extLst>
          </p:cNvPr>
          <p:cNvSpPr txBox="1"/>
          <p:nvPr/>
        </p:nvSpPr>
        <p:spPr>
          <a:xfrm>
            <a:off x="6472260" y="395036"/>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73" name="TextBox 72">
            <a:extLst>
              <a:ext uri="{FF2B5EF4-FFF2-40B4-BE49-F238E27FC236}">
                <a16:creationId xmlns:a16="http://schemas.microsoft.com/office/drawing/2014/main" id="{3366DDC0-C0F1-489D-8D42-801BF6BE7ACC}"/>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0" name="Straight Arrow Connector 9">
            <a:extLst>
              <a:ext uri="{FF2B5EF4-FFF2-40B4-BE49-F238E27FC236}">
                <a16:creationId xmlns:a16="http://schemas.microsoft.com/office/drawing/2014/main" id="{58086E62-85CE-4A32-88C1-0F6099DE155C}"/>
              </a:ext>
            </a:extLst>
          </p:cNvPr>
          <p:cNvCxnSpPr/>
          <p:nvPr/>
        </p:nvCxnSpPr>
        <p:spPr>
          <a:xfrm flipV="1">
            <a:off x="7327623" y="3092269"/>
            <a:ext cx="2176939" cy="1466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4FD761A-B9D1-4D5C-AB23-56F3DE25D9B5}"/>
              </a:ext>
            </a:extLst>
          </p:cNvPr>
          <p:cNvSpPr txBox="1"/>
          <p:nvPr/>
        </p:nvSpPr>
        <p:spPr>
          <a:xfrm>
            <a:off x="4944053" y="392259"/>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cxnSp>
        <p:nvCxnSpPr>
          <p:cNvPr id="79" name="Straight Arrow Connector 78">
            <a:extLst>
              <a:ext uri="{FF2B5EF4-FFF2-40B4-BE49-F238E27FC236}">
                <a16:creationId xmlns:a16="http://schemas.microsoft.com/office/drawing/2014/main" id="{30F338DF-8553-40B9-8D1A-5311A3B75A46}"/>
              </a:ext>
            </a:extLst>
          </p:cNvPr>
          <p:cNvCxnSpPr>
            <a:cxnSpLocks/>
          </p:cNvCxnSpPr>
          <p:nvPr/>
        </p:nvCxnSpPr>
        <p:spPr>
          <a:xfrm>
            <a:off x="9844208" y="305395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26D76F0-090A-41D3-B435-931EDE147982}"/>
              </a:ext>
            </a:extLst>
          </p:cNvPr>
          <p:cNvSpPr txBox="1"/>
          <p:nvPr/>
        </p:nvSpPr>
        <p:spPr>
          <a:xfrm>
            <a:off x="10821206" y="334798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9" name="TextBox 8">
            <a:extLst>
              <a:ext uri="{FF2B5EF4-FFF2-40B4-BE49-F238E27FC236}">
                <a16:creationId xmlns:a16="http://schemas.microsoft.com/office/drawing/2014/main" id="{5A27D0AE-0A18-4C3C-B895-E721C8BB4B1C}"/>
              </a:ext>
            </a:extLst>
          </p:cNvPr>
          <p:cNvSpPr txBox="1"/>
          <p:nvPr/>
        </p:nvSpPr>
        <p:spPr>
          <a:xfrm>
            <a:off x="9996997" y="2748066"/>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1" name="TextBox 10">
            <a:extLst>
              <a:ext uri="{FF2B5EF4-FFF2-40B4-BE49-F238E27FC236}">
                <a16:creationId xmlns:a16="http://schemas.microsoft.com/office/drawing/2014/main" id="{5DF75E18-0B3A-42D5-AD43-FD25C1E78E88}"/>
              </a:ext>
            </a:extLst>
          </p:cNvPr>
          <p:cNvSpPr txBox="1"/>
          <p:nvPr/>
        </p:nvSpPr>
        <p:spPr>
          <a:xfrm>
            <a:off x="3071685" y="2126173"/>
            <a:ext cx="1304910" cy="307777"/>
          </a:xfrm>
          <a:prstGeom prst="rect">
            <a:avLst/>
          </a:prstGeom>
          <a:noFill/>
        </p:spPr>
        <p:txBody>
          <a:bodyPr wrap="square" rtlCol="0">
            <a:spAutoFit/>
          </a:bodyPr>
          <a:lstStyle/>
          <a:p>
            <a:r>
              <a:rPr lang="en-US" sz="1400" b="1" dirty="0">
                <a:latin typeface="Arial Narrow" panose="020B0606020202030204" pitchFamily="34" charset="0"/>
              </a:rPr>
              <a:t>Millerites</a:t>
            </a:r>
          </a:p>
        </p:txBody>
      </p:sp>
      <p:cxnSp>
        <p:nvCxnSpPr>
          <p:cNvPr id="59" name="Straight Connector 58">
            <a:extLst>
              <a:ext uri="{FF2B5EF4-FFF2-40B4-BE49-F238E27FC236}">
                <a16:creationId xmlns:a16="http://schemas.microsoft.com/office/drawing/2014/main" id="{5F9172D7-2FB0-4069-AA26-95E8803F939E}"/>
              </a:ext>
            </a:extLst>
          </p:cNvPr>
          <p:cNvCxnSpPr>
            <a:cxnSpLocks/>
          </p:cNvCxnSpPr>
          <p:nvPr/>
        </p:nvCxnSpPr>
        <p:spPr>
          <a:xfrm>
            <a:off x="4416058" y="4565166"/>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BCA1F8E-5C0E-40F7-BB58-14090949E043}"/>
              </a:ext>
            </a:extLst>
          </p:cNvPr>
          <p:cNvCxnSpPr>
            <a:cxnSpLocks/>
          </p:cNvCxnSpPr>
          <p:nvPr/>
        </p:nvCxnSpPr>
        <p:spPr>
          <a:xfrm>
            <a:off x="4416058" y="4262139"/>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6EC4B98-1592-473B-9672-6D336BC6EC96}"/>
              </a:ext>
            </a:extLst>
          </p:cNvPr>
          <p:cNvCxnSpPr>
            <a:cxnSpLocks/>
          </p:cNvCxnSpPr>
          <p:nvPr/>
        </p:nvCxnSpPr>
        <p:spPr>
          <a:xfrm>
            <a:off x="5766530" y="4245404"/>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650F59B-D96C-49CD-B08D-4EA4E3C6F062}"/>
              </a:ext>
            </a:extLst>
          </p:cNvPr>
          <p:cNvCxnSpPr>
            <a:cxnSpLocks/>
          </p:cNvCxnSpPr>
          <p:nvPr/>
        </p:nvCxnSpPr>
        <p:spPr>
          <a:xfrm>
            <a:off x="7234299" y="4255921"/>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8408DA4B-BB5F-41C1-82E4-BE77DD59E1FB}"/>
              </a:ext>
            </a:extLst>
          </p:cNvPr>
          <p:cNvSpPr txBox="1"/>
          <p:nvPr/>
        </p:nvSpPr>
        <p:spPr>
          <a:xfrm>
            <a:off x="9405181" y="3897095"/>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85" name="TextBox 84">
            <a:extLst>
              <a:ext uri="{FF2B5EF4-FFF2-40B4-BE49-F238E27FC236}">
                <a16:creationId xmlns:a16="http://schemas.microsoft.com/office/drawing/2014/main" id="{C5FEB0B8-4BA6-44DD-B4A1-DCFDD0BAA0E0}"/>
              </a:ext>
            </a:extLst>
          </p:cNvPr>
          <p:cNvSpPr txBox="1"/>
          <p:nvPr/>
        </p:nvSpPr>
        <p:spPr>
          <a:xfrm>
            <a:off x="9899511" y="3946117"/>
            <a:ext cx="661294"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5" name="Straight Connector 74">
            <a:extLst>
              <a:ext uri="{FF2B5EF4-FFF2-40B4-BE49-F238E27FC236}">
                <a16:creationId xmlns:a16="http://schemas.microsoft.com/office/drawing/2014/main" id="{7AED8581-DF11-422F-B70D-63AC6D95B58A}"/>
              </a:ext>
            </a:extLst>
          </p:cNvPr>
          <p:cNvCxnSpPr/>
          <p:nvPr/>
        </p:nvCxnSpPr>
        <p:spPr>
          <a:xfrm>
            <a:off x="10821206" y="4191526"/>
            <a:ext cx="0" cy="34475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9E8D609-D1D4-42C2-8E20-24D6CADF4514}"/>
              </a:ext>
            </a:extLst>
          </p:cNvPr>
          <p:cNvCxnSpPr/>
          <p:nvPr/>
        </p:nvCxnSpPr>
        <p:spPr>
          <a:xfrm>
            <a:off x="9700464" y="4202034"/>
            <a:ext cx="0" cy="34475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434C31C5-2928-4028-ACCC-619ACF35B721}"/>
              </a:ext>
            </a:extLst>
          </p:cNvPr>
          <p:cNvSpPr txBox="1"/>
          <p:nvPr/>
        </p:nvSpPr>
        <p:spPr>
          <a:xfrm>
            <a:off x="9838424" y="4232289"/>
            <a:ext cx="661308" cy="179398"/>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7" name="TextBox 86">
            <a:extLst>
              <a:ext uri="{FF2B5EF4-FFF2-40B4-BE49-F238E27FC236}">
                <a16:creationId xmlns:a16="http://schemas.microsoft.com/office/drawing/2014/main" id="{1AC31150-C024-4352-AAE3-0115D0FD2F26}"/>
              </a:ext>
            </a:extLst>
          </p:cNvPr>
          <p:cNvSpPr txBox="1"/>
          <p:nvPr/>
        </p:nvSpPr>
        <p:spPr>
          <a:xfrm>
            <a:off x="4085404" y="391886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88" name="TextBox 87">
            <a:extLst>
              <a:ext uri="{FF2B5EF4-FFF2-40B4-BE49-F238E27FC236}">
                <a16:creationId xmlns:a16="http://schemas.microsoft.com/office/drawing/2014/main" id="{A50F6F1F-6551-4B9E-A866-ADAF105B1C8D}"/>
              </a:ext>
            </a:extLst>
          </p:cNvPr>
          <p:cNvSpPr txBox="1"/>
          <p:nvPr/>
        </p:nvSpPr>
        <p:spPr>
          <a:xfrm>
            <a:off x="5414818" y="379294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89" name="TextBox 88">
            <a:extLst>
              <a:ext uri="{FF2B5EF4-FFF2-40B4-BE49-F238E27FC236}">
                <a16:creationId xmlns:a16="http://schemas.microsoft.com/office/drawing/2014/main" id="{D504AC54-EF41-4D81-A4CE-1D4F9F460D09}"/>
              </a:ext>
            </a:extLst>
          </p:cNvPr>
          <p:cNvSpPr txBox="1"/>
          <p:nvPr/>
        </p:nvSpPr>
        <p:spPr>
          <a:xfrm>
            <a:off x="6884075" y="382665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90" name="TextBox 89">
            <a:extLst>
              <a:ext uri="{FF2B5EF4-FFF2-40B4-BE49-F238E27FC236}">
                <a16:creationId xmlns:a16="http://schemas.microsoft.com/office/drawing/2014/main" id="{9A7E474A-FF4E-4DC9-BD30-8495B13865DF}"/>
              </a:ext>
            </a:extLst>
          </p:cNvPr>
          <p:cNvSpPr txBox="1"/>
          <p:nvPr/>
        </p:nvSpPr>
        <p:spPr>
          <a:xfrm>
            <a:off x="10597820" y="3881065"/>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8" name="TextBox 17">
            <a:extLst>
              <a:ext uri="{FF2B5EF4-FFF2-40B4-BE49-F238E27FC236}">
                <a16:creationId xmlns:a16="http://schemas.microsoft.com/office/drawing/2014/main" id="{4645BE33-CDD7-48FF-B370-81DDC5166881}"/>
              </a:ext>
            </a:extLst>
          </p:cNvPr>
          <p:cNvSpPr txBox="1"/>
          <p:nvPr/>
        </p:nvSpPr>
        <p:spPr>
          <a:xfrm>
            <a:off x="11744923" y="1178001"/>
            <a:ext cx="514374"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71" name="Straight Connector 70">
            <a:extLst>
              <a:ext uri="{FF2B5EF4-FFF2-40B4-BE49-F238E27FC236}">
                <a16:creationId xmlns:a16="http://schemas.microsoft.com/office/drawing/2014/main" id="{29AAEB8B-FADB-4CC3-AFB6-9AAF1659E638}"/>
              </a:ext>
            </a:extLst>
          </p:cNvPr>
          <p:cNvCxnSpPr>
            <a:cxnSpLocks/>
          </p:cNvCxnSpPr>
          <p:nvPr/>
        </p:nvCxnSpPr>
        <p:spPr>
          <a:xfrm>
            <a:off x="9700464" y="3481905"/>
            <a:ext cx="0" cy="34475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CED5516-8DCD-4956-A683-5A4151B97BA7}"/>
              </a:ext>
            </a:extLst>
          </p:cNvPr>
          <p:cNvSpPr txBox="1"/>
          <p:nvPr/>
        </p:nvSpPr>
        <p:spPr>
          <a:xfrm>
            <a:off x="3302698" y="2715446"/>
            <a:ext cx="434030"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pic>
        <p:nvPicPr>
          <p:cNvPr id="21" name="Picture 20">
            <a:extLst>
              <a:ext uri="{FF2B5EF4-FFF2-40B4-BE49-F238E27FC236}">
                <a16:creationId xmlns:a16="http://schemas.microsoft.com/office/drawing/2014/main" id="{B90CA621-309D-4389-89FC-DD6F268D6517}"/>
              </a:ext>
            </a:extLst>
          </p:cNvPr>
          <p:cNvPicPr>
            <a:picLocks noChangeAspect="1"/>
          </p:cNvPicPr>
          <p:nvPr/>
        </p:nvPicPr>
        <p:blipFill>
          <a:blip r:embed="rId3"/>
          <a:stretch>
            <a:fillRect/>
          </a:stretch>
        </p:blipFill>
        <p:spPr>
          <a:xfrm>
            <a:off x="6143735" y="2074303"/>
            <a:ext cx="566005" cy="799066"/>
          </a:xfrm>
          <a:prstGeom prst="rect">
            <a:avLst/>
          </a:prstGeom>
        </p:spPr>
      </p:pic>
      <p:pic>
        <p:nvPicPr>
          <p:cNvPr id="23" name="Picture 22">
            <a:extLst>
              <a:ext uri="{FF2B5EF4-FFF2-40B4-BE49-F238E27FC236}">
                <a16:creationId xmlns:a16="http://schemas.microsoft.com/office/drawing/2014/main" id="{A61EF561-428F-4967-B383-807DFFE96F84}"/>
              </a:ext>
            </a:extLst>
          </p:cNvPr>
          <p:cNvPicPr>
            <a:picLocks noChangeAspect="1"/>
          </p:cNvPicPr>
          <p:nvPr/>
        </p:nvPicPr>
        <p:blipFill>
          <a:blip r:embed="rId4"/>
          <a:stretch>
            <a:fillRect/>
          </a:stretch>
        </p:blipFill>
        <p:spPr>
          <a:xfrm>
            <a:off x="9405181" y="4630219"/>
            <a:ext cx="631956" cy="794334"/>
          </a:xfrm>
          <a:prstGeom prst="rect">
            <a:avLst/>
          </a:prstGeom>
        </p:spPr>
      </p:pic>
      <p:sp>
        <p:nvSpPr>
          <p:cNvPr id="24" name="TextBox 23">
            <a:extLst>
              <a:ext uri="{FF2B5EF4-FFF2-40B4-BE49-F238E27FC236}">
                <a16:creationId xmlns:a16="http://schemas.microsoft.com/office/drawing/2014/main" id="{0E8F3425-3A11-4390-9856-FD03CE4D08DA}"/>
              </a:ext>
            </a:extLst>
          </p:cNvPr>
          <p:cNvSpPr txBox="1"/>
          <p:nvPr/>
        </p:nvSpPr>
        <p:spPr>
          <a:xfrm>
            <a:off x="9629761" y="4143576"/>
            <a:ext cx="434030"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Tree>
    <p:extLst>
      <p:ext uri="{BB962C8B-B14F-4D97-AF65-F5344CB8AC3E}">
        <p14:creationId xmlns:p14="http://schemas.microsoft.com/office/powerpoint/2010/main" val="31598719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51</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57133" y="479673"/>
            <a:ext cx="2736394" cy="60044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wanted to put that structure in place so we can see when we go back into Millerite history that we can know what our framework is. We can know what structures we’re to look at.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someone asks that would make 1861 a second coming for the world, wouldn't it? So who's close of probation is 1861? It’s the exact same answer you'd have for 144,000. Who's close of probation is Daniel 12:1? So close of probation on which line? It's 144,000. So it's a close of probation for the 144,000.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39" name="TextBox 38">
            <a:extLst>
              <a:ext uri="{FF2B5EF4-FFF2-40B4-BE49-F238E27FC236}">
                <a16:creationId xmlns:a16="http://schemas.microsoft.com/office/drawing/2014/main" id="{3B8A1166-05E0-4B8F-AF40-EC022B4BD9B9}"/>
              </a:ext>
            </a:extLst>
          </p:cNvPr>
          <p:cNvSpPr txBox="1"/>
          <p:nvPr/>
        </p:nvSpPr>
        <p:spPr>
          <a:xfrm>
            <a:off x="3117087" y="1134995"/>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41" name="TextBox 40">
            <a:extLst>
              <a:ext uri="{FF2B5EF4-FFF2-40B4-BE49-F238E27FC236}">
                <a16:creationId xmlns:a16="http://schemas.microsoft.com/office/drawing/2014/main" id="{47C56D9C-3AC1-4988-AFC5-A26B8EFEE5C5}"/>
              </a:ext>
            </a:extLst>
          </p:cNvPr>
          <p:cNvSpPr txBox="1"/>
          <p:nvPr/>
        </p:nvSpPr>
        <p:spPr>
          <a:xfrm>
            <a:off x="4080241" y="1116173"/>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44" name="TextBox 43">
            <a:extLst>
              <a:ext uri="{FF2B5EF4-FFF2-40B4-BE49-F238E27FC236}">
                <a16:creationId xmlns:a16="http://schemas.microsoft.com/office/drawing/2014/main" id="{A61C2253-2772-459B-B5C1-5CA54603D166}"/>
              </a:ext>
            </a:extLst>
          </p:cNvPr>
          <p:cNvSpPr txBox="1"/>
          <p:nvPr/>
        </p:nvSpPr>
        <p:spPr>
          <a:xfrm>
            <a:off x="10597820" y="1019192"/>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sp>
        <p:nvSpPr>
          <p:cNvPr id="46" name="TextBox 45">
            <a:extLst>
              <a:ext uri="{FF2B5EF4-FFF2-40B4-BE49-F238E27FC236}">
                <a16:creationId xmlns:a16="http://schemas.microsoft.com/office/drawing/2014/main" id="{7081BDB9-7DFE-42A2-9AEF-87357FD8DF9E}"/>
              </a:ext>
            </a:extLst>
          </p:cNvPr>
          <p:cNvSpPr txBox="1"/>
          <p:nvPr/>
        </p:nvSpPr>
        <p:spPr>
          <a:xfrm>
            <a:off x="9504562" y="1158106"/>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47" name="Straight Connector 46">
            <a:extLst>
              <a:ext uri="{FF2B5EF4-FFF2-40B4-BE49-F238E27FC236}">
                <a16:creationId xmlns:a16="http://schemas.microsoft.com/office/drawing/2014/main" id="{041A3014-5611-4DB1-9132-F1E83E7AAE59}"/>
              </a:ext>
            </a:extLst>
          </p:cNvPr>
          <p:cNvCxnSpPr>
            <a:cxnSpLocks/>
          </p:cNvCxnSpPr>
          <p:nvPr/>
        </p:nvCxnSpPr>
        <p:spPr>
          <a:xfrm flipV="1">
            <a:off x="3288298" y="3272718"/>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38BCE0F-305E-4DA0-9683-AC7B31754F7E}"/>
              </a:ext>
            </a:extLst>
          </p:cNvPr>
          <p:cNvCxnSpPr/>
          <p:nvPr/>
        </p:nvCxnSpPr>
        <p:spPr>
          <a:xfrm>
            <a:off x="3302698"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F82B3087-9ECD-49DB-B849-3A78ACB40D96}"/>
              </a:ext>
            </a:extLst>
          </p:cNvPr>
          <p:cNvSpPr txBox="1"/>
          <p:nvPr/>
        </p:nvSpPr>
        <p:spPr>
          <a:xfrm>
            <a:off x="3074142" y="2327752"/>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50" name="Straight Connector 49">
            <a:extLst>
              <a:ext uri="{FF2B5EF4-FFF2-40B4-BE49-F238E27FC236}">
                <a16:creationId xmlns:a16="http://schemas.microsoft.com/office/drawing/2014/main" id="{B01A9D46-B6B2-4485-972A-18E74BDF2FF5}"/>
              </a:ext>
            </a:extLst>
          </p:cNvPr>
          <p:cNvCxnSpPr/>
          <p:nvPr/>
        </p:nvCxnSpPr>
        <p:spPr>
          <a:xfrm>
            <a:off x="4416058" y="275973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09E686F-9B4E-4279-9D51-768253AD5C3F}"/>
              </a:ext>
            </a:extLst>
          </p:cNvPr>
          <p:cNvSpPr txBox="1"/>
          <p:nvPr/>
        </p:nvSpPr>
        <p:spPr>
          <a:xfrm>
            <a:off x="4100494" y="233171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52" name="Straight Connector 51">
            <a:extLst>
              <a:ext uri="{FF2B5EF4-FFF2-40B4-BE49-F238E27FC236}">
                <a16:creationId xmlns:a16="http://schemas.microsoft.com/office/drawing/2014/main" id="{531043B6-58FA-482C-BE3D-3AA4ABE828D7}"/>
              </a:ext>
            </a:extLst>
          </p:cNvPr>
          <p:cNvCxnSpPr/>
          <p:nvPr/>
        </p:nvCxnSpPr>
        <p:spPr>
          <a:xfrm>
            <a:off x="7191931" y="27463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4D54F30-C968-4C28-AFDA-24FF387D8194}"/>
              </a:ext>
            </a:extLst>
          </p:cNvPr>
          <p:cNvCxnSpPr/>
          <p:nvPr/>
        </p:nvCxnSpPr>
        <p:spPr>
          <a:xfrm>
            <a:off x="5768851" y="2756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3847E6EC-6493-4FF8-93C5-9340443DEEEB}"/>
              </a:ext>
            </a:extLst>
          </p:cNvPr>
          <p:cNvSpPr txBox="1"/>
          <p:nvPr/>
        </p:nvSpPr>
        <p:spPr>
          <a:xfrm>
            <a:off x="5418472" y="2284642"/>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55" name="TextBox 54">
            <a:extLst>
              <a:ext uri="{FF2B5EF4-FFF2-40B4-BE49-F238E27FC236}">
                <a16:creationId xmlns:a16="http://schemas.microsoft.com/office/drawing/2014/main" id="{8675F69E-5218-4938-8D7C-423174721D61}"/>
              </a:ext>
            </a:extLst>
          </p:cNvPr>
          <p:cNvSpPr txBox="1"/>
          <p:nvPr/>
        </p:nvSpPr>
        <p:spPr>
          <a:xfrm>
            <a:off x="6832499" y="227589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56" name="TextBox 55">
            <a:extLst>
              <a:ext uri="{FF2B5EF4-FFF2-40B4-BE49-F238E27FC236}">
                <a16:creationId xmlns:a16="http://schemas.microsoft.com/office/drawing/2014/main" id="{21E2EC7B-FA23-4310-BC55-2077C693D046}"/>
              </a:ext>
            </a:extLst>
          </p:cNvPr>
          <p:cNvSpPr txBox="1"/>
          <p:nvPr/>
        </p:nvSpPr>
        <p:spPr>
          <a:xfrm>
            <a:off x="7990973" y="2445894"/>
            <a:ext cx="66129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7" name="TextBox 56">
            <a:extLst>
              <a:ext uri="{FF2B5EF4-FFF2-40B4-BE49-F238E27FC236}">
                <a16:creationId xmlns:a16="http://schemas.microsoft.com/office/drawing/2014/main" id="{E78E6DF6-69D8-4A77-B3E9-F13DF2F99593}"/>
              </a:ext>
            </a:extLst>
          </p:cNvPr>
          <p:cNvSpPr txBox="1"/>
          <p:nvPr/>
        </p:nvSpPr>
        <p:spPr>
          <a:xfrm>
            <a:off x="7990973" y="286214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grpSp>
        <p:nvGrpSpPr>
          <p:cNvPr id="22" name="Group 21">
            <a:extLst>
              <a:ext uri="{FF2B5EF4-FFF2-40B4-BE49-F238E27FC236}">
                <a16:creationId xmlns:a16="http://schemas.microsoft.com/office/drawing/2014/main" id="{1D491050-5F12-4867-AB1F-39275EE1DFC8}"/>
              </a:ext>
            </a:extLst>
          </p:cNvPr>
          <p:cNvGrpSpPr/>
          <p:nvPr/>
        </p:nvGrpSpPr>
        <p:grpSpPr>
          <a:xfrm>
            <a:off x="3257369" y="1426500"/>
            <a:ext cx="8734425" cy="447691"/>
            <a:chOff x="3288298" y="1567656"/>
            <a:chExt cx="8734425" cy="540702"/>
          </a:xfrm>
        </p:grpSpPr>
        <p:cxnSp>
          <p:nvCxnSpPr>
            <p:cNvPr id="37" name="Straight Connector 36">
              <a:extLst>
                <a:ext uri="{FF2B5EF4-FFF2-40B4-BE49-F238E27FC236}">
                  <a16:creationId xmlns:a16="http://schemas.microsoft.com/office/drawing/2014/main" id="{A5D3120D-3521-46C8-8666-465D85828883}"/>
                </a:ext>
              </a:extLst>
            </p:cNvPr>
            <p:cNvCxnSpPr/>
            <p:nvPr/>
          </p:nvCxnSpPr>
          <p:spPr>
            <a:xfrm>
              <a:off x="3288298" y="2105001"/>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99E4F2F-F38A-4E02-9FD3-FA7470A2E968}"/>
                </a:ext>
              </a:extLst>
            </p:cNvPr>
            <p:cNvCxnSpPr/>
            <p:nvPr/>
          </p:nvCxnSpPr>
          <p:spPr>
            <a:xfrm>
              <a:off x="3302698" y="15676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A16A627-B636-45D4-A5DD-288B157A5C81}"/>
                </a:ext>
              </a:extLst>
            </p:cNvPr>
            <p:cNvCxnSpPr/>
            <p:nvPr/>
          </p:nvCxnSpPr>
          <p:spPr>
            <a:xfrm>
              <a:off x="4416058"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57E9A05-8960-43FB-8FA1-1FB4134C0B24}"/>
                </a:ext>
              </a:extLst>
            </p:cNvPr>
            <p:cNvCxnSpPr/>
            <p:nvPr/>
          </p:nvCxnSpPr>
          <p:spPr>
            <a:xfrm>
              <a:off x="12022723" y="15710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4DA224-8B60-443B-A724-7638795D2CF5}"/>
                </a:ext>
              </a:extLst>
            </p:cNvPr>
            <p:cNvCxnSpPr/>
            <p:nvPr/>
          </p:nvCxnSpPr>
          <p:spPr>
            <a:xfrm>
              <a:off x="10874824" y="156933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CFBAFAE-A713-4130-8D0B-B9C80842D392}"/>
                </a:ext>
              </a:extLst>
            </p:cNvPr>
            <p:cNvCxnSpPr/>
            <p:nvPr/>
          </p:nvCxnSpPr>
          <p:spPr>
            <a:xfrm>
              <a:off x="9726926" y="157604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66577F6-D49C-4FA6-B8E2-5F26D8E457EB}"/>
                </a:ext>
              </a:extLst>
            </p:cNvPr>
            <p:cNvSpPr txBox="1"/>
            <p:nvPr/>
          </p:nvSpPr>
          <p:spPr>
            <a:xfrm>
              <a:off x="11078334" y="16119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grpSp>
      <p:sp>
        <p:nvSpPr>
          <p:cNvPr id="62" name="TextBox 61">
            <a:extLst>
              <a:ext uri="{FF2B5EF4-FFF2-40B4-BE49-F238E27FC236}">
                <a16:creationId xmlns:a16="http://schemas.microsoft.com/office/drawing/2014/main" id="{465A64B4-7BB3-4418-BC82-B8CA0B24DC58}"/>
              </a:ext>
            </a:extLst>
          </p:cNvPr>
          <p:cNvSpPr txBox="1"/>
          <p:nvPr/>
        </p:nvSpPr>
        <p:spPr>
          <a:xfrm>
            <a:off x="3151737" y="3246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63" name="Straight Connector 62">
            <a:extLst>
              <a:ext uri="{FF2B5EF4-FFF2-40B4-BE49-F238E27FC236}">
                <a16:creationId xmlns:a16="http://schemas.microsoft.com/office/drawing/2014/main" id="{E2D76EE9-71F7-4515-96C7-48C5ACA3DA99}"/>
              </a:ext>
            </a:extLst>
          </p:cNvPr>
          <p:cNvCxnSpPr/>
          <p:nvPr/>
        </p:nvCxnSpPr>
        <p:spPr>
          <a:xfrm>
            <a:off x="9700464" y="27154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C22A8070-6921-44E6-B818-D60B7B283FB3}"/>
              </a:ext>
            </a:extLst>
          </p:cNvPr>
          <p:cNvSpPr txBox="1"/>
          <p:nvPr/>
        </p:nvSpPr>
        <p:spPr>
          <a:xfrm>
            <a:off x="9458065" y="2280109"/>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65" name="TextBox 64">
            <a:extLst>
              <a:ext uri="{FF2B5EF4-FFF2-40B4-BE49-F238E27FC236}">
                <a16:creationId xmlns:a16="http://schemas.microsoft.com/office/drawing/2014/main" id="{21F85D42-95E8-4F20-8E93-184E96B7D989}"/>
              </a:ext>
            </a:extLst>
          </p:cNvPr>
          <p:cNvSpPr txBox="1"/>
          <p:nvPr/>
        </p:nvSpPr>
        <p:spPr>
          <a:xfrm>
            <a:off x="11008495" y="192485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66" name="Picture 65">
            <a:extLst>
              <a:ext uri="{FF2B5EF4-FFF2-40B4-BE49-F238E27FC236}">
                <a16:creationId xmlns:a16="http://schemas.microsoft.com/office/drawing/2014/main" id="{AA8B7B15-3E6F-49B3-B8B4-8446456F2578}"/>
              </a:ext>
            </a:extLst>
          </p:cNvPr>
          <p:cNvPicPr>
            <a:picLocks noChangeAspect="1"/>
          </p:cNvPicPr>
          <p:nvPr/>
        </p:nvPicPr>
        <p:blipFill>
          <a:blip r:embed="rId2"/>
          <a:stretch>
            <a:fillRect/>
          </a:stretch>
        </p:blipFill>
        <p:spPr>
          <a:xfrm>
            <a:off x="7089940" y="3316737"/>
            <a:ext cx="237683" cy="527247"/>
          </a:xfrm>
          <a:prstGeom prst="rect">
            <a:avLst/>
          </a:prstGeom>
        </p:spPr>
      </p:pic>
      <p:sp>
        <p:nvSpPr>
          <p:cNvPr id="68" name="TextBox 67">
            <a:extLst>
              <a:ext uri="{FF2B5EF4-FFF2-40B4-BE49-F238E27FC236}">
                <a16:creationId xmlns:a16="http://schemas.microsoft.com/office/drawing/2014/main" id="{B273C85B-01AF-4616-A269-C33E3811B2F9}"/>
              </a:ext>
            </a:extLst>
          </p:cNvPr>
          <p:cNvSpPr txBox="1"/>
          <p:nvPr/>
        </p:nvSpPr>
        <p:spPr>
          <a:xfrm>
            <a:off x="5643946" y="3347709"/>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69" name="Straight Connector 68">
            <a:extLst>
              <a:ext uri="{FF2B5EF4-FFF2-40B4-BE49-F238E27FC236}">
                <a16:creationId xmlns:a16="http://schemas.microsoft.com/office/drawing/2014/main" id="{56EB47DA-D632-4A05-A0BD-EA05C6996AA7}"/>
              </a:ext>
            </a:extLst>
          </p:cNvPr>
          <p:cNvCxnSpPr>
            <a:cxnSpLocks/>
          </p:cNvCxnSpPr>
          <p:nvPr/>
        </p:nvCxnSpPr>
        <p:spPr>
          <a:xfrm>
            <a:off x="6156783" y="2962149"/>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1294861-48D8-4CC5-8E46-38020A96EF0E}"/>
              </a:ext>
            </a:extLst>
          </p:cNvPr>
          <p:cNvCxnSpPr>
            <a:cxnSpLocks/>
          </p:cNvCxnSpPr>
          <p:nvPr/>
        </p:nvCxnSpPr>
        <p:spPr>
          <a:xfrm>
            <a:off x="6553022" y="2986747"/>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17C1509-C71D-4BC6-A7F4-0B3C5E5984E0}"/>
              </a:ext>
            </a:extLst>
          </p:cNvPr>
          <p:cNvSpPr txBox="1"/>
          <p:nvPr/>
        </p:nvSpPr>
        <p:spPr>
          <a:xfrm>
            <a:off x="6472260" y="395036"/>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73" name="TextBox 72">
            <a:extLst>
              <a:ext uri="{FF2B5EF4-FFF2-40B4-BE49-F238E27FC236}">
                <a16:creationId xmlns:a16="http://schemas.microsoft.com/office/drawing/2014/main" id="{3366DDC0-C0F1-489D-8D42-801BF6BE7ACC}"/>
              </a:ext>
            </a:extLst>
          </p:cNvPr>
          <p:cNvSpPr txBox="1"/>
          <p:nvPr/>
        </p:nvSpPr>
        <p:spPr>
          <a:xfrm>
            <a:off x="8218427" y="398091"/>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0" name="Straight Arrow Connector 9">
            <a:extLst>
              <a:ext uri="{FF2B5EF4-FFF2-40B4-BE49-F238E27FC236}">
                <a16:creationId xmlns:a16="http://schemas.microsoft.com/office/drawing/2014/main" id="{58086E62-85CE-4A32-88C1-0F6099DE155C}"/>
              </a:ext>
            </a:extLst>
          </p:cNvPr>
          <p:cNvCxnSpPr/>
          <p:nvPr/>
        </p:nvCxnSpPr>
        <p:spPr>
          <a:xfrm flipV="1">
            <a:off x="7327623" y="3092269"/>
            <a:ext cx="2176939" cy="1466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4FD761A-B9D1-4D5C-AB23-56F3DE25D9B5}"/>
              </a:ext>
            </a:extLst>
          </p:cNvPr>
          <p:cNvSpPr txBox="1"/>
          <p:nvPr/>
        </p:nvSpPr>
        <p:spPr>
          <a:xfrm>
            <a:off x="4944053" y="392259"/>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cxnSp>
        <p:nvCxnSpPr>
          <p:cNvPr id="79" name="Straight Arrow Connector 78">
            <a:extLst>
              <a:ext uri="{FF2B5EF4-FFF2-40B4-BE49-F238E27FC236}">
                <a16:creationId xmlns:a16="http://schemas.microsoft.com/office/drawing/2014/main" id="{30F338DF-8553-40B9-8D1A-5311A3B75A46}"/>
              </a:ext>
            </a:extLst>
          </p:cNvPr>
          <p:cNvCxnSpPr>
            <a:cxnSpLocks/>
          </p:cNvCxnSpPr>
          <p:nvPr/>
        </p:nvCxnSpPr>
        <p:spPr>
          <a:xfrm>
            <a:off x="9844208" y="305395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26D76F0-090A-41D3-B435-931EDE147982}"/>
              </a:ext>
            </a:extLst>
          </p:cNvPr>
          <p:cNvSpPr txBox="1"/>
          <p:nvPr/>
        </p:nvSpPr>
        <p:spPr>
          <a:xfrm>
            <a:off x="10821206" y="334798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9" name="TextBox 8">
            <a:extLst>
              <a:ext uri="{FF2B5EF4-FFF2-40B4-BE49-F238E27FC236}">
                <a16:creationId xmlns:a16="http://schemas.microsoft.com/office/drawing/2014/main" id="{5A27D0AE-0A18-4C3C-B895-E721C8BB4B1C}"/>
              </a:ext>
            </a:extLst>
          </p:cNvPr>
          <p:cNvSpPr txBox="1"/>
          <p:nvPr/>
        </p:nvSpPr>
        <p:spPr>
          <a:xfrm>
            <a:off x="9996997" y="2748066"/>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1" name="TextBox 10">
            <a:extLst>
              <a:ext uri="{FF2B5EF4-FFF2-40B4-BE49-F238E27FC236}">
                <a16:creationId xmlns:a16="http://schemas.microsoft.com/office/drawing/2014/main" id="{5DF75E18-0B3A-42D5-AD43-FD25C1E78E88}"/>
              </a:ext>
            </a:extLst>
          </p:cNvPr>
          <p:cNvSpPr txBox="1"/>
          <p:nvPr/>
        </p:nvSpPr>
        <p:spPr>
          <a:xfrm>
            <a:off x="3071685" y="2126173"/>
            <a:ext cx="1304910" cy="307777"/>
          </a:xfrm>
          <a:prstGeom prst="rect">
            <a:avLst/>
          </a:prstGeom>
          <a:noFill/>
        </p:spPr>
        <p:txBody>
          <a:bodyPr wrap="square" rtlCol="0">
            <a:spAutoFit/>
          </a:bodyPr>
          <a:lstStyle/>
          <a:p>
            <a:r>
              <a:rPr lang="en-US" sz="1400" b="1" dirty="0">
                <a:latin typeface="Arial Narrow" panose="020B0606020202030204" pitchFamily="34" charset="0"/>
              </a:rPr>
              <a:t>Millerites</a:t>
            </a:r>
          </a:p>
        </p:txBody>
      </p:sp>
      <p:cxnSp>
        <p:nvCxnSpPr>
          <p:cNvPr id="59" name="Straight Connector 58">
            <a:extLst>
              <a:ext uri="{FF2B5EF4-FFF2-40B4-BE49-F238E27FC236}">
                <a16:creationId xmlns:a16="http://schemas.microsoft.com/office/drawing/2014/main" id="{5F9172D7-2FB0-4069-AA26-95E8803F939E}"/>
              </a:ext>
            </a:extLst>
          </p:cNvPr>
          <p:cNvCxnSpPr>
            <a:cxnSpLocks/>
          </p:cNvCxnSpPr>
          <p:nvPr/>
        </p:nvCxnSpPr>
        <p:spPr>
          <a:xfrm>
            <a:off x="4416058" y="4565166"/>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BCA1F8E-5C0E-40F7-BB58-14090949E043}"/>
              </a:ext>
            </a:extLst>
          </p:cNvPr>
          <p:cNvCxnSpPr>
            <a:cxnSpLocks/>
          </p:cNvCxnSpPr>
          <p:nvPr/>
        </p:nvCxnSpPr>
        <p:spPr>
          <a:xfrm>
            <a:off x="4416058" y="4262139"/>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6EC4B98-1592-473B-9672-6D336BC6EC96}"/>
              </a:ext>
            </a:extLst>
          </p:cNvPr>
          <p:cNvCxnSpPr>
            <a:cxnSpLocks/>
          </p:cNvCxnSpPr>
          <p:nvPr/>
        </p:nvCxnSpPr>
        <p:spPr>
          <a:xfrm>
            <a:off x="5766530" y="4245404"/>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650F59B-D96C-49CD-B08D-4EA4E3C6F062}"/>
              </a:ext>
            </a:extLst>
          </p:cNvPr>
          <p:cNvCxnSpPr>
            <a:cxnSpLocks/>
          </p:cNvCxnSpPr>
          <p:nvPr/>
        </p:nvCxnSpPr>
        <p:spPr>
          <a:xfrm>
            <a:off x="7234299" y="4255921"/>
            <a:ext cx="0" cy="3197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8408DA4B-BB5F-41C1-82E4-BE77DD59E1FB}"/>
              </a:ext>
            </a:extLst>
          </p:cNvPr>
          <p:cNvSpPr txBox="1"/>
          <p:nvPr/>
        </p:nvSpPr>
        <p:spPr>
          <a:xfrm>
            <a:off x="9405181" y="3897095"/>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85" name="TextBox 84">
            <a:extLst>
              <a:ext uri="{FF2B5EF4-FFF2-40B4-BE49-F238E27FC236}">
                <a16:creationId xmlns:a16="http://schemas.microsoft.com/office/drawing/2014/main" id="{C5FEB0B8-4BA6-44DD-B4A1-DCFDD0BAA0E0}"/>
              </a:ext>
            </a:extLst>
          </p:cNvPr>
          <p:cNvSpPr txBox="1"/>
          <p:nvPr/>
        </p:nvSpPr>
        <p:spPr>
          <a:xfrm>
            <a:off x="9899511" y="3946117"/>
            <a:ext cx="661294"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5" name="Straight Connector 74">
            <a:extLst>
              <a:ext uri="{FF2B5EF4-FFF2-40B4-BE49-F238E27FC236}">
                <a16:creationId xmlns:a16="http://schemas.microsoft.com/office/drawing/2014/main" id="{7AED8581-DF11-422F-B70D-63AC6D95B58A}"/>
              </a:ext>
            </a:extLst>
          </p:cNvPr>
          <p:cNvCxnSpPr/>
          <p:nvPr/>
        </p:nvCxnSpPr>
        <p:spPr>
          <a:xfrm>
            <a:off x="10821206" y="4191526"/>
            <a:ext cx="0" cy="34475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9E8D609-D1D4-42C2-8E20-24D6CADF4514}"/>
              </a:ext>
            </a:extLst>
          </p:cNvPr>
          <p:cNvCxnSpPr/>
          <p:nvPr/>
        </p:nvCxnSpPr>
        <p:spPr>
          <a:xfrm>
            <a:off x="9700464" y="4202034"/>
            <a:ext cx="0" cy="34475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434C31C5-2928-4028-ACCC-619ACF35B721}"/>
              </a:ext>
            </a:extLst>
          </p:cNvPr>
          <p:cNvSpPr txBox="1"/>
          <p:nvPr/>
        </p:nvSpPr>
        <p:spPr>
          <a:xfrm>
            <a:off x="9838424" y="4232289"/>
            <a:ext cx="661308" cy="179398"/>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87" name="TextBox 86">
            <a:extLst>
              <a:ext uri="{FF2B5EF4-FFF2-40B4-BE49-F238E27FC236}">
                <a16:creationId xmlns:a16="http://schemas.microsoft.com/office/drawing/2014/main" id="{1AC31150-C024-4352-AAE3-0115D0FD2F26}"/>
              </a:ext>
            </a:extLst>
          </p:cNvPr>
          <p:cNvSpPr txBox="1"/>
          <p:nvPr/>
        </p:nvSpPr>
        <p:spPr>
          <a:xfrm>
            <a:off x="4085404" y="391886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88" name="TextBox 87">
            <a:extLst>
              <a:ext uri="{FF2B5EF4-FFF2-40B4-BE49-F238E27FC236}">
                <a16:creationId xmlns:a16="http://schemas.microsoft.com/office/drawing/2014/main" id="{A50F6F1F-6551-4B9E-A866-ADAF105B1C8D}"/>
              </a:ext>
            </a:extLst>
          </p:cNvPr>
          <p:cNvSpPr txBox="1"/>
          <p:nvPr/>
        </p:nvSpPr>
        <p:spPr>
          <a:xfrm>
            <a:off x="5414818" y="379294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89" name="TextBox 88">
            <a:extLst>
              <a:ext uri="{FF2B5EF4-FFF2-40B4-BE49-F238E27FC236}">
                <a16:creationId xmlns:a16="http://schemas.microsoft.com/office/drawing/2014/main" id="{D504AC54-EF41-4D81-A4CE-1D4F9F460D09}"/>
              </a:ext>
            </a:extLst>
          </p:cNvPr>
          <p:cNvSpPr txBox="1"/>
          <p:nvPr/>
        </p:nvSpPr>
        <p:spPr>
          <a:xfrm>
            <a:off x="6884075" y="382665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90" name="TextBox 89">
            <a:extLst>
              <a:ext uri="{FF2B5EF4-FFF2-40B4-BE49-F238E27FC236}">
                <a16:creationId xmlns:a16="http://schemas.microsoft.com/office/drawing/2014/main" id="{9A7E474A-FF4E-4DC9-BD30-8495B13865DF}"/>
              </a:ext>
            </a:extLst>
          </p:cNvPr>
          <p:cNvSpPr txBox="1"/>
          <p:nvPr/>
        </p:nvSpPr>
        <p:spPr>
          <a:xfrm>
            <a:off x="10597820" y="3881065"/>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8" name="TextBox 17">
            <a:extLst>
              <a:ext uri="{FF2B5EF4-FFF2-40B4-BE49-F238E27FC236}">
                <a16:creationId xmlns:a16="http://schemas.microsoft.com/office/drawing/2014/main" id="{4645BE33-CDD7-48FF-B370-81DDC5166881}"/>
              </a:ext>
            </a:extLst>
          </p:cNvPr>
          <p:cNvSpPr txBox="1"/>
          <p:nvPr/>
        </p:nvSpPr>
        <p:spPr>
          <a:xfrm>
            <a:off x="11744923" y="1178001"/>
            <a:ext cx="514374" cy="276999"/>
          </a:xfrm>
          <a:prstGeom prst="rect">
            <a:avLst/>
          </a:prstGeom>
          <a:noFill/>
        </p:spPr>
        <p:txBody>
          <a:bodyPr wrap="square" rtlCol="0">
            <a:spAutoFit/>
          </a:bodyPr>
          <a:lstStyle/>
          <a:p>
            <a:r>
              <a:rPr lang="en-US" sz="1200" dirty="0">
                <a:latin typeface="Arial Narrow" panose="020B0606020202030204" pitchFamily="34" charset="0"/>
              </a:rPr>
              <a:t>1863</a:t>
            </a:r>
          </a:p>
        </p:txBody>
      </p:sp>
      <p:cxnSp>
        <p:nvCxnSpPr>
          <p:cNvPr id="71" name="Straight Connector 70">
            <a:extLst>
              <a:ext uri="{FF2B5EF4-FFF2-40B4-BE49-F238E27FC236}">
                <a16:creationId xmlns:a16="http://schemas.microsoft.com/office/drawing/2014/main" id="{29AAEB8B-FADB-4CC3-AFB6-9AAF1659E638}"/>
              </a:ext>
            </a:extLst>
          </p:cNvPr>
          <p:cNvCxnSpPr>
            <a:cxnSpLocks/>
          </p:cNvCxnSpPr>
          <p:nvPr/>
        </p:nvCxnSpPr>
        <p:spPr>
          <a:xfrm>
            <a:off x="9700464" y="3481905"/>
            <a:ext cx="0" cy="34475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CED5516-8DCD-4956-A683-5A4151B97BA7}"/>
              </a:ext>
            </a:extLst>
          </p:cNvPr>
          <p:cNvSpPr txBox="1"/>
          <p:nvPr/>
        </p:nvSpPr>
        <p:spPr>
          <a:xfrm>
            <a:off x="3302698" y="2715446"/>
            <a:ext cx="434030"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pic>
        <p:nvPicPr>
          <p:cNvPr id="21" name="Picture 20">
            <a:extLst>
              <a:ext uri="{FF2B5EF4-FFF2-40B4-BE49-F238E27FC236}">
                <a16:creationId xmlns:a16="http://schemas.microsoft.com/office/drawing/2014/main" id="{B90CA621-309D-4389-89FC-DD6F268D6517}"/>
              </a:ext>
            </a:extLst>
          </p:cNvPr>
          <p:cNvPicPr>
            <a:picLocks noChangeAspect="1"/>
          </p:cNvPicPr>
          <p:nvPr/>
        </p:nvPicPr>
        <p:blipFill>
          <a:blip r:embed="rId3"/>
          <a:stretch>
            <a:fillRect/>
          </a:stretch>
        </p:blipFill>
        <p:spPr>
          <a:xfrm>
            <a:off x="6143735" y="2074303"/>
            <a:ext cx="566005" cy="799066"/>
          </a:xfrm>
          <a:prstGeom prst="rect">
            <a:avLst/>
          </a:prstGeom>
        </p:spPr>
      </p:pic>
      <p:pic>
        <p:nvPicPr>
          <p:cNvPr id="23" name="Picture 22">
            <a:extLst>
              <a:ext uri="{FF2B5EF4-FFF2-40B4-BE49-F238E27FC236}">
                <a16:creationId xmlns:a16="http://schemas.microsoft.com/office/drawing/2014/main" id="{A61EF561-428F-4967-B383-807DFFE96F84}"/>
              </a:ext>
            </a:extLst>
          </p:cNvPr>
          <p:cNvPicPr>
            <a:picLocks noChangeAspect="1"/>
          </p:cNvPicPr>
          <p:nvPr/>
        </p:nvPicPr>
        <p:blipFill>
          <a:blip r:embed="rId4"/>
          <a:stretch>
            <a:fillRect/>
          </a:stretch>
        </p:blipFill>
        <p:spPr>
          <a:xfrm>
            <a:off x="9405181" y="4630219"/>
            <a:ext cx="631956" cy="794334"/>
          </a:xfrm>
          <a:prstGeom prst="rect">
            <a:avLst/>
          </a:prstGeom>
        </p:spPr>
      </p:pic>
      <p:sp>
        <p:nvSpPr>
          <p:cNvPr id="24" name="TextBox 23">
            <a:extLst>
              <a:ext uri="{FF2B5EF4-FFF2-40B4-BE49-F238E27FC236}">
                <a16:creationId xmlns:a16="http://schemas.microsoft.com/office/drawing/2014/main" id="{0E8F3425-3A11-4390-9856-FD03CE4D08DA}"/>
              </a:ext>
            </a:extLst>
          </p:cNvPr>
          <p:cNvSpPr txBox="1"/>
          <p:nvPr/>
        </p:nvSpPr>
        <p:spPr>
          <a:xfrm>
            <a:off x="9629761" y="4143576"/>
            <a:ext cx="434030"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Tree>
    <p:extLst>
      <p:ext uri="{BB962C8B-B14F-4D97-AF65-F5344CB8AC3E}">
        <p14:creationId xmlns:p14="http://schemas.microsoft.com/office/powerpoint/2010/main" val="2036584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52</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71109" y="281764"/>
            <a:ext cx="2736394" cy="6300827"/>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can try and explain our fractals in the following way, we say fractals but that's not entirely accurate. It's not a perfect fractal.  What we are seeing is we can visualize it as a shadow.  The line of the 144,000 is as your body.  It has all of the details of your body. It has the shape of your nose, it has the shading of your skin, it has your freckles if you have them, the dimples in the cheeks, the shade of the eyes. It has all of those details, this template line is like the body.  And then as we see God prepare these three groups, again it's an imperfect parable but it has the semblance of a shadow.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74" name="TextBox 73">
            <a:extLst>
              <a:ext uri="{FF2B5EF4-FFF2-40B4-BE49-F238E27FC236}">
                <a16:creationId xmlns:a16="http://schemas.microsoft.com/office/drawing/2014/main" id="{7A0335B3-0492-4B2E-B195-B79740FA1C22}"/>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76" name="TextBox 75">
            <a:extLst>
              <a:ext uri="{FF2B5EF4-FFF2-40B4-BE49-F238E27FC236}">
                <a16:creationId xmlns:a16="http://schemas.microsoft.com/office/drawing/2014/main" id="{BE51CBBF-DFCE-4DBE-9C82-4E37E4F2B484}"/>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7" name="TextBox 76">
            <a:extLst>
              <a:ext uri="{FF2B5EF4-FFF2-40B4-BE49-F238E27FC236}">
                <a16:creationId xmlns:a16="http://schemas.microsoft.com/office/drawing/2014/main" id="{ECEE7893-01C3-4652-8326-35A3F2F443F6}"/>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8" name="TextBox 77">
            <a:extLst>
              <a:ext uri="{FF2B5EF4-FFF2-40B4-BE49-F238E27FC236}">
                <a16:creationId xmlns:a16="http://schemas.microsoft.com/office/drawing/2014/main" id="{18597CEB-A310-4130-8410-2B13A6636DAC}"/>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84" name="TextBox 83">
            <a:extLst>
              <a:ext uri="{FF2B5EF4-FFF2-40B4-BE49-F238E27FC236}">
                <a16:creationId xmlns:a16="http://schemas.microsoft.com/office/drawing/2014/main" id="{015AD754-5388-4B87-AE70-52A7EAE58910}"/>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91" name="TextBox 90">
            <a:extLst>
              <a:ext uri="{FF2B5EF4-FFF2-40B4-BE49-F238E27FC236}">
                <a16:creationId xmlns:a16="http://schemas.microsoft.com/office/drawing/2014/main" id="{BB6EF232-57AA-4D74-A3FD-EEC44AC8A31B}"/>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92" name="Straight Connector 91">
            <a:extLst>
              <a:ext uri="{FF2B5EF4-FFF2-40B4-BE49-F238E27FC236}">
                <a16:creationId xmlns:a16="http://schemas.microsoft.com/office/drawing/2014/main" id="{9E473820-3B89-475F-84F4-036D8FFF5C87}"/>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5E017B1-A79D-45B7-BCEB-524DFCB42EC6}"/>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D40CFE9-4A0A-4A5B-9288-E0B15440B70E}"/>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77AD583-8878-4641-A21F-E367EF6983C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8366F26F-7C80-4C69-BDD7-977F014A5AF3}"/>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7F70939A-521B-40C9-93AB-01EE7F2BD03A}"/>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4F8BA67-A4C5-4518-BA2F-C140781EF52F}"/>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E7C6B0C8-905B-4B06-9CC0-035D432FDDD1}"/>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90FE4B5-70A7-4A2D-A6FA-407C1B0EE18D}"/>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3AD156AE-7A1B-4964-AFC4-C72F4031C12D}"/>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414B461-3A49-443A-8A63-DC97B58DB2D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044688-DECE-4365-AAC5-2B691FFEC41B}"/>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984993A-4110-4789-AFD4-251538B04D6A}"/>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A771A7-3079-4C7B-B402-D58D6E72171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5FFBA76-10D8-4DEA-86A4-6C3B35FDD65D}"/>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3A51FC0-4662-4058-A4DD-738BB06E6207}"/>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13AFE8-26D2-4CE0-ADFC-23DE17AAFD4A}"/>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B154134-9DBA-4A5C-89E0-E0A554B9A0FF}"/>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9EDC2C7-1E9F-4078-9753-05CA6EBC8123}"/>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5322283-2552-438D-8F29-4F760667AD95}"/>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2AC4C66-DA9C-4306-A798-257B9681711B}"/>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5A727B2-C2BD-4E81-BF38-2FE0776B7E88}"/>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840C0A8-433C-4E23-B33F-485F0E5C244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1030CAE-D66E-4F00-9217-3D6DAA8A6673}"/>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3EF0BC6-EC10-4A58-94C5-60B913F8D4FC}"/>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FF8EE2A-E160-426E-B4D2-919C9F131753}"/>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DB56230-A216-4BB2-9AEC-C92DBEEB3330}"/>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E04AF5EB-821D-4750-B1AB-D814D3128440}"/>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20" name="TextBox 119">
            <a:extLst>
              <a:ext uri="{FF2B5EF4-FFF2-40B4-BE49-F238E27FC236}">
                <a16:creationId xmlns:a16="http://schemas.microsoft.com/office/drawing/2014/main" id="{0EE503D8-DA74-49FD-BF13-8FD352E05A8A}"/>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1" name="TextBox 120">
            <a:extLst>
              <a:ext uri="{FF2B5EF4-FFF2-40B4-BE49-F238E27FC236}">
                <a16:creationId xmlns:a16="http://schemas.microsoft.com/office/drawing/2014/main" id="{65A7E7B7-AFAD-46FA-B98F-6B14845E59E7}"/>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122" name="TextBox 121">
            <a:extLst>
              <a:ext uri="{FF2B5EF4-FFF2-40B4-BE49-F238E27FC236}">
                <a16:creationId xmlns:a16="http://schemas.microsoft.com/office/drawing/2014/main" id="{79C21C8F-3C75-4526-949F-08168E9763D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123" name="TextBox 122">
            <a:extLst>
              <a:ext uri="{FF2B5EF4-FFF2-40B4-BE49-F238E27FC236}">
                <a16:creationId xmlns:a16="http://schemas.microsoft.com/office/drawing/2014/main" id="{7AA28E43-E504-4B29-83BF-C340C832DB92}"/>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124" name="TextBox 123">
            <a:extLst>
              <a:ext uri="{FF2B5EF4-FFF2-40B4-BE49-F238E27FC236}">
                <a16:creationId xmlns:a16="http://schemas.microsoft.com/office/drawing/2014/main" id="{96307C41-3F67-4A1A-8F41-0F39C1D8F3BE}"/>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25" name="TextBox 124">
            <a:extLst>
              <a:ext uri="{FF2B5EF4-FFF2-40B4-BE49-F238E27FC236}">
                <a16:creationId xmlns:a16="http://schemas.microsoft.com/office/drawing/2014/main" id="{0ADAB9DF-519F-4CB5-AC25-2FCF708EE4E1}"/>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6" name="TextBox 125">
            <a:extLst>
              <a:ext uri="{FF2B5EF4-FFF2-40B4-BE49-F238E27FC236}">
                <a16:creationId xmlns:a16="http://schemas.microsoft.com/office/drawing/2014/main" id="{3110B936-B149-44D3-9DF0-0A0E04D66894}"/>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7" name="TextBox 126">
            <a:extLst>
              <a:ext uri="{FF2B5EF4-FFF2-40B4-BE49-F238E27FC236}">
                <a16:creationId xmlns:a16="http://schemas.microsoft.com/office/drawing/2014/main" id="{026C31A0-99E3-46D9-88A5-6F6C31D1BFF8}"/>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8" name="TextBox 127">
            <a:extLst>
              <a:ext uri="{FF2B5EF4-FFF2-40B4-BE49-F238E27FC236}">
                <a16:creationId xmlns:a16="http://schemas.microsoft.com/office/drawing/2014/main" id="{57C051E8-C16B-4E73-993A-2AE4B02BA59E}"/>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193C5AE9-F671-4782-BC45-C8062ADE9039}"/>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CCA221F3-3B2C-4D15-B4A3-406B1D487DBD}"/>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1" name="TextBox 130">
            <a:extLst>
              <a:ext uri="{FF2B5EF4-FFF2-40B4-BE49-F238E27FC236}">
                <a16:creationId xmlns:a16="http://schemas.microsoft.com/office/drawing/2014/main" id="{D93AF65E-4377-48F5-B224-A6894B344CC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2" name="TextBox 131">
            <a:extLst>
              <a:ext uri="{FF2B5EF4-FFF2-40B4-BE49-F238E27FC236}">
                <a16:creationId xmlns:a16="http://schemas.microsoft.com/office/drawing/2014/main" id="{9577C904-28FD-47F5-923F-C0CBBBD97A89}"/>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33" name="TextBox 132">
            <a:extLst>
              <a:ext uri="{FF2B5EF4-FFF2-40B4-BE49-F238E27FC236}">
                <a16:creationId xmlns:a16="http://schemas.microsoft.com/office/drawing/2014/main" id="{773652DD-6C4F-4E2F-ADFC-278DEAECBB8F}"/>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34" name="Rectangle 133">
            <a:extLst>
              <a:ext uri="{FF2B5EF4-FFF2-40B4-BE49-F238E27FC236}">
                <a16:creationId xmlns:a16="http://schemas.microsoft.com/office/drawing/2014/main" id="{FF9DDD57-05B5-4EAB-A1C7-22EDBB15DA21}"/>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135" name="Straight Arrow Connector 134">
            <a:extLst>
              <a:ext uri="{FF2B5EF4-FFF2-40B4-BE49-F238E27FC236}">
                <a16:creationId xmlns:a16="http://schemas.microsoft.com/office/drawing/2014/main" id="{C6A5935E-EEC1-449C-97D6-E43EA2694C8F}"/>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B40BBF26-7854-4C1A-8771-AE8F0D69F458}"/>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37" name="TextBox 136">
            <a:extLst>
              <a:ext uri="{FF2B5EF4-FFF2-40B4-BE49-F238E27FC236}">
                <a16:creationId xmlns:a16="http://schemas.microsoft.com/office/drawing/2014/main" id="{37635941-9C3D-4723-BD3F-B40F5FB766D6}"/>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138" name="TextBox 137">
            <a:extLst>
              <a:ext uri="{FF2B5EF4-FFF2-40B4-BE49-F238E27FC236}">
                <a16:creationId xmlns:a16="http://schemas.microsoft.com/office/drawing/2014/main" id="{2A77020B-30D7-49DF-B69F-1B7AEB7A5381}"/>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39" name="TextBox 138">
            <a:extLst>
              <a:ext uri="{FF2B5EF4-FFF2-40B4-BE49-F238E27FC236}">
                <a16:creationId xmlns:a16="http://schemas.microsoft.com/office/drawing/2014/main" id="{1623D891-3762-4ED2-8BCB-481FC4A33C2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140" name="Rectangle 139">
            <a:extLst>
              <a:ext uri="{FF2B5EF4-FFF2-40B4-BE49-F238E27FC236}">
                <a16:creationId xmlns:a16="http://schemas.microsoft.com/office/drawing/2014/main" id="{3C9C344F-30EA-4712-85CB-6205D48EB806}"/>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141" name="Straight Arrow Connector 140">
            <a:extLst>
              <a:ext uri="{FF2B5EF4-FFF2-40B4-BE49-F238E27FC236}">
                <a16:creationId xmlns:a16="http://schemas.microsoft.com/office/drawing/2014/main" id="{148D00D6-4E41-471E-A28E-885C2770CA1C}"/>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F0D29C0B-63B8-4134-B2BD-9E601F22687B}"/>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43" name="TextBox 142">
            <a:extLst>
              <a:ext uri="{FF2B5EF4-FFF2-40B4-BE49-F238E27FC236}">
                <a16:creationId xmlns:a16="http://schemas.microsoft.com/office/drawing/2014/main" id="{E20CAE48-581A-4D06-B922-F05D6100B079}"/>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44" name="TextBox 143">
            <a:extLst>
              <a:ext uri="{FF2B5EF4-FFF2-40B4-BE49-F238E27FC236}">
                <a16:creationId xmlns:a16="http://schemas.microsoft.com/office/drawing/2014/main" id="{113D81FE-0764-4EB0-BAE6-C78DE8C1934C}"/>
              </a:ext>
            </a:extLst>
          </p:cNvPr>
          <p:cNvSpPr txBox="1"/>
          <p:nvPr/>
        </p:nvSpPr>
        <p:spPr>
          <a:xfrm>
            <a:off x="8392078" y="1350416"/>
            <a:ext cx="661308" cy="369332"/>
          </a:xfrm>
          <a:prstGeom prst="rect">
            <a:avLst/>
          </a:prstGeom>
          <a:noFill/>
        </p:spPr>
        <p:txBody>
          <a:bodyPr wrap="square" rtlCol="0">
            <a:spAutoFit/>
          </a:bodyPr>
          <a:lstStyle/>
          <a:p>
            <a:r>
              <a:rPr lang="en-US" dirty="0">
                <a:solidFill>
                  <a:srgbClr val="0000FF"/>
                </a:solidFill>
                <a:sym typeface="Wingdings" panose="05000000000000000000" pitchFamily="2" charset="2"/>
              </a:rPr>
              <a:t></a:t>
            </a:r>
            <a:r>
              <a:rPr lang="en-US" dirty="0">
                <a:solidFill>
                  <a:srgbClr val="0000FF"/>
                </a:solidFill>
                <a:sym typeface="Wingdings 2" panose="05020102010507070707" pitchFamily="18" charset="2"/>
              </a:rPr>
              <a:t></a:t>
            </a:r>
            <a:endParaRPr lang="en-US" dirty="0">
              <a:solidFill>
                <a:srgbClr val="0000FF"/>
              </a:solidFill>
            </a:endParaRPr>
          </a:p>
        </p:txBody>
      </p:sp>
      <p:sp>
        <p:nvSpPr>
          <p:cNvPr id="145" name="TextBox 144">
            <a:extLst>
              <a:ext uri="{FF2B5EF4-FFF2-40B4-BE49-F238E27FC236}">
                <a16:creationId xmlns:a16="http://schemas.microsoft.com/office/drawing/2014/main" id="{B5E096E0-2968-418D-9594-D50525F1E0DD}"/>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146" name="TextBox 145">
            <a:extLst>
              <a:ext uri="{FF2B5EF4-FFF2-40B4-BE49-F238E27FC236}">
                <a16:creationId xmlns:a16="http://schemas.microsoft.com/office/drawing/2014/main" id="{95B147FA-0D88-4AAE-988F-018DA2339176}"/>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Tree>
    <p:extLst>
      <p:ext uri="{BB962C8B-B14F-4D97-AF65-F5344CB8AC3E}">
        <p14:creationId xmlns:p14="http://schemas.microsoft.com/office/powerpoint/2010/main" val="9765631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53</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84645" y="449605"/>
            <a:ext cx="3114101"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doesn't have all of the form and it doesn't have all of the details of the body.  So when we come to this Sunday law on the 144,000 line you would expect to see a law in Congress that forces you to either disobey that law or violate the law of God. Did that occur in 2014? No.  But 2014 is a Sunday law, it is the Sunday law for the first group called, but it is also marking progression. </a:t>
            </a:r>
            <a:r>
              <a:rPr lang="en-US" sz="18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It's showing us the steps, the successive steps that bring you to that law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looked at 2014 and saw the changes in the legislative and the judicial branches. Doesn't have all of the appearance of the body but it does show that shape.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74" name="TextBox 73">
            <a:extLst>
              <a:ext uri="{FF2B5EF4-FFF2-40B4-BE49-F238E27FC236}">
                <a16:creationId xmlns:a16="http://schemas.microsoft.com/office/drawing/2014/main" id="{7A0335B3-0492-4B2E-B195-B79740FA1C22}"/>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76" name="TextBox 75">
            <a:extLst>
              <a:ext uri="{FF2B5EF4-FFF2-40B4-BE49-F238E27FC236}">
                <a16:creationId xmlns:a16="http://schemas.microsoft.com/office/drawing/2014/main" id="{BE51CBBF-DFCE-4DBE-9C82-4E37E4F2B484}"/>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7" name="TextBox 76">
            <a:extLst>
              <a:ext uri="{FF2B5EF4-FFF2-40B4-BE49-F238E27FC236}">
                <a16:creationId xmlns:a16="http://schemas.microsoft.com/office/drawing/2014/main" id="{ECEE7893-01C3-4652-8326-35A3F2F443F6}"/>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8" name="TextBox 77">
            <a:extLst>
              <a:ext uri="{FF2B5EF4-FFF2-40B4-BE49-F238E27FC236}">
                <a16:creationId xmlns:a16="http://schemas.microsoft.com/office/drawing/2014/main" id="{18597CEB-A310-4130-8410-2B13A6636DAC}"/>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84" name="TextBox 83">
            <a:extLst>
              <a:ext uri="{FF2B5EF4-FFF2-40B4-BE49-F238E27FC236}">
                <a16:creationId xmlns:a16="http://schemas.microsoft.com/office/drawing/2014/main" id="{015AD754-5388-4B87-AE70-52A7EAE58910}"/>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91" name="TextBox 90">
            <a:extLst>
              <a:ext uri="{FF2B5EF4-FFF2-40B4-BE49-F238E27FC236}">
                <a16:creationId xmlns:a16="http://schemas.microsoft.com/office/drawing/2014/main" id="{BB6EF232-57AA-4D74-A3FD-EEC44AC8A31B}"/>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92" name="Straight Connector 91">
            <a:extLst>
              <a:ext uri="{FF2B5EF4-FFF2-40B4-BE49-F238E27FC236}">
                <a16:creationId xmlns:a16="http://schemas.microsoft.com/office/drawing/2014/main" id="{9E473820-3B89-475F-84F4-036D8FFF5C87}"/>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5E017B1-A79D-45B7-BCEB-524DFCB42EC6}"/>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D40CFE9-4A0A-4A5B-9288-E0B15440B70E}"/>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77AD583-8878-4641-A21F-E367EF6983C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8366F26F-7C80-4C69-BDD7-977F014A5AF3}"/>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7F70939A-521B-40C9-93AB-01EE7F2BD03A}"/>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4F8BA67-A4C5-4518-BA2F-C140781EF52F}"/>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E7C6B0C8-905B-4B06-9CC0-035D432FDDD1}"/>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90FE4B5-70A7-4A2D-A6FA-407C1B0EE18D}"/>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3AD156AE-7A1B-4964-AFC4-C72F4031C12D}"/>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414B461-3A49-443A-8A63-DC97B58DB2D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044688-DECE-4365-AAC5-2B691FFEC41B}"/>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984993A-4110-4789-AFD4-251538B04D6A}"/>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A771A7-3079-4C7B-B402-D58D6E72171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5FFBA76-10D8-4DEA-86A4-6C3B35FDD65D}"/>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3A51FC0-4662-4058-A4DD-738BB06E6207}"/>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13AFE8-26D2-4CE0-ADFC-23DE17AAFD4A}"/>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B154134-9DBA-4A5C-89E0-E0A554B9A0FF}"/>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9EDC2C7-1E9F-4078-9753-05CA6EBC8123}"/>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5322283-2552-438D-8F29-4F760667AD95}"/>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2AC4C66-DA9C-4306-A798-257B9681711B}"/>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5A727B2-C2BD-4E81-BF38-2FE0776B7E88}"/>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840C0A8-433C-4E23-B33F-485F0E5C244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1030CAE-D66E-4F00-9217-3D6DAA8A6673}"/>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3EF0BC6-EC10-4A58-94C5-60B913F8D4FC}"/>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FF8EE2A-E160-426E-B4D2-919C9F131753}"/>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DB56230-A216-4BB2-9AEC-C92DBEEB3330}"/>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E04AF5EB-821D-4750-B1AB-D814D3128440}"/>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20" name="TextBox 119">
            <a:extLst>
              <a:ext uri="{FF2B5EF4-FFF2-40B4-BE49-F238E27FC236}">
                <a16:creationId xmlns:a16="http://schemas.microsoft.com/office/drawing/2014/main" id="{0EE503D8-DA74-49FD-BF13-8FD352E05A8A}"/>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1" name="TextBox 120">
            <a:extLst>
              <a:ext uri="{FF2B5EF4-FFF2-40B4-BE49-F238E27FC236}">
                <a16:creationId xmlns:a16="http://schemas.microsoft.com/office/drawing/2014/main" id="{65A7E7B7-AFAD-46FA-B98F-6B14845E59E7}"/>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122" name="TextBox 121">
            <a:extLst>
              <a:ext uri="{FF2B5EF4-FFF2-40B4-BE49-F238E27FC236}">
                <a16:creationId xmlns:a16="http://schemas.microsoft.com/office/drawing/2014/main" id="{79C21C8F-3C75-4526-949F-08168E9763D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123" name="TextBox 122">
            <a:extLst>
              <a:ext uri="{FF2B5EF4-FFF2-40B4-BE49-F238E27FC236}">
                <a16:creationId xmlns:a16="http://schemas.microsoft.com/office/drawing/2014/main" id="{7AA28E43-E504-4B29-83BF-C340C832DB92}"/>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124" name="TextBox 123">
            <a:extLst>
              <a:ext uri="{FF2B5EF4-FFF2-40B4-BE49-F238E27FC236}">
                <a16:creationId xmlns:a16="http://schemas.microsoft.com/office/drawing/2014/main" id="{96307C41-3F67-4A1A-8F41-0F39C1D8F3BE}"/>
              </a:ext>
            </a:extLst>
          </p:cNvPr>
          <p:cNvSpPr txBox="1"/>
          <p:nvPr/>
        </p:nvSpPr>
        <p:spPr>
          <a:xfrm>
            <a:off x="8108050" y="2597809"/>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25" name="TextBox 124">
            <a:extLst>
              <a:ext uri="{FF2B5EF4-FFF2-40B4-BE49-F238E27FC236}">
                <a16:creationId xmlns:a16="http://schemas.microsoft.com/office/drawing/2014/main" id="{0ADAB9DF-519F-4CB5-AC25-2FCF708EE4E1}"/>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6" name="TextBox 125">
            <a:extLst>
              <a:ext uri="{FF2B5EF4-FFF2-40B4-BE49-F238E27FC236}">
                <a16:creationId xmlns:a16="http://schemas.microsoft.com/office/drawing/2014/main" id="{3110B936-B149-44D3-9DF0-0A0E04D66894}"/>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7" name="TextBox 126">
            <a:extLst>
              <a:ext uri="{FF2B5EF4-FFF2-40B4-BE49-F238E27FC236}">
                <a16:creationId xmlns:a16="http://schemas.microsoft.com/office/drawing/2014/main" id="{026C31A0-99E3-46D9-88A5-6F6C31D1BFF8}"/>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8" name="TextBox 127">
            <a:extLst>
              <a:ext uri="{FF2B5EF4-FFF2-40B4-BE49-F238E27FC236}">
                <a16:creationId xmlns:a16="http://schemas.microsoft.com/office/drawing/2014/main" id="{57C051E8-C16B-4E73-993A-2AE4B02BA59E}"/>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193C5AE9-F671-4782-BC45-C8062ADE9039}"/>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CCA221F3-3B2C-4D15-B4A3-406B1D487DBD}"/>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1" name="TextBox 130">
            <a:extLst>
              <a:ext uri="{FF2B5EF4-FFF2-40B4-BE49-F238E27FC236}">
                <a16:creationId xmlns:a16="http://schemas.microsoft.com/office/drawing/2014/main" id="{D93AF65E-4377-48F5-B224-A6894B344CC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2" name="TextBox 131">
            <a:extLst>
              <a:ext uri="{FF2B5EF4-FFF2-40B4-BE49-F238E27FC236}">
                <a16:creationId xmlns:a16="http://schemas.microsoft.com/office/drawing/2014/main" id="{9577C904-28FD-47F5-923F-C0CBBBD97A89}"/>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33" name="TextBox 132">
            <a:extLst>
              <a:ext uri="{FF2B5EF4-FFF2-40B4-BE49-F238E27FC236}">
                <a16:creationId xmlns:a16="http://schemas.microsoft.com/office/drawing/2014/main" id="{773652DD-6C4F-4E2F-ADFC-278DEAECBB8F}"/>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34" name="Rectangle 133">
            <a:extLst>
              <a:ext uri="{FF2B5EF4-FFF2-40B4-BE49-F238E27FC236}">
                <a16:creationId xmlns:a16="http://schemas.microsoft.com/office/drawing/2014/main" id="{FF9DDD57-05B5-4EAB-A1C7-22EDBB15DA21}"/>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135" name="Straight Arrow Connector 134">
            <a:extLst>
              <a:ext uri="{FF2B5EF4-FFF2-40B4-BE49-F238E27FC236}">
                <a16:creationId xmlns:a16="http://schemas.microsoft.com/office/drawing/2014/main" id="{C6A5935E-EEC1-449C-97D6-E43EA2694C8F}"/>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B40BBF26-7854-4C1A-8771-AE8F0D69F458}"/>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37" name="TextBox 136">
            <a:extLst>
              <a:ext uri="{FF2B5EF4-FFF2-40B4-BE49-F238E27FC236}">
                <a16:creationId xmlns:a16="http://schemas.microsoft.com/office/drawing/2014/main" id="{37635941-9C3D-4723-BD3F-B40F5FB766D6}"/>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138" name="TextBox 137">
            <a:extLst>
              <a:ext uri="{FF2B5EF4-FFF2-40B4-BE49-F238E27FC236}">
                <a16:creationId xmlns:a16="http://schemas.microsoft.com/office/drawing/2014/main" id="{2A77020B-30D7-49DF-B69F-1B7AEB7A5381}"/>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39" name="TextBox 138">
            <a:extLst>
              <a:ext uri="{FF2B5EF4-FFF2-40B4-BE49-F238E27FC236}">
                <a16:creationId xmlns:a16="http://schemas.microsoft.com/office/drawing/2014/main" id="{1623D891-3762-4ED2-8BCB-481FC4A33C2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140" name="Rectangle 139">
            <a:extLst>
              <a:ext uri="{FF2B5EF4-FFF2-40B4-BE49-F238E27FC236}">
                <a16:creationId xmlns:a16="http://schemas.microsoft.com/office/drawing/2014/main" id="{3C9C344F-30EA-4712-85CB-6205D48EB806}"/>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141" name="Straight Arrow Connector 140">
            <a:extLst>
              <a:ext uri="{FF2B5EF4-FFF2-40B4-BE49-F238E27FC236}">
                <a16:creationId xmlns:a16="http://schemas.microsoft.com/office/drawing/2014/main" id="{148D00D6-4E41-471E-A28E-885C2770CA1C}"/>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F0D29C0B-63B8-4134-B2BD-9E601F22687B}"/>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43" name="TextBox 142">
            <a:extLst>
              <a:ext uri="{FF2B5EF4-FFF2-40B4-BE49-F238E27FC236}">
                <a16:creationId xmlns:a16="http://schemas.microsoft.com/office/drawing/2014/main" id="{E20CAE48-581A-4D06-B922-F05D6100B079}"/>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44" name="TextBox 143">
            <a:extLst>
              <a:ext uri="{FF2B5EF4-FFF2-40B4-BE49-F238E27FC236}">
                <a16:creationId xmlns:a16="http://schemas.microsoft.com/office/drawing/2014/main" id="{113D81FE-0764-4EB0-BAE6-C78DE8C1934C}"/>
              </a:ext>
            </a:extLst>
          </p:cNvPr>
          <p:cNvSpPr txBox="1"/>
          <p:nvPr/>
        </p:nvSpPr>
        <p:spPr>
          <a:xfrm>
            <a:off x="6238392" y="2912147"/>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145" name="TextBox 144">
            <a:extLst>
              <a:ext uri="{FF2B5EF4-FFF2-40B4-BE49-F238E27FC236}">
                <a16:creationId xmlns:a16="http://schemas.microsoft.com/office/drawing/2014/main" id="{B5E096E0-2968-418D-9594-D50525F1E0DD}"/>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146" name="TextBox 145">
            <a:extLst>
              <a:ext uri="{FF2B5EF4-FFF2-40B4-BE49-F238E27FC236}">
                <a16:creationId xmlns:a16="http://schemas.microsoft.com/office/drawing/2014/main" id="{95B147FA-0D88-4AAE-988F-018DA2339176}"/>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 name="TextBox 2">
            <a:extLst>
              <a:ext uri="{FF2B5EF4-FFF2-40B4-BE49-F238E27FC236}">
                <a16:creationId xmlns:a16="http://schemas.microsoft.com/office/drawing/2014/main" id="{F88A821B-17DD-41E6-AE21-D99EE08C376E}"/>
              </a:ext>
            </a:extLst>
          </p:cNvPr>
          <p:cNvSpPr txBox="1"/>
          <p:nvPr/>
        </p:nvSpPr>
        <p:spPr>
          <a:xfrm>
            <a:off x="8974258" y="550589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4" name="TextBox 3">
            <a:extLst>
              <a:ext uri="{FF2B5EF4-FFF2-40B4-BE49-F238E27FC236}">
                <a16:creationId xmlns:a16="http://schemas.microsoft.com/office/drawing/2014/main" id="{AB351CE6-647E-40EC-B18F-0098428F4052}"/>
              </a:ext>
            </a:extLst>
          </p:cNvPr>
          <p:cNvSpPr txBox="1"/>
          <p:nvPr/>
        </p:nvSpPr>
        <p:spPr>
          <a:xfrm>
            <a:off x="7561538" y="410614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 name="TextBox 7">
            <a:extLst>
              <a:ext uri="{FF2B5EF4-FFF2-40B4-BE49-F238E27FC236}">
                <a16:creationId xmlns:a16="http://schemas.microsoft.com/office/drawing/2014/main" id="{25333772-9670-4C79-8425-C4552BC5EADB}"/>
              </a:ext>
            </a:extLst>
          </p:cNvPr>
          <p:cNvSpPr txBox="1"/>
          <p:nvPr/>
        </p:nvSpPr>
        <p:spPr>
          <a:xfrm>
            <a:off x="9775490" y="1738872"/>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1421854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54</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83785" y="899159"/>
            <a:ext cx="3114101" cy="481901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2019 is a shut door. Did Christ cease intercession? No, but you know that there was a shut door there, that there was a test that faced this movement that divided us and continues it to divide us into two groups of people. We stand here at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Concord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death decree.  Is there a death decree facing us right now? No, but can we see the time of trouble, what happens at the death decree? All those opposed to the movement God has raised up come into unity on one thing and one thing alone. Their opposition to that movement.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74" name="TextBox 73">
            <a:extLst>
              <a:ext uri="{FF2B5EF4-FFF2-40B4-BE49-F238E27FC236}">
                <a16:creationId xmlns:a16="http://schemas.microsoft.com/office/drawing/2014/main" id="{7A0335B3-0492-4B2E-B195-B79740FA1C22}"/>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76" name="TextBox 75">
            <a:extLst>
              <a:ext uri="{FF2B5EF4-FFF2-40B4-BE49-F238E27FC236}">
                <a16:creationId xmlns:a16="http://schemas.microsoft.com/office/drawing/2014/main" id="{BE51CBBF-DFCE-4DBE-9C82-4E37E4F2B484}"/>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7" name="TextBox 76">
            <a:extLst>
              <a:ext uri="{FF2B5EF4-FFF2-40B4-BE49-F238E27FC236}">
                <a16:creationId xmlns:a16="http://schemas.microsoft.com/office/drawing/2014/main" id="{ECEE7893-01C3-4652-8326-35A3F2F443F6}"/>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8" name="TextBox 77">
            <a:extLst>
              <a:ext uri="{FF2B5EF4-FFF2-40B4-BE49-F238E27FC236}">
                <a16:creationId xmlns:a16="http://schemas.microsoft.com/office/drawing/2014/main" id="{18597CEB-A310-4130-8410-2B13A6636DAC}"/>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84" name="TextBox 83">
            <a:extLst>
              <a:ext uri="{FF2B5EF4-FFF2-40B4-BE49-F238E27FC236}">
                <a16:creationId xmlns:a16="http://schemas.microsoft.com/office/drawing/2014/main" id="{015AD754-5388-4B87-AE70-52A7EAE58910}"/>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91" name="TextBox 90">
            <a:extLst>
              <a:ext uri="{FF2B5EF4-FFF2-40B4-BE49-F238E27FC236}">
                <a16:creationId xmlns:a16="http://schemas.microsoft.com/office/drawing/2014/main" id="{BB6EF232-57AA-4D74-A3FD-EEC44AC8A31B}"/>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92" name="Straight Connector 91">
            <a:extLst>
              <a:ext uri="{FF2B5EF4-FFF2-40B4-BE49-F238E27FC236}">
                <a16:creationId xmlns:a16="http://schemas.microsoft.com/office/drawing/2014/main" id="{9E473820-3B89-475F-84F4-036D8FFF5C87}"/>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5E017B1-A79D-45B7-BCEB-524DFCB42EC6}"/>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D40CFE9-4A0A-4A5B-9288-E0B15440B70E}"/>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77AD583-8878-4641-A21F-E367EF6983C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8366F26F-7C80-4C69-BDD7-977F014A5AF3}"/>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7F70939A-521B-40C9-93AB-01EE7F2BD03A}"/>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4F8BA67-A4C5-4518-BA2F-C140781EF52F}"/>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E7C6B0C8-905B-4B06-9CC0-035D432FDDD1}"/>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90FE4B5-70A7-4A2D-A6FA-407C1B0EE18D}"/>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3AD156AE-7A1B-4964-AFC4-C72F4031C12D}"/>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414B461-3A49-443A-8A63-DC97B58DB2D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044688-DECE-4365-AAC5-2B691FFEC41B}"/>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984993A-4110-4789-AFD4-251538B04D6A}"/>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A771A7-3079-4C7B-B402-D58D6E72171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5FFBA76-10D8-4DEA-86A4-6C3B35FDD65D}"/>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3A51FC0-4662-4058-A4DD-738BB06E6207}"/>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13AFE8-26D2-4CE0-ADFC-23DE17AAFD4A}"/>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B154134-9DBA-4A5C-89E0-E0A554B9A0FF}"/>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9EDC2C7-1E9F-4078-9753-05CA6EBC8123}"/>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5322283-2552-438D-8F29-4F760667AD95}"/>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2AC4C66-DA9C-4306-A798-257B9681711B}"/>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5A727B2-C2BD-4E81-BF38-2FE0776B7E88}"/>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840C0A8-433C-4E23-B33F-485F0E5C244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1030CAE-D66E-4F00-9217-3D6DAA8A6673}"/>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3EF0BC6-EC10-4A58-94C5-60B913F8D4FC}"/>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FF8EE2A-E160-426E-B4D2-919C9F131753}"/>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DB56230-A216-4BB2-9AEC-C92DBEEB3330}"/>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E04AF5EB-821D-4750-B1AB-D814D3128440}"/>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20" name="TextBox 119">
            <a:extLst>
              <a:ext uri="{FF2B5EF4-FFF2-40B4-BE49-F238E27FC236}">
                <a16:creationId xmlns:a16="http://schemas.microsoft.com/office/drawing/2014/main" id="{0EE503D8-DA74-49FD-BF13-8FD352E05A8A}"/>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1" name="TextBox 120">
            <a:extLst>
              <a:ext uri="{FF2B5EF4-FFF2-40B4-BE49-F238E27FC236}">
                <a16:creationId xmlns:a16="http://schemas.microsoft.com/office/drawing/2014/main" id="{65A7E7B7-AFAD-46FA-B98F-6B14845E59E7}"/>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122" name="TextBox 121">
            <a:extLst>
              <a:ext uri="{FF2B5EF4-FFF2-40B4-BE49-F238E27FC236}">
                <a16:creationId xmlns:a16="http://schemas.microsoft.com/office/drawing/2014/main" id="{79C21C8F-3C75-4526-949F-08168E9763D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123" name="TextBox 122">
            <a:extLst>
              <a:ext uri="{FF2B5EF4-FFF2-40B4-BE49-F238E27FC236}">
                <a16:creationId xmlns:a16="http://schemas.microsoft.com/office/drawing/2014/main" id="{7AA28E43-E504-4B29-83BF-C340C832DB92}"/>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124" name="TextBox 123">
            <a:extLst>
              <a:ext uri="{FF2B5EF4-FFF2-40B4-BE49-F238E27FC236}">
                <a16:creationId xmlns:a16="http://schemas.microsoft.com/office/drawing/2014/main" id="{96307C41-3F67-4A1A-8F41-0F39C1D8F3BE}"/>
              </a:ext>
            </a:extLst>
          </p:cNvPr>
          <p:cNvSpPr txBox="1"/>
          <p:nvPr/>
        </p:nvSpPr>
        <p:spPr>
          <a:xfrm>
            <a:off x="8106429" y="24481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25" name="TextBox 124">
            <a:extLst>
              <a:ext uri="{FF2B5EF4-FFF2-40B4-BE49-F238E27FC236}">
                <a16:creationId xmlns:a16="http://schemas.microsoft.com/office/drawing/2014/main" id="{0ADAB9DF-519F-4CB5-AC25-2FCF708EE4E1}"/>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6" name="TextBox 125">
            <a:extLst>
              <a:ext uri="{FF2B5EF4-FFF2-40B4-BE49-F238E27FC236}">
                <a16:creationId xmlns:a16="http://schemas.microsoft.com/office/drawing/2014/main" id="{3110B936-B149-44D3-9DF0-0A0E04D66894}"/>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7" name="TextBox 126">
            <a:extLst>
              <a:ext uri="{FF2B5EF4-FFF2-40B4-BE49-F238E27FC236}">
                <a16:creationId xmlns:a16="http://schemas.microsoft.com/office/drawing/2014/main" id="{026C31A0-99E3-46D9-88A5-6F6C31D1BFF8}"/>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8" name="TextBox 127">
            <a:extLst>
              <a:ext uri="{FF2B5EF4-FFF2-40B4-BE49-F238E27FC236}">
                <a16:creationId xmlns:a16="http://schemas.microsoft.com/office/drawing/2014/main" id="{57C051E8-C16B-4E73-993A-2AE4B02BA59E}"/>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193C5AE9-F671-4782-BC45-C8062ADE9039}"/>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CCA221F3-3B2C-4D15-B4A3-406B1D487DBD}"/>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1" name="TextBox 130">
            <a:extLst>
              <a:ext uri="{FF2B5EF4-FFF2-40B4-BE49-F238E27FC236}">
                <a16:creationId xmlns:a16="http://schemas.microsoft.com/office/drawing/2014/main" id="{D93AF65E-4377-48F5-B224-A6894B344CC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2" name="TextBox 131">
            <a:extLst>
              <a:ext uri="{FF2B5EF4-FFF2-40B4-BE49-F238E27FC236}">
                <a16:creationId xmlns:a16="http://schemas.microsoft.com/office/drawing/2014/main" id="{9577C904-28FD-47F5-923F-C0CBBBD97A89}"/>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33" name="TextBox 132">
            <a:extLst>
              <a:ext uri="{FF2B5EF4-FFF2-40B4-BE49-F238E27FC236}">
                <a16:creationId xmlns:a16="http://schemas.microsoft.com/office/drawing/2014/main" id="{773652DD-6C4F-4E2F-ADFC-278DEAECBB8F}"/>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34" name="Rectangle 133">
            <a:extLst>
              <a:ext uri="{FF2B5EF4-FFF2-40B4-BE49-F238E27FC236}">
                <a16:creationId xmlns:a16="http://schemas.microsoft.com/office/drawing/2014/main" id="{FF9DDD57-05B5-4EAB-A1C7-22EDBB15DA21}"/>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135" name="Straight Arrow Connector 134">
            <a:extLst>
              <a:ext uri="{FF2B5EF4-FFF2-40B4-BE49-F238E27FC236}">
                <a16:creationId xmlns:a16="http://schemas.microsoft.com/office/drawing/2014/main" id="{C6A5935E-EEC1-449C-97D6-E43EA2694C8F}"/>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B40BBF26-7854-4C1A-8771-AE8F0D69F458}"/>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37" name="TextBox 136">
            <a:extLst>
              <a:ext uri="{FF2B5EF4-FFF2-40B4-BE49-F238E27FC236}">
                <a16:creationId xmlns:a16="http://schemas.microsoft.com/office/drawing/2014/main" id="{37635941-9C3D-4723-BD3F-B40F5FB766D6}"/>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138" name="TextBox 137">
            <a:extLst>
              <a:ext uri="{FF2B5EF4-FFF2-40B4-BE49-F238E27FC236}">
                <a16:creationId xmlns:a16="http://schemas.microsoft.com/office/drawing/2014/main" id="{2A77020B-30D7-49DF-B69F-1B7AEB7A5381}"/>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39" name="TextBox 138">
            <a:extLst>
              <a:ext uri="{FF2B5EF4-FFF2-40B4-BE49-F238E27FC236}">
                <a16:creationId xmlns:a16="http://schemas.microsoft.com/office/drawing/2014/main" id="{1623D891-3762-4ED2-8BCB-481FC4A33C2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140" name="Rectangle 139">
            <a:extLst>
              <a:ext uri="{FF2B5EF4-FFF2-40B4-BE49-F238E27FC236}">
                <a16:creationId xmlns:a16="http://schemas.microsoft.com/office/drawing/2014/main" id="{3C9C344F-30EA-4712-85CB-6205D48EB806}"/>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141" name="Straight Arrow Connector 140">
            <a:extLst>
              <a:ext uri="{FF2B5EF4-FFF2-40B4-BE49-F238E27FC236}">
                <a16:creationId xmlns:a16="http://schemas.microsoft.com/office/drawing/2014/main" id="{148D00D6-4E41-471E-A28E-885C2770CA1C}"/>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F0D29C0B-63B8-4134-B2BD-9E601F22687B}"/>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43" name="TextBox 142">
            <a:extLst>
              <a:ext uri="{FF2B5EF4-FFF2-40B4-BE49-F238E27FC236}">
                <a16:creationId xmlns:a16="http://schemas.microsoft.com/office/drawing/2014/main" id="{E20CAE48-581A-4D06-B922-F05D6100B079}"/>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44" name="TextBox 143">
            <a:extLst>
              <a:ext uri="{FF2B5EF4-FFF2-40B4-BE49-F238E27FC236}">
                <a16:creationId xmlns:a16="http://schemas.microsoft.com/office/drawing/2014/main" id="{113D81FE-0764-4EB0-BAE6-C78DE8C1934C}"/>
              </a:ext>
            </a:extLst>
          </p:cNvPr>
          <p:cNvSpPr txBox="1"/>
          <p:nvPr/>
        </p:nvSpPr>
        <p:spPr>
          <a:xfrm>
            <a:off x="8239167" y="2662334"/>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145" name="TextBox 144">
            <a:extLst>
              <a:ext uri="{FF2B5EF4-FFF2-40B4-BE49-F238E27FC236}">
                <a16:creationId xmlns:a16="http://schemas.microsoft.com/office/drawing/2014/main" id="{B5E096E0-2968-418D-9594-D50525F1E0DD}"/>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146" name="TextBox 145">
            <a:extLst>
              <a:ext uri="{FF2B5EF4-FFF2-40B4-BE49-F238E27FC236}">
                <a16:creationId xmlns:a16="http://schemas.microsoft.com/office/drawing/2014/main" id="{95B147FA-0D88-4AAE-988F-018DA2339176}"/>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 name="TextBox 2">
            <a:extLst>
              <a:ext uri="{FF2B5EF4-FFF2-40B4-BE49-F238E27FC236}">
                <a16:creationId xmlns:a16="http://schemas.microsoft.com/office/drawing/2014/main" id="{F88A821B-17DD-41E6-AE21-D99EE08C376E}"/>
              </a:ext>
            </a:extLst>
          </p:cNvPr>
          <p:cNvSpPr txBox="1"/>
          <p:nvPr/>
        </p:nvSpPr>
        <p:spPr>
          <a:xfrm>
            <a:off x="8974258" y="550589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4" name="TextBox 3">
            <a:extLst>
              <a:ext uri="{FF2B5EF4-FFF2-40B4-BE49-F238E27FC236}">
                <a16:creationId xmlns:a16="http://schemas.microsoft.com/office/drawing/2014/main" id="{AB351CE6-647E-40EC-B18F-0098428F4052}"/>
              </a:ext>
            </a:extLst>
          </p:cNvPr>
          <p:cNvSpPr txBox="1"/>
          <p:nvPr/>
        </p:nvSpPr>
        <p:spPr>
          <a:xfrm>
            <a:off x="7561538" y="410614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 name="TextBox 7">
            <a:extLst>
              <a:ext uri="{FF2B5EF4-FFF2-40B4-BE49-F238E27FC236}">
                <a16:creationId xmlns:a16="http://schemas.microsoft.com/office/drawing/2014/main" id="{25333772-9670-4C79-8425-C4552BC5EADB}"/>
              </a:ext>
            </a:extLst>
          </p:cNvPr>
          <p:cNvSpPr txBox="1"/>
          <p:nvPr/>
        </p:nvSpPr>
        <p:spPr>
          <a:xfrm>
            <a:off x="9775490" y="1738872"/>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9" name="TextBox 8">
            <a:extLst>
              <a:ext uri="{FF2B5EF4-FFF2-40B4-BE49-F238E27FC236}">
                <a16:creationId xmlns:a16="http://schemas.microsoft.com/office/drawing/2014/main" id="{82AF91C1-3F79-4F9F-A9CC-56C567973475}"/>
              </a:ext>
            </a:extLst>
          </p:cNvPr>
          <p:cNvSpPr txBox="1"/>
          <p:nvPr/>
        </p:nvSpPr>
        <p:spPr>
          <a:xfrm>
            <a:off x="6222002" y="2916847"/>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7501335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94C88D-B6F7-4649-8FCC-53E98D4ED72E}"/>
              </a:ext>
            </a:extLst>
          </p:cNvPr>
          <p:cNvSpPr>
            <a:spLocks noGrp="1"/>
          </p:cNvSpPr>
          <p:nvPr>
            <p:ph type="sldNum" sz="quarter" idx="12"/>
          </p:nvPr>
        </p:nvSpPr>
        <p:spPr/>
        <p:txBody>
          <a:bodyPr/>
          <a:lstStyle/>
          <a:p>
            <a:fld id="{F8E28480-1C08-4458-AD97-0283E6FFD09D}" type="slidenum">
              <a:rPr lang="en-US" smtClean="0"/>
              <a:t>55</a:t>
            </a:fld>
            <a:endParaRPr lang="en-US"/>
          </a:p>
        </p:txBody>
      </p:sp>
      <p:cxnSp>
        <p:nvCxnSpPr>
          <p:cNvPr id="3" name="Straight Connector 2">
            <a:extLst>
              <a:ext uri="{FF2B5EF4-FFF2-40B4-BE49-F238E27FC236}">
                <a16:creationId xmlns:a16="http://schemas.microsoft.com/office/drawing/2014/main" id="{4B0A4A3E-DF0B-4CB7-846C-4F8B3FBF4394}"/>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FA61A3B3-7491-462E-8EFB-90F410900256}"/>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62F17C-FCD9-42A4-B8C2-387B9EFE27D7}"/>
              </a:ext>
            </a:extLst>
          </p:cNvPr>
          <p:cNvSpPr txBox="1"/>
          <p:nvPr/>
        </p:nvSpPr>
        <p:spPr>
          <a:xfrm>
            <a:off x="397141" y="1451142"/>
            <a:ext cx="3114101" cy="3337196"/>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do we find at Concord? Everyone who stands in opposition to the midnight cry comes into unity, they are in unity on nothing except their opposition to this movement and that is why we face a further shaking now. Everyone who rejects the midnight cry comes into unity on that one point. So we experience the death decree in the form of a shadow.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ECBC081B-C116-48A3-8D25-42D2401449E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24D1CEC-8F45-4735-BFC6-28B724528A10}"/>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9" name="TextBox 8">
            <a:extLst>
              <a:ext uri="{FF2B5EF4-FFF2-40B4-BE49-F238E27FC236}">
                <a16:creationId xmlns:a16="http://schemas.microsoft.com/office/drawing/2014/main" id="{2C24C94C-137F-4F3B-A1CC-2E024A698EAD}"/>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0" name="TextBox 9">
            <a:extLst>
              <a:ext uri="{FF2B5EF4-FFF2-40B4-BE49-F238E27FC236}">
                <a16:creationId xmlns:a16="http://schemas.microsoft.com/office/drawing/2014/main" id="{E4CBD5C2-9EF9-4578-9554-38959CB61B6E}"/>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1" name="TextBox 10">
            <a:extLst>
              <a:ext uri="{FF2B5EF4-FFF2-40B4-BE49-F238E27FC236}">
                <a16:creationId xmlns:a16="http://schemas.microsoft.com/office/drawing/2014/main" id="{55BCCA21-F8D2-4AE4-8088-9072D2423436}"/>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12" name="TextBox 11">
            <a:extLst>
              <a:ext uri="{FF2B5EF4-FFF2-40B4-BE49-F238E27FC236}">
                <a16:creationId xmlns:a16="http://schemas.microsoft.com/office/drawing/2014/main" id="{B263E2A0-FCCB-4733-9EE2-9BB3C4812B86}"/>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13" name="TextBox 12">
            <a:extLst>
              <a:ext uri="{FF2B5EF4-FFF2-40B4-BE49-F238E27FC236}">
                <a16:creationId xmlns:a16="http://schemas.microsoft.com/office/drawing/2014/main" id="{C32E1249-3118-49B8-BDBD-40DC1FECE72A}"/>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14" name="Straight Connector 13">
            <a:extLst>
              <a:ext uri="{FF2B5EF4-FFF2-40B4-BE49-F238E27FC236}">
                <a16:creationId xmlns:a16="http://schemas.microsoft.com/office/drawing/2014/main" id="{CE365D37-0977-42A4-A373-0ADD3D13907D}"/>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FEC4FEB-D307-44C7-B7DE-0EA610806125}"/>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196BFCB-8ABC-45E3-B43F-43636D3AB193}"/>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4F80705-B3D4-4438-B484-D627D147D283}"/>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6393D8B-6439-4969-B2B4-0E12E52407DF}"/>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9" name="Straight Connector 18">
            <a:extLst>
              <a:ext uri="{FF2B5EF4-FFF2-40B4-BE49-F238E27FC236}">
                <a16:creationId xmlns:a16="http://schemas.microsoft.com/office/drawing/2014/main" id="{3F5E6F82-C218-4631-B344-E5998CD20DFD}"/>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9DE66BA0-DB5F-4EE7-818B-573B7536CB5C}"/>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21" name="Straight Connector 20">
            <a:extLst>
              <a:ext uri="{FF2B5EF4-FFF2-40B4-BE49-F238E27FC236}">
                <a16:creationId xmlns:a16="http://schemas.microsoft.com/office/drawing/2014/main" id="{0A343238-AC3B-4200-B78A-9B02C8440A5F}"/>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82C9435-2D93-45A1-988F-35FC659F3E22}"/>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23" name="Straight Connector 22">
            <a:extLst>
              <a:ext uri="{FF2B5EF4-FFF2-40B4-BE49-F238E27FC236}">
                <a16:creationId xmlns:a16="http://schemas.microsoft.com/office/drawing/2014/main" id="{9A4630AD-1745-4CED-852F-5AE49E08B79A}"/>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4317509-DD68-4BFC-A299-34850513D953}"/>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E3E7A71-7109-4845-ACBF-1D6D817A7E27}"/>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4E4AB9B-23F7-4364-8B34-1CC52B553055}"/>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2A007B-4AF4-4F9F-B8D6-D455BB2E365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43CB0B9-B243-419D-83EB-523624CE0E5F}"/>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F6550B3-6729-4654-876E-9DD188D85A7F}"/>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BB73FDA-5BA8-4E3A-B310-9BB95E71D46E}"/>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08D4D34-71A7-4943-B146-E4DBD52EFB7F}"/>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250A84D-CD95-4759-A8CD-787D8267BD2E}"/>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D3B36BB-D461-4148-9CF2-31FBC7FB43AB}"/>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11CF57C-3719-4B01-A4AD-14C7E1BB1D55}"/>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1033772-9DE5-424C-B4F4-563CE4A4B4E5}"/>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527705-CF0A-420A-8957-B8F1E996274D}"/>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0DA3478-8D86-4FEC-9D71-0A41FD7FCABC}"/>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31C4000-CD53-4389-94C1-18895A2EF3EA}"/>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2ACCB56-51BA-4AB3-862E-AF81A4D895F2}"/>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732ECBF-F29D-4F01-89BA-4A97A99E712A}"/>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C86784B-D8B1-48FA-8A95-5F4C6015A83E}"/>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42" name="TextBox 41">
            <a:extLst>
              <a:ext uri="{FF2B5EF4-FFF2-40B4-BE49-F238E27FC236}">
                <a16:creationId xmlns:a16="http://schemas.microsoft.com/office/drawing/2014/main" id="{F5784CFB-F687-42B4-851F-E58F012C1802}"/>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43" name="TextBox 42">
            <a:extLst>
              <a:ext uri="{FF2B5EF4-FFF2-40B4-BE49-F238E27FC236}">
                <a16:creationId xmlns:a16="http://schemas.microsoft.com/office/drawing/2014/main" id="{4605643E-75E1-4AEB-9894-4236C9768235}"/>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44" name="TextBox 43">
            <a:extLst>
              <a:ext uri="{FF2B5EF4-FFF2-40B4-BE49-F238E27FC236}">
                <a16:creationId xmlns:a16="http://schemas.microsoft.com/office/drawing/2014/main" id="{6F1DE2C2-E6A8-4207-865F-E558B3054DD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45" name="TextBox 44">
            <a:extLst>
              <a:ext uri="{FF2B5EF4-FFF2-40B4-BE49-F238E27FC236}">
                <a16:creationId xmlns:a16="http://schemas.microsoft.com/office/drawing/2014/main" id="{2F38A8EA-259C-4AA1-B741-1A1CCDC95456}"/>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46" name="TextBox 45">
            <a:extLst>
              <a:ext uri="{FF2B5EF4-FFF2-40B4-BE49-F238E27FC236}">
                <a16:creationId xmlns:a16="http://schemas.microsoft.com/office/drawing/2014/main" id="{71EBB68D-8095-4DBE-921D-C4B5C5AAF0D1}"/>
              </a:ext>
            </a:extLst>
          </p:cNvPr>
          <p:cNvSpPr txBox="1"/>
          <p:nvPr/>
        </p:nvSpPr>
        <p:spPr>
          <a:xfrm>
            <a:off x="8106429" y="24481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7" name="TextBox 46">
            <a:extLst>
              <a:ext uri="{FF2B5EF4-FFF2-40B4-BE49-F238E27FC236}">
                <a16:creationId xmlns:a16="http://schemas.microsoft.com/office/drawing/2014/main" id="{944F8B77-D97C-4004-A4C5-0CD423B45462}"/>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48" name="TextBox 47">
            <a:extLst>
              <a:ext uri="{FF2B5EF4-FFF2-40B4-BE49-F238E27FC236}">
                <a16:creationId xmlns:a16="http://schemas.microsoft.com/office/drawing/2014/main" id="{EC328F9A-2DC6-4522-96D3-2BBD0B5F2369}"/>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49" name="TextBox 48">
            <a:extLst>
              <a:ext uri="{FF2B5EF4-FFF2-40B4-BE49-F238E27FC236}">
                <a16:creationId xmlns:a16="http://schemas.microsoft.com/office/drawing/2014/main" id="{F220576C-27C5-4963-A9E7-A4C1ED54EA2D}"/>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0" name="TextBox 49">
            <a:extLst>
              <a:ext uri="{FF2B5EF4-FFF2-40B4-BE49-F238E27FC236}">
                <a16:creationId xmlns:a16="http://schemas.microsoft.com/office/drawing/2014/main" id="{E1E7920C-F013-4C73-8424-20DE3272F183}"/>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1" name="TextBox 50">
            <a:extLst>
              <a:ext uri="{FF2B5EF4-FFF2-40B4-BE49-F238E27FC236}">
                <a16:creationId xmlns:a16="http://schemas.microsoft.com/office/drawing/2014/main" id="{3491333B-4DB7-4796-870B-EDDCEC800A20}"/>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2" name="TextBox 51">
            <a:extLst>
              <a:ext uri="{FF2B5EF4-FFF2-40B4-BE49-F238E27FC236}">
                <a16:creationId xmlns:a16="http://schemas.microsoft.com/office/drawing/2014/main" id="{AA083B5C-8156-435D-8F4D-D7E4688D7527}"/>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3" name="TextBox 52">
            <a:extLst>
              <a:ext uri="{FF2B5EF4-FFF2-40B4-BE49-F238E27FC236}">
                <a16:creationId xmlns:a16="http://schemas.microsoft.com/office/drawing/2014/main" id="{B276EB6B-5564-463C-BD8F-0A5765F19BD4}"/>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4" name="TextBox 53">
            <a:extLst>
              <a:ext uri="{FF2B5EF4-FFF2-40B4-BE49-F238E27FC236}">
                <a16:creationId xmlns:a16="http://schemas.microsoft.com/office/drawing/2014/main" id="{126EB1AD-246C-47E6-A4CA-9220C5E9AD8B}"/>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55" name="TextBox 54">
            <a:extLst>
              <a:ext uri="{FF2B5EF4-FFF2-40B4-BE49-F238E27FC236}">
                <a16:creationId xmlns:a16="http://schemas.microsoft.com/office/drawing/2014/main" id="{A63B1BEF-BA85-4672-85DC-9B54980F7744}"/>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56" name="Rectangle 55">
            <a:extLst>
              <a:ext uri="{FF2B5EF4-FFF2-40B4-BE49-F238E27FC236}">
                <a16:creationId xmlns:a16="http://schemas.microsoft.com/office/drawing/2014/main" id="{6AEF5E03-1592-4D56-AC1C-AE919A36CAB9}"/>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57" name="Straight Arrow Connector 56">
            <a:extLst>
              <a:ext uri="{FF2B5EF4-FFF2-40B4-BE49-F238E27FC236}">
                <a16:creationId xmlns:a16="http://schemas.microsoft.com/office/drawing/2014/main" id="{86E090F7-3707-4B94-9FB8-57CEF81F5291}"/>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70DEA470-340A-4F33-ABD4-DB5354C95E04}"/>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59" name="TextBox 58">
            <a:extLst>
              <a:ext uri="{FF2B5EF4-FFF2-40B4-BE49-F238E27FC236}">
                <a16:creationId xmlns:a16="http://schemas.microsoft.com/office/drawing/2014/main" id="{2ED6B8C2-AD4E-4F45-97B1-84BEF576893D}"/>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60" name="TextBox 59">
            <a:extLst>
              <a:ext uri="{FF2B5EF4-FFF2-40B4-BE49-F238E27FC236}">
                <a16:creationId xmlns:a16="http://schemas.microsoft.com/office/drawing/2014/main" id="{F185A502-5061-41A4-92E0-B291B761E100}"/>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61" name="TextBox 60">
            <a:extLst>
              <a:ext uri="{FF2B5EF4-FFF2-40B4-BE49-F238E27FC236}">
                <a16:creationId xmlns:a16="http://schemas.microsoft.com/office/drawing/2014/main" id="{8C9B8001-14B8-4F6F-9B0D-13DBAC27361A}"/>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62" name="Rectangle 61">
            <a:extLst>
              <a:ext uri="{FF2B5EF4-FFF2-40B4-BE49-F238E27FC236}">
                <a16:creationId xmlns:a16="http://schemas.microsoft.com/office/drawing/2014/main" id="{B72E641B-E006-4CA1-97DC-3B0F9B427D70}"/>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63" name="Straight Arrow Connector 62">
            <a:extLst>
              <a:ext uri="{FF2B5EF4-FFF2-40B4-BE49-F238E27FC236}">
                <a16:creationId xmlns:a16="http://schemas.microsoft.com/office/drawing/2014/main" id="{0BFAE0CB-339B-40C2-B6AF-9C355BDEDB6A}"/>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9069B752-9450-4BF9-A9FB-3B4E414AB4FA}"/>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65" name="TextBox 64">
            <a:extLst>
              <a:ext uri="{FF2B5EF4-FFF2-40B4-BE49-F238E27FC236}">
                <a16:creationId xmlns:a16="http://schemas.microsoft.com/office/drawing/2014/main" id="{74EE6AFD-2C39-4603-8B4B-AE39227EE1DC}"/>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66" name="TextBox 65">
            <a:extLst>
              <a:ext uri="{FF2B5EF4-FFF2-40B4-BE49-F238E27FC236}">
                <a16:creationId xmlns:a16="http://schemas.microsoft.com/office/drawing/2014/main" id="{231A0E92-F1F5-4A77-A3CE-29B3D5C06D93}"/>
              </a:ext>
            </a:extLst>
          </p:cNvPr>
          <p:cNvSpPr txBox="1"/>
          <p:nvPr/>
        </p:nvSpPr>
        <p:spPr>
          <a:xfrm>
            <a:off x="8239167" y="2662334"/>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67" name="TextBox 66">
            <a:extLst>
              <a:ext uri="{FF2B5EF4-FFF2-40B4-BE49-F238E27FC236}">
                <a16:creationId xmlns:a16="http://schemas.microsoft.com/office/drawing/2014/main" id="{19B9839A-F94D-442B-A6F0-57965A7C469F}"/>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68" name="TextBox 67">
            <a:extLst>
              <a:ext uri="{FF2B5EF4-FFF2-40B4-BE49-F238E27FC236}">
                <a16:creationId xmlns:a16="http://schemas.microsoft.com/office/drawing/2014/main" id="{C5999C81-8844-45D5-A828-095348E02D63}"/>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69" name="TextBox 68">
            <a:extLst>
              <a:ext uri="{FF2B5EF4-FFF2-40B4-BE49-F238E27FC236}">
                <a16:creationId xmlns:a16="http://schemas.microsoft.com/office/drawing/2014/main" id="{F19E44E6-7A46-4822-893B-D501F5553259}"/>
              </a:ext>
            </a:extLst>
          </p:cNvPr>
          <p:cNvSpPr txBox="1"/>
          <p:nvPr/>
        </p:nvSpPr>
        <p:spPr>
          <a:xfrm>
            <a:off x="8974258" y="550589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70" name="TextBox 69">
            <a:extLst>
              <a:ext uri="{FF2B5EF4-FFF2-40B4-BE49-F238E27FC236}">
                <a16:creationId xmlns:a16="http://schemas.microsoft.com/office/drawing/2014/main" id="{746B149B-DD68-4266-9837-E0B0E064A25B}"/>
              </a:ext>
            </a:extLst>
          </p:cNvPr>
          <p:cNvSpPr txBox="1"/>
          <p:nvPr/>
        </p:nvSpPr>
        <p:spPr>
          <a:xfrm>
            <a:off x="7561538" y="410614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71" name="TextBox 70">
            <a:extLst>
              <a:ext uri="{FF2B5EF4-FFF2-40B4-BE49-F238E27FC236}">
                <a16:creationId xmlns:a16="http://schemas.microsoft.com/office/drawing/2014/main" id="{453CE6E2-FFD0-4F2D-A2A2-BE0A6AF640B1}"/>
              </a:ext>
            </a:extLst>
          </p:cNvPr>
          <p:cNvSpPr txBox="1"/>
          <p:nvPr/>
        </p:nvSpPr>
        <p:spPr>
          <a:xfrm>
            <a:off x="9775490" y="1738872"/>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72" name="TextBox 71">
            <a:extLst>
              <a:ext uri="{FF2B5EF4-FFF2-40B4-BE49-F238E27FC236}">
                <a16:creationId xmlns:a16="http://schemas.microsoft.com/office/drawing/2014/main" id="{65A9454C-D15C-40BB-8F94-A1092B75724A}"/>
              </a:ext>
            </a:extLst>
          </p:cNvPr>
          <p:cNvSpPr txBox="1"/>
          <p:nvPr/>
        </p:nvSpPr>
        <p:spPr>
          <a:xfrm>
            <a:off x="6222002" y="2916847"/>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23288699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56</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29344" y="449605"/>
            <a:ext cx="3114101"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second advent, is there a literal second Advent here? No, but you can see it, you can see the shut door, the Sunday law, the midnight cry, the latter rain, time of trouble, Concord at death decree externally and internally, Concord, The upper room, the second Advent.  You have all of the shadow there, it's powerful but it doesn't have all of the contours of the body that you expect to find in the template line. So when we look at the close of probations that is what we see, successive shut doors. But we know it’s the shut door for the 144,000 but there for the 144,000 and the world in its entirety is the end of intercession.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74" name="TextBox 73">
            <a:extLst>
              <a:ext uri="{FF2B5EF4-FFF2-40B4-BE49-F238E27FC236}">
                <a16:creationId xmlns:a16="http://schemas.microsoft.com/office/drawing/2014/main" id="{7A0335B3-0492-4B2E-B195-B79740FA1C22}"/>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76" name="TextBox 75">
            <a:extLst>
              <a:ext uri="{FF2B5EF4-FFF2-40B4-BE49-F238E27FC236}">
                <a16:creationId xmlns:a16="http://schemas.microsoft.com/office/drawing/2014/main" id="{BE51CBBF-DFCE-4DBE-9C82-4E37E4F2B484}"/>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7" name="TextBox 76">
            <a:extLst>
              <a:ext uri="{FF2B5EF4-FFF2-40B4-BE49-F238E27FC236}">
                <a16:creationId xmlns:a16="http://schemas.microsoft.com/office/drawing/2014/main" id="{ECEE7893-01C3-4652-8326-35A3F2F443F6}"/>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8" name="TextBox 77">
            <a:extLst>
              <a:ext uri="{FF2B5EF4-FFF2-40B4-BE49-F238E27FC236}">
                <a16:creationId xmlns:a16="http://schemas.microsoft.com/office/drawing/2014/main" id="{18597CEB-A310-4130-8410-2B13A6636DAC}"/>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84" name="TextBox 83">
            <a:extLst>
              <a:ext uri="{FF2B5EF4-FFF2-40B4-BE49-F238E27FC236}">
                <a16:creationId xmlns:a16="http://schemas.microsoft.com/office/drawing/2014/main" id="{015AD754-5388-4B87-AE70-52A7EAE58910}"/>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91" name="TextBox 90">
            <a:extLst>
              <a:ext uri="{FF2B5EF4-FFF2-40B4-BE49-F238E27FC236}">
                <a16:creationId xmlns:a16="http://schemas.microsoft.com/office/drawing/2014/main" id="{BB6EF232-57AA-4D74-A3FD-EEC44AC8A31B}"/>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92" name="Straight Connector 91">
            <a:extLst>
              <a:ext uri="{FF2B5EF4-FFF2-40B4-BE49-F238E27FC236}">
                <a16:creationId xmlns:a16="http://schemas.microsoft.com/office/drawing/2014/main" id="{9E473820-3B89-475F-84F4-036D8FFF5C87}"/>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5E017B1-A79D-45B7-BCEB-524DFCB42EC6}"/>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D40CFE9-4A0A-4A5B-9288-E0B15440B70E}"/>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77AD583-8878-4641-A21F-E367EF6983C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8366F26F-7C80-4C69-BDD7-977F014A5AF3}"/>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7F70939A-521B-40C9-93AB-01EE7F2BD03A}"/>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4F8BA67-A4C5-4518-BA2F-C140781EF52F}"/>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E7C6B0C8-905B-4B06-9CC0-035D432FDDD1}"/>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90FE4B5-70A7-4A2D-A6FA-407C1B0EE18D}"/>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3AD156AE-7A1B-4964-AFC4-C72F4031C12D}"/>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414B461-3A49-443A-8A63-DC97B58DB2D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044688-DECE-4365-AAC5-2B691FFEC41B}"/>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984993A-4110-4789-AFD4-251538B04D6A}"/>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A771A7-3079-4C7B-B402-D58D6E72171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5FFBA76-10D8-4DEA-86A4-6C3B35FDD65D}"/>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3A51FC0-4662-4058-A4DD-738BB06E6207}"/>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13AFE8-26D2-4CE0-ADFC-23DE17AAFD4A}"/>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B154134-9DBA-4A5C-89E0-E0A554B9A0FF}"/>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9EDC2C7-1E9F-4078-9753-05CA6EBC8123}"/>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5322283-2552-438D-8F29-4F760667AD95}"/>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2AC4C66-DA9C-4306-A798-257B9681711B}"/>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5A727B2-C2BD-4E81-BF38-2FE0776B7E88}"/>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840C0A8-433C-4E23-B33F-485F0E5C244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1030CAE-D66E-4F00-9217-3D6DAA8A6673}"/>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3EF0BC6-EC10-4A58-94C5-60B913F8D4FC}"/>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FF8EE2A-E160-426E-B4D2-919C9F131753}"/>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DB56230-A216-4BB2-9AEC-C92DBEEB3330}"/>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E04AF5EB-821D-4750-B1AB-D814D3128440}"/>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20" name="TextBox 119">
            <a:extLst>
              <a:ext uri="{FF2B5EF4-FFF2-40B4-BE49-F238E27FC236}">
                <a16:creationId xmlns:a16="http://schemas.microsoft.com/office/drawing/2014/main" id="{0EE503D8-DA74-49FD-BF13-8FD352E05A8A}"/>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1" name="TextBox 120">
            <a:extLst>
              <a:ext uri="{FF2B5EF4-FFF2-40B4-BE49-F238E27FC236}">
                <a16:creationId xmlns:a16="http://schemas.microsoft.com/office/drawing/2014/main" id="{65A7E7B7-AFAD-46FA-B98F-6B14845E59E7}"/>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122" name="TextBox 121">
            <a:extLst>
              <a:ext uri="{FF2B5EF4-FFF2-40B4-BE49-F238E27FC236}">
                <a16:creationId xmlns:a16="http://schemas.microsoft.com/office/drawing/2014/main" id="{79C21C8F-3C75-4526-949F-08168E9763D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123" name="TextBox 122">
            <a:extLst>
              <a:ext uri="{FF2B5EF4-FFF2-40B4-BE49-F238E27FC236}">
                <a16:creationId xmlns:a16="http://schemas.microsoft.com/office/drawing/2014/main" id="{7AA28E43-E504-4B29-83BF-C340C832DB92}"/>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124" name="TextBox 123">
            <a:extLst>
              <a:ext uri="{FF2B5EF4-FFF2-40B4-BE49-F238E27FC236}">
                <a16:creationId xmlns:a16="http://schemas.microsoft.com/office/drawing/2014/main" id="{96307C41-3F67-4A1A-8F41-0F39C1D8F3BE}"/>
              </a:ext>
            </a:extLst>
          </p:cNvPr>
          <p:cNvSpPr txBox="1"/>
          <p:nvPr/>
        </p:nvSpPr>
        <p:spPr>
          <a:xfrm>
            <a:off x="8106429" y="24481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25" name="TextBox 124">
            <a:extLst>
              <a:ext uri="{FF2B5EF4-FFF2-40B4-BE49-F238E27FC236}">
                <a16:creationId xmlns:a16="http://schemas.microsoft.com/office/drawing/2014/main" id="{0ADAB9DF-519F-4CB5-AC25-2FCF708EE4E1}"/>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6" name="TextBox 125">
            <a:extLst>
              <a:ext uri="{FF2B5EF4-FFF2-40B4-BE49-F238E27FC236}">
                <a16:creationId xmlns:a16="http://schemas.microsoft.com/office/drawing/2014/main" id="{3110B936-B149-44D3-9DF0-0A0E04D66894}"/>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7" name="TextBox 126">
            <a:extLst>
              <a:ext uri="{FF2B5EF4-FFF2-40B4-BE49-F238E27FC236}">
                <a16:creationId xmlns:a16="http://schemas.microsoft.com/office/drawing/2014/main" id="{026C31A0-99E3-46D9-88A5-6F6C31D1BFF8}"/>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8" name="TextBox 127">
            <a:extLst>
              <a:ext uri="{FF2B5EF4-FFF2-40B4-BE49-F238E27FC236}">
                <a16:creationId xmlns:a16="http://schemas.microsoft.com/office/drawing/2014/main" id="{57C051E8-C16B-4E73-993A-2AE4B02BA59E}"/>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193C5AE9-F671-4782-BC45-C8062ADE9039}"/>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CCA221F3-3B2C-4D15-B4A3-406B1D487DBD}"/>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1" name="TextBox 130">
            <a:extLst>
              <a:ext uri="{FF2B5EF4-FFF2-40B4-BE49-F238E27FC236}">
                <a16:creationId xmlns:a16="http://schemas.microsoft.com/office/drawing/2014/main" id="{D93AF65E-4377-48F5-B224-A6894B344CC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2" name="TextBox 131">
            <a:extLst>
              <a:ext uri="{FF2B5EF4-FFF2-40B4-BE49-F238E27FC236}">
                <a16:creationId xmlns:a16="http://schemas.microsoft.com/office/drawing/2014/main" id="{9577C904-28FD-47F5-923F-C0CBBBD97A89}"/>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33" name="TextBox 132">
            <a:extLst>
              <a:ext uri="{FF2B5EF4-FFF2-40B4-BE49-F238E27FC236}">
                <a16:creationId xmlns:a16="http://schemas.microsoft.com/office/drawing/2014/main" id="{773652DD-6C4F-4E2F-ADFC-278DEAECBB8F}"/>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34" name="Rectangle 133">
            <a:extLst>
              <a:ext uri="{FF2B5EF4-FFF2-40B4-BE49-F238E27FC236}">
                <a16:creationId xmlns:a16="http://schemas.microsoft.com/office/drawing/2014/main" id="{FF9DDD57-05B5-4EAB-A1C7-22EDBB15DA21}"/>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135" name="Straight Arrow Connector 134">
            <a:extLst>
              <a:ext uri="{FF2B5EF4-FFF2-40B4-BE49-F238E27FC236}">
                <a16:creationId xmlns:a16="http://schemas.microsoft.com/office/drawing/2014/main" id="{C6A5935E-EEC1-449C-97D6-E43EA2694C8F}"/>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B40BBF26-7854-4C1A-8771-AE8F0D69F458}"/>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37" name="TextBox 136">
            <a:extLst>
              <a:ext uri="{FF2B5EF4-FFF2-40B4-BE49-F238E27FC236}">
                <a16:creationId xmlns:a16="http://schemas.microsoft.com/office/drawing/2014/main" id="{37635941-9C3D-4723-BD3F-B40F5FB766D6}"/>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138" name="TextBox 137">
            <a:extLst>
              <a:ext uri="{FF2B5EF4-FFF2-40B4-BE49-F238E27FC236}">
                <a16:creationId xmlns:a16="http://schemas.microsoft.com/office/drawing/2014/main" id="{2A77020B-30D7-49DF-B69F-1B7AEB7A5381}"/>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39" name="TextBox 138">
            <a:extLst>
              <a:ext uri="{FF2B5EF4-FFF2-40B4-BE49-F238E27FC236}">
                <a16:creationId xmlns:a16="http://schemas.microsoft.com/office/drawing/2014/main" id="{1623D891-3762-4ED2-8BCB-481FC4A33C2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140" name="Rectangle 139">
            <a:extLst>
              <a:ext uri="{FF2B5EF4-FFF2-40B4-BE49-F238E27FC236}">
                <a16:creationId xmlns:a16="http://schemas.microsoft.com/office/drawing/2014/main" id="{3C9C344F-30EA-4712-85CB-6205D48EB806}"/>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141" name="Straight Arrow Connector 140">
            <a:extLst>
              <a:ext uri="{FF2B5EF4-FFF2-40B4-BE49-F238E27FC236}">
                <a16:creationId xmlns:a16="http://schemas.microsoft.com/office/drawing/2014/main" id="{148D00D6-4E41-471E-A28E-885C2770CA1C}"/>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F0D29C0B-63B8-4134-B2BD-9E601F22687B}"/>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43" name="TextBox 142">
            <a:extLst>
              <a:ext uri="{FF2B5EF4-FFF2-40B4-BE49-F238E27FC236}">
                <a16:creationId xmlns:a16="http://schemas.microsoft.com/office/drawing/2014/main" id="{E20CAE48-581A-4D06-B922-F05D6100B079}"/>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44" name="TextBox 143">
            <a:extLst>
              <a:ext uri="{FF2B5EF4-FFF2-40B4-BE49-F238E27FC236}">
                <a16:creationId xmlns:a16="http://schemas.microsoft.com/office/drawing/2014/main" id="{113D81FE-0764-4EB0-BAE6-C78DE8C1934C}"/>
              </a:ext>
            </a:extLst>
          </p:cNvPr>
          <p:cNvSpPr txBox="1"/>
          <p:nvPr/>
        </p:nvSpPr>
        <p:spPr>
          <a:xfrm>
            <a:off x="8239167" y="2662334"/>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145" name="TextBox 144">
            <a:extLst>
              <a:ext uri="{FF2B5EF4-FFF2-40B4-BE49-F238E27FC236}">
                <a16:creationId xmlns:a16="http://schemas.microsoft.com/office/drawing/2014/main" id="{B5E096E0-2968-418D-9594-D50525F1E0DD}"/>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146" name="TextBox 145">
            <a:extLst>
              <a:ext uri="{FF2B5EF4-FFF2-40B4-BE49-F238E27FC236}">
                <a16:creationId xmlns:a16="http://schemas.microsoft.com/office/drawing/2014/main" id="{95B147FA-0D88-4AAE-988F-018DA2339176}"/>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 name="TextBox 2">
            <a:extLst>
              <a:ext uri="{FF2B5EF4-FFF2-40B4-BE49-F238E27FC236}">
                <a16:creationId xmlns:a16="http://schemas.microsoft.com/office/drawing/2014/main" id="{F88A821B-17DD-41E6-AE21-D99EE08C376E}"/>
              </a:ext>
            </a:extLst>
          </p:cNvPr>
          <p:cNvSpPr txBox="1"/>
          <p:nvPr/>
        </p:nvSpPr>
        <p:spPr>
          <a:xfrm>
            <a:off x="8974258" y="550589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4" name="TextBox 3">
            <a:extLst>
              <a:ext uri="{FF2B5EF4-FFF2-40B4-BE49-F238E27FC236}">
                <a16:creationId xmlns:a16="http://schemas.microsoft.com/office/drawing/2014/main" id="{AB351CE6-647E-40EC-B18F-0098428F4052}"/>
              </a:ext>
            </a:extLst>
          </p:cNvPr>
          <p:cNvSpPr txBox="1"/>
          <p:nvPr/>
        </p:nvSpPr>
        <p:spPr>
          <a:xfrm>
            <a:off x="7561538" y="410614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 name="TextBox 7">
            <a:extLst>
              <a:ext uri="{FF2B5EF4-FFF2-40B4-BE49-F238E27FC236}">
                <a16:creationId xmlns:a16="http://schemas.microsoft.com/office/drawing/2014/main" id="{25333772-9670-4C79-8425-C4552BC5EADB}"/>
              </a:ext>
            </a:extLst>
          </p:cNvPr>
          <p:cNvSpPr txBox="1"/>
          <p:nvPr/>
        </p:nvSpPr>
        <p:spPr>
          <a:xfrm>
            <a:off x="9775490" y="1738872"/>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9" name="TextBox 8">
            <a:extLst>
              <a:ext uri="{FF2B5EF4-FFF2-40B4-BE49-F238E27FC236}">
                <a16:creationId xmlns:a16="http://schemas.microsoft.com/office/drawing/2014/main" id="{82AF91C1-3F79-4F9F-A9CC-56C567973475}"/>
              </a:ext>
            </a:extLst>
          </p:cNvPr>
          <p:cNvSpPr txBox="1"/>
          <p:nvPr/>
        </p:nvSpPr>
        <p:spPr>
          <a:xfrm>
            <a:off x="6222002" y="2916847"/>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15475373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57</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57568" y="1026740"/>
            <a:ext cx="3114101" cy="392992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closing, we’ll summarize.  We’ve reminded ourselves of the four reform lines that construct the end of ancient and the end of modern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srael. We've reminded ourselves that there are three groups called, the 144,000 coming from one of those groups.  But there are three groups: priests, Levites,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Nethinims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church, church, world. We've seen that the two groups, the disciples, the Jews at Pentecost, and the gentiles at 34 ad.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74" name="TextBox 73">
            <a:extLst>
              <a:ext uri="{FF2B5EF4-FFF2-40B4-BE49-F238E27FC236}">
                <a16:creationId xmlns:a16="http://schemas.microsoft.com/office/drawing/2014/main" id="{7A0335B3-0492-4B2E-B195-B79740FA1C22}"/>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76" name="TextBox 75">
            <a:extLst>
              <a:ext uri="{FF2B5EF4-FFF2-40B4-BE49-F238E27FC236}">
                <a16:creationId xmlns:a16="http://schemas.microsoft.com/office/drawing/2014/main" id="{BE51CBBF-DFCE-4DBE-9C82-4E37E4F2B484}"/>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7" name="TextBox 76">
            <a:extLst>
              <a:ext uri="{FF2B5EF4-FFF2-40B4-BE49-F238E27FC236}">
                <a16:creationId xmlns:a16="http://schemas.microsoft.com/office/drawing/2014/main" id="{ECEE7893-01C3-4652-8326-35A3F2F443F6}"/>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8" name="TextBox 77">
            <a:extLst>
              <a:ext uri="{FF2B5EF4-FFF2-40B4-BE49-F238E27FC236}">
                <a16:creationId xmlns:a16="http://schemas.microsoft.com/office/drawing/2014/main" id="{18597CEB-A310-4130-8410-2B13A6636DAC}"/>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84" name="TextBox 83">
            <a:extLst>
              <a:ext uri="{FF2B5EF4-FFF2-40B4-BE49-F238E27FC236}">
                <a16:creationId xmlns:a16="http://schemas.microsoft.com/office/drawing/2014/main" id="{015AD754-5388-4B87-AE70-52A7EAE58910}"/>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91" name="TextBox 90">
            <a:extLst>
              <a:ext uri="{FF2B5EF4-FFF2-40B4-BE49-F238E27FC236}">
                <a16:creationId xmlns:a16="http://schemas.microsoft.com/office/drawing/2014/main" id="{BB6EF232-57AA-4D74-A3FD-EEC44AC8A31B}"/>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92" name="Straight Connector 91">
            <a:extLst>
              <a:ext uri="{FF2B5EF4-FFF2-40B4-BE49-F238E27FC236}">
                <a16:creationId xmlns:a16="http://schemas.microsoft.com/office/drawing/2014/main" id="{9E473820-3B89-475F-84F4-036D8FFF5C87}"/>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5E017B1-A79D-45B7-BCEB-524DFCB42EC6}"/>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D40CFE9-4A0A-4A5B-9288-E0B15440B70E}"/>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77AD583-8878-4641-A21F-E367EF6983C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8366F26F-7C80-4C69-BDD7-977F014A5AF3}"/>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7F70939A-521B-40C9-93AB-01EE7F2BD03A}"/>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4F8BA67-A4C5-4518-BA2F-C140781EF52F}"/>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E7C6B0C8-905B-4B06-9CC0-035D432FDDD1}"/>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90FE4B5-70A7-4A2D-A6FA-407C1B0EE18D}"/>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3AD156AE-7A1B-4964-AFC4-C72F4031C12D}"/>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414B461-3A49-443A-8A63-DC97B58DB2D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044688-DECE-4365-AAC5-2B691FFEC41B}"/>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984993A-4110-4789-AFD4-251538B04D6A}"/>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A771A7-3079-4C7B-B402-D58D6E72171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5FFBA76-10D8-4DEA-86A4-6C3B35FDD65D}"/>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3A51FC0-4662-4058-A4DD-738BB06E6207}"/>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13AFE8-26D2-4CE0-ADFC-23DE17AAFD4A}"/>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B154134-9DBA-4A5C-89E0-E0A554B9A0FF}"/>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9EDC2C7-1E9F-4078-9753-05CA6EBC8123}"/>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5322283-2552-438D-8F29-4F760667AD95}"/>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2AC4C66-DA9C-4306-A798-257B9681711B}"/>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5A727B2-C2BD-4E81-BF38-2FE0776B7E88}"/>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840C0A8-433C-4E23-B33F-485F0E5C244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1030CAE-D66E-4F00-9217-3D6DAA8A6673}"/>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3EF0BC6-EC10-4A58-94C5-60B913F8D4FC}"/>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FF8EE2A-E160-426E-B4D2-919C9F131753}"/>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DB56230-A216-4BB2-9AEC-C92DBEEB3330}"/>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E04AF5EB-821D-4750-B1AB-D814D3128440}"/>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20" name="TextBox 119">
            <a:extLst>
              <a:ext uri="{FF2B5EF4-FFF2-40B4-BE49-F238E27FC236}">
                <a16:creationId xmlns:a16="http://schemas.microsoft.com/office/drawing/2014/main" id="{0EE503D8-DA74-49FD-BF13-8FD352E05A8A}"/>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1" name="TextBox 120">
            <a:extLst>
              <a:ext uri="{FF2B5EF4-FFF2-40B4-BE49-F238E27FC236}">
                <a16:creationId xmlns:a16="http://schemas.microsoft.com/office/drawing/2014/main" id="{65A7E7B7-AFAD-46FA-B98F-6B14845E59E7}"/>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122" name="TextBox 121">
            <a:extLst>
              <a:ext uri="{FF2B5EF4-FFF2-40B4-BE49-F238E27FC236}">
                <a16:creationId xmlns:a16="http://schemas.microsoft.com/office/drawing/2014/main" id="{79C21C8F-3C75-4526-949F-08168E9763D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123" name="TextBox 122">
            <a:extLst>
              <a:ext uri="{FF2B5EF4-FFF2-40B4-BE49-F238E27FC236}">
                <a16:creationId xmlns:a16="http://schemas.microsoft.com/office/drawing/2014/main" id="{7AA28E43-E504-4B29-83BF-C340C832DB92}"/>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124" name="TextBox 123">
            <a:extLst>
              <a:ext uri="{FF2B5EF4-FFF2-40B4-BE49-F238E27FC236}">
                <a16:creationId xmlns:a16="http://schemas.microsoft.com/office/drawing/2014/main" id="{96307C41-3F67-4A1A-8F41-0F39C1D8F3BE}"/>
              </a:ext>
            </a:extLst>
          </p:cNvPr>
          <p:cNvSpPr txBox="1"/>
          <p:nvPr/>
        </p:nvSpPr>
        <p:spPr>
          <a:xfrm>
            <a:off x="8106429" y="24481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25" name="TextBox 124">
            <a:extLst>
              <a:ext uri="{FF2B5EF4-FFF2-40B4-BE49-F238E27FC236}">
                <a16:creationId xmlns:a16="http://schemas.microsoft.com/office/drawing/2014/main" id="{0ADAB9DF-519F-4CB5-AC25-2FCF708EE4E1}"/>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6" name="TextBox 125">
            <a:extLst>
              <a:ext uri="{FF2B5EF4-FFF2-40B4-BE49-F238E27FC236}">
                <a16:creationId xmlns:a16="http://schemas.microsoft.com/office/drawing/2014/main" id="{3110B936-B149-44D3-9DF0-0A0E04D66894}"/>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7" name="TextBox 126">
            <a:extLst>
              <a:ext uri="{FF2B5EF4-FFF2-40B4-BE49-F238E27FC236}">
                <a16:creationId xmlns:a16="http://schemas.microsoft.com/office/drawing/2014/main" id="{026C31A0-99E3-46D9-88A5-6F6C31D1BFF8}"/>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8" name="TextBox 127">
            <a:extLst>
              <a:ext uri="{FF2B5EF4-FFF2-40B4-BE49-F238E27FC236}">
                <a16:creationId xmlns:a16="http://schemas.microsoft.com/office/drawing/2014/main" id="{57C051E8-C16B-4E73-993A-2AE4B02BA59E}"/>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193C5AE9-F671-4782-BC45-C8062ADE9039}"/>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CCA221F3-3B2C-4D15-B4A3-406B1D487DBD}"/>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1" name="TextBox 130">
            <a:extLst>
              <a:ext uri="{FF2B5EF4-FFF2-40B4-BE49-F238E27FC236}">
                <a16:creationId xmlns:a16="http://schemas.microsoft.com/office/drawing/2014/main" id="{D93AF65E-4377-48F5-B224-A6894B344CC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2" name="TextBox 131">
            <a:extLst>
              <a:ext uri="{FF2B5EF4-FFF2-40B4-BE49-F238E27FC236}">
                <a16:creationId xmlns:a16="http://schemas.microsoft.com/office/drawing/2014/main" id="{9577C904-28FD-47F5-923F-C0CBBBD97A89}"/>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33" name="TextBox 132">
            <a:extLst>
              <a:ext uri="{FF2B5EF4-FFF2-40B4-BE49-F238E27FC236}">
                <a16:creationId xmlns:a16="http://schemas.microsoft.com/office/drawing/2014/main" id="{773652DD-6C4F-4E2F-ADFC-278DEAECBB8F}"/>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34" name="Rectangle 133">
            <a:extLst>
              <a:ext uri="{FF2B5EF4-FFF2-40B4-BE49-F238E27FC236}">
                <a16:creationId xmlns:a16="http://schemas.microsoft.com/office/drawing/2014/main" id="{FF9DDD57-05B5-4EAB-A1C7-22EDBB15DA21}"/>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135" name="Straight Arrow Connector 134">
            <a:extLst>
              <a:ext uri="{FF2B5EF4-FFF2-40B4-BE49-F238E27FC236}">
                <a16:creationId xmlns:a16="http://schemas.microsoft.com/office/drawing/2014/main" id="{C6A5935E-EEC1-449C-97D6-E43EA2694C8F}"/>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B40BBF26-7854-4C1A-8771-AE8F0D69F458}"/>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37" name="TextBox 136">
            <a:extLst>
              <a:ext uri="{FF2B5EF4-FFF2-40B4-BE49-F238E27FC236}">
                <a16:creationId xmlns:a16="http://schemas.microsoft.com/office/drawing/2014/main" id="{37635941-9C3D-4723-BD3F-B40F5FB766D6}"/>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138" name="TextBox 137">
            <a:extLst>
              <a:ext uri="{FF2B5EF4-FFF2-40B4-BE49-F238E27FC236}">
                <a16:creationId xmlns:a16="http://schemas.microsoft.com/office/drawing/2014/main" id="{2A77020B-30D7-49DF-B69F-1B7AEB7A5381}"/>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39" name="TextBox 138">
            <a:extLst>
              <a:ext uri="{FF2B5EF4-FFF2-40B4-BE49-F238E27FC236}">
                <a16:creationId xmlns:a16="http://schemas.microsoft.com/office/drawing/2014/main" id="{1623D891-3762-4ED2-8BCB-481FC4A33C2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140" name="Rectangle 139">
            <a:extLst>
              <a:ext uri="{FF2B5EF4-FFF2-40B4-BE49-F238E27FC236}">
                <a16:creationId xmlns:a16="http://schemas.microsoft.com/office/drawing/2014/main" id="{3C9C344F-30EA-4712-85CB-6205D48EB806}"/>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141" name="Straight Arrow Connector 140">
            <a:extLst>
              <a:ext uri="{FF2B5EF4-FFF2-40B4-BE49-F238E27FC236}">
                <a16:creationId xmlns:a16="http://schemas.microsoft.com/office/drawing/2014/main" id="{148D00D6-4E41-471E-A28E-885C2770CA1C}"/>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F0D29C0B-63B8-4134-B2BD-9E601F22687B}"/>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43" name="TextBox 142">
            <a:extLst>
              <a:ext uri="{FF2B5EF4-FFF2-40B4-BE49-F238E27FC236}">
                <a16:creationId xmlns:a16="http://schemas.microsoft.com/office/drawing/2014/main" id="{E20CAE48-581A-4D06-B922-F05D6100B079}"/>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44" name="TextBox 143">
            <a:extLst>
              <a:ext uri="{FF2B5EF4-FFF2-40B4-BE49-F238E27FC236}">
                <a16:creationId xmlns:a16="http://schemas.microsoft.com/office/drawing/2014/main" id="{113D81FE-0764-4EB0-BAE6-C78DE8C1934C}"/>
              </a:ext>
            </a:extLst>
          </p:cNvPr>
          <p:cNvSpPr txBox="1"/>
          <p:nvPr/>
        </p:nvSpPr>
        <p:spPr>
          <a:xfrm>
            <a:off x="8239167" y="2662334"/>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145" name="TextBox 144">
            <a:extLst>
              <a:ext uri="{FF2B5EF4-FFF2-40B4-BE49-F238E27FC236}">
                <a16:creationId xmlns:a16="http://schemas.microsoft.com/office/drawing/2014/main" id="{B5E096E0-2968-418D-9594-D50525F1E0DD}"/>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146" name="TextBox 145">
            <a:extLst>
              <a:ext uri="{FF2B5EF4-FFF2-40B4-BE49-F238E27FC236}">
                <a16:creationId xmlns:a16="http://schemas.microsoft.com/office/drawing/2014/main" id="{95B147FA-0D88-4AAE-988F-018DA2339176}"/>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 name="TextBox 2">
            <a:extLst>
              <a:ext uri="{FF2B5EF4-FFF2-40B4-BE49-F238E27FC236}">
                <a16:creationId xmlns:a16="http://schemas.microsoft.com/office/drawing/2014/main" id="{F88A821B-17DD-41E6-AE21-D99EE08C376E}"/>
              </a:ext>
            </a:extLst>
          </p:cNvPr>
          <p:cNvSpPr txBox="1"/>
          <p:nvPr/>
        </p:nvSpPr>
        <p:spPr>
          <a:xfrm>
            <a:off x="8974258" y="550589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4" name="TextBox 3">
            <a:extLst>
              <a:ext uri="{FF2B5EF4-FFF2-40B4-BE49-F238E27FC236}">
                <a16:creationId xmlns:a16="http://schemas.microsoft.com/office/drawing/2014/main" id="{AB351CE6-647E-40EC-B18F-0098428F4052}"/>
              </a:ext>
            </a:extLst>
          </p:cNvPr>
          <p:cNvSpPr txBox="1"/>
          <p:nvPr/>
        </p:nvSpPr>
        <p:spPr>
          <a:xfrm>
            <a:off x="7561538" y="410614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 name="TextBox 7">
            <a:extLst>
              <a:ext uri="{FF2B5EF4-FFF2-40B4-BE49-F238E27FC236}">
                <a16:creationId xmlns:a16="http://schemas.microsoft.com/office/drawing/2014/main" id="{25333772-9670-4C79-8425-C4552BC5EADB}"/>
              </a:ext>
            </a:extLst>
          </p:cNvPr>
          <p:cNvSpPr txBox="1"/>
          <p:nvPr/>
        </p:nvSpPr>
        <p:spPr>
          <a:xfrm>
            <a:off x="9775490" y="1738872"/>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9" name="TextBox 8">
            <a:extLst>
              <a:ext uri="{FF2B5EF4-FFF2-40B4-BE49-F238E27FC236}">
                <a16:creationId xmlns:a16="http://schemas.microsoft.com/office/drawing/2014/main" id="{82AF91C1-3F79-4F9F-A9CC-56C567973475}"/>
              </a:ext>
            </a:extLst>
          </p:cNvPr>
          <p:cNvSpPr txBox="1"/>
          <p:nvPr/>
        </p:nvSpPr>
        <p:spPr>
          <a:xfrm>
            <a:off x="6222002" y="2916847"/>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24181032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58</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68304" y="710082"/>
            <a:ext cx="3114101" cy="5411738"/>
          </a:xfrm>
          <a:prstGeom prst="rect">
            <a:avLst/>
          </a:prstGeom>
          <a:noFill/>
          <a:ln w="50800" cmpd="thinThick">
            <a:solidFill>
              <a:schemeClr val="accent1"/>
            </a:solidFill>
          </a:ln>
        </p:spPr>
        <p:txBody>
          <a:bodyPr wrap="square">
            <a:spAutoFit/>
          </a:bodyPr>
          <a:lstStyle/>
          <a:p>
            <a:pPr>
              <a:lnSpc>
                <a:spcPct val="107000"/>
              </a:lnSpc>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The Jews failed because they were so focused on the restoration of the glorious land, they're so focused on what they believe is about to occur externally that they fail to experience the necessary steps internally that would take them to 34 ad.  Because they fail in the history leading up to 34 ad there's no hope for them beyond as an institution and for many of them individually.   Adventism is going down the same road, the whole world is split into these two camps and Adventism finds themselves standing on the side that is already directly opposed to what prophecy tells us.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74" name="TextBox 73">
            <a:extLst>
              <a:ext uri="{FF2B5EF4-FFF2-40B4-BE49-F238E27FC236}">
                <a16:creationId xmlns:a16="http://schemas.microsoft.com/office/drawing/2014/main" id="{7A0335B3-0492-4B2E-B195-B79740FA1C22}"/>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76" name="TextBox 75">
            <a:extLst>
              <a:ext uri="{FF2B5EF4-FFF2-40B4-BE49-F238E27FC236}">
                <a16:creationId xmlns:a16="http://schemas.microsoft.com/office/drawing/2014/main" id="{BE51CBBF-DFCE-4DBE-9C82-4E37E4F2B484}"/>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77" name="TextBox 76">
            <a:extLst>
              <a:ext uri="{FF2B5EF4-FFF2-40B4-BE49-F238E27FC236}">
                <a16:creationId xmlns:a16="http://schemas.microsoft.com/office/drawing/2014/main" id="{ECEE7893-01C3-4652-8326-35A3F2F443F6}"/>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78" name="TextBox 77">
            <a:extLst>
              <a:ext uri="{FF2B5EF4-FFF2-40B4-BE49-F238E27FC236}">
                <a16:creationId xmlns:a16="http://schemas.microsoft.com/office/drawing/2014/main" id="{18597CEB-A310-4130-8410-2B13A6636DAC}"/>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84" name="TextBox 83">
            <a:extLst>
              <a:ext uri="{FF2B5EF4-FFF2-40B4-BE49-F238E27FC236}">
                <a16:creationId xmlns:a16="http://schemas.microsoft.com/office/drawing/2014/main" id="{015AD754-5388-4B87-AE70-52A7EAE58910}"/>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91" name="TextBox 90">
            <a:extLst>
              <a:ext uri="{FF2B5EF4-FFF2-40B4-BE49-F238E27FC236}">
                <a16:creationId xmlns:a16="http://schemas.microsoft.com/office/drawing/2014/main" id="{BB6EF232-57AA-4D74-A3FD-EEC44AC8A31B}"/>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92" name="Straight Connector 91">
            <a:extLst>
              <a:ext uri="{FF2B5EF4-FFF2-40B4-BE49-F238E27FC236}">
                <a16:creationId xmlns:a16="http://schemas.microsoft.com/office/drawing/2014/main" id="{9E473820-3B89-475F-84F4-036D8FFF5C87}"/>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5E017B1-A79D-45B7-BCEB-524DFCB42EC6}"/>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D40CFE9-4A0A-4A5B-9288-E0B15440B70E}"/>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77AD583-8878-4641-A21F-E367EF6983CB}"/>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8366F26F-7C80-4C69-BDD7-977F014A5AF3}"/>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7F70939A-521B-40C9-93AB-01EE7F2BD03A}"/>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4F8BA67-A4C5-4518-BA2F-C140781EF52F}"/>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E7C6B0C8-905B-4B06-9CC0-035D432FDDD1}"/>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90FE4B5-70A7-4A2D-A6FA-407C1B0EE18D}"/>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3AD156AE-7A1B-4964-AFC4-C72F4031C12D}"/>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414B461-3A49-443A-8A63-DC97B58DB2D9}"/>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044688-DECE-4365-AAC5-2B691FFEC41B}"/>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984993A-4110-4789-AFD4-251538B04D6A}"/>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A771A7-3079-4C7B-B402-D58D6E721714}"/>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5FFBA76-10D8-4DEA-86A4-6C3B35FDD65D}"/>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3A51FC0-4662-4058-A4DD-738BB06E6207}"/>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13AFE8-26D2-4CE0-ADFC-23DE17AAFD4A}"/>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B154134-9DBA-4A5C-89E0-E0A554B9A0FF}"/>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9EDC2C7-1E9F-4078-9753-05CA6EBC8123}"/>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5322283-2552-438D-8F29-4F760667AD95}"/>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2AC4C66-DA9C-4306-A798-257B9681711B}"/>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5A727B2-C2BD-4E81-BF38-2FE0776B7E88}"/>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840C0A8-433C-4E23-B33F-485F0E5C2446}"/>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1030CAE-D66E-4F00-9217-3D6DAA8A6673}"/>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3EF0BC6-EC10-4A58-94C5-60B913F8D4FC}"/>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FF8EE2A-E160-426E-B4D2-919C9F131753}"/>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DB56230-A216-4BB2-9AEC-C92DBEEB3330}"/>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E04AF5EB-821D-4750-B1AB-D814D3128440}"/>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120" name="TextBox 119">
            <a:extLst>
              <a:ext uri="{FF2B5EF4-FFF2-40B4-BE49-F238E27FC236}">
                <a16:creationId xmlns:a16="http://schemas.microsoft.com/office/drawing/2014/main" id="{0EE503D8-DA74-49FD-BF13-8FD352E05A8A}"/>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1" name="TextBox 120">
            <a:extLst>
              <a:ext uri="{FF2B5EF4-FFF2-40B4-BE49-F238E27FC236}">
                <a16:creationId xmlns:a16="http://schemas.microsoft.com/office/drawing/2014/main" id="{65A7E7B7-AFAD-46FA-B98F-6B14845E59E7}"/>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122" name="TextBox 121">
            <a:extLst>
              <a:ext uri="{FF2B5EF4-FFF2-40B4-BE49-F238E27FC236}">
                <a16:creationId xmlns:a16="http://schemas.microsoft.com/office/drawing/2014/main" id="{79C21C8F-3C75-4526-949F-08168E9763DF}"/>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123" name="TextBox 122">
            <a:extLst>
              <a:ext uri="{FF2B5EF4-FFF2-40B4-BE49-F238E27FC236}">
                <a16:creationId xmlns:a16="http://schemas.microsoft.com/office/drawing/2014/main" id="{7AA28E43-E504-4B29-83BF-C340C832DB92}"/>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124" name="TextBox 123">
            <a:extLst>
              <a:ext uri="{FF2B5EF4-FFF2-40B4-BE49-F238E27FC236}">
                <a16:creationId xmlns:a16="http://schemas.microsoft.com/office/drawing/2014/main" id="{96307C41-3F67-4A1A-8F41-0F39C1D8F3BE}"/>
              </a:ext>
            </a:extLst>
          </p:cNvPr>
          <p:cNvSpPr txBox="1"/>
          <p:nvPr/>
        </p:nvSpPr>
        <p:spPr>
          <a:xfrm>
            <a:off x="8106429" y="24481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25" name="TextBox 124">
            <a:extLst>
              <a:ext uri="{FF2B5EF4-FFF2-40B4-BE49-F238E27FC236}">
                <a16:creationId xmlns:a16="http://schemas.microsoft.com/office/drawing/2014/main" id="{0ADAB9DF-519F-4CB5-AC25-2FCF708EE4E1}"/>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6" name="TextBox 125">
            <a:extLst>
              <a:ext uri="{FF2B5EF4-FFF2-40B4-BE49-F238E27FC236}">
                <a16:creationId xmlns:a16="http://schemas.microsoft.com/office/drawing/2014/main" id="{3110B936-B149-44D3-9DF0-0A0E04D66894}"/>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7" name="TextBox 126">
            <a:extLst>
              <a:ext uri="{FF2B5EF4-FFF2-40B4-BE49-F238E27FC236}">
                <a16:creationId xmlns:a16="http://schemas.microsoft.com/office/drawing/2014/main" id="{026C31A0-99E3-46D9-88A5-6F6C31D1BFF8}"/>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8" name="TextBox 127">
            <a:extLst>
              <a:ext uri="{FF2B5EF4-FFF2-40B4-BE49-F238E27FC236}">
                <a16:creationId xmlns:a16="http://schemas.microsoft.com/office/drawing/2014/main" id="{57C051E8-C16B-4E73-993A-2AE4B02BA59E}"/>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193C5AE9-F671-4782-BC45-C8062ADE9039}"/>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CCA221F3-3B2C-4D15-B4A3-406B1D487DBD}"/>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1" name="TextBox 130">
            <a:extLst>
              <a:ext uri="{FF2B5EF4-FFF2-40B4-BE49-F238E27FC236}">
                <a16:creationId xmlns:a16="http://schemas.microsoft.com/office/drawing/2014/main" id="{D93AF65E-4377-48F5-B224-A6894B344CC2}"/>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2" name="TextBox 131">
            <a:extLst>
              <a:ext uri="{FF2B5EF4-FFF2-40B4-BE49-F238E27FC236}">
                <a16:creationId xmlns:a16="http://schemas.microsoft.com/office/drawing/2014/main" id="{9577C904-28FD-47F5-923F-C0CBBBD97A89}"/>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33" name="TextBox 132">
            <a:extLst>
              <a:ext uri="{FF2B5EF4-FFF2-40B4-BE49-F238E27FC236}">
                <a16:creationId xmlns:a16="http://schemas.microsoft.com/office/drawing/2014/main" id="{773652DD-6C4F-4E2F-ADFC-278DEAECBB8F}"/>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34" name="Rectangle 133">
            <a:extLst>
              <a:ext uri="{FF2B5EF4-FFF2-40B4-BE49-F238E27FC236}">
                <a16:creationId xmlns:a16="http://schemas.microsoft.com/office/drawing/2014/main" id="{FF9DDD57-05B5-4EAB-A1C7-22EDBB15DA21}"/>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135" name="Straight Arrow Connector 134">
            <a:extLst>
              <a:ext uri="{FF2B5EF4-FFF2-40B4-BE49-F238E27FC236}">
                <a16:creationId xmlns:a16="http://schemas.microsoft.com/office/drawing/2014/main" id="{C6A5935E-EEC1-449C-97D6-E43EA2694C8F}"/>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B40BBF26-7854-4C1A-8771-AE8F0D69F458}"/>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37" name="TextBox 136">
            <a:extLst>
              <a:ext uri="{FF2B5EF4-FFF2-40B4-BE49-F238E27FC236}">
                <a16:creationId xmlns:a16="http://schemas.microsoft.com/office/drawing/2014/main" id="{37635941-9C3D-4723-BD3F-B40F5FB766D6}"/>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138" name="TextBox 137">
            <a:extLst>
              <a:ext uri="{FF2B5EF4-FFF2-40B4-BE49-F238E27FC236}">
                <a16:creationId xmlns:a16="http://schemas.microsoft.com/office/drawing/2014/main" id="{2A77020B-30D7-49DF-B69F-1B7AEB7A5381}"/>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39" name="TextBox 138">
            <a:extLst>
              <a:ext uri="{FF2B5EF4-FFF2-40B4-BE49-F238E27FC236}">
                <a16:creationId xmlns:a16="http://schemas.microsoft.com/office/drawing/2014/main" id="{1623D891-3762-4ED2-8BCB-481FC4A33C2E}"/>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140" name="Rectangle 139">
            <a:extLst>
              <a:ext uri="{FF2B5EF4-FFF2-40B4-BE49-F238E27FC236}">
                <a16:creationId xmlns:a16="http://schemas.microsoft.com/office/drawing/2014/main" id="{3C9C344F-30EA-4712-85CB-6205D48EB806}"/>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141" name="Straight Arrow Connector 140">
            <a:extLst>
              <a:ext uri="{FF2B5EF4-FFF2-40B4-BE49-F238E27FC236}">
                <a16:creationId xmlns:a16="http://schemas.microsoft.com/office/drawing/2014/main" id="{148D00D6-4E41-471E-A28E-885C2770CA1C}"/>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F0D29C0B-63B8-4134-B2BD-9E601F22687B}"/>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43" name="TextBox 142">
            <a:extLst>
              <a:ext uri="{FF2B5EF4-FFF2-40B4-BE49-F238E27FC236}">
                <a16:creationId xmlns:a16="http://schemas.microsoft.com/office/drawing/2014/main" id="{E20CAE48-581A-4D06-B922-F05D6100B079}"/>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44" name="TextBox 143">
            <a:extLst>
              <a:ext uri="{FF2B5EF4-FFF2-40B4-BE49-F238E27FC236}">
                <a16:creationId xmlns:a16="http://schemas.microsoft.com/office/drawing/2014/main" id="{113D81FE-0764-4EB0-BAE6-C78DE8C1934C}"/>
              </a:ext>
            </a:extLst>
          </p:cNvPr>
          <p:cNvSpPr txBox="1"/>
          <p:nvPr/>
        </p:nvSpPr>
        <p:spPr>
          <a:xfrm>
            <a:off x="8239167" y="2662334"/>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145" name="TextBox 144">
            <a:extLst>
              <a:ext uri="{FF2B5EF4-FFF2-40B4-BE49-F238E27FC236}">
                <a16:creationId xmlns:a16="http://schemas.microsoft.com/office/drawing/2014/main" id="{B5E096E0-2968-418D-9594-D50525F1E0DD}"/>
              </a:ext>
            </a:extLst>
          </p:cNvPr>
          <p:cNvSpPr txBox="1"/>
          <p:nvPr/>
        </p:nvSpPr>
        <p:spPr>
          <a:xfrm>
            <a:off x="6750412" y="449605"/>
            <a:ext cx="940441" cy="276999"/>
          </a:xfrm>
          <a:prstGeom prst="rect">
            <a:avLst/>
          </a:prstGeom>
          <a:noFill/>
          <a:ln>
            <a:solidFill>
              <a:schemeClr val="tx1"/>
            </a:solidFill>
          </a:ln>
        </p:spPr>
        <p:txBody>
          <a:bodyPr wrap="square" rtlCol="0">
            <a:spAutoFit/>
          </a:bodyPr>
          <a:lstStyle/>
          <a:p>
            <a:pPr algn="ctr"/>
            <a:r>
              <a:rPr lang="en-US" sz="1200" dirty="0">
                <a:solidFill>
                  <a:srgbClr val="FF0000"/>
                </a:solidFill>
                <a:latin typeface="Arial Narrow" panose="020B0606020202030204" pitchFamily="34" charset="0"/>
              </a:rPr>
              <a:t>Rome</a:t>
            </a:r>
          </a:p>
        </p:txBody>
      </p:sp>
      <p:sp>
        <p:nvSpPr>
          <p:cNvPr id="146" name="TextBox 145">
            <a:extLst>
              <a:ext uri="{FF2B5EF4-FFF2-40B4-BE49-F238E27FC236}">
                <a16:creationId xmlns:a16="http://schemas.microsoft.com/office/drawing/2014/main" id="{95B147FA-0D88-4AAE-988F-018DA2339176}"/>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3" name="TextBox 2">
            <a:extLst>
              <a:ext uri="{FF2B5EF4-FFF2-40B4-BE49-F238E27FC236}">
                <a16:creationId xmlns:a16="http://schemas.microsoft.com/office/drawing/2014/main" id="{F88A821B-17DD-41E6-AE21-D99EE08C376E}"/>
              </a:ext>
            </a:extLst>
          </p:cNvPr>
          <p:cNvSpPr txBox="1"/>
          <p:nvPr/>
        </p:nvSpPr>
        <p:spPr>
          <a:xfrm>
            <a:off x="8974258" y="550589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4" name="TextBox 3">
            <a:extLst>
              <a:ext uri="{FF2B5EF4-FFF2-40B4-BE49-F238E27FC236}">
                <a16:creationId xmlns:a16="http://schemas.microsoft.com/office/drawing/2014/main" id="{AB351CE6-647E-40EC-B18F-0098428F4052}"/>
              </a:ext>
            </a:extLst>
          </p:cNvPr>
          <p:cNvSpPr txBox="1"/>
          <p:nvPr/>
        </p:nvSpPr>
        <p:spPr>
          <a:xfrm>
            <a:off x="7561538" y="410614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 name="TextBox 7">
            <a:extLst>
              <a:ext uri="{FF2B5EF4-FFF2-40B4-BE49-F238E27FC236}">
                <a16:creationId xmlns:a16="http://schemas.microsoft.com/office/drawing/2014/main" id="{25333772-9670-4C79-8425-C4552BC5EADB}"/>
              </a:ext>
            </a:extLst>
          </p:cNvPr>
          <p:cNvSpPr txBox="1"/>
          <p:nvPr/>
        </p:nvSpPr>
        <p:spPr>
          <a:xfrm>
            <a:off x="9775490" y="1738872"/>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9" name="TextBox 8">
            <a:extLst>
              <a:ext uri="{FF2B5EF4-FFF2-40B4-BE49-F238E27FC236}">
                <a16:creationId xmlns:a16="http://schemas.microsoft.com/office/drawing/2014/main" id="{82AF91C1-3F79-4F9F-A9CC-56C567973475}"/>
              </a:ext>
            </a:extLst>
          </p:cNvPr>
          <p:cNvSpPr txBox="1"/>
          <p:nvPr/>
        </p:nvSpPr>
        <p:spPr>
          <a:xfrm>
            <a:off x="6222002" y="2916847"/>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Tree>
    <p:extLst>
      <p:ext uri="{BB962C8B-B14F-4D97-AF65-F5344CB8AC3E}">
        <p14:creationId xmlns:p14="http://schemas.microsoft.com/office/powerpoint/2010/main" val="7563984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59</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95492" y="572043"/>
            <a:ext cx="3114101"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make one final point about that.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Two camps. You have social liberalism says the great threat is nationalism. You have social conservatism says the great threat is globalism, satanic deep state, the United Nations coming into unity working as a block, the European union, the World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ealth Organization. You have these two different sides.  When we have the current shaking in this movement, what people are doing is saying if I have the freedom, if you truly give me freedom then I am liberal but I have the freedom to be socially conservative.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grpSp>
        <p:nvGrpSpPr>
          <p:cNvPr id="10" name="Group 9">
            <a:extLst>
              <a:ext uri="{FF2B5EF4-FFF2-40B4-BE49-F238E27FC236}">
                <a16:creationId xmlns:a16="http://schemas.microsoft.com/office/drawing/2014/main" id="{2D279EF3-5DDE-4B64-BCEF-725C59B3AFD1}"/>
              </a:ext>
            </a:extLst>
          </p:cNvPr>
          <p:cNvGrpSpPr/>
          <p:nvPr/>
        </p:nvGrpSpPr>
        <p:grpSpPr>
          <a:xfrm>
            <a:off x="4666129" y="789717"/>
            <a:ext cx="6731192" cy="4681869"/>
            <a:chOff x="5168361" y="1768383"/>
            <a:chExt cx="3720476" cy="2126129"/>
          </a:xfrm>
        </p:grpSpPr>
        <p:sp>
          <p:nvSpPr>
            <p:cNvPr id="73" name="TextBox 72">
              <a:extLst>
                <a:ext uri="{FF2B5EF4-FFF2-40B4-BE49-F238E27FC236}">
                  <a16:creationId xmlns:a16="http://schemas.microsoft.com/office/drawing/2014/main" id="{3D70358D-54C1-4EEC-8828-C6F4FE8743E4}"/>
                </a:ext>
              </a:extLst>
            </p:cNvPr>
            <p:cNvSpPr txBox="1"/>
            <p:nvPr/>
          </p:nvSpPr>
          <p:spPr>
            <a:xfrm>
              <a:off x="5287636" y="2650582"/>
              <a:ext cx="1321576" cy="1243930"/>
            </a:xfrm>
            <a:prstGeom prst="rect">
              <a:avLst/>
            </a:prstGeom>
            <a:noFill/>
            <a:ln>
              <a:solidFill>
                <a:schemeClr val="tx1"/>
              </a:solidFill>
            </a:ln>
          </p:spPr>
          <p:txBody>
            <a:bodyPr wrap="square" rtlCol="0">
              <a:spAutoFit/>
            </a:bodyPr>
            <a:lstStyle/>
            <a:p>
              <a:pPr algn="ctr"/>
              <a:r>
                <a:rPr lang="en-US" sz="2800" b="1" dirty="0">
                  <a:latin typeface="Arial Narrow" panose="020B0606020202030204" pitchFamily="34" charset="0"/>
                </a:rPr>
                <a:t>Liberalism</a:t>
              </a:r>
            </a:p>
            <a:p>
              <a:pPr algn="ctr"/>
              <a:r>
                <a:rPr lang="en-US" b="1" dirty="0">
                  <a:latin typeface="Arial Narrow" panose="020B0606020202030204" pitchFamily="34" charset="0"/>
                </a:rPr>
                <a:t>Globalism</a:t>
              </a:r>
            </a:p>
            <a:p>
              <a:pPr algn="ctr"/>
              <a:r>
                <a:rPr lang="en-US" dirty="0">
                  <a:latin typeface="Arial Narrow" panose="020B0606020202030204" pitchFamily="34" charset="0"/>
                </a:rPr>
                <a:t>UN</a:t>
              </a:r>
            </a:p>
            <a:p>
              <a:pPr algn="ctr"/>
              <a:r>
                <a:rPr lang="en-US" dirty="0">
                  <a:latin typeface="Arial Narrow" panose="020B0606020202030204" pitchFamily="34" charset="0"/>
                </a:rPr>
                <a:t>Satanic deep state</a:t>
              </a:r>
            </a:p>
            <a:p>
              <a:pPr algn="ctr"/>
              <a:r>
                <a:rPr lang="en-US" dirty="0" err="1">
                  <a:latin typeface="Arial Narrow" panose="020B0606020202030204" pitchFamily="34" charset="0"/>
                </a:rPr>
                <a:t>QAnon</a:t>
              </a:r>
              <a:endParaRPr lang="en-US" dirty="0">
                <a:latin typeface="Arial Narrow" panose="020B0606020202030204" pitchFamily="34" charset="0"/>
              </a:endParaRPr>
            </a:p>
            <a:p>
              <a:pPr algn="ctr"/>
              <a:r>
                <a:rPr lang="en-US" dirty="0">
                  <a:latin typeface="Arial Narrow" panose="020B0606020202030204" pitchFamily="34" charset="0"/>
                </a:rPr>
                <a:t>Secret Societies</a:t>
              </a:r>
            </a:p>
            <a:p>
              <a:pPr algn="ctr"/>
              <a:r>
                <a:rPr lang="en-US" dirty="0" err="1">
                  <a:latin typeface="Arial Narrow" panose="020B0606020202030204" pitchFamily="34" charset="0"/>
                </a:rPr>
                <a:t>Rothchilds</a:t>
              </a:r>
              <a:endParaRPr lang="en-US" dirty="0">
                <a:latin typeface="Arial Narrow" panose="020B0606020202030204" pitchFamily="34" charset="0"/>
              </a:endParaRPr>
            </a:p>
            <a:p>
              <a:pPr algn="ctr"/>
              <a:r>
                <a:rPr lang="en-US" dirty="0">
                  <a:latin typeface="Arial Narrow" panose="020B0606020202030204" pitchFamily="34" charset="0"/>
                </a:rPr>
                <a:t>Bill Gates</a:t>
              </a:r>
            </a:p>
            <a:p>
              <a:pPr algn="ctr"/>
              <a:r>
                <a:rPr lang="en-US" dirty="0">
                  <a:latin typeface="Arial Narrow" panose="020B0606020202030204" pitchFamily="34" charset="0"/>
                </a:rPr>
                <a:t>Vaccines </a:t>
              </a:r>
            </a:p>
          </p:txBody>
        </p:sp>
        <p:sp>
          <p:nvSpPr>
            <p:cNvPr id="75" name="TextBox 74">
              <a:extLst>
                <a:ext uri="{FF2B5EF4-FFF2-40B4-BE49-F238E27FC236}">
                  <a16:creationId xmlns:a16="http://schemas.microsoft.com/office/drawing/2014/main" id="{5EB376FC-980A-41DA-A473-2E1E257E6D11}"/>
                </a:ext>
              </a:extLst>
            </p:cNvPr>
            <p:cNvSpPr txBox="1"/>
            <p:nvPr/>
          </p:nvSpPr>
          <p:spPr>
            <a:xfrm>
              <a:off x="6228966" y="1768383"/>
              <a:ext cx="1557804" cy="181698"/>
            </a:xfrm>
            <a:prstGeom prst="rect">
              <a:avLst/>
            </a:prstGeom>
            <a:noFill/>
          </p:spPr>
          <p:txBody>
            <a:bodyPr wrap="square" rtlCol="0">
              <a:spAutoFit/>
            </a:bodyPr>
            <a:lstStyle/>
            <a:p>
              <a:pPr algn="ctr"/>
              <a:r>
                <a:rPr lang="en-US" sz="2000" b="1" dirty="0">
                  <a:latin typeface="Arial Narrow" panose="020B0606020202030204" pitchFamily="34" charset="0"/>
                </a:rPr>
                <a:t>1 World Gov</a:t>
              </a:r>
              <a:r>
                <a:rPr lang="en-US" sz="1200" dirty="0">
                  <a:latin typeface="Arial Narrow" panose="020B0606020202030204" pitchFamily="34" charset="0"/>
                </a:rPr>
                <a:t>.</a:t>
              </a:r>
            </a:p>
          </p:txBody>
        </p:sp>
        <p:sp>
          <p:nvSpPr>
            <p:cNvPr id="79" name="TextBox 78">
              <a:extLst>
                <a:ext uri="{FF2B5EF4-FFF2-40B4-BE49-F238E27FC236}">
                  <a16:creationId xmlns:a16="http://schemas.microsoft.com/office/drawing/2014/main" id="{4B3F9252-8982-494E-8576-C0E6950542A5}"/>
                </a:ext>
              </a:extLst>
            </p:cNvPr>
            <p:cNvSpPr txBox="1"/>
            <p:nvPr/>
          </p:nvSpPr>
          <p:spPr>
            <a:xfrm>
              <a:off x="7214384" y="2646744"/>
              <a:ext cx="1468025" cy="1118139"/>
            </a:xfrm>
            <a:prstGeom prst="rect">
              <a:avLst/>
            </a:prstGeom>
            <a:noFill/>
            <a:ln>
              <a:solidFill>
                <a:schemeClr val="tx1"/>
              </a:solidFill>
            </a:ln>
          </p:spPr>
          <p:txBody>
            <a:bodyPr wrap="square" rtlCol="0">
              <a:spAutoFit/>
            </a:bodyPr>
            <a:lstStyle/>
            <a:p>
              <a:pPr algn="ctr"/>
              <a:r>
                <a:rPr lang="en-US" sz="2800" b="1" dirty="0">
                  <a:latin typeface="Arial Narrow" panose="020B0606020202030204" pitchFamily="34" charset="0"/>
                </a:rPr>
                <a:t>Conservativism</a:t>
              </a:r>
            </a:p>
            <a:p>
              <a:pPr algn="ctr"/>
              <a:r>
                <a:rPr lang="en-US" b="1" dirty="0">
                  <a:latin typeface="Arial Narrow" panose="020B0606020202030204" pitchFamily="34" charset="0"/>
                </a:rPr>
                <a:t>Nationalism</a:t>
              </a:r>
            </a:p>
            <a:p>
              <a:pPr algn="ctr"/>
              <a:r>
                <a:rPr lang="en-US" dirty="0">
                  <a:latin typeface="Arial Narrow" panose="020B0606020202030204" pitchFamily="34" charset="0"/>
                </a:rPr>
                <a:t>USA Dictatorship</a:t>
              </a:r>
            </a:p>
            <a:p>
              <a:pPr algn="ctr"/>
              <a:r>
                <a:rPr lang="en-US" u="sng" dirty="0">
                  <a:latin typeface="Arial Narrow" panose="020B0606020202030204" pitchFamily="34" charset="0"/>
                </a:rPr>
                <a:t>USA</a:t>
              </a:r>
            </a:p>
            <a:p>
              <a:pPr algn="ctr"/>
              <a:r>
                <a:rPr lang="en-US" dirty="0">
                  <a:latin typeface="Arial Narrow" panose="020B0606020202030204" pitchFamily="34" charset="0"/>
                </a:rPr>
                <a:t>UN</a:t>
              </a:r>
            </a:p>
            <a:p>
              <a:pPr algn="ctr"/>
              <a:r>
                <a:rPr lang="en-US" dirty="0">
                  <a:latin typeface="Arial Narrow" panose="020B0606020202030204" pitchFamily="34" charset="0"/>
                </a:rPr>
                <a:t>Rep. Party</a:t>
              </a:r>
            </a:p>
            <a:p>
              <a:pPr algn="ctr"/>
              <a:r>
                <a:rPr lang="en-US" dirty="0">
                  <a:latin typeface="Arial Narrow" panose="020B0606020202030204" pitchFamily="34" charset="0"/>
                </a:rPr>
                <a:t>Parables</a:t>
              </a:r>
            </a:p>
            <a:p>
              <a:pPr algn="ctr"/>
              <a:r>
                <a:rPr lang="en-US" dirty="0">
                  <a:latin typeface="Arial Narrow" panose="020B0606020202030204" pitchFamily="34" charset="0"/>
                </a:rPr>
                <a:t>WW1 + WW2 = WW3</a:t>
              </a:r>
            </a:p>
          </p:txBody>
        </p:sp>
        <p:cxnSp>
          <p:nvCxnSpPr>
            <p:cNvPr id="80" name="Straight Arrow Connector 79">
              <a:extLst>
                <a:ext uri="{FF2B5EF4-FFF2-40B4-BE49-F238E27FC236}">
                  <a16:creationId xmlns:a16="http://schemas.microsoft.com/office/drawing/2014/main" id="{359E6C69-DBE3-4537-9BA5-DC83EEA16EDE}"/>
                </a:ext>
              </a:extLst>
            </p:cNvPr>
            <p:cNvCxnSpPr>
              <a:cxnSpLocks/>
            </p:cNvCxnSpPr>
            <p:nvPr/>
          </p:nvCxnSpPr>
          <p:spPr>
            <a:xfrm flipH="1">
              <a:off x="6082408" y="2023460"/>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B20CDBFE-2631-4BAC-9A93-A1A5A0A9CFBF}"/>
                </a:ext>
              </a:extLst>
            </p:cNvPr>
            <p:cNvCxnSpPr>
              <a:cxnSpLocks/>
            </p:cNvCxnSpPr>
            <p:nvPr/>
          </p:nvCxnSpPr>
          <p:spPr>
            <a:xfrm>
              <a:off x="7447124" y="2001541"/>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6205AF37-0CAB-4D0B-8003-1A5633A7E9B3}"/>
                </a:ext>
              </a:extLst>
            </p:cNvPr>
            <p:cNvSpPr txBox="1"/>
            <p:nvPr/>
          </p:nvSpPr>
          <p:spPr>
            <a:xfrm>
              <a:off x="5168361" y="2073988"/>
              <a:ext cx="940441" cy="265558"/>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
          <p:nvSpPr>
            <p:cNvPr id="83" name="TextBox 82">
              <a:extLst>
                <a:ext uri="{FF2B5EF4-FFF2-40B4-BE49-F238E27FC236}">
                  <a16:creationId xmlns:a16="http://schemas.microsoft.com/office/drawing/2014/main" id="{5D9AD5C3-E7C9-4C32-8881-C1D9245D9BF6}"/>
                </a:ext>
              </a:extLst>
            </p:cNvPr>
            <p:cNvSpPr txBox="1"/>
            <p:nvPr/>
          </p:nvSpPr>
          <p:spPr>
            <a:xfrm>
              <a:off x="7948396" y="2073988"/>
              <a:ext cx="940441" cy="265558"/>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dictator</a:t>
              </a:r>
            </a:p>
          </p:txBody>
        </p:sp>
      </p:grpSp>
    </p:spTree>
    <p:extLst>
      <p:ext uri="{BB962C8B-B14F-4D97-AF65-F5344CB8AC3E}">
        <p14:creationId xmlns:p14="http://schemas.microsoft.com/office/powerpoint/2010/main" val="422823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1195025" y="1305764"/>
            <a:ext cx="10115459" cy="1262653"/>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 of modern Israel  - this is where we began to make application to the beginning and the end of our own people’s.  Beginning of modern Israel, what year were the train systems developed? The first passenger train month and year?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First passenger train begins operation December 25, 1830</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Just in time, a few days before 1831.   In 1831 what is William Miller going to do? He's going to begin to travel and teach his message of the second Advent.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p:txBody>
          <a:bodyPr/>
          <a:lstStyle/>
          <a:p>
            <a:fld id="{F8E28480-1C08-4458-AD97-0283E6FFD09D}" type="slidenum">
              <a:rPr lang="en-US" smtClean="0"/>
              <a:t>6</a:t>
            </a:fld>
            <a:endParaRPr lang="en-US"/>
          </a:p>
        </p:txBody>
      </p:sp>
      <p:sp>
        <p:nvSpPr>
          <p:cNvPr id="7" name="TextBox 6">
            <a:extLst>
              <a:ext uri="{FF2B5EF4-FFF2-40B4-BE49-F238E27FC236}">
                <a16:creationId xmlns:a16="http://schemas.microsoft.com/office/drawing/2014/main" id="{620ED2EE-39E6-46CD-825F-17BADE6B19F2}"/>
              </a:ext>
            </a:extLst>
          </p:cNvPr>
          <p:cNvSpPr txBox="1"/>
          <p:nvPr/>
        </p:nvSpPr>
        <p:spPr>
          <a:xfrm>
            <a:off x="4536729" y="4769797"/>
            <a:ext cx="7015545" cy="1323439"/>
          </a:xfrm>
          <a:prstGeom prst="rect">
            <a:avLst/>
          </a:prstGeom>
          <a:noFill/>
        </p:spPr>
        <p:txBody>
          <a:bodyPr wrap="square">
            <a:spAutoFit/>
          </a:bodyPr>
          <a:lstStyle/>
          <a:p>
            <a:r>
              <a:rPr lang="en-US" sz="1600" b="0" i="0" dirty="0">
                <a:effectLst/>
                <a:latin typeface="Arial Narrow" panose="020B0606020202030204" pitchFamily="34" charset="0"/>
              </a:rPr>
              <a:t>Trains:  Dec. 25, 1830 first steam power passenger service</a:t>
            </a:r>
          </a:p>
          <a:p>
            <a:r>
              <a:rPr lang="en-US" sz="1600" dirty="0">
                <a:latin typeface="Arial Narrow" panose="020B0606020202030204" pitchFamily="34" charset="0"/>
              </a:rPr>
              <a:t>Track laid and open for operation:</a:t>
            </a:r>
          </a:p>
          <a:p>
            <a:pPr marL="285750" indent="-285750">
              <a:buFont typeface="Arial" panose="020B0604020202020204" pitchFamily="34" charset="0"/>
              <a:buChar char="•"/>
            </a:pPr>
            <a:r>
              <a:rPr lang="en-US" sz="1600" b="0" i="0" dirty="0">
                <a:effectLst/>
                <a:latin typeface="Arial Narrow" panose="020B0606020202030204" pitchFamily="34" charset="0"/>
              </a:rPr>
              <a:t>Miller:    1830-1840 1800 miles of track</a:t>
            </a:r>
          </a:p>
          <a:p>
            <a:pPr marL="285750" indent="-285750">
              <a:buFont typeface="Arial" panose="020B0604020202020204" pitchFamily="34" charset="0"/>
              <a:buChar char="•"/>
            </a:pP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Call:  1840-1850 9000 miles of track</a:t>
            </a:r>
          </a:p>
          <a:p>
            <a:pPr marL="285750" indent="-285750">
              <a:buFont typeface="Arial" panose="020B0604020202020204" pitchFamily="34" charset="0"/>
              <a:buChar char="•"/>
            </a:pPr>
            <a:r>
              <a:rPr lang="en-US" sz="1600" b="0" i="0" dirty="0">
                <a:effectLst/>
                <a:latin typeface="Arial Narrow" panose="020B0606020202030204" pitchFamily="34" charset="0"/>
              </a:rPr>
              <a:t>To world:1850-1860 more than 30,000 miles of track – networ</a:t>
            </a:r>
            <a:r>
              <a:rPr lang="en-US" sz="1600" dirty="0">
                <a:latin typeface="Arial Narrow" panose="020B0606020202030204" pitchFamily="34" charset="0"/>
              </a:rPr>
              <a:t>k serving all states </a:t>
            </a:r>
            <a:endParaRPr lang="en-US" sz="1600" b="0" i="0" dirty="0">
              <a:effectLst/>
              <a:latin typeface="Arial Narrow" panose="020B0606020202030204" pitchFamily="34" charset="0"/>
            </a:endParaRPr>
          </a:p>
        </p:txBody>
      </p:sp>
      <p:sp>
        <p:nvSpPr>
          <p:cNvPr id="11" name="TextBox 10">
            <a:extLst>
              <a:ext uri="{FF2B5EF4-FFF2-40B4-BE49-F238E27FC236}">
                <a16:creationId xmlns:a16="http://schemas.microsoft.com/office/drawing/2014/main" id="{BFECACF7-4A94-4FBC-830E-83CC0B3A2134}"/>
              </a:ext>
            </a:extLst>
          </p:cNvPr>
          <p:cNvSpPr txBox="1"/>
          <p:nvPr/>
        </p:nvSpPr>
        <p:spPr>
          <a:xfrm>
            <a:off x="1354287" y="3429000"/>
            <a:ext cx="5434440" cy="892552"/>
          </a:xfrm>
          <a:prstGeom prst="rect">
            <a:avLst/>
          </a:prstGeom>
          <a:noFill/>
        </p:spPr>
        <p:txBody>
          <a:bodyPr wrap="square">
            <a:spAutoFit/>
          </a:bodyPr>
          <a:lstStyle/>
          <a:p>
            <a:r>
              <a:rPr lang="en-US" sz="2000" b="1" dirty="0">
                <a:latin typeface="Arial Narrow" panose="020B0606020202030204" pitchFamily="34" charset="0"/>
              </a:rPr>
              <a:t>Beg. Of Modern Israel</a:t>
            </a:r>
            <a:r>
              <a:rPr lang="en-US" sz="1800" dirty="0">
                <a:latin typeface="Arial Narrow" panose="020B0606020202030204" pitchFamily="34" charset="0"/>
              </a:rPr>
              <a:t>	   *</a:t>
            </a:r>
            <a:r>
              <a:rPr lang="en-US" sz="1600" dirty="0">
                <a:latin typeface="Arial Narrow" panose="020B0606020202030204" pitchFamily="34" charset="0"/>
              </a:rPr>
              <a:t>Trains/Steamboats</a:t>
            </a:r>
          </a:p>
          <a:p>
            <a:r>
              <a:rPr lang="en-US" sz="1600" dirty="0">
                <a:latin typeface="Arial Narrow" panose="020B0606020202030204" pitchFamily="34" charset="0"/>
              </a:rPr>
              <a:t>	1798		     Communication</a:t>
            </a:r>
          </a:p>
          <a:p>
            <a:r>
              <a:rPr lang="en-US" sz="1600" dirty="0">
                <a:latin typeface="Arial Narrow" panose="020B0606020202030204" pitchFamily="34" charset="0"/>
              </a:rPr>
              <a:t>(*</a:t>
            </a:r>
            <a:r>
              <a:rPr lang="en-US" sz="1600" i="1" dirty="0">
                <a:latin typeface="Arial Narrow" panose="020B0606020202030204" pitchFamily="34" charset="0"/>
              </a:rPr>
              <a:t>don’t go to Protestants to learn</a:t>
            </a:r>
            <a:r>
              <a:rPr lang="en-US" sz="1600" dirty="0">
                <a:latin typeface="Arial Narrow" panose="020B0606020202030204" pitchFamily="34" charset="0"/>
              </a:rPr>
              <a:t>)</a:t>
            </a:r>
          </a:p>
        </p:txBody>
      </p:sp>
    </p:spTree>
    <p:extLst>
      <p:ext uri="{BB962C8B-B14F-4D97-AF65-F5344CB8AC3E}">
        <p14:creationId xmlns:p14="http://schemas.microsoft.com/office/powerpoint/2010/main" val="25391374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60</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95492" y="572043"/>
            <a:ext cx="3114101" cy="60044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someone says I'm a woman, I'm in Kakuma refugee camp, I'm South Sudanese, and I believe in liberalism. Therefore I have freedom, therefore I have the freedom to be bought and sold like a slave, to have someone pay dowry for me. The way people are using the concept of freedom is to actually attack and undermine the exact freedom they're offered. They're seeing equality, freedom, therefore we have the freedom to be socially conservative, to pay dowry, to not practice equality. To focus on the type of deeply entrenched conservative Hollywood ideals that place the value of a woman on her body and her appearance.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grpSp>
        <p:nvGrpSpPr>
          <p:cNvPr id="73" name="Group 72">
            <a:extLst>
              <a:ext uri="{FF2B5EF4-FFF2-40B4-BE49-F238E27FC236}">
                <a16:creationId xmlns:a16="http://schemas.microsoft.com/office/drawing/2014/main" id="{10307C31-41A3-4D9E-B419-B45DDC1109BA}"/>
              </a:ext>
            </a:extLst>
          </p:cNvPr>
          <p:cNvGrpSpPr/>
          <p:nvPr/>
        </p:nvGrpSpPr>
        <p:grpSpPr>
          <a:xfrm>
            <a:off x="4666129" y="789717"/>
            <a:ext cx="6731192" cy="4681869"/>
            <a:chOff x="5168361" y="1768383"/>
            <a:chExt cx="3720476" cy="2126129"/>
          </a:xfrm>
        </p:grpSpPr>
        <p:sp>
          <p:nvSpPr>
            <p:cNvPr id="75" name="TextBox 74">
              <a:extLst>
                <a:ext uri="{FF2B5EF4-FFF2-40B4-BE49-F238E27FC236}">
                  <a16:creationId xmlns:a16="http://schemas.microsoft.com/office/drawing/2014/main" id="{575B466A-A21B-401C-8779-525584DB847E}"/>
                </a:ext>
              </a:extLst>
            </p:cNvPr>
            <p:cNvSpPr txBox="1"/>
            <p:nvPr/>
          </p:nvSpPr>
          <p:spPr>
            <a:xfrm>
              <a:off x="5287636" y="2650582"/>
              <a:ext cx="1321576" cy="1243930"/>
            </a:xfrm>
            <a:prstGeom prst="rect">
              <a:avLst/>
            </a:prstGeom>
            <a:noFill/>
            <a:ln>
              <a:solidFill>
                <a:schemeClr val="tx1"/>
              </a:solidFill>
            </a:ln>
          </p:spPr>
          <p:txBody>
            <a:bodyPr wrap="square" rtlCol="0">
              <a:spAutoFit/>
            </a:bodyPr>
            <a:lstStyle/>
            <a:p>
              <a:pPr algn="ctr"/>
              <a:r>
                <a:rPr lang="en-US" sz="2800" b="1" dirty="0">
                  <a:latin typeface="Arial Narrow" panose="020B0606020202030204" pitchFamily="34" charset="0"/>
                </a:rPr>
                <a:t>Liberalism</a:t>
              </a:r>
            </a:p>
            <a:p>
              <a:pPr algn="ctr"/>
              <a:r>
                <a:rPr lang="en-US" b="1" dirty="0">
                  <a:latin typeface="Arial Narrow" panose="020B0606020202030204" pitchFamily="34" charset="0"/>
                </a:rPr>
                <a:t>Globalism</a:t>
              </a:r>
            </a:p>
            <a:p>
              <a:pPr algn="ctr"/>
              <a:r>
                <a:rPr lang="en-US" dirty="0">
                  <a:latin typeface="Arial Narrow" panose="020B0606020202030204" pitchFamily="34" charset="0"/>
                </a:rPr>
                <a:t>UN</a:t>
              </a:r>
            </a:p>
            <a:p>
              <a:pPr algn="ctr"/>
              <a:r>
                <a:rPr lang="en-US" dirty="0">
                  <a:latin typeface="Arial Narrow" panose="020B0606020202030204" pitchFamily="34" charset="0"/>
                </a:rPr>
                <a:t>Satanic deep state</a:t>
              </a:r>
            </a:p>
            <a:p>
              <a:pPr algn="ctr"/>
              <a:r>
                <a:rPr lang="en-US" dirty="0" err="1">
                  <a:latin typeface="Arial Narrow" panose="020B0606020202030204" pitchFamily="34" charset="0"/>
                </a:rPr>
                <a:t>QAnon</a:t>
              </a:r>
              <a:endParaRPr lang="en-US" dirty="0">
                <a:latin typeface="Arial Narrow" panose="020B0606020202030204" pitchFamily="34" charset="0"/>
              </a:endParaRPr>
            </a:p>
            <a:p>
              <a:pPr algn="ctr"/>
              <a:r>
                <a:rPr lang="en-US" dirty="0">
                  <a:latin typeface="Arial Narrow" panose="020B0606020202030204" pitchFamily="34" charset="0"/>
                </a:rPr>
                <a:t>Secret Societies</a:t>
              </a:r>
            </a:p>
            <a:p>
              <a:pPr algn="ctr"/>
              <a:r>
                <a:rPr lang="en-US" dirty="0" err="1">
                  <a:latin typeface="Arial Narrow" panose="020B0606020202030204" pitchFamily="34" charset="0"/>
                </a:rPr>
                <a:t>Rothchilds</a:t>
              </a:r>
              <a:endParaRPr lang="en-US" dirty="0">
                <a:latin typeface="Arial Narrow" panose="020B0606020202030204" pitchFamily="34" charset="0"/>
              </a:endParaRPr>
            </a:p>
            <a:p>
              <a:pPr algn="ctr"/>
              <a:r>
                <a:rPr lang="en-US" dirty="0">
                  <a:latin typeface="Arial Narrow" panose="020B0606020202030204" pitchFamily="34" charset="0"/>
                </a:rPr>
                <a:t>Bill Gates</a:t>
              </a:r>
            </a:p>
            <a:p>
              <a:pPr algn="ctr"/>
              <a:r>
                <a:rPr lang="en-US" dirty="0">
                  <a:latin typeface="Arial Narrow" panose="020B0606020202030204" pitchFamily="34" charset="0"/>
                </a:rPr>
                <a:t>Vaccines </a:t>
              </a:r>
            </a:p>
          </p:txBody>
        </p:sp>
        <p:sp>
          <p:nvSpPr>
            <p:cNvPr id="79" name="TextBox 78">
              <a:extLst>
                <a:ext uri="{FF2B5EF4-FFF2-40B4-BE49-F238E27FC236}">
                  <a16:creationId xmlns:a16="http://schemas.microsoft.com/office/drawing/2014/main" id="{F8F5C3DB-3753-46A2-97CC-8AAA12A37107}"/>
                </a:ext>
              </a:extLst>
            </p:cNvPr>
            <p:cNvSpPr txBox="1"/>
            <p:nvPr/>
          </p:nvSpPr>
          <p:spPr>
            <a:xfrm>
              <a:off x="6228966" y="1768383"/>
              <a:ext cx="1557804" cy="181698"/>
            </a:xfrm>
            <a:prstGeom prst="rect">
              <a:avLst/>
            </a:prstGeom>
            <a:noFill/>
          </p:spPr>
          <p:txBody>
            <a:bodyPr wrap="square" rtlCol="0">
              <a:spAutoFit/>
            </a:bodyPr>
            <a:lstStyle/>
            <a:p>
              <a:pPr algn="ctr"/>
              <a:r>
                <a:rPr lang="en-US" sz="2000" b="1" dirty="0">
                  <a:latin typeface="Arial Narrow" panose="020B0606020202030204" pitchFamily="34" charset="0"/>
                </a:rPr>
                <a:t>1 World Gov</a:t>
              </a:r>
              <a:r>
                <a:rPr lang="en-US" sz="1200" dirty="0">
                  <a:latin typeface="Arial Narrow" panose="020B0606020202030204" pitchFamily="34" charset="0"/>
                </a:rPr>
                <a:t>.</a:t>
              </a:r>
            </a:p>
          </p:txBody>
        </p:sp>
        <p:sp>
          <p:nvSpPr>
            <p:cNvPr id="80" name="TextBox 79">
              <a:extLst>
                <a:ext uri="{FF2B5EF4-FFF2-40B4-BE49-F238E27FC236}">
                  <a16:creationId xmlns:a16="http://schemas.microsoft.com/office/drawing/2014/main" id="{81C84DF8-DACF-4175-A376-086F9E6397D1}"/>
                </a:ext>
              </a:extLst>
            </p:cNvPr>
            <p:cNvSpPr txBox="1"/>
            <p:nvPr/>
          </p:nvSpPr>
          <p:spPr>
            <a:xfrm>
              <a:off x="7214384" y="2646744"/>
              <a:ext cx="1468025" cy="1118139"/>
            </a:xfrm>
            <a:prstGeom prst="rect">
              <a:avLst/>
            </a:prstGeom>
            <a:noFill/>
            <a:ln>
              <a:solidFill>
                <a:schemeClr val="tx1"/>
              </a:solidFill>
            </a:ln>
          </p:spPr>
          <p:txBody>
            <a:bodyPr wrap="square" rtlCol="0">
              <a:spAutoFit/>
            </a:bodyPr>
            <a:lstStyle/>
            <a:p>
              <a:pPr algn="ctr"/>
              <a:r>
                <a:rPr lang="en-US" sz="2800" b="1" dirty="0">
                  <a:latin typeface="Arial Narrow" panose="020B0606020202030204" pitchFamily="34" charset="0"/>
                </a:rPr>
                <a:t>Conservativism</a:t>
              </a:r>
            </a:p>
            <a:p>
              <a:pPr algn="ctr"/>
              <a:r>
                <a:rPr lang="en-US" b="1" dirty="0">
                  <a:latin typeface="Arial Narrow" panose="020B0606020202030204" pitchFamily="34" charset="0"/>
                </a:rPr>
                <a:t>Nationalism</a:t>
              </a:r>
            </a:p>
            <a:p>
              <a:pPr algn="ctr"/>
              <a:r>
                <a:rPr lang="en-US" dirty="0">
                  <a:latin typeface="Arial Narrow" panose="020B0606020202030204" pitchFamily="34" charset="0"/>
                </a:rPr>
                <a:t>USA Dictatorship</a:t>
              </a:r>
            </a:p>
            <a:p>
              <a:pPr algn="ctr"/>
              <a:r>
                <a:rPr lang="en-US" u="sng" dirty="0">
                  <a:latin typeface="Arial Narrow" panose="020B0606020202030204" pitchFamily="34" charset="0"/>
                </a:rPr>
                <a:t>USA</a:t>
              </a:r>
            </a:p>
            <a:p>
              <a:pPr algn="ctr"/>
              <a:r>
                <a:rPr lang="en-US" dirty="0">
                  <a:latin typeface="Arial Narrow" panose="020B0606020202030204" pitchFamily="34" charset="0"/>
                </a:rPr>
                <a:t>UN</a:t>
              </a:r>
            </a:p>
            <a:p>
              <a:pPr algn="ctr"/>
              <a:r>
                <a:rPr lang="en-US" dirty="0">
                  <a:latin typeface="Arial Narrow" panose="020B0606020202030204" pitchFamily="34" charset="0"/>
                </a:rPr>
                <a:t>Rep. Party</a:t>
              </a:r>
            </a:p>
            <a:p>
              <a:pPr algn="ctr"/>
              <a:r>
                <a:rPr lang="en-US" dirty="0">
                  <a:latin typeface="Arial Narrow" panose="020B0606020202030204" pitchFamily="34" charset="0"/>
                </a:rPr>
                <a:t>Parables</a:t>
              </a:r>
            </a:p>
            <a:p>
              <a:pPr algn="ctr"/>
              <a:r>
                <a:rPr lang="en-US" dirty="0">
                  <a:latin typeface="Arial Narrow" panose="020B0606020202030204" pitchFamily="34" charset="0"/>
                </a:rPr>
                <a:t>WW1 + WW2 = WW3</a:t>
              </a:r>
            </a:p>
          </p:txBody>
        </p:sp>
        <p:cxnSp>
          <p:nvCxnSpPr>
            <p:cNvPr id="81" name="Straight Arrow Connector 80">
              <a:extLst>
                <a:ext uri="{FF2B5EF4-FFF2-40B4-BE49-F238E27FC236}">
                  <a16:creationId xmlns:a16="http://schemas.microsoft.com/office/drawing/2014/main" id="{467FB9E9-BD6E-4C1C-B2B9-377ADFBD9ACB}"/>
                </a:ext>
              </a:extLst>
            </p:cNvPr>
            <p:cNvCxnSpPr>
              <a:cxnSpLocks/>
            </p:cNvCxnSpPr>
            <p:nvPr/>
          </p:nvCxnSpPr>
          <p:spPr>
            <a:xfrm flipH="1">
              <a:off x="6082408" y="2023460"/>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7AFD900-B331-4DF0-8341-98633A5D062D}"/>
                </a:ext>
              </a:extLst>
            </p:cNvPr>
            <p:cNvCxnSpPr>
              <a:cxnSpLocks/>
            </p:cNvCxnSpPr>
            <p:nvPr/>
          </p:nvCxnSpPr>
          <p:spPr>
            <a:xfrm>
              <a:off x="7447124" y="2001541"/>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A29B7255-06CD-4B56-8AAD-0EA244FAC5AA}"/>
                </a:ext>
              </a:extLst>
            </p:cNvPr>
            <p:cNvSpPr txBox="1"/>
            <p:nvPr/>
          </p:nvSpPr>
          <p:spPr>
            <a:xfrm>
              <a:off x="5168361" y="2073988"/>
              <a:ext cx="940441" cy="265558"/>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
          <p:nvSpPr>
            <p:cNvPr id="85" name="TextBox 84">
              <a:extLst>
                <a:ext uri="{FF2B5EF4-FFF2-40B4-BE49-F238E27FC236}">
                  <a16:creationId xmlns:a16="http://schemas.microsoft.com/office/drawing/2014/main" id="{3CAB7AD5-E7AB-45E3-9DE8-2700D2B076F1}"/>
                </a:ext>
              </a:extLst>
            </p:cNvPr>
            <p:cNvSpPr txBox="1"/>
            <p:nvPr/>
          </p:nvSpPr>
          <p:spPr>
            <a:xfrm>
              <a:off x="7948396" y="2073988"/>
              <a:ext cx="940441" cy="265558"/>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dictator</a:t>
              </a:r>
            </a:p>
          </p:txBody>
        </p:sp>
      </p:grpSp>
    </p:spTree>
    <p:extLst>
      <p:ext uri="{BB962C8B-B14F-4D97-AF65-F5344CB8AC3E}">
        <p14:creationId xmlns:p14="http://schemas.microsoft.com/office/powerpoint/2010/main" val="5952220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61</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31187" y="261257"/>
            <a:ext cx="3114101" cy="6300827"/>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Freedom that is occurring under the current issues that have split this movement is the so-called freedom to stand on the wrong side.  All that we're saying is that you're failing the test.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 think you're a liberal  but you're conservative. If you think freedom means that you don't have to study for the test then you're already failing it. That freedom is designed to help us to prepare for the test not to say I have the freedom to fail it. I have the freedom to not study for it and somehow because of that freedom I'll be saved.</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we're seeing now being done in the name of freedom is nothing more than social conservatism and inequality rebranded.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grpSp>
        <p:nvGrpSpPr>
          <p:cNvPr id="73" name="Group 72">
            <a:extLst>
              <a:ext uri="{FF2B5EF4-FFF2-40B4-BE49-F238E27FC236}">
                <a16:creationId xmlns:a16="http://schemas.microsoft.com/office/drawing/2014/main" id="{6AD05715-6B93-4DD1-90F0-E15365FAC164}"/>
              </a:ext>
            </a:extLst>
          </p:cNvPr>
          <p:cNvGrpSpPr/>
          <p:nvPr/>
        </p:nvGrpSpPr>
        <p:grpSpPr>
          <a:xfrm>
            <a:off x="4666129" y="789717"/>
            <a:ext cx="6731192" cy="4681869"/>
            <a:chOff x="5168361" y="1768383"/>
            <a:chExt cx="3720476" cy="2126129"/>
          </a:xfrm>
        </p:grpSpPr>
        <p:sp>
          <p:nvSpPr>
            <p:cNvPr id="75" name="TextBox 74">
              <a:extLst>
                <a:ext uri="{FF2B5EF4-FFF2-40B4-BE49-F238E27FC236}">
                  <a16:creationId xmlns:a16="http://schemas.microsoft.com/office/drawing/2014/main" id="{74BD891A-3B3A-4C0B-983D-767FDC0D8AE5}"/>
                </a:ext>
              </a:extLst>
            </p:cNvPr>
            <p:cNvSpPr txBox="1"/>
            <p:nvPr/>
          </p:nvSpPr>
          <p:spPr>
            <a:xfrm>
              <a:off x="5287636" y="2650582"/>
              <a:ext cx="1321576" cy="1243930"/>
            </a:xfrm>
            <a:prstGeom prst="rect">
              <a:avLst/>
            </a:prstGeom>
            <a:noFill/>
            <a:ln>
              <a:solidFill>
                <a:schemeClr val="tx1"/>
              </a:solidFill>
            </a:ln>
          </p:spPr>
          <p:txBody>
            <a:bodyPr wrap="square" rtlCol="0">
              <a:spAutoFit/>
            </a:bodyPr>
            <a:lstStyle/>
            <a:p>
              <a:pPr algn="ctr"/>
              <a:r>
                <a:rPr lang="en-US" sz="2800" b="1" dirty="0">
                  <a:latin typeface="Arial Narrow" panose="020B0606020202030204" pitchFamily="34" charset="0"/>
                </a:rPr>
                <a:t>Liberalism</a:t>
              </a:r>
            </a:p>
            <a:p>
              <a:pPr algn="ctr"/>
              <a:r>
                <a:rPr lang="en-US" b="1" dirty="0">
                  <a:latin typeface="Arial Narrow" panose="020B0606020202030204" pitchFamily="34" charset="0"/>
                </a:rPr>
                <a:t>Globalism</a:t>
              </a:r>
            </a:p>
            <a:p>
              <a:pPr algn="ctr"/>
              <a:r>
                <a:rPr lang="en-US" dirty="0">
                  <a:latin typeface="Arial Narrow" panose="020B0606020202030204" pitchFamily="34" charset="0"/>
                </a:rPr>
                <a:t>UN</a:t>
              </a:r>
            </a:p>
            <a:p>
              <a:pPr algn="ctr"/>
              <a:r>
                <a:rPr lang="en-US" dirty="0">
                  <a:latin typeface="Arial Narrow" panose="020B0606020202030204" pitchFamily="34" charset="0"/>
                </a:rPr>
                <a:t>Satanic deep state</a:t>
              </a:r>
            </a:p>
            <a:p>
              <a:pPr algn="ctr"/>
              <a:r>
                <a:rPr lang="en-US" dirty="0" err="1">
                  <a:latin typeface="Arial Narrow" panose="020B0606020202030204" pitchFamily="34" charset="0"/>
                </a:rPr>
                <a:t>QAnon</a:t>
              </a:r>
              <a:endParaRPr lang="en-US" dirty="0">
                <a:latin typeface="Arial Narrow" panose="020B0606020202030204" pitchFamily="34" charset="0"/>
              </a:endParaRPr>
            </a:p>
            <a:p>
              <a:pPr algn="ctr"/>
              <a:r>
                <a:rPr lang="en-US" dirty="0">
                  <a:latin typeface="Arial Narrow" panose="020B0606020202030204" pitchFamily="34" charset="0"/>
                </a:rPr>
                <a:t>Secret Societies</a:t>
              </a:r>
            </a:p>
            <a:p>
              <a:pPr algn="ctr"/>
              <a:r>
                <a:rPr lang="en-US" dirty="0" err="1">
                  <a:latin typeface="Arial Narrow" panose="020B0606020202030204" pitchFamily="34" charset="0"/>
                </a:rPr>
                <a:t>Rothchilds</a:t>
              </a:r>
              <a:endParaRPr lang="en-US" dirty="0">
                <a:latin typeface="Arial Narrow" panose="020B0606020202030204" pitchFamily="34" charset="0"/>
              </a:endParaRPr>
            </a:p>
            <a:p>
              <a:pPr algn="ctr"/>
              <a:r>
                <a:rPr lang="en-US" dirty="0">
                  <a:latin typeface="Arial Narrow" panose="020B0606020202030204" pitchFamily="34" charset="0"/>
                </a:rPr>
                <a:t>Bill Gates</a:t>
              </a:r>
            </a:p>
            <a:p>
              <a:pPr algn="ctr"/>
              <a:r>
                <a:rPr lang="en-US" dirty="0">
                  <a:latin typeface="Arial Narrow" panose="020B0606020202030204" pitchFamily="34" charset="0"/>
                </a:rPr>
                <a:t>Vaccines </a:t>
              </a:r>
            </a:p>
          </p:txBody>
        </p:sp>
        <p:sp>
          <p:nvSpPr>
            <p:cNvPr id="79" name="TextBox 78">
              <a:extLst>
                <a:ext uri="{FF2B5EF4-FFF2-40B4-BE49-F238E27FC236}">
                  <a16:creationId xmlns:a16="http://schemas.microsoft.com/office/drawing/2014/main" id="{790A6220-2FCD-4879-8DC2-8D8B7FEA66AE}"/>
                </a:ext>
              </a:extLst>
            </p:cNvPr>
            <p:cNvSpPr txBox="1"/>
            <p:nvPr/>
          </p:nvSpPr>
          <p:spPr>
            <a:xfrm>
              <a:off x="6228966" y="1768383"/>
              <a:ext cx="1557804" cy="181698"/>
            </a:xfrm>
            <a:prstGeom prst="rect">
              <a:avLst/>
            </a:prstGeom>
            <a:noFill/>
          </p:spPr>
          <p:txBody>
            <a:bodyPr wrap="square" rtlCol="0">
              <a:spAutoFit/>
            </a:bodyPr>
            <a:lstStyle/>
            <a:p>
              <a:pPr algn="ctr"/>
              <a:r>
                <a:rPr lang="en-US" sz="2000" b="1" dirty="0">
                  <a:latin typeface="Arial Narrow" panose="020B0606020202030204" pitchFamily="34" charset="0"/>
                </a:rPr>
                <a:t>1 World Gov</a:t>
              </a:r>
              <a:r>
                <a:rPr lang="en-US" sz="1200" dirty="0">
                  <a:latin typeface="Arial Narrow" panose="020B0606020202030204" pitchFamily="34" charset="0"/>
                </a:rPr>
                <a:t>.</a:t>
              </a:r>
            </a:p>
          </p:txBody>
        </p:sp>
        <p:sp>
          <p:nvSpPr>
            <p:cNvPr id="80" name="TextBox 79">
              <a:extLst>
                <a:ext uri="{FF2B5EF4-FFF2-40B4-BE49-F238E27FC236}">
                  <a16:creationId xmlns:a16="http://schemas.microsoft.com/office/drawing/2014/main" id="{F4E4336E-3B43-421C-B627-F57211EB99FE}"/>
                </a:ext>
              </a:extLst>
            </p:cNvPr>
            <p:cNvSpPr txBox="1"/>
            <p:nvPr/>
          </p:nvSpPr>
          <p:spPr>
            <a:xfrm>
              <a:off x="7214384" y="2646744"/>
              <a:ext cx="1468025" cy="1118139"/>
            </a:xfrm>
            <a:prstGeom prst="rect">
              <a:avLst/>
            </a:prstGeom>
            <a:noFill/>
            <a:ln>
              <a:solidFill>
                <a:schemeClr val="tx1"/>
              </a:solidFill>
            </a:ln>
          </p:spPr>
          <p:txBody>
            <a:bodyPr wrap="square" rtlCol="0">
              <a:spAutoFit/>
            </a:bodyPr>
            <a:lstStyle/>
            <a:p>
              <a:pPr algn="ctr"/>
              <a:r>
                <a:rPr lang="en-US" sz="2800" b="1" dirty="0">
                  <a:latin typeface="Arial Narrow" panose="020B0606020202030204" pitchFamily="34" charset="0"/>
                </a:rPr>
                <a:t>Conservativism</a:t>
              </a:r>
            </a:p>
            <a:p>
              <a:pPr algn="ctr"/>
              <a:r>
                <a:rPr lang="en-US" b="1" dirty="0">
                  <a:latin typeface="Arial Narrow" panose="020B0606020202030204" pitchFamily="34" charset="0"/>
                </a:rPr>
                <a:t>Nationalism</a:t>
              </a:r>
            </a:p>
            <a:p>
              <a:pPr algn="ctr"/>
              <a:r>
                <a:rPr lang="en-US" dirty="0">
                  <a:latin typeface="Arial Narrow" panose="020B0606020202030204" pitchFamily="34" charset="0"/>
                </a:rPr>
                <a:t>USA Dictatorship</a:t>
              </a:r>
            </a:p>
            <a:p>
              <a:pPr algn="ctr"/>
              <a:r>
                <a:rPr lang="en-US" u="sng" dirty="0">
                  <a:latin typeface="Arial Narrow" panose="020B0606020202030204" pitchFamily="34" charset="0"/>
                </a:rPr>
                <a:t>USA</a:t>
              </a:r>
            </a:p>
            <a:p>
              <a:pPr algn="ctr"/>
              <a:r>
                <a:rPr lang="en-US" dirty="0">
                  <a:latin typeface="Arial Narrow" panose="020B0606020202030204" pitchFamily="34" charset="0"/>
                </a:rPr>
                <a:t>UN</a:t>
              </a:r>
            </a:p>
            <a:p>
              <a:pPr algn="ctr"/>
              <a:r>
                <a:rPr lang="en-US" dirty="0">
                  <a:latin typeface="Arial Narrow" panose="020B0606020202030204" pitchFamily="34" charset="0"/>
                </a:rPr>
                <a:t>Rep. Party</a:t>
              </a:r>
            </a:p>
            <a:p>
              <a:pPr algn="ctr"/>
              <a:r>
                <a:rPr lang="en-US" dirty="0">
                  <a:latin typeface="Arial Narrow" panose="020B0606020202030204" pitchFamily="34" charset="0"/>
                </a:rPr>
                <a:t>Parables</a:t>
              </a:r>
            </a:p>
            <a:p>
              <a:pPr algn="ctr"/>
              <a:r>
                <a:rPr lang="en-US" dirty="0">
                  <a:latin typeface="Arial Narrow" panose="020B0606020202030204" pitchFamily="34" charset="0"/>
                </a:rPr>
                <a:t>WW1 + WW2 = WW3</a:t>
              </a:r>
            </a:p>
          </p:txBody>
        </p:sp>
        <p:cxnSp>
          <p:nvCxnSpPr>
            <p:cNvPr id="81" name="Straight Arrow Connector 80">
              <a:extLst>
                <a:ext uri="{FF2B5EF4-FFF2-40B4-BE49-F238E27FC236}">
                  <a16:creationId xmlns:a16="http://schemas.microsoft.com/office/drawing/2014/main" id="{23651D69-6A95-40FF-B05E-874E9FE979AB}"/>
                </a:ext>
              </a:extLst>
            </p:cNvPr>
            <p:cNvCxnSpPr>
              <a:cxnSpLocks/>
            </p:cNvCxnSpPr>
            <p:nvPr/>
          </p:nvCxnSpPr>
          <p:spPr>
            <a:xfrm flipH="1">
              <a:off x="6082408" y="2023460"/>
              <a:ext cx="486204" cy="4378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642193B-6F19-4B30-9F2B-84F9DE8475C1}"/>
                </a:ext>
              </a:extLst>
            </p:cNvPr>
            <p:cNvCxnSpPr>
              <a:cxnSpLocks/>
            </p:cNvCxnSpPr>
            <p:nvPr/>
          </p:nvCxnSpPr>
          <p:spPr>
            <a:xfrm>
              <a:off x="7447124" y="2001541"/>
              <a:ext cx="387912" cy="4597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01B0A672-AC8A-44F3-9CE0-7D3E52E94F79}"/>
                </a:ext>
              </a:extLst>
            </p:cNvPr>
            <p:cNvSpPr txBox="1"/>
            <p:nvPr/>
          </p:nvSpPr>
          <p:spPr>
            <a:xfrm>
              <a:off x="5168361" y="2073988"/>
              <a:ext cx="940441" cy="265558"/>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hero</a:t>
              </a:r>
            </a:p>
          </p:txBody>
        </p:sp>
        <p:sp>
          <p:nvSpPr>
            <p:cNvPr id="85" name="TextBox 84">
              <a:extLst>
                <a:ext uri="{FF2B5EF4-FFF2-40B4-BE49-F238E27FC236}">
                  <a16:creationId xmlns:a16="http://schemas.microsoft.com/office/drawing/2014/main" id="{4BAF6105-279B-468F-B917-46090616EF79}"/>
                </a:ext>
              </a:extLst>
            </p:cNvPr>
            <p:cNvSpPr txBox="1"/>
            <p:nvPr/>
          </p:nvSpPr>
          <p:spPr>
            <a:xfrm>
              <a:off x="7948396" y="2073988"/>
              <a:ext cx="940441" cy="265558"/>
            </a:xfrm>
            <a:prstGeom prst="rect">
              <a:avLst/>
            </a:prstGeom>
            <a:noFill/>
            <a:ln>
              <a:noFill/>
            </a:ln>
          </p:spPr>
          <p:txBody>
            <a:bodyPr wrap="square" rtlCol="0">
              <a:spAutoFit/>
            </a:bodyPr>
            <a:lstStyle/>
            <a:p>
              <a:pPr algn="ctr"/>
              <a:r>
                <a:rPr lang="en-US" sz="1600" b="1" dirty="0">
                  <a:latin typeface="Arial Narrow" panose="020B0606020202030204" pitchFamily="34" charset="0"/>
                </a:rPr>
                <a:t>Trump</a:t>
              </a:r>
            </a:p>
            <a:p>
              <a:pPr algn="ctr"/>
              <a:r>
                <a:rPr lang="en-US" sz="1600" b="1" dirty="0">
                  <a:latin typeface="Arial Narrow" panose="020B0606020202030204" pitchFamily="34" charset="0"/>
                </a:rPr>
                <a:t>dictator</a:t>
              </a:r>
            </a:p>
          </p:txBody>
        </p:sp>
      </p:grpSp>
    </p:spTree>
    <p:extLst>
      <p:ext uri="{BB962C8B-B14F-4D97-AF65-F5344CB8AC3E}">
        <p14:creationId xmlns:p14="http://schemas.microsoft.com/office/powerpoint/2010/main" val="40351775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62</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682688" y="3397284"/>
            <a:ext cx="3114101" cy="1855380"/>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saw two calls for the church, one call for the world.  We went back and we saw this middle history we came out of Babylon, two groups of the Jews came out of Babylon – priests and Levites.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7E7CBF6F-CDC0-4433-AAB9-479B0B718B2B}"/>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sp>
        <p:nvSpPr>
          <p:cNvPr id="16" name="TextBox 15">
            <a:extLst>
              <a:ext uri="{FF2B5EF4-FFF2-40B4-BE49-F238E27FC236}">
                <a16:creationId xmlns:a16="http://schemas.microsoft.com/office/drawing/2014/main" id="{F621B896-83D3-4131-B4F0-66259662B6CF}"/>
              </a:ext>
            </a:extLst>
          </p:cNvPr>
          <p:cNvSpPr txBox="1"/>
          <p:nvPr/>
        </p:nvSpPr>
        <p:spPr>
          <a:xfrm>
            <a:off x="4040141" y="6021668"/>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MODERN</a:t>
            </a:r>
          </a:p>
        </p:txBody>
      </p:sp>
      <p:sp>
        <p:nvSpPr>
          <p:cNvPr id="17" name="TextBox 16">
            <a:extLst>
              <a:ext uri="{FF2B5EF4-FFF2-40B4-BE49-F238E27FC236}">
                <a16:creationId xmlns:a16="http://schemas.microsoft.com/office/drawing/2014/main" id="{56EF5812-0803-4DC4-B797-50C1877E33A3}"/>
              </a:ext>
            </a:extLst>
          </p:cNvPr>
          <p:cNvSpPr txBox="1"/>
          <p:nvPr/>
        </p:nvSpPr>
        <p:spPr>
          <a:xfrm>
            <a:off x="3968310" y="1908339"/>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18" name="TextBox 17">
            <a:extLst>
              <a:ext uri="{FF2B5EF4-FFF2-40B4-BE49-F238E27FC236}">
                <a16:creationId xmlns:a16="http://schemas.microsoft.com/office/drawing/2014/main" id="{E2CE715F-ADB3-40B7-BE62-1C315B3EB739}"/>
              </a:ext>
            </a:extLst>
          </p:cNvPr>
          <p:cNvSpPr txBox="1"/>
          <p:nvPr/>
        </p:nvSpPr>
        <p:spPr>
          <a:xfrm>
            <a:off x="4899423" y="1911763"/>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19" name="TextBox 18">
            <a:extLst>
              <a:ext uri="{FF2B5EF4-FFF2-40B4-BE49-F238E27FC236}">
                <a16:creationId xmlns:a16="http://schemas.microsoft.com/office/drawing/2014/main" id="{F6EECD68-97D9-4686-BE5B-67C9950CBE5A}"/>
              </a:ext>
            </a:extLst>
          </p:cNvPr>
          <p:cNvSpPr txBox="1"/>
          <p:nvPr/>
        </p:nvSpPr>
        <p:spPr>
          <a:xfrm>
            <a:off x="6218112" y="190828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0" name="TextBox 19">
            <a:extLst>
              <a:ext uri="{FF2B5EF4-FFF2-40B4-BE49-F238E27FC236}">
                <a16:creationId xmlns:a16="http://schemas.microsoft.com/office/drawing/2014/main" id="{B9CAB883-1C5F-4610-85C8-F83BCABEE63F}"/>
              </a:ext>
            </a:extLst>
          </p:cNvPr>
          <p:cNvSpPr txBox="1"/>
          <p:nvPr/>
        </p:nvSpPr>
        <p:spPr>
          <a:xfrm>
            <a:off x="7460627" y="1907226"/>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1" name="TextBox 20">
            <a:extLst>
              <a:ext uri="{FF2B5EF4-FFF2-40B4-BE49-F238E27FC236}">
                <a16:creationId xmlns:a16="http://schemas.microsoft.com/office/drawing/2014/main" id="{23FE6D46-2F6A-43C3-A007-60C904990686}"/>
              </a:ext>
            </a:extLst>
          </p:cNvPr>
          <p:cNvSpPr txBox="1"/>
          <p:nvPr/>
        </p:nvSpPr>
        <p:spPr>
          <a:xfrm>
            <a:off x="8959471" y="19083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cxnSp>
        <p:nvCxnSpPr>
          <p:cNvPr id="22" name="Straight Connector 21">
            <a:extLst>
              <a:ext uri="{FF2B5EF4-FFF2-40B4-BE49-F238E27FC236}">
                <a16:creationId xmlns:a16="http://schemas.microsoft.com/office/drawing/2014/main" id="{A7CF6828-0712-4CFA-B3D6-C1F38D7BE303}"/>
              </a:ext>
            </a:extLst>
          </p:cNvPr>
          <p:cNvCxnSpPr/>
          <p:nvPr/>
        </p:nvCxnSpPr>
        <p:spPr>
          <a:xfrm>
            <a:off x="4177784" y="17732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836E791-0B51-40E4-8A3F-B252D25095A0}"/>
              </a:ext>
            </a:extLst>
          </p:cNvPr>
          <p:cNvCxnSpPr/>
          <p:nvPr/>
        </p:nvCxnSpPr>
        <p:spPr>
          <a:xfrm>
            <a:off x="4190743" y="12358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28720F4-1333-4A6E-9CCE-3B14F6F70ECC}"/>
              </a:ext>
            </a:extLst>
          </p:cNvPr>
          <p:cNvCxnSpPr/>
          <p:nvPr/>
        </p:nvCxnSpPr>
        <p:spPr>
          <a:xfrm>
            <a:off x="5192710"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509FCB1-DBAB-4DBD-83CF-56360F9551FE}"/>
              </a:ext>
            </a:extLst>
          </p:cNvPr>
          <p:cNvCxnSpPr/>
          <p:nvPr/>
        </p:nvCxnSpPr>
        <p:spPr>
          <a:xfrm>
            <a:off x="12038317" y="12392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5807E6B-B7BA-40BA-BEAA-C65859C04743}"/>
              </a:ext>
            </a:extLst>
          </p:cNvPr>
          <p:cNvSpPr txBox="1"/>
          <p:nvPr/>
        </p:nvSpPr>
        <p:spPr>
          <a:xfrm>
            <a:off x="11760576" y="83809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27" name="Straight Connector 26">
            <a:extLst>
              <a:ext uri="{FF2B5EF4-FFF2-40B4-BE49-F238E27FC236}">
                <a16:creationId xmlns:a16="http://schemas.microsoft.com/office/drawing/2014/main" id="{71DCB607-0674-4BB7-9AD4-C10270755576}"/>
              </a:ext>
            </a:extLst>
          </p:cNvPr>
          <p:cNvCxnSpPr/>
          <p:nvPr/>
        </p:nvCxnSpPr>
        <p:spPr>
          <a:xfrm>
            <a:off x="11005267" y="12375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D336408-0789-40D6-8743-C42C0793ADAB}"/>
              </a:ext>
            </a:extLst>
          </p:cNvPr>
          <p:cNvSpPr txBox="1"/>
          <p:nvPr/>
        </p:nvSpPr>
        <p:spPr>
          <a:xfrm>
            <a:off x="10847537" y="827751"/>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29" name="Straight Connector 28">
            <a:extLst>
              <a:ext uri="{FF2B5EF4-FFF2-40B4-BE49-F238E27FC236}">
                <a16:creationId xmlns:a16="http://schemas.microsoft.com/office/drawing/2014/main" id="{C8795AEF-6CA4-41CD-964E-7DE2FB6343ED}"/>
              </a:ext>
            </a:extLst>
          </p:cNvPr>
          <p:cNvCxnSpPr/>
          <p:nvPr/>
        </p:nvCxnSpPr>
        <p:spPr>
          <a:xfrm>
            <a:off x="9972218" y="12442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D1F695A-2A14-4434-9A2D-4616E881EEED}"/>
              </a:ext>
            </a:extLst>
          </p:cNvPr>
          <p:cNvSpPr txBox="1"/>
          <p:nvPr/>
        </p:nvSpPr>
        <p:spPr>
          <a:xfrm>
            <a:off x="9834574" y="826314"/>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31" name="Straight Connector 30">
            <a:extLst>
              <a:ext uri="{FF2B5EF4-FFF2-40B4-BE49-F238E27FC236}">
                <a16:creationId xmlns:a16="http://schemas.microsoft.com/office/drawing/2014/main" id="{D9886224-F3FD-49F2-A0F2-78AF6210D9A0}"/>
              </a:ext>
            </a:extLst>
          </p:cNvPr>
          <p:cNvCxnSpPr>
            <a:cxnSpLocks/>
          </p:cNvCxnSpPr>
          <p:nvPr/>
        </p:nvCxnSpPr>
        <p:spPr>
          <a:xfrm flipV="1">
            <a:off x="4177784" y="29568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BB45562-767B-4A75-9060-73DFA2FC5CFA}"/>
              </a:ext>
            </a:extLst>
          </p:cNvPr>
          <p:cNvCxnSpPr/>
          <p:nvPr/>
        </p:nvCxnSpPr>
        <p:spPr>
          <a:xfrm>
            <a:off x="4190743" y="24245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320344F-00DC-4456-A0BA-4218243814A6}"/>
              </a:ext>
            </a:extLst>
          </p:cNvPr>
          <p:cNvCxnSpPr/>
          <p:nvPr/>
        </p:nvCxnSpPr>
        <p:spPr>
          <a:xfrm>
            <a:off x="5192710" y="24279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1C7555E-8D89-47C9-B254-4443B07C0DEA}"/>
              </a:ext>
            </a:extLst>
          </p:cNvPr>
          <p:cNvCxnSpPr/>
          <p:nvPr/>
        </p:nvCxnSpPr>
        <p:spPr>
          <a:xfrm>
            <a:off x="9189697" y="24312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0A9DA4E-7B94-4E64-A57F-7A28650B8FFC}"/>
              </a:ext>
            </a:extLst>
          </p:cNvPr>
          <p:cNvCxnSpPr/>
          <p:nvPr/>
        </p:nvCxnSpPr>
        <p:spPr>
          <a:xfrm>
            <a:off x="7690853" y="24145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DCC7030-40F5-45B1-B9A4-48CD99044438}"/>
              </a:ext>
            </a:extLst>
          </p:cNvPr>
          <p:cNvCxnSpPr/>
          <p:nvPr/>
        </p:nvCxnSpPr>
        <p:spPr>
          <a:xfrm>
            <a:off x="6410155" y="24396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EDA1F30-2F10-41ED-BDCA-4569CFCF9E08}"/>
              </a:ext>
            </a:extLst>
          </p:cNvPr>
          <p:cNvCxnSpPr>
            <a:cxnSpLocks/>
          </p:cNvCxnSpPr>
          <p:nvPr/>
        </p:nvCxnSpPr>
        <p:spPr>
          <a:xfrm>
            <a:off x="5153441" y="4168969"/>
            <a:ext cx="4866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C02AA07-7177-46B8-AE5F-382A9513FBFA}"/>
              </a:ext>
            </a:extLst>
          </p:cNvPr>
          <p:cNvCxnSpPr/>
          <p:nvPr/>
        </p:nvCxnSpPr>
        <p:spPr>
          <a:xfrm>
            <a:off x="5153441" y="36533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EFF3DC9-0E39-4D06-BA1A-E884B7E34744}"/>
              </a:ext>
            </a:extLst>
          </p:cNvPr>
          <p:cNvCxnSpPr/>
          <p:nvPr/>
        </p:nvCxnSpPr>
        <p:spPr>
          <a:xfrm>
            <a:off x="6402130"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7C2F1FC-7EA9-46EF-97C0-802B1449431D}"/>
              </a:ext>
            </a:extLst>
          </p:cNvPr>
          <p:cNvCxnSpPr/>
          <p:nvPr/>
        </p:nvCxnSpPr>
        <p:spPr>
          <a:xfrm>
            <a:off x="10020033" y="36433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A4053ED-D052-4CFB-8A91-9195F4CD1659}"/>
              </a:ext>
            </a:extLst>
          </p:cNvPr>
          <p:cNvCxnSpPr/>
          <p:nvPr/>
        </p:nvCxnSpPr>
        <p:spPr>
          <a:xfrm>
            <a:off x="9146014" y="36249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882C3F9-F8F2-4F03-8674-D89306E70F04}"/>
              </a:ext>
            </a:extLst>
          </p:cNvPr>
          <p:cNvCxnSpPr/>
          <p:nvPr/>
        </p:nvCxnSpPr>
        <p:spPr>
          <a:xfrm>
            <a:off x="7733783" y="361148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EC95E61-1FB9-4918-9973-006CBF4AF8BE}"/>
              </a:ext>
            </a:extLst>
          </p:cNvPr>
          <p:cNvCxnSpPr>
            <a:cxnSpLocks/>
          </p:cNvCxnSpPr>
          <p:nvPr/>
        </p:nvCxnSpPr>
        <p:spPr>
          <a:xfrm>
            <a:off x="6410155" y="5529664"/>
            <a:ext cx="4625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448738A-65DE-490A-96A1-79BA992EDF51}"/>
              </a:ext>
            </a:extLst>
          </p:cNvPr>
          <p:cNvCxnSpPr/>
          <p:nvPr/>
        </p:nvCxnSpPr>
        <p:spPr>
          <a:xfrm>
            <a:off x="641358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345DEF4-D1A7-4689-B7F5-E869B0A9444C}"/>
              </a:ext>
            </a:extLst>
          </p:cNvPr>
          <p:cNvCxnSpPr/>
          <p:nvPr/>
        </p:nvCxnSpPr>
        <p:spPr>
          <a:xfrm>
            <a:off x="7741627"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0C402F1-FE24-4908-A280-AE6D2A57F345}"/>
              </a:ext>
            </a:extLst>
          </p:cNvPr>
          <p:cNvCxnSpPr/>
          <p:nvPr/>
        </p:nvCxnSpPr>
        <p:spPr>
          <a:xfrm>
            <a:off x="11035309" y="50040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238A3CE-56CF-4621-8CCE-35230269660E}"/>
              </a:ext>
            </a:extLst>
          </p:cNvPr>
          <p:cNvCxnSpPr/>
          <p:nvPr/>
        </p:nvCxnSpPr>
        <p:spPr>
          <a:xfrm>
            <a:off x="10009520"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D75FF08-86FF-46EC-9EA1-1A06BF9EE07C}"/>
              </a:ext>
            </a:extLst>
          </p:cNvPr>
          <p:cNvCxnSpPr/>
          <p:nvPr/>
        </p:nvCxnSpPr>
        <p:spPr>
          <a:xfrm>
            <a:off x="9146014" y="4986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D56AE610-2569-486B-AF42-AF502ACE47B3}"/>
              </a:ext>
            </a:extLst>
          </p:cNvPr>
          <p:cNvSpPr txBox="1"/>
          <p:nvPr/>
        </p:nvSpPr>
        <p:spPr>
          <a:xfrm>
            <a:off x="4040141" y="425394"/>
            <a:ext cx="1463712"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50" name="TextBox 49">
            <a:extLst>
              <a:ext uri="{FF2B5EF4-FFF2-40B4-BE49-F238E27FC236}">
                <a16:creationId xmlns:a16="http://schemas.microsoft.com/office/drawing/2014/main" id="{B5E18D23-C603-461E-91EA-96C4DE35282B}"/>
              </a:ext>
            </a:extLst>
          </p:cNvPr>
          <p:cNvSpPr txBox="1"/>
          <p:nvPr/>
        </p:nvSpPr>
        <p:spPr>
          <a:xfrm>
            <a:off x="3572384" y="13713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1" name="TextBox 50">
            <a:extLst>
              <a:ext uri="{FF2B5EF4-FFF2-40B4-BE49-F238E27FC236}">
                <a16:creationId xmlns:a16="http://schemas.microsoft.com/office/drawing/2014/main" id="{625F77C0-FE19-42E4-9E4E-8CBFBC748CEB}"/>
              </a:ext>
            </a:extLst>
          </p:cNvPr>
          <p:cNvSpPr txBox="1"/>
          <p:nvPr/>
        </p:nvSpPr>
        <p:spPr>
          <a:xfrm>
            <a:off x="3549198" y="2481468"/>
            <a:ext cx="618359" cy="276999"/>
          </a:xfrm>
          <a:prstGeom prst="rect">
            <a:avLst/>
          </a:prstGeom>
          <a:noFill/>
        </p:spPr>
        <p:txBody>
          <a:bodyPr wrap="square" rtlCol="0">
            <a:spAutoFit/>
          </a:bodyPr>
          <a:lstStyle/>
          <a:p>
            <a:r>
              <a:rPr lang="en-US" sz="1200" dirty="0">
                <a:latin typeface="Arial Narrow" panose="020B0606020202030204" pitchFamily="34" charset="0"/>
              </a:rPr>
              <a:t>Priests</a:t>
            </a:r>
          </a:p>
        </p:txBody>
      </p:sp>
      <p:sp>
        <p:nvSpPr>
          <p:cNvPr id="52" name="TextBox 51">
            <a:extLst>
              <a:ext uri="{FF2B5EF4-FFF2-40B4-BE49-F238E27FC236}">
                <a16:creationId xmlns:a16="http://schemas.microsoft.com/office/drawing/2014/main" id="{16C7DE67-8BA1-4464-98BA-B6435D76238D}"/>
              </a:ext>
            </a:extLst>
          </p:cNvPr>
          <p:cNvSpPr txBox="1"/>
          <p:nvPr/>
        </p:nvSpPr>
        <p:spPr>
          <a:xfrm>
            <a:off x="4116354" y="3686808"/>
            <a:ext cx="618359" cy="276999"/>
          </a:xfrm>
          <a:prstGeom prst="rect">
            <a:avLst/>
          </a:prstGeom>
          <a:noFill/>
        </p:spPr>
        <p:txBody>
          <a:bodyPr wrap="square" rtlCol="0">
            <a:spAutoFit/>
          </a:bodyPr>
          <a:lstStyle/>
          <a:p>
            <a:r>
              <a:rPr lang="en-US" sz="1200" dirty="0">
                <a:latin typeface="Arial Narrow" panose="020B0606020202030204" pitchFamily="34" charset="0"/>
              </a:rPr>
              <a:t>Levites</a:t>
            </a:r>
          </a:p>
        </p:txBody>
      </p:sp>
      <p:sp>
        <p:nvSpPr>
          <p:cNvPr id="53" name="TextBox 52">
            <a:extLst>
              <a:ext uri="{FF2B5EF4-FFF2-40B4-BE49-F238E27FC236}">
                <a16:creationId xmlns:a16="http://schemas.microsoft.com/office/drawing/2014/main" id="{FA37DA35-94B5-40FE-843A-CE03E6CEF4DD}"/>
              </a:ext>
            </a:extLst>
          </p:cNvPr>
          <p:cNvSpPr txBox="1"/>
          <p:nvPr/>
        </p:nvSpPr>
        <p:spPr>
          <a:xfrm>
            <a:off x="5093037" y="5005656"/>
            <a:ext cx="807644" cy="276999"/>
          </a:xfrm>
          <a:prstGeom prst="rect">
            <a:avLst/>
          </a:prstGeom>
          <a:noFill/>
        </p:spPr>
        <p:txBody>
          <a:bodyPr wrap="square" rtlCol="0">
            <a:spAutoFit/>
          </a:bodyPr>
          <a:lstStyle/>
          <a:p>
            <a:r>
              <a:rPr lang="en-US" sz="1200" dirty="0" err="1">
                <a:latin typeface="Arial Narrow" panose="020B0606020202030204" pitchFamily="34" charset="0"/>
              </a:rPr>
              <a:t>Nethinims</a:t>
            </a:r>
            <a:endParaRPr lang="en-US" sz="1200" dirty="0">
              <a:latin typeface="Arial Narrow" panose="020B0606020202030204" pitchFamily="34" charset="0"/>
            </a:endParaRPr>
          </a:p>
        </p:txBody>
      </p:sp>
      <p:sp>
        <p:nvSpPr>
          <p:cNvPr id="54" name="TextBox 53">
            <a:extLst>
              <a:ext uri="{FF2B5EF4-FFF2-40B4-BE49-F238E27FC236}">
                <a16:creationId xmlns:a16="http://schemas.microsoft.com/office/drawing/2014/main" id="{F8CC3C75-098D-4BDD-A8BE-153398676D0C}"/>
              </a:ext>
            </a:extLst>
          </p:cNvPr>
          <p:cNvSpPr txBox="1"/>
          <p:nvPr/>
        </p:nvSpPr>
        <p:spPr>
          <a:xfrm>
            <a:off x="8106429" y="24481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55" name="TextBox 54">
            <a:extLst>
              <a:ext uri="{FF2B5EF4-FFF2-40B4-BE49-F238E27FC236}">
                <a16:creationId xmlns:a16="http://schemas.microsoft.com/office/drawing/2014/main" id="{38D89D67-C69B-4B87-9CD8-787C9E179F00}"/>
              </a:ext>
            </a:extLst>
          </p:cNvPr>
          <p:cNvSpPr txBox="1"/>
          <p:nvPr/>
        </p:nvSpPr>
        <p:spPr>
          <a:xfrm>
            <a:off x="8028923" y="3031666"/>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6" name="TextBox 55">
            <a:extLst>
              <a:ext uri="{FF2B5EF4-FFF2-40B4-BE49-F238E27FC236}">
                <a16:creationId xmlns:a16="http://schemas.microsoft.com/office/drawing/2014/main" id="{B0FBCAAC-6DBF-459D-94A8-CD5E018DB50F}"/>
              </a:ext>
            </a:extLst>
          </p:cNvPr>
          <p:cNvSpPr txBox="1"/>
          <p:nvPr/>
        </p:nvSpPr>
        <p:spPr>
          <a:xfrm>
            <a:off x="9171704" y="422835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7" name="TextBox 56">
            <a:extLst>
              <a:ext uri="{FF2B5EF4-FFF2-40B4-BE49-F238E27FC236}">
                <a16:creationId xmlns:a16="http://schemas.microsoft.com/office/drawing/2014/main" id="{9237B0E6-9820-4EB0-9639-A2E51DBB5CDF}"/>
              </a:ext>
            </a:extLst>
          </p:cNvPr>
          <p:cNvSpPr txBox="1"/>
          <p:nvPr/>
        </p:nvSpPr>
        <p:spPr>
          <a:xfrm>
            <a:off x="10117756" y="557719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8" name="TextBox 57">
            <a:extLst>
              <a:ext uri="{FF2B5EF4-FFF2-40B4-BE49-F238E27FC236}">
                <a16:creationId xmlns:a16="http://schemas.microsoft.com/office/drawing/2014/main" id="{3B273FB8-8F98-4E69-9D97-5B150E70FA76}"/>
              </a:ext>
            </a:extLst>
          </p:cNvPr>
          <p:cNvSpPr txBox="1"/>
          <p:nvPr/>
        </p:nvSpPr>
        <p:spPr>
          <a:xfrm>
            <a:off x="11078992" y="18520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59" name="TextBox 58">
            <a:extLst>
              <a:ext uri="{FF2B5EF4-FFF2-40B4-BE49-F238E27FC236}">
                <a16:creationId xmlns:a16="http://schemas.microsoft.com/office/drawing/2014/main" id="{68E9616F-0B8E-4F72-B2E5-6E5B8FEB79D5}"/>
              </a:ext>
            </a:extLst>
          </p:cNvPr>
          <p:cNvSpPr txBox="1"/>
          <p:nvPr/>
        </p:nvSpPr>
        <p:spPr>
          <a:xfrm>
            <a:off x="10168291" y="5228900"/>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0" name="TextBox 59">
            <a:extLst>
              <a:ext uri="{FF2B5EF4-FFF2-40B4-BE49-F238E27FC236}">
                <a16:creationId xmlns:a16="http://schemas.microsoft.com/office/drawing/2014/main" id="{5870B4DE-064C-409C-BAEB-6E871988E35C}"/>
              </a:ext>
            </a:extLst>
          </p:cNvPr>
          <p:cNvSpPr txBox="1"/>
          <p:nvPr/>
        </p:nvSpPr>
        <p:spPr>
          <a:xfrm>
            <a:off x="9249210" y="38622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1" name="TextBox 60">
            <a:extLst>
              <a:ext uri="{FF2B5EF4-FFF2-40B4-BE49-F238E27FC236}">
                <a16:creationId xmlns:a16="http://schemas.microsoft.com/office/drawing/2014/main" id="{BB5CC747-AEFC-45C8-8E7C-80E9EB589A83}"/>
              </a:ext>
            </a:extLst>
          </p:cNvPr>
          <p:cNvSpPr txBox="1"/>
          <p:nvPr/>
        </p:nvSpPr>
        <p:spPr>
          <a:xfrm>
            <a:off x="11128173" y="136519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62" name="TextBox 61">
            <a:extLst>
              <a:ext uri="{FF2B5EF4-FFF2-40B4-BE49-F238E27FC236}">
                <a16:creationId xmlns:a16="http://schemas.microsoft.com/office/drawing/2014/main" id="{2BB5C831-77F1-4142-B944-06DD14CEFEED}"/>
              </a:ext>
            </a:extLst>
          </p:cNvPr>
          <p:cNvSpPr txBox="1"/>
          <p:nvPr/>
        </p:nvSpPr>
        <p:spPr>
          <a:xfrm>
            <a:off x="3958782" y="784851"/>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sp>
        <p:nvSpPr>
          <p:cNvPr id="63" name="TextBox 62">
            <a:extLst>
              <a:ext uri="{FF2B5EF4-FFF2-40B4-BE49-F238E27FC236}">
                <a16:creationId xmlns:a16="http://schemas.microsoft.com/office/drawing/2014/main" id="{843685CE-8D34-44F2-9310-9A4D1A3916FA}"/>
              </a:ext>
            </a:extLst>
          </p:cNvPr>
          <p:cNvSpPr txBox="1"/>
          <p:nvPr/>
        </p:nvSpPr>
        <p:spPr>
          <a:xfrm>
            <a:off x="4869332" y="775877"/>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sp>
        <p:nvSpPr>
          <p:cNvPr id="64" name="Rectangle 63">
            <a:extLst>
              <a:ext uri="{FF2B5EF4-FFF2-40B4-BE49-F238E27FC236}">
                <a16:creationId xmlns:a16="http://schemas.microsoft.com/office/drawing/2014/main" id="{241940B1-C5A2-41A9-8B18-99693802E0D1}"/>
              </a:ext>
            </a:extLst>
          </p:cNvPr>
          <p:cNvSpPr/>
          <p:nvPr/>
        </p:nvSpPr>
        <p:spPr>
          <a:xfrm>
            <a:off x="9210136" y="295831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cxnSp>
        <p:nvCxnSpPr>
          <p:cNvPr id="65" name="Straight Arrow Connector 64">
            <a:extLst>
              <a:ext uri="{FF2B5EF4-FFF2-40B4-BE49-F238E27FC236}">
                <a16:creationId xmlns:a16="http://schemas.microsoft.com/office/drawing/2014/main" id="{E97745C2-245F-4937-A796-92008123B174}"/>
              </a:ext>
            </a:extLst>
          </p:cNvPr>
          <p:cNvCxnSpPr>
            <a:cxnSpLocks/>
          </p:cNvCxnSpPr>
          <p:nvPr/>
        </p:nvCxnSpPr>
        <p:spPr>
          <a:xfrm>
            <a:off x="9322483" y="2341958"/>
            <a:ext cx="207273" cy="570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0C137268-AC55-435D-923B-38BA9885CB7A}"/>
              </a:ext>
            </a:extLst>
          </p:cNvPr>
          <p:cNvSpPr txBox="1"/>
          <p:nvPr/>
        </p:nvSpPr>
        <p:spPr>
          <a:xfrm>
            <a:off x="10329959" y="314413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67" name="TextBox 66">
            <a:extLst>
              <a:ext uri="{FF2B5EF4-FFF2-40B4-BE49-F238E27FC236}">
                <a16:creationId xmlns:a16="http://schemas.microsoft.com/office/drawing/2014/main" id="{435A7D9E-66B8-435D-90BE-D282F32F7397}"/>
              </a:ext>
            </a:extLst>
          </p:cNvPr>
          <p:cNvSpPr txBox="1"/>
          <p:nvPr/>
        </p:nvSpPr>
        <p:spPr>
          <a:xfrm>
            <a:off x="8905635" y="3239601"/>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68" name="TextBox 67">
            <a:extLst>
              <a:ext uri="{FF2B5EF4-FFF2-40B4-BE49-F238E27FC236}">
                <a16:creationId xmlns:a16="http://schemas.microsoft.com/office/drawing/2014/main" id="{5F2CEB38-D91D-4090-9347-2B0D6CC215A0}"/>
              </a:ext>
            </a:extLst>
          </p:cNvPr>
          <p:cNvSpPr txBox="1"/>
          <p:nvPr/>
        </p:nvSpPr>
        <p:spPr>
          <a:xfrm>
            <a:off x="9791845" y="3231049"/>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69" name="TextBox 68">
            <a:extLst>
              <a:ext uri="{FF2B5EF4-FFF2-40B4-BE49-F238E27FC236}">
                <a16:creationId xmlns:a16="http://schemas.microsoft.com/office/drawing/2014/main" id="{FE86F3B5-66F2-4D63-A144-6718F8DFBCBB}"/>
              </a:ext>
            </a:extLst>
          </p:cNvPr>
          <p:cNvSpPr txBox="1"/>
          <p:nvPr/>
        </p:nvSpPr>
        <p:spPr>
          <a:xfrm>
            <a:off x="10822835" y="456653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a:p>
            <a:pPr algn="ctr"/>
            <a:r>
              <a:rPr lang="en-US" sz="1200" dirty="0">
                <a:latin typeface="Arial Narrow" panose="020B0606020202030204" pitchFamily="34" charset="0"/>
              </a:rPr>
              <a:t>COP</a:t>
            </a:r>
          </a:p>
        </p:txBody>
      </p:sp>
      <p:sp>
        <p:nvSpPr>
          <p:cNvPr id="70" name="Rectangle 69">
            <a:extLst>
              <a:ext uri="{FF2B5EF4-FFF2-40B4-BE49-F238E27FC236}">
                <a16:creationId xmlns:a16="http://schemas.microsoft.com/office/drawing/2014/main" id="{EEF1AD21-EB6F-4F7C-8CF1-3A420FB99311}"/>
              </a:ext>
            </a:extLst>
          </p:cNvPr>
          <p:cNvSpPr/>
          <p:nvPr/>
        </p:nvSpPr>
        <p:spPr>
          <a:xfrm>
            <a:off x="10110577" y="4404273"/>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71" name="Straight Arrow Connector 70">
            <a:extLst>
              <a:ext uri="{FF2B5EF4-FFF2-40B4-BE49-F238E27FC236}">
                <a16:creationId xmlns:a16="http://schemas.microsoft.com/office/drawing/2014/main" id="{AE4B272D-11D4-4609-8E87-3229C4A07292}"/>
              </a:ext>
            </a:extLst>
          </p:cNvPr>
          <p:cNvCxnSpPr>
            <a:cxnSpLocks/>
          </p:cNvCxnSpPr>
          <p:nvPr/>
        </p:nvCxnSpPr>
        <p:spPr>
          <a:xfrm>
            <a:off x="10235695" y="3698565"/>
            <a:ext cx="263250" cy="5401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C6899CD0-D88B-4B52-ABC7-BDF8EE80FD43}"/>
              </a:ext>
            </a:extLst>
          </p:cNvPr>
          <p:cNvSpPr txBox="1"/>
          <p:nvPr/>
        </p:nvSpPr>
        <p:spPr>
          <a:xfrm>
            <a:off x="10868980" y="410614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74" name="TextBox 73">
            <a:extLst>
              <a:ext uri="{FF2B5EF4-FFF2-40B4-BE49-F238E27FC236}">
                <a16:creationId xmlns:a16="http://schemas.microsoft.com/office/drawing/2014/main" id="{C08F224E-79C9-4474-89D9-F684E69D1D24}"/>
              </a:ext>
            </a:extLst>
          </p:cNvPr>
          <p:cNvSpPr txBox="1"/>
          <p:nvPr/>
        </p:nvSpPr>
        <p:spPr>
          <a:xfrm>
            <a:off x="9794045" y="456653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76" name="TextBox 75">
            <a:extLst>
              <a:ext uri="{FF2B5EF4-FFF2-40B4-BE49-F238E27FC236}">
                <a16:creationId xmlns:a16="http://schemas.microsoft.com/office/drawing/2014/main" id="{10B4854F-5041-42E4-876E-BEBE82486184}"/>
              </a:ext>
            </a:extLst>
          </p:cNvPr>
          <p:cNvSpPr txBox="1"/>
          <p:nvPr/>
        </p:nvSpPr>
        <p:spPr>
          <a:xfrm>
            <a:off x="8239167" y="2662334"/>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78" name="TextBox 77">
            <a:extLst>
              <a:ext uri="{FF2B5EF4-FFF2-40B4-BE49-F238E27FC236}">
                <a16:creationId xmlns:a16="http://schemas.microsoft.com/office/drawing/2014/main" id="{CBAD9BC0-A628-4683-9336-492FB7A6E062}"/>
              </a:ext>
            </a:extLst>
          </p:cNvPr>
          <p:cNvSpPr txBox="1"/>
          <p:nvPr/>
        </p:nvSpPr>
        <p:spPr>
          <a:xfrm>
            <a:off x="7367625" y="2963607"/>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84" name="TextBox 83">
            <a:extLst>
              <a:ext uri="{FF2B5EF4-FFF2-40B4-BE49-F238E27FC236}">
                <a16:creationId xmlns:a16="http://schemas.microsoft.com/office/drawing/2014/main" id="{812B7CC2-7963-4737-B6BC-F3A0750946EE}"/>
              </a:ext>
            </a:extLst>
          </p:cNvPr>
          <p:cNvSpPr txBox="1"/>
          <p:nvPr/>
        </p:nvSpPr>
        <p:spPr>
          <a:xfrm>
            <a:off x="8974258" y="550589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6" name="TextBox 85">
            <a:extLst>
              <a:ext uri="{FF2B5EF4-FFF2-40B4-BE49-F238E27FC236}">
                <a16:creationId xmlns:a16="http://schemas.microsoft.com/office/drawing/2014/main" id="{21D71FB8-872A-4FAD-BA9C-B89F6B2F7911}"/>
              </a:ext>
            </a:extLst>
          </p:cNvPr>
          <p:cNvSpPr txBox="1"/>
          <p:nvPr/>
        </p:nvSpPr>
        <p:spPr>
          <a:xfrm>
            <a:off x="7561538" y="4106149"/>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7" name="TextBox 86">
            <a:extLst>
              <a:ext uri="{FF2B5EF4-FFF2-40B4-BE49-F238E27FC236}">
                <a16:creationId xmlns:a16="http://schemas.microsoft.com/office/drawing/2014/main" id="{895DEEF4-2B0F-4548-8052-967DFBD92CCF}"/>
              </a:ext>
            </a:extLst>
          </p:cNvPr>
          <p:cNvSpPr txBox="1"/>
          <p:nvPr/>
        </p:nvSpPr>
        <p:spPr>
          <a:xfrm>
            <a:off x="9775490" y="1738872"/>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sp>
        <p:nvSpPr>
          <p:cNvPr id="88" name="TextBox 87">
            <a:extLst>
              <a:ext uri="{FF2B5EF4-FFF2-40B4-BE49-F238E27FC236}">
                <a16:creationId xmlns:a16="http://schemas.microsoft.com/office/drawing/2014/main" id="{B011E1E6-A9D0-4E6E-ACA0-EA42DE36D621}"/>
              </a:ext>
            </a:extLst>
          </p:cNvPr>
          <p:cNvSpPr txBox="1"/>
          <p:nvPr/>
        </p:nvSpPr>
        <p:spPr>
          <a:xfrm>
            <a:off x="6222002" y="2916847"/>
            <a:ext cx="425068" cy="369332"/>
          </a:xfrm>
          <a:prstGeom prst="rect">
            <a:avLst/>
          </a:prstGeom>
          <a:noFill/>
        </p:spPr>
        <p:txBody>
          <a:bodyPr wrap="square" rtlCol="0">
            <a:spAutoFit/>
          </a:bodyPr>
          <a:lstStyle/>
          <a:p>
            <a:r>
              <a:rPr lang="en-US" dirty="0">
                <a:solidFill>
                  <a:srgbClr val="0000FF"/>
                </a:solidFill>
                <a:sym typeface="Wingdings 2" panose="05020102010507070707" pitchFamily="18" charset="2"/>
              </a:rPr>
              <a:t></a:t>
            </a:r>
            <a:endParaRPr lang="en-US" dirty="0">
              <a:solidFill>
                <a:srgbClr val="0000FF"/>
              </a:solidFill>
            </a:endParaRPr>
          </a:p>
        </p:txBody>
      </p:sp>
      <p:cxnSp>
        <p:nvCxnSpPr>
          <p:cNvPr id="91" name="Straight Arrow Connector 90">
            <a:extLst>
              <a:ext uri="{FF2B5EF4-FFF2-40B4-BE49-F238E27FC236}">
                <a16:creationId xmlns:a16="http://schemas.microsoft.com/office/drawing/2014/main" id="{B5AC1B6D-C076-44F6-94D3-2175C2BABE9D}"/>
              </a:ext>
            </a:extLst>
          </p:cNvPr>
          <p:cNvCxnSpPr>
            <a:cxnSpLocks/>
          </p:cNvCxnSpPr>
          <p:nvPr/>
        </p:nvCxnSpPr>
        <p:spPr>
          <a:xfrm flipH="1">
            <a:off x="3268427" y="892243"/>
            <a:ext cx="46307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74088779-F1E1-49AE-AEF8-4C403236163F}"/>
              </a:ext>
            </a:extLst>
          </p:cNvPr>
          <p:cNvCxnSpPr>
            <a:cxnSpLocks/>
          </p:cNvCxnSpPr>
          <p:nvPr/>
        </p:nvCxnSpPr>
        <p:spPr>
          <a:xfrm flipH="1">
            <a:off x="1541722" y="1014713"/>
            <a:ext cx="6411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7EEAEEA-3D18-4053-B7C3-87E156AB620C}"/>
              </a:ext>
            </a:extLst>
          </p:cNvPr>
          <p:cNvSpPr txBox="1"/>
          <p:nvPr/>
        </p:nvSpPr>
        <p:spPr>
          <a:xfrm>
            <a:off x="2042693" y="772480"/>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4" name="TextBox 3">
            <a:extLst>
              <a:ext uri="{FF2B5EF4-FFF2-40B4-BE49-F238E27FC236}">
                <a16:creationId xmlns:a16="http://schemas.microsoft.com/office/drawing/2014/main" id="{3395AE12-0856-44CF-8017-4D30F641BA3B}"/>
              </a:ext>
            </a:extLst>
          </p:cNvPr>
          <p:cNvSpPr txBox="1"/>
          <p:nvPr/>
        </p:nvSpPr>
        <p:spPr>
          <a:xfrm>
            <a:off x="6893230" y="42539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sp>
        <p:nvSpPr>
          <p:cNvPr id="8" name="TextBox 7">
            <a:extLst>
              <a:ext uri="{FF2B5EF4-FFF2-40B4-BE49-F238E27FC236}">
                <a16:creationId xmlns:a16="http://schemas.microsoft.com/office/drawing/2014/main" id="{6365F527-6DF7-4EAB-B6BA-481174448A6C}"/>
              </a:ext>
            </a:extLst>
          </p:cNvPr>
          <p:cNvSpPr txBox="1"/>
          <p:nvPr/>
        </p:nvSpPr>
        <p:spPr>
          <a:xfrm>
            <a:off x="367516" y="676899"/>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Tree>
    <p:extLst>
      <p:ext uri="{BB962C8B-B14F-4D97-AF65-F5344CB8AC3E}">
        <p14:creationId xmlns:p14="http://schemas.microsoft.com/office/powerpoint/2010/main" val="3296782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63</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83717" y="1917246"/>
            <a:ext cx="2300562" cy="252011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 we haven't touched.  Coming back to our alpha history, the alpha of ancient is the calling out of Egypt, the alpha of modern is the calling out of apostate Protestantism.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31326"/>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762845" y="5565440"/>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762845" y="5049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6054323" y="50230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167993" y="50037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936128" y="50051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534022" y="5009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643220" y="4619980"/>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185211" y="483074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159357" y="51244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432191" y="456905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654136" y="452361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136013" y="456607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935222" y="4619981"/>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435336" y="5683936"/>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135" name="Straight Connector 134">
            <a:extLst>
              <a:ext uri="{FF2B5EF4-FFF2-40B4-BE49-F238E27FC236}">
                <a16:creationId xmlns:a16="http://schemas.microsoft.com/office/drawing/2014/main" id="{9EFBB44E-87E1-4F84-A409-34FA80B92C64}"/>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7060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64</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96724" y="315997"/>
            <a:ext cx="2627510" cy="60044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made a contrast between alpha and omega histories. In an alpha history there's only one call for the church. We saw that also in Egypt, they only leave Egypt as one body, as one group.  Then they're going to go through their own scattering, their own wilderness experience, then they will go into Canaan and do a work for the world.  So you have one group scattered then they go and do a work in Canaan.  In the alpha of modern one group scattered from October 22, 1844 all the way to 1850, which is the Sunday law.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31326"/>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762845" y="5565440"/>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762845" y="5049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6054323" y="50230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167993" y="50037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936128" y="50051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534022" y="5009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643220" y="4619980"/>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185211" y="483074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159357" y="51244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432191" y="456905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654136" y="452361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136013" y="456607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935222" y="4619981"/>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435336" y="5709034"/>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57" name="Straight Connector 56">
            <a:extLst>
              <a:ext uri="{FF2B5EF4-FFF2-40B4-BE49-F238E27FC236}">
                <a16:creationId xmlns:a16="http://schemas.microsoft.com/office/drawing/2014/main" id="{97255FD0-F2A7-4102-82DF-7DE12A56AB7F}"/>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3310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65</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96724" y="315997"/>
            <a:ext cx="2627510" cy="600446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at 1850 they're going to go forward and do a work for the world.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So we stand here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we have to understand particularly this dispensation internally, but we have to understand all this history externally.  Every single one of these waymarks (</a:t>
            </a:r>
            <a:r>
              <a:rPr lang="el-GR"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Ω</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are external events. Every single one of these waymarks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are external events. And we suggest this is all about external events. You know that 1861 is, 1850 is, 1798 is, 1840 is.  Then the only thing we need to know, the first thing we need to nail down is 1844 and that presidential election.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31326"/>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762845" y="5565440"/>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762845" y="5049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6054323" y="50230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167993" y="50037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936128" y="50051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534022" y="5009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643220" y="4619980"/>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185211" y="4830744"/>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159357" y="512447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432191" y="4569052"/>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654136" y="452361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136013" y="4566072"/>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935222" y="4619981"/>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507582" y="5667339"/>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57" name="Straight Connector 56">
            <a:extLst>
              <a:ext uri="{FF2B5EF4-FFF2-40B4-BE49-F238E27FC236}">
                <a16:creationId xmlns:a16="http://schemas.microsoft.com/office/drawing/2014/main" id="{97255FD0-F2A7-4102-82DF-7DE12A56AB7F}"/>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1FFDAB-E0E6-4602-A268-AF45C175CA5F}"/>
              </a:ext>
            </a:extLst>
          </p:cNvPr>
          <p:cNvSpPr txBox="1"/>
          <p:nvPr/>
        </p:nvSpPr>
        <p:spPr>
          <a:xfrm>
            <a:off x="8224993" y="3198711"/>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Tree>
    <p:extLst>
      <p:ext uri="{BB962C8B-B14F-4D97-AF65-F5344CB8AC3E}">
        <p14:creationId xmlns:p14="http://schemas.microsoft.com/office/powerpoint/2010/main" val="21237075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66</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82055" y="930577"/>
            <a:ext cx="2627510" cy="4226285"/>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Also to remind us, if 1844 is a presidential election what else is the presidential election? Go back one presidential term, 1840 is a presidential election. It’s interesting 1840 elects the 9th US president. He dies while in office.  His vice president becomes president, finishes that term.  So in 1844 what number US president is elected?  The 11</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19082"/>
            <a:ext cx="661308" cy="461665"/>
          </a:xfrm>
          <a:prstGeom prst="rect">
            <a:avLst/>
          </a:prstGeom>
          <a:noFill/>
        </p:spPr>
        <p:txBody>
          <a:bodyPr wrap="square" rtlCol="0">
            <a:spAutoFit/>
          </a:bodyPr>
          <a:lstStyle/>
          <a:p>
            <a:pPr algn="ctr"/>
            <a:r>
              <a:rPr lang="en-US" sz="1200" b="1" dirty="0">
                <a:latin typeface="Arial Narrow" panose="020B0606020202030204" pitchFamily="34" charset="0"/>
              </a:rPr>
              <a:t>911</a:t>
            </a:r>
          </a:p>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643848" y="5535318"/>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643848" y="501974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5935326" y="499293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048996" y="49736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817131" y="497506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415025" y="49794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524223" y="4589858"/>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066214" y="480062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040360" y="50943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313194" y="453893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535139" y="4493493"/>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017016" y="4535950"/>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816225" y="4589859"/>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282936" y="5741973"/>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57" name="Straight Connector 56">
            <a:extLst>
              <a:ext uri="{FF2B5EF4-FFF2-40B4-BE49-F238E27FC236}">
                <a16:creationId xmlns:a16="http://schemas.microsoft.com/office/drawing/2014/main" id="{97255FD0-F2A7-4102-82DF-7DE12A56AB7F}"/>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1FFDAB-E0E6-4602-A268-AF45C175CA5F}"/>
              </a:ext>
            </a:extLst>
          </p:cNvPr>
          <p:cNvSpPr txBox="1"/>
          <p:nvPr/>
        </p:nvSpPr>
        <p:spPr>
          <a:xfrm>
            <a:off x="8224993" y="3198711"/>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4" name="TextBox 3">
            <a:extLst>
              <a:ext uri="{FF2B5EF4-FFF2-40B4-BE49-F238E27FC236}">
                <a16:creationId xmlns:a16="http://schemas.microsoft.com/office/drawing/2014/main" id="{ABC15BAF-8FCE-47FC-85D4-D8B1A195592A}"/>
              </a:ext>
            </a:extLst>
          </p:cNvPr>
          <p:cNvSpPr txBox="1"/>
          <p:nvPr/>
        </p:nvSpPr>
        <p:spPr>
          <a:xfrm>
            <a:off x="4494159" y="1970475"/>
            <a:ext cx="533155"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9th</a:t>
            </a:r>
            <a:endParaRPr lang="en-US" b="1" dirty="0">
              <a:latin typeface="Arial Narrow" panose="020B0606020202030204" pitchFamily="34" charset="0"/>
            </a:endParaRPr>
          </a:p>
        </p:txBody>
      </p:sp>
      <p:sp>
        <p:nvSpPr>
          <p:cNvPr id="5" name="TextBox 4">
            <a:extLst>
              <a:ext uri="{FF2B5EF4-FFF2-40B4-BE49-F238E27FC236}">
                <a16:creationId xmlns:a16="http://schemas.microsoft.com/office/drawing/2014/main" id="{04BC2A2A-26D2-4F04-BC58-74C741413815}"/>
              </a:ext>
            </a:extLst>
          </p:cNvPr>
          <p:cNvSpPr txBox="1"/>
          <p:nvPr/>
        </p:nvSpPr>
        <p:spPr>
          <a:xfrm>
            <a:off x="7008617" y="1972149"/>
            <a:ext cx="661293"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11th</a:t>
            </a:r>
            <a:endParaRPr lang="en-US" b="1" dirty="0">
              <a:latin typeface="Arial Narrow" panose="020B0606020202030204" pitchFamily="34" charset="0"/>
            </a:endParaRPr>
          </a:p>
        </p:txBody>
      </p:sp>
    </p:spTree>
    <p:extLst>
      <p:ext uri="{BB962C8B-B14F-4D97-AF65-F5344CB8AC3E}">
        <p14:creationId xmlns:p14="http://schemas.microsoft.com/office/powerpoint/2010/main" val="10435881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67</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96724" y="315997"/>
            <a:ext cx="2627510" cy="2976969"/>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we're marking 1840 which lines up with 911. You have 911 the 9th US president elected dies in office.  October 22 lines up with 2019 you have the 11th US president elected. 11th because you had a death in office of the 9</a:t>
            </a:r>
            <a:r>
              <a:rPr lang="en-US" sz="16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10th being his vice, the 11th being the 1844 elected James Polk.  So even there you have 9 and 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19082"/>
            <a:ext cx="661308" cy="461665"/>
          </a:xfrm>
          <a:prstGeom prst="rect">
            <a:avLst/>
          </a:prstGeom>
          <a:noFill/>
        </p:spPr>
        <p:txBody>
          <a:bodyPr wrap="square" rtlCol="0">
            <a:spAutoFit/>
          </a:bodyPr>
          <a:lstStyle/>
          <a:p>
            <a:pPr algn="ctr"/>
            <a:r>
              <a:rPr lang="en-US" sz="1200" b="1" dirty="0">
                <a:latin typeface="Arial Narrow" panose="020B0606020202030204" pitchFamily="34" charset="0"/>
              </a:rPr>
              <a:t>911</a:t>
            </a:r>
          </a:p>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643848" y="5535318"/>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643848" y="501974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5935326" y="499293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048996" y="49736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817131" y="497506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415025" y="49794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524223" y="4589858"/>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066214" y="480062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040360" y="50943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313194" y="453893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535139" y="4493493"/>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017016" y="4535950"/>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816225" y="4589859"/>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282936" y="5741973"/>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57" name="Straight Connector 56">
            <a:extLst>
              <a:ext uri="{FF2B5EF4-FFF2-40B4-BE49-F238E27FC236}">
                <a16:creationId xmlns:a16="http://schemas.microsoft.com/office/drawing/2014/main" id="{97255FD0-F2A7-4102-82DF-7DE12A56AB7F}"/>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1FFDAB-E0E6-4602-A268-AF45C175CA5F}"/>
              </a:ext>
            </a:extLst>
          </p:cNvPr>
          <p:cNvSpPr txBox="1"/>
          <p:nvPr/>
        </p:nvSpPr>
        <p:spPr>
          <a:xfrm>
            <a:off x="8224993" y="3198711"/>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4" name="TextBox 3">
            <a:extLst>
              <a:ext uri="{FF2B5EF4-FFF2-40B4-BE49-F238E27FC236}">
                <a16:creationId xmlns:a16="http://schemas.microsoft.com/office/drawing/2014/main" id="{ABC15BAF-8FCE-47FC-85D4-D8B1A195592A}"/>
              </a:ext>
            </a:extLst>
          </p:cNvPr>
          <p:cNvSpPr txBox="1"/>
          <p:nvPr/>
        </p:nvSpPr>
        <p:spPr>
          <a:xfrm>
            <a:off x="4494159" y="1970475"/>
            <a:ext cx="533155"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9th</a:t>
            </a:r>
            <a:endParaRPr lang="en-US" b="1" dirty="0">
              <a:latin typeface="Arial Narrow" panose="020B0606020202030204" pitchFamily="34" charset="0"/>
            </a:endParaRPr>
          </a:p>
        </p:txBody>
      </p:sp>
      <p:sp>
        <p:nvSpPr>
          <p:cNvPr id="5" name="TextBox 4">
            <a:extLst>
              <a:ext uri="{FF2B5EF4-FFF2-40B4-BE49-F238E27FC236}">
                <a16:creationId xmlns:a16="http://schemas.microsoft.com/office/drawing/2014/main" id="{04BC2A2A-26D2-4F04-BC58-74C741413815}"/>
              </a:ext>
            </a:extLst>
          </p:cNvPr>
          <p:cNvSpPr txBox="1"/>
          <p:nvPr/>
        </p:nvSpPr>
        <p:spPr>
          <a:xfrm>
            <a:off x="7008617" y="1972149"/>
            <a:ext cx="661293"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11th</a:t>
            </a:r>
            <a:endParaRPr lang="en-US" b="1" dirty="0">
              <a:latin typeface="Arial Narrow" panose="020B0606020202030204" pitchFamily="34" charset="0"/>
            </a:endParaRPr>
          </a:p>
        </p:txBody>
      </p:sp>
      <p:sp>
        <p:nvSpPr>
          <p:cNvPr id="8" name="TextBox 7">
            <a:extLst>
              <a:ext uri="{FF2B5EF4-FFF2-40B4-BE49-F238E27FC236}">
                <a16:creationId xmlns:a16="http://schemas.microsoft.com/office/drawing/2014/main" id="{5EC57419-7CD9-426D-B2DC-33849A5EDA03}"/>
              </a:ext>
            </a:extLst>
          </p:cNvPr>
          <p:cNvSpPr txBox="1"/>
          <p:nvPr/>
        </p:nvSpPr>
        <p:spPr>
          <a:xfrm>
            <a:off x="676486" y="3479242"/>
            <a:ext cx="2122613" cy="3108543"/>
          </a:xfrm>
          <a:prstGeom prst="rect">
            <a:avLst/>
          </a:prstGeom>
          <a:noFill/>
          <a:ln>
            <a:solidFill>
              <a:schemeClr val="tx1"/>
            </a:solidFill>
          </a:ln>
        </p:spPr>
        <p:txBody>
          <a:bodyPr wrap="square" rtlCol="0">
            <a:spAutoFit/>
          </a:bodyPr>
          <a:lstStyle/>
          <a:p>
            <a:pPr algn="ctr"/>
            <a:r>
              <a:rPr lang="en-US" sz="1400" dirty="0">
                <a:latin typeface="Arial Narrow" panose="020B0606020202030204" pitchFamily="34" charset="0"/>
              </a:rPr>
              <a:t>All about external events</a:t>
            </a:r>
          </a:p>
          <a:p>
            <a:pPr algn="ctr"/>
            <a:r>
              <a:rPr lang="en-US" sz="1400" dirty="0">
                <a:latin typeface="Arial Narrow" panose="020B0606020202030204" pitchFamily="34" charset="0"/>
                <a:sym typeface="Wingdings" panose="05000000000000000000" pitchFamily="2" charset="2"/>
              </a:rPr>
              <a:t></a:t>
            </a:r>
            <a:r>
              <a:rPr lang="en-US" sz="1400" dirty="0">
                <a:latin typeface="Arial Narrow" panose="020B0606020202030204" pitchFamily="34" charset="0"/>
              </a:rPr>
              <a:t>1798</a:t>
            </a:r>
          </a:p>
          <a:p>
            <a:pPr algn="ctr"/>
            <a:r>
              <a:rPr lang="en-US" sz="1400" dirty="0">
                <a:latin typeface="Arial Narrow" panose="020B0606020202030204" pitchFamily="34" charset="0"/>
                <a:sym typeface="Wingdings" panose="05000000000000000000" pitchFamily="2" charset="2"/>
              </a:rPr>
              <a:t></a:t>
            </a:r>
            <a:r>
              <a:rPr lang="en-US" sz="1400" dirty="0">
                <a:latin typeface="Arial Narrow" panose="020B0606020202030204" pitchFamily="34" charset="0"/>
              </a:rPr>
              <a:t>1840 (</a:t>
            </a:r>
            <a:r>
              <a:rPr lang="en-US" sz="1400" dirty="0">
                <a:highlight>
                  <a:srgbClr val="FFFF00"/>
                </a:highlight>
                <a:latin typeface="Arial Narrow" panose="020B0606020202030204" pitchFamily="34" charset="0"/>
              </a:rPr>
              <a:t>9</a:t>
            </a:r>
            <a:r>
              <a:rPr lang="en-US" sz="1400" baseline="30000" dirty="0">
                <a:highlight>
                  <a:srgbClr val="FFFF00"/>
                </a:highlight>
                <a:latin typeface="Arial Narrow" panose="020B0606020202030204" pitchFamily="34" charset="0"/>
              </a:rPr>
              <a:t>th</a:t>
            </a:r>
            <a:r>
              <a:rPr lang="en-US" sz="1400" dirty="0">
                <a:latin typeface="Arial Narrow" panose="020B0606020202030204" pitchFamily="34" charset="0"/>
              </a:rPr>
              <a:t> President)</a:t>
            </a:r>
          </a:p>
          <a:p>
            <a:pPr algn="ctr"/>
            <a:r>
              <a:rPr lang="en-US" sz="1400" dirty="0">
                <a:latin typeface="Arial Narrow" panose="020B0606020202030204" pitchFamily="34" charset="0"/>
                <a:sym typeface="Wingdings" panose="05000000000000000000" pitchFamily="2" charset="2"/>
              </a:rPr>
              <a:t></a:t>
            </a:r>
            <a:r>
              <a:rPr lang="en-US" sz="1400" dirty="0">
                <a:latin typeface="Arial Narrow" panose="020B0606020202030204" pitchFamily="34" charset="0"/>
              </a:rPr>
              <a:t>1850</a:t>
            </a:r>
          </a:p>
          <a:p>
            <a:pPr algn="ctr"/>
            <a:r>
              <a:rPr lang="en-US" sz="1400" dirty="0">
                <a:latin typeface="Arial Narrow" panose="020B0606020202030204" pitchFamily="34" charset="0"/>
                <a:sym typeface="Wingdings" panose="05000000000000000000" pitchFamily="2" charset="2"/>
              </a:rPr>
              <a:t></a:t>
            </a:r>
            <a:r>
              <a:rPr lang="en-US" sz="1400" dirty="0">
                <a:latin typeface="Arial Narrow" panose="020B0606020202030204" pitchFamily="34" charset="0"/>
              </a:rPr>
              <a:t>1861</a:t>
            </a:r>
          </a:p>
          <a:p>
            <a:pPr algn="ctr"/>
            <a:r>
              <a:rPr lang="en-US" sz="1400" dirty="0">
                <a:latin typeface="Arial Narrow" panose="020B0606020202030204" pitchFamily="34" charset="0"/>
                <a:sym typeface="Wingdings" panose="05000000000000000000" pitchFamily="2" charset="2"/>
              </a:rPr>
              <a:t></a:t>
            </a:r>
            <a:r>
              <a:rPr lang="en-US" sz="1400" dirty="0">
                <a:latin typeface="Arial Narrow" panose="020B0606020202030204" pitchFamily="34" charset="0"/>
              </a:rPr>
              <a:t>1863</a:t>
            </a:r>
          </a:p>
          <a:p>
            <a:pPr algn="ctr"/>
            <a:r>
              <a:rPr lang="en-US" sz="1400" dirty="0">
                <a:latin typeface="Arial Narrow" panose="020B0606020202030204" pitchFamily="34" charset="0"/>
                <a:sym typeface="Wingdings" panose="05000000000000000000" pitchFamily="2" charset="2"/>
              </a:rPr>
              <a:t></a:t>
            </a:r>
            <a:r>
              <a:rPr lang="en-US" sz="1400" dirty="0">
                <a:latin typeface="Arial Narrow" panose="020B0606020202030204" pitchFamily="34" charset="0"/>
              </a:rPr>
              <a:t>1798</a:t>
            </a:r>
          </a:p>
          <a:p>
            <a:pPr algn="ctr"/>
            <a:r>
              <a:rPr lang="en-US" sz="1400" dirty="0">
                <a:latin typeface="Arial Narrow" panose="020B0606020202030204" pitchFamily="34" charset="0"/>
                <a:sym typeface="Wingdings" panose="05000000000000000000" pitchFamily="2" charset="2"/>
              </a:rPr>
              <a:t></a:t>
            </a:r>
            <a:r>
              <a:rPr lang="en-US" sz="1400" dirty="0">
                <a:latin typeface="Arial Narrow" panose="020B0606020202030204" pitchFamily="34" charset="0"/>
              </a:rPr>
              <a:t>1844 (</a:t>
            </a:r>
            <a:r>
              <a:rPr lang="en-US" sz="1400" b="1" dirty="0">
                <a:highlight>
                  <a:srgbClr val="FFFF00"/>
                </a:highlight>
                <a:latin typeface="Arial Narrow" panose="020B0606020202030204" pitchFamily="34" charset="0"/>
              </a:rPr>
              <a:t>11</a:t>
            </a:r>
            <a:r>
              <a:rPr lang="en-US" sz="1400" b="1" baseline="30000" dirty="0">
                <a:highlight>
                  <a:srgbClr val="FFFF00"/>
                </a:highlight>
                <a:latin typeface="Arial Narrow" panose="020B0606020202030204" pitchFamily="34" charset="0"/>
              </a:rPr>
              <a:t>t</a:t>
            </a:r>
            <a:r>
              <a:rPr lang="en-US" sz="1400" baseline="30000" dirty="0">
                <a:latin typeface="Arial Narrow" panose="020B0606020202030204" pitchFamily="34" charset="0"/>
              </a:rPr>
              <a:t>h</a:t>
            </a:r>
            <a:r>
              <a:rPr lang="en-US" sz="1400" dirty="0">
                <a:latin typeface="Arial Narrow" panose="020B0606020202030204" pitchFamily="34" charset="0"/>
              </a:rPr>
              <a:t> President)</a:t>
            </a:r>
          </a:p>
          <a:p>
            <a:pPr algn="ctr"/>
            <a:endParaRPr lang="en-US" sz="1400" dirty="0">
              <a:latin typeface="Arial Narrow" panose="020B0606020202030204" pitchFamily="34" charset="0"/>
            </a:endParaRPr>
          </a:p>
          <a:p>
            <a:pPr algn="ctr"/>
            <a:r>
              <a:rPr lang="en-US" sz="1400" dirty="0">
                <a:latin typeface="Arial Narrow" panose="020B0606020202030204" pitchFamily="34" charset="0"/>
              </a:rPr>
              <a:t>1840-1863</a:t>
            </a:r>
          </a:p>
          <a:p>
            <a:pPr algn="ctr"/>
            <a:r>
              <a:rPr lang="en-US" sz="1400" dirty="0">
                <a:latin typeface="Arial Narrow" panose="020B0606020202030204" pitchFamily="34" charset="0"/>
              </a:rPr>
              <a:t>6 elections</a:t>
            </a:r>
          </a:p>
          <a:p>
            <a:pPr algn="ctr"/>
            <a:r>
              <a:rPr lang="en-US" sz="1400" dirty="0">
                <a:latin typeface="Arial Narrow" panose="020B0606020202030204" pitchFamily="34" charset="0"/>
              </a:rPr>
              <a:t>9 US Presidents</a:t>
            </a:r>
          </a:p>
          <a:p>
            <a:pPr algn="ctr"/>
            <a:r>
              <a:rPr lang="en-US" sz="1400" dirty="0">
                <a:latin typeface="Arial Narrow" panose="020B0606020202030204" pitchFamily="34" charset="0"/>
              </a:rPr>
              <a:t>2 deaths in office</a:t>
            </a:r>
          </a:p>
          <a:p>
            <a:pPr algn="ctr"/>
            <a:r>
              <a:rPr lang="en-US" sz="1400" dirty="0">
                <a:latin typeface="Arial Narrow" panose="020B0606020202030204" pitchFamily="34" charset="0"/>
              </a:rPr>
              <a:t>Intense political time period</a:t>
            </a:r>
          </a:p>
        </p:txBody>
      </p:sp>
    </p:spTree>
    <p:extLst>
      <p:ext uri="{BB962C8B-B14F-4D97-AF65-F5344CB8AC3E}">
        <p14:creationId xmlns:p14="http://schemas.microsoft.com/office/powerpoint/2010/main" val="9479205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68</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96724" y="315997"/>
            <a:ext cx="2627510" cy="5875134"/>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a history of intense external events. From 1840 to 1863 you have how many presidential elections? 1840, 1844, 1848, 1852, 1856, 1860. So you have six presidential elections between 1840 and 1863. How many US presidents do you have in those six elections? If you have six presidential elections you would expect that you would either have three because there'd be two terms, two terms, two terms.  Or you would have a maximum of six. Actually you have Martin Van Buren, William Henry Harrison, James John Tyler, James K. Polk, Zachary Taylor, Millard Fillmore, Franklin Pierce, James Buchanan, Abraham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incoln.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19082"/>
            <a:ext cx="661308" cy="461665"/>
          </a:xfrm>
          <a:prstGeom prst="rect">
            <a:avLst/>
          </a:prstGeom>
          <a:noFill/>
        </p:spPr>
        <p:txBody>
          <a:bodyPr wrap="square" rtlCol="0">
            <a:spAutoFit/>
          </a:bodyPr>
          <a:lstStyle/>
          <a:p>
            <a:pPr algn="ctr"/>
            <a:r>
              <a:rPr lang="en-US" sz="1200" b="1" dirty="0">
                <a:latin typeface="Arial Narrow" panose="020B0606020202030204" pitchFamily="34" charset="0"/>
              </a:rPr>
              <a:t>911</a:t>
            </a:r>
          </a:p>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643848" y="5535318"/>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643848" y="501974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5935326" y="499293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048996" y="49736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817131" y="497506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415025" y="49794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524223" y="4589858"/>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066214" y="480062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040360" y="50943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313194" y="453893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535139" y="4493493"/>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017016" y="4535950"/>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816225" y="4589859"/>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282936" y="5741973"/>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57" name="Straight Connector 56">
            <a:extLst>
              <a:ext uri="{FF2B5EF4-FFF2-40B4-BE49-F238E27FC236}">
                <a16:creationId xmlns:a16="http://schemas.microsoft.com/office/drawing/2014/main" id="{97255FD0-F2A7-4102-82DF-7DE12A56AB7F}"/>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1FFDAB-E0E6-4602-A268-AF45C175CA5F}"/>
              </a:ext>
            </a:extLst>
          </p:cNvPr>
          <p:cNvSpPr txBox="1"/>
          <p:nvPr/>
        </p:nvSpPr>
        <p:spPr>
          <a:xfrm>
            <a:off x="8224993" y="3198711"/>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4" name="TextBox 3">
            <a:extLst>
              <a:ext uri="{FF2B5EF4-FFF2-40B4-BE49-F238E27FC236}">
                <a16:creationId xmlns:a16="http://schemas.microsoft.com/office/drawing/2014/main" id="{ABC15BAF-8FCE-47FC-85D4-D8B1A195592A}"/>
              </a:ext>
            </a:extLst>
          </p:cNvPr>
          <p:cNvSpPr txBox="1"/>
          <p:nvPr/>
        </p:nvSpPr>
        <p:spPr>
          <a:xfrm>
            <a:off x="4494159" y="1970475"/>
            <a:ext cx="533155"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9th</a:t>
            </a:r>
            <a:endParaRPr lang="en-US" b="1" dirty="0">
              <a:latin typeface="Arial Narrow" panose="020B0606020202030204" pitchFamily="34" charset="0"/>
            </a:endParaRPr>
          </a:p>
        </p:txBody>
      </p:sp>
      <p:sp>
        <p:nvSpPr>
          <p:cNvPr id="5" name="TextBox 4">
            <a:extLst>
              <a:ext uri="{FF2B5EF4-FFF2-40B4-BE49-F238E27FC236}">
                <a16:creationId xmlns:a16="http://schemas.microsoft.com/office/drawing/2014/main" id="{04BC2A2A-26D2-4F04-BC58-74C741413815}"/>
              </a:ext>
            </a:extLst>
          </p:cNvPr>
          <p:cNvSpPr txBox="1"/>
          <p:nvPr/>
        </p:nvSpPr>
        <p:spPr>
          <a:xfrm>
            <a:off x="7008617" y="1972149"/>
            <a:ext cx="661293"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11th</a:t>
            </a:r>
            <a:endParaRPr lang="en-US" b="1" dirty="0">
              <a:latin typeface="Arial Narrow" panose="020B0606020202030204" pitchFamily="34" charset="0"/>
            </a:endParaRPr>
          </a:p>
        </p:txBody>
      </p:sp>
    </p:spTree>
    <p:extLst>
      <p:ext uri="{BB962C8B-B14F-4D97-AF65-F5344CB8AC3E}">
        <p14:creationId xmlns:p14="http://schemas.microsoft.com/office/powerpoint/2010/main" val="32915422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69</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82055" y="574948"/>
            <a:ext cx="2627510" cy="5708101"/>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have 9 US presidents in a history when you only have 6 US elections. You have 2 deaths in office and 1 of them, the reason you get the 9th is because of that 1840 election where you have 2 close together.  So this is an intense political time.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1844 election was the turning point in US history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we want to understand the external events that brought us not just to the Civil War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to that 1850 Compromise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you find the sin being laid not just on the South but on the North as well.</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19082"/>
            <a:ext cx="661308" cy="461665"/>
          </a:xfrm>
          <a:prstGeom prst="rect">
            <a:avLst/>
          </a:prstGeom>
          <a:noFill/>
        </p:spPr>
        <p:txBody>
          <a:bodyPr wrap="square" rtlCol="0">
            <a:spAutoFit/>
          </a:bodyPr>
          <a:lstStyle/>
          <a:p>
            <a:pPr algn="ctr"/>
            <a:r>
              <a:rPr lang="en-US" sz="1200" b="1" dirty="0">
                <a:latin typeface="Arial Narrow" panose="020B0606020202030204" pitchFamily="34" charset="0"/>
              </a:rPr>
              <a:t>911</a:t>
            </a:r>
          </a:p>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643848" y="5535318"/>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643848" y="501974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5935326" y="499293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048996" y="49736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817131" y="497506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415025" y="49794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524223" y="4589858"/>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066214" y="480062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040360" y="50943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313194" y="453893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535139" y="4493493"/>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017016" y="4535950"/>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816225" y="4589859"/>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282936" y="5741973"/>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57" name="Straight Connector 56">
            <a:extLst>
              <a:ext uri="{FF2B5EF4-FFF2-40B4-BE49-F238E27FC236}">
                <a16:creationId xmlns:a16="http://schemas.microsoft.com/office/drawing/2014/main" id="{97255FD0-F2A7-4102-82DF-7DE12A56AB7F}"/>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1FFDAB-E0E6-4602-A268-AF45C175CA5F}"/>
              </a:ext>
            </a:extLst>
          </p:cNvPr>
          <p:cNvSpPr txBox="1"/>
          <p:nvPr/>
        </p:nvSpPr>
        <p:spPr>
          <a:xfrm>
            <a:off x="8224993" y="3198711"/>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4" name="TextBox 3">
            <a:extLst>
              <a:ext uri="{FF2B5EF4-FFF2-40B4-BE49-F238E27FC236}">
                <a16:creationId xmlns:a16="http://schemas.microsoft.com/office/drawing/2014/main" id="{ABC15BAF-8FCE-47FC-85D4-D8B1A195592A}"/>
              </a:ext>
            </a:extLst>
          </p:cNvPr>
          <p:cNvSpPr txBox="1"/>
          <p:nvPr/>
        </p:nvSpPr>
        <p:spPr>
          <a:xfrm>
            <a:off x="4494159" y="1970475"/>
            <a:ext cx="533155"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9th</a:t>
            </a:r>
            <a:endParaRPr lang="en-US" b="1" dirty="0">
              <a:latin typeface="Arial Narrow" panose="020B0606020202030204" pitchFamily="34" charset="0"/>
            </a:endParaRPr>
          </a:p>
        </p:txBody>
      </p:sp>
      <p:sp>
        <p:nvSpPr>
          <p:cNvPr id="5" name="TextBox 4">
            <a:extLst>
              <a:ext uri="{FF2B5EF4-FFF2-40B4-BE49-F238E27FC236}">
                <a16:creationId xmlns:a16="http://schemas.microsoft.com/office/drawing/2014/main" id="{04BC2A2A-26D2-4F04-BC58-74C741413815}"/>
              </a:ext>
            </a:extLst>
          </p:cNvPr>
          <p:cNvSpPr txBox="1"/>
          <p:nvPr/>
        </p:nvSpPr>
        <p:spPr>
          <a:xfrm>
            <a:off x="7008617" y="1972149"/>
            <a:ext cx="661293"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11th</a:t>
            </a:r>
            <a:endParaRPr lang="en-US" b="1" dirty="0">
              <a:latin typeface="Arial Narrow" panose="020B0606020202030204" pitchFamily="34" charset="0"/>
            </a:endParaRPr>
          </a:p>
        </p:txBody>
      </p:sp>
    </p:spTree>
    <p:extLst>
      <p:ext uri="{BB962C8B-B14F-4D97-AF65-F5344CB8AC3E}">
        <p14:creationId xmlns:p14="http://schemas.microsoft.com/office/powerpoint/2010/main" val="3487721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1195025" y="864686"/>
            <a:ext cx="10115459" cy="2448106"/>
          </a:xfrm>
          <a:prstGeom prst="rect">
            <a:avLst/>
          </a:prstGeom>
          <a:noFill/>
          <a:ln w="50800" cmpd="thinThick">
            <a:solidFill>
              <a:schemeClr val="accent1"/>
            </a:solidFill>
          </a:ln>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have trains but you don't just have trains. You also have steamboats. We don't think much about the steamboats but they were a serious means of travel and communication back then. The most famous state-led creation of the market revolution was undoubtedly New York's Erie Canal began in 1817. It was a 364 mile man-made waterway that flowed between Albany on the Hudson River and Buffalo on Lake Erie. The canal connected the Eastern seaboard and the old northwest. 364 mile man-made waterway.   It set off a canal frenzy.  But along with the development of the steamboat created a new and complete national water transportation network by 1840. So when the Millerites we're conducting their camp meetings they're coming by passenger trains and steamboats.   And only a generation early that would have been heard of.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p:txBody>
          <a:bodyPr/>
          <a:lstStyle/>
          <a:p>
            <a:fld id="{F8E28480-1C08-4458-AD97-0283E6FFD09D}" type="slidenum">
              <a:rPr lang="en-US" smtClean="0"/>
              <a:t>7</a:t>
            </a:fld>
            <a:endParaRPr lang="en-US"/>
          </a:p>
        </p:txBody>
      </p:sp>
      <p:sp>
        <p:nvSpPr>
          <p:cNvPr id="7" name="TextBox 6">
            <a:extLst>
              <a:ext uri="{FF2B5EF4-FFF2-40B4-BE49-F238E27FC236}">
                <a16:creationId xmlns:a16="http://schemas.microsoft.com/office/drawing/2014/main" id="{620ED2EE-39E6-46CD-825F-17BADE6B19F2}"/>
              </a:ext>
            </a:extLst>
          </p:cNvPr>
          <p:cNvSpPr txBox="1"/>
          <p:nvPr/>
        </p:nvSpPr>
        <p:spPr>
          <a:xfrm>
            <a:off x="5176455" y="5398036"/>
            <a:ext cx="7015545" cy="1323439"/>
          </a:xfrm>
          <a:prstGeom prst="rect">
            <a:avLst/>
          </a:prstGeom>
          <a:noFill/>
        </p:spPr>
        <p:txBody>
          <a:bodyPr wrap="square">
            <a:spAutoFit/>
          </a:bodyPr>
          <a:lstStyle/>
          <a:p>
            <a:r>
              <a:rPr lang="en-US" sz="1600" b="0" i="0" dirty="0">
                <a:effectLst/>
                <a:latin typeface="Arial Narrow" panose="020B0606020202030204" pitchFamily="34" charset="0"/>
              </a:rPr>
              <a:t>Trains:  Dec. 25, 1830 first steam power passenger service</a:t>
            </a:r>
          </a:p>
          <a:p>
            <a:r>
              <a:rPr lang="en-US" sz="1600" dirty="0">
                <a:latin typeface="Arial Narrow" panose="020B0606020202030204" pitchFamily="34" charset="0"/>
              </a:rPr>
              <a:t>Track laid and open for operation:</a:t>
            </a:r>
          </a:p>
          <a:p>
            <a:pPr marL="285750" indent="-285750">
              <a:buFont typeface="Arial" panose="020B0604020202020204" pitchFamily="34" charset="0"/>
              <a:buChar char="•"/>
            </a:pPr>
            <a:r>
              <a:rPr lang="en-US" sz="1600" b="0" i="0" dirty="0">
                <a:effectLst/>
                <a:latin typeface="Arial Narrow" panose="020B0606020202030204" pitchFamily="34" charset="0"/>
              </a:rPr>
              <a:t>Miller:    1830-1840 1800 miles of track</a:t>
            </a:r>
          </a:p>
          <a:p>
            <a:pPr marL="285750" indent="-285750">
              <a:buFont typeface="Arial" panose="020B0604020202020204" pitchFamily="34" charset="0"/>
              <a:buChar char="•"/>
            </a:pP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Call:  1840-1850 9000 miles of track</a:t>
            </a:r>
          </a:p>
          <a:p>
            <a:pPr marL="285750" indent="-285750">
              <a:buFont typeface="Arial" panose="020B0604020202020204" pitchFamily="34" charset="0"/>
              <a:buChar char="•"/>
            </a:pPr>
            <a:r>
              <a:rPr lang="en-US" sz="1600" b="0" i="0" dirty="0">
                <a:effectLst/>
                <a:latin typeface="Arial Narrow" panose="020B0606020202030204" pitchFamily="34" charset="0"/>
              </a:rPr>
              <a:t>To world:1850-1860 more than 30,000 miles of track – networ</a:t>
            </a:r>
            <a:r>
              <a:rPr lang="en-US" sz="1600" dirty="0">
                <a:latin typeface="Arial Narrow" panose="020B0606020202030204" pitchFamily="34" charset="0"/>
              </a:rPr>
              <a:t>k serving all states </a:t>
            </a:r>
            <a:endParaRPr lang="en-US" sz="1600" b="0" i="0" dirty="0">
              <a:effectLst/>
              <a:latin typeface="Arial Narrow" panose="020B0606020202030204" pitchFamily="34" charset="0"/>
            </a:endParaRPr>
          </a:p>
        </p:txBody>
      </p:sp>
      <p:sp>
        <p:nvSpPr>
          <p:cNvPr id="11" name="TextBox 10">
            <a:extLst>
              <a:ext uri="{FF2B5EF4-FFF2-40B4-BE49-F238E27FC236}">
                <a16:creationId xmlns:a16="http://schemas.microsoft.com/office/drawing/2014/main" id="{BFECACF7-4A94-4FBC-830E-83CC0B3A2134}"/>
              </a:ext>
            </a:extLst>
          </p:cNvPr>
          <p:cNvSpPr txBox="1"/>
          <p:nvPr/>
        </p:nvSpPr>
        <p:spPr>
          <a:xfrm>
            <a:off x="1195025" y="4053009"/>
            <a:ext cx="5434440" cy="892552"/>
          </a:xfrm>
          <a:prstGeom prst="rect">
            <a:avLst/>
          </a:prstGeom>
          <a:noFill/>
        </p:spPr>
        <p:txBody>
          <a:bodyPr wrap="square">
            <a:spAutoFit/>
          </a:bodyPr>
          <a:lstStyle/>
          <a:p>
            <a:r>
              <a:rPr lang="en-US" sz="2000" b="1" dirty="0">
                <a:latin typeface="Arial Narrow" panose="020B0606020202030204" pitchFamily="34" charset="0"/>
              </a:rPr>
              <a:t>Beg. Of Modern Israel</a:t>
            </a:r>
            <a:r>
              <a:rPr lang="en-US" sz="1800" dirty="0">
                <a:latin typeface="Arial Narrow" panose="020B0606020202030204" pitchFamily="34" charset="0"/>
              </a:rPr>
              <a:t>	   *</a:t>
            </a:r>
            <a:r>
              <a:rPr lang="en-US" sz="1600" dirty="0">
                <a:latin typeface="Arial Narrow" panose="020B0606020202030204" pitchFamily="34" charset="0"/>
              </a:rPr>
              <a:t>Trains/Steamboats</a:t>
            </a:r>
          </a:p>
          <a:p>
            <a:r>
              <a:rPr lang="en-US" sz="1600" dirty="0">
                <a:latin typeface="Arial Narrow" panose="020B0606020202030204" pitchFamily="34" charset="0"/>
              </a:rPr>
              <a:t>	1798		     Communication</a:t>
            </a:r>
          </a:p>
          <a:p>
            <a:r>
              <a:rPr lang="en-US" sz="1600" dirty="0">
                <a:latin typeface="Arial Narrow" panose="020B0606020202030204" pitchFamily="34" charset="0"/>
              </a:rPr>
              <a:t>(*</a:t>
            </a:r>
            <a:r>
              <a:rPr lang="en-US" sz="1600" i="1" dirty="0">
                <a:latin typeface="Arial Narrow" panose="020B0606020202030204" pitchFamily="34" charset="0"/>
              </a:rPr>
              <a:t>don’t go to Protestants to learn</a:t>
            </a:r>
            <a:r>
              <a:rPr lang="en-US" sz="1600" dirty="0">
                <a:latin typeface="Arial Narrow" panose="020B0606020202030204" pitchFamily="34" charset="0"/>
              </a:rPr>
              <a:t>)</a:t>
            </a:r>
          </a:p>
        </p:txBody>
      </p:sp>
    </p:spTree>
    <p:extLst>
      <p:ext uri="{BB962C8B-B14F-4D97-AF65-F5344CB8AC3E}">
        <p14:creationId xmlns:p14="http://schemas.microsoft.com/office/powerpoint/2010/main" val="468701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32472" y="-1"/>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a:xfrm>
            <a:off x="11205345" y="6328740"/>
            <a:ext cx="871868" cy="365125"/>
          </a:xfrm>
        </p:spPr>
        <p:txBody>
          <a:bodyPr/>
          <a:lstStyle/>
          <a:p>
            <a:fld id="{F8E28480-1C08-4458-AD97-0283E6FFD09D}" type="slidenum">
              <a:rPr lang="en-US" smtClean="0"/>
              <a:t>70</a:t>
            </a:fld>
            <a:endParaRPr lang="en-US"/>
          </a:p>
        </p:txBody>
      </p:sp>
      <p:sp>
        <p:nvSpPr>
          <p:cNvPr id="14" name="TextBox 13">
            <a:extLst>
              <a:ext uri="{FF2B5EF4-FFF2-40B4-BE49-F238E27FC236}">
                <a16:creationId xmlns:a16="http://schemas.microsoft.com/office/drawing/2014/main" id="{B5F9A720-A56E-4DE8-BADF-D802B950898E}"/>
              </a:ext>
            </a:extLst>
          </p:cNvPr>
          <p:cNvSpPr txBox="1"/>
          <p:nvPr/>
        </p:nvSpPr>
        <p:spPr>
          <a:xfrm>
            <a:off x="382055" y="574948"/>
            <a:ext cx="2627510" cy="5411738"/>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Before we do any of that we need to have correctly the structure put in place. We've compared and contrasted the alpha and omega histories. We will review this next time so we can have those constructs clearly in our mind.  And clearly in our mind why there's this contrast.  And it's neat that we can already see that it fits with the history of Egypt, it fits with the history of ancient Israel, one call to the church.  In Babylon two calls to the church in Rome to calls two the church.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DF3D1F8-BB36-424E-ADA5-54F8FA66CC1E}"/>
              </a:ext>
            </a:extLst>
          </p:cNvPr>
          <p:cNvSpPr txBox="1"/>
          <p:nvPr/>
        </p:nvSpPr>
        <p:spPr>
          <a:xfrm>
            <a:off x="2905941" y="7285547"/>
            <a:ext cx="1434001" cy="276999"/>
          </a:xfrm>
          <a:prstGeom prst="rect">
            <a:avLst/>
          </a:prstGeom>
          <a:noFill/>
          <a:ln>
            <a:noFill/>
          </a:ln>
        </p:spPr>
        <p:txBody>
          <a:bodyPr wrap="square" rtlCol="0">
            <a:spAutoFit/>
          </a:bodyPr>
          <a:lstStyle/>
          <a:p>
            <a:pPr algn="ctr"/>
            <a:r>
              <a:rPr lang="en-US" sz="1200" dirty="0">
                <a:latin typeface="Arial Narrow" panose="020B0606020202030204" pitchFamily="34" charset="0"/>
              </a:rPr>
              <a:t>1</a:t>
            </a:r>
            <a:r>
              <a:rPr lang="en-US" sz="1200" baseline="30000" dirty="0">
                <a:latin typeface="Arial Narrow" panose="020B0606020202030204" pitchFamily="34" charset="0"/>
              </a:rPr>
              <a:t>st</a:t>
            </a:r>
            <a:r>
              <a:rPr lang="en-US" sz="1200" dirty="0">
                <a:latin typeface="Arial Narrow" panose="020B0606020202030204" pitchFamily="34" charset="0"/>
              </a:rPr>
              <a:t> gathering</a:t>
            </a:r>
          </a:p>
        </p:txBody>
      </p:sp>
      <p:cxnSp>
        <p:nvCxnSpPr>
          <p:cNvPr id="77" name="Straight Connector 76">
            <a:extLst>
              <a:ext uri="{FF2B5EF4-FFF2-40B4-BE49-F238E27FC236}">
                <a16:creationId xmlns:a16="http://schemas.microsoft.com/office/drawing/2014/main" id="{5CEF9894-BBB2-4555-9692-08535B2E82CC}"/>
              </a:ext>
            </a:extLst>
          </p:cNvPr>
          <p:cNvCxnSpPr/>
          <p:nvPr/>
        </p:nvCxnSpPr>
        <p:spPr>
          <a:xfrm>
            <a:off x="3371562" y="2320154"/>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BA4D805-120B-410C-BCED-AAFD3109B69A}"/>
              </a:ext>
            </a:extLst>
          </p:cNvPr>
          <p:cNvCxnSpPr/>
          <p:nvPr/>
        </p:nvCxnSpPr>
        <p:spPr>
          <a:xfrm>
            <a:off x="3385962" y="17828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F601750-4379-4AAC-850B-93C906DB4F81}"/>
              </a:ext>
            </a:extLst>
          </p:cNvPr>
          <p:cNvSpPr txBox="1"/>
          <p:nvPr/>
        </p:nvSpPr>
        <p:spPr>
          <a:xfrm>
            <a:off x="3200351" y="1350148"/>
            <a:ext cx="68710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81" name="Straight Connector 80">
            <a:extLst>
              <a:ext uri="{FF2B5EF4-FFF2-40B4-BE49-F238E27FC236}">
                <a16:creationId xmlns:a16="http://schemas.microsoft.com/office/drawing/2014/main" id="{9BF18EF6-99DF-4041-9381-6483CD5AB20C}"/>
              </a:ext>
            </a:extLst>
          </p:cNvPr>
          <p:cNvCxnSpPr/>
          <p:nvPr/>
        </p:nvCxnSpPr>
        <p:spPr>
          <a:xfrm>
            <a:off x="4499322"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C7F4CFF-0A5D-48F9-876A-BCDDC0D62702}"/>
              </a:ext>
            </a:extLst>
          </p:cNvPr>
          <p:cNvSpPr txBox="1"/>
          <p:nvPr/>
        </p:nvSpPr>
        <p:spPr>
          <a:xfrm>
            <a:off x="4163505" y="1319082"/>
            <a:ext cx="661308" cy="461665"/>
          </a:xfrm>
          <a:prstGeom prst="rect">
            <a:avLst/>
          </a:prstGeom>
          <a:noFill/>
        </p:spPr>
        <p:txBody>
          <a:bodyPr wrap="square" rtlCol="0">
            <a:spAutoFit/>
          </a:bodyPr>
          <a:lstStyle/>
          <a:p>
            <a:pPr algn="ctr"/>
            <a:r>
              <a:rPr lang="en-US" sz="1200" b="1" dirty="0">
                <a:latin typeface="Arial Narrow" panose="020B0606020202030204" pitchFamily="34" charset="0"/>
              </a:rPr>
              <a:t>911</a:t>
            </a:r>
          </a:p>
          <a:p>
            <a:pPr algn="ctr"/>
            <a:r>
              <a:rPr lang="en-US" sz="1200" dirty="0">
                <a:latin typeface="Arial Narrow" panose="020B0606020202030204" pitchFamily="34" charset="0"/>
              </a:rPr>
              <a:t>1840</a:t>
            </a:r>
          </a:p>
        </p:txBody>
      </p:sp>
      <p:cxnSp>
        <p:nvCxnSpPr>
          <p:cNvPr id="83" name="Straight Connector 82">
            <a:extLst>
              <a:ext uri="{FF2B5EF4-FFF2-40B4-BE49-F238E27FC236}">
                <a16:creationId xmlns:a16="http://schemas.microsoft.com/office/drawing/2014/main" id="{D9F1CB98-9C0F-4E47-A23A-43D827C07972}"/>
              </a:ext>
            </a:extLst>
          </p:cNvPr>
          <p:cNvCxnSpPr/>
          <p:nvPr/>
        </p:nvCxnSpPr>
        <p:spPr>
          <a:xfrm>
            <a:off x="12105987" y="17861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A45220-7DCD-486E-A200-CE11DE40F057}"/>
              </a:ext>
            </a:extLst>
          </p:cNvPr>
          <p:cNvCxnSpPr/>
          <p:nvPr/>
        </p:nvCxnSpPr>
        <p:spPr>
          <a:xfrm>
            <a:off x="10958088" y="17844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3C09F96-2EF6-4E31-9203-214C176E3704}"/>
              </a:ext>
            </a:extLst>
          </p:cNvPr>
          <p:cNvSpPr txBox="1"/>
          <p:nvPr/>
        </p:nvSpPr>
        <p:spPr>
          <a:xfrm>
            <a:off x="10734076" y="1286831"/>
            <a:ext cx="514374" cy="461665"/>
          </a:xfrm>
          <a:prstGeom prst="rect">
            <a:avLst/>
          </a:prstGeom>
          <a:noFill/>
        </p:spPr>
        <p:txBody>
          <a:bodyPr wrap="square" rtlCol="0">
            <a:spAutoFit/>
          </a:bodyPr>
          <a:lstStyle/>
          <a:p>
            <a:r>
              <a:rPr lang="en-US" sz="1200" dirty="0">
                <a:latin typeface="Arial Narrow" panose="020B0606020202030204" pitchFamily="34" charset="0"/>
              </a:rPr>
              <a:t>COP</a:t>
            </a:r>
          </a:p>
          <a:p>
            <a:r>
              <a:rPr lang="en-US" sz="1200" dirty="0">
                <a:latin typeface="Arial Narrow" panose="020B0606020202030204" pitchFamily="34" charset="0"/>
              </a:rPr>
              <a:t>1861</a:t>
            </a:r>
          </a:p>
        </p:txBody>
      </p:sp>
      <p:cxnSp>
        <p:nvCxnSpPr>
          <p:cNvPr id="90" name="Straight Connector 89">
            <a:extLst>
              <a:ext uri="{FF2B5EF4-FFF2-40B4-BE49-F238E27FC236}">
                <a16:creationId xmlns:a16="http://schemas.microsoft.com/office/drawing/2014/main" id="{01D652C0-6D83-4630-84A4-30F7F72F84F7}"/>
              </a:ext>
            </a:extLst>
          </p:cNvPr>
          <p:cNvCxnSpPr/>
          <p:nvPr/>
        </p:nvCxnSpPr>
        <p:spPr>
          <a:xfrm>
            <a:off x="9810190" y="17912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93395882-DF6E-445E-83E7-F0301EB30C73}"/>
              </a:ext>
            </a:extLst>
          </p:cNvPr>
          <p:cNvSpPr txBox="1"/>
          <p:nvPr/>
        </p:nvSpPr>
        <p:spPr>
          <a:xfrm>
            <a:off x="9587826" y="1373259"/>
            <a:ext cx="514374" cy="276999"/>
          </a:xfrm>
          <a:prstGeom prst="rect">
            <a:avLst/>
          </a:prstGeom>
          <a:noFill/>
        </p:spPr>
        <p:txBody>
          <a:bodyPr wrap="square" rtlCol="0">
            <a:spAutoFit/>
          </a:bodyPr>
          <a:lstStyle/>
          <a:p>
            <a:r>
              <a:rPr lang="en-US" sz="1200" dirty="0">
                <a:latin typeface="Arial Narrow" panose="020B0606020202030204" pitchFamily="34" charset="0"/>
              </a:rPr>
              <a:t>1850</a:t>
            </a:r>
          </a:p>
        </p:txBody>
      </p:sp>
      <p:cxnSp>
        <p:nvCxnSpPr>
          <p:cNvPr id="94" name="Straight Connector 93">
            <a:extLst>
              <a:ext uri="{FF2B5EF4-FFF2-40B4-BE49-F238E27FC236}">
                <a16:creationId xmlns:a16="http://schemas.microsoft.com/office/drawing/2014/main" id="{6B75521F-AE4D-4C43-9134-2085D4328A68}"/>
              </a:ext>
            </a:extLst>
          </p:cNvPr>
          <p:cNvCxnSpPr>
            <a:cxnSpLocks/>
          </p:cNvCxnSpPr>
          <p:nvPr/>
        </p:nvCxnSpPr>
        <p:spPr>
          <a:xfrm flipV="1">
            <a:off x="3371562" y="3487871"/>
            <a:ext cx="6438628" cy="21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E957A95-9457-4708-A7FB-3672D41B9A90}"/>
              </a:ext>
            </a:extLst>
          </p:cNvPr>
          <p:cNvCxnSpPr/>
          <p:nvPr/>
        </p:nvCxnSpPr>
        <p:spPr>
          <a:xfrm>
            <a:off x="3385962"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AB1C93AD-F1B5-48F9-8F91-4D1FA3B8667C}"/>
              </a:ext>
            </a:extLst>
          </p:cNvPr>
          <p:cNvSpPr txBox="1"/>
          <p:nvPr/>
        </p:nvSpPr>
        <p:spPr>
          <a:xfrm>
            <a:off x="3157406" y="2542905"/>
            <a:ext cx="468317" cy="276999"/>
          </a:xfrm>
          <a:prstGeom prst="rect">
            <a:avLst/>
          </a:prstGeom>
          <a:noFill/>
        </p:spPr>
        <p:txBody>
          <a:bodyPr wrap="square" rtlCol="0">
            <a:spAutoFit/>
          </a:bodyPr>
          <a:lstStyle/>
          <a:p>
            <a:pPr algn="ctr"/>
            <a:r>
              <a:rPr lang="en-US" sz="1200" dirty="0">
                <a:latin typeface="Arial Narrow" panose="020B0606020202030204" pitchFamily="34" charset="0"/>
              </a:rPr>
              <a:t>1798</a:t>
            </a:r>
          </a:p>
        </p:txBody>
      </p:sp>
      <p:cxnSp>
        <p:nvCxnSpPr>
          <p:cNvPr id="97" name="Straight Connector 96">
            <a:extLst>
              <a:ext uri="{FF2B5EF4-FFF2-40B4-BE49-F238E27FC236}">
                <a16:creationId xmlns:a16="http://schemas.microsoft.com/office/drawing/2014/main" id="{B53FE5B0-4A42-40DC-8533-5AF006E01FF1}"/>
              </a:ext>
            </a:extLst>
          </p:cNvPr>
          <p:cNvCxnSpPr/>
          <p:nvPr/>
        </p:nvCxnSpPr>
        <p:spPr>
          <a:xfrm>
            <a:off x="4499322" y="29748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12F2B4F-F2C9-4E70-B324-BABD4D7E02C5}"/>
              </a:ext>
            </a:extLst>
          </p:cNvPr>
          <p:cNvSpPr txBox="1"/>
          <p:nvPr/>
        </p:nvSpPr>
        <p:spPr>
          <a:xfrm>
            <a:off x="4183758" y="2546865"/>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cxnSp>
        <p:nvCxnSpPr>
          <p:cNvPr id="99" name="Straight Connector 98">
            <a:extLst>
              <a:ext uri="{FF2B5EF4-FFF2-40B4-BE49-F238E27FC236}">
                <a16:creationId xmlns:a16="http://schemas.microsoft.com/office/drawing/2014/main" id="{97EFEADA-7E2C-43F4-AA26-7DC6EF6BEED6}"/>
              </a:ext>
            </a:extLst>
          </p:cNvPr>
          <p:cNvCxnSpPr/>
          <p:nvPr/>
        </p:nvCxnSpPr>
        <p:spPr>
          <a:xfrm>
            <a:off x="7275195" y="296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617D5E3-D318-47B6-8FA8-2E070C40E5A6}"/>
              </a:ext>
            </a:extLst>
          </p:cNvPr>
          <p:cNvCxnSpPr/>
          <p:nvPr/>
        </p:nvCxnSpPr>
        <p:spPr>
          <a:xfrm>
            <a:off x="5852115" y="29715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3D10D104-E794-4BD1-94D1-FA1439C743C4}"/>
              </a:ext>
            </a:extLst>
          </p:cNvPr>
          <p:cNvSpPr txBox="1"/>
          <p:nvPr/>
        </p:nvSpPr>
        <p:spPr>
          <a:xfrm>
            <a:off x="5501736" y="2499795"/>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02" name="TextBox 101">
            <a:extLst>
              <a:ext uri="{FF2B5EF4-FFF2-40B4-BE49-F238E27FC236}">
                <a16:creationId xmlns:a16="http://schemas.microsoft.com/office/drawing/2014/main" id="{D9D8B587-FF78-4BE1-BED8-736803BBDF49}"/>
              </a:ext>
            </a:extLst>
          </p:cNvPr>
          <p:cNvSpPr txBox="1"/>
          <p:nvPr/>
        </p:nvSpPr>
        <p:spPr>
          <a:xfrm>
            <a:off x="6915763" y="2491045"/>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03" name="TextBox 102">
            <a:extLst>
              <a:ext uri="{FF2B5EF4-FFF2-40B4-BE49-F238E27FC236}">
                <a16:creationId xmlns:a16="http://schemas.microsoft.com/office/drawing/2014/main" id="{5EF7001A-7511-4166-86E6-613F1A567A26}"/>
              </a:ext>
            </a:extLst>
          </p:cNvPr>
          <p:cNvSpPr txBox="1"/>
          <p:nvPr/>
        </p:nvSpPr>
        <p:spPr>
          <a:xfrm>
            <a:off x="8074237" y="2661047"/>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04" name="TextBox 103">
            <a:extLst>
              <a:ext uri="{FF2B5EF4-FFF2-40B4-BE49-F238E27FC236}">
                <a16:creationId xmlns:a16="http://schemas.microsoft.com/office/drawing/2014/main" id="{B22A0289-AFB1-4DC4-9B86-EF06AEEA399F}"/>
              </a:ext>
            </a:extLst>
          </p:cNvPr>
          <p:cNvSpPr txBox="1"/>
          <p:nvPr/>
        </p:nvSpPr>
        <p:spPr>
          <a:xfrm>
            <a:off x="8074237" y="307730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5" name="TextBox 104">
            <a:extLst>
              <a:ext uri="{FF2B5EF4-FFF2-40B4-BE49-F238E27FC236}">
                <a16:creationId xmlns:a16="http://schemas.microsoft.com/office/drawing/2014/main" id="{74603F2C-4EF9-4C4B-BD3A-AA1A01797004}"/>
              </a:ext>
            </a:extLst>
          </p:cNvPr>
          <p:cNvSpPr txBox="1"/>
          <p:nvPr/>
        </p:nvSpPr>
        <p:spPr>
          <a:xfrm>
            <a:off x="11161598" y="182712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cxnSp>
        <p:nvCxnSpPr>
          <p:cNvPr id="106" name="Straight Arrow Connector 105">
            <a:extLst>
              <a:ext uri="{FF2B5EF4-FFF2-40B4-BE49-F238E27FC236}">
                <a16:creationId xmlns:a16="http://schemas.microsoft.com/office/drawing/2014/main" id="{7222A63D-B146-4458-9F32-746C2BFEFD9E}"/>
              </a:ext>
            </a:extLst>
          </p:cNvPr>
          <p:cNvCxnSpPr>
            <a:cxnSpLocks/>
          </p:cNvCxnSpPr>
          <p:nvPr/>
        </p:nvCxnSpPr>
        <p:spPr>
          <a:xfrm>
            <a:off x="10060647" y="3557295"/>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65ABA3D-751D-45FC-B7D0-17BD560DD56B}"/>
              </a:ext>
            </a:extLst>
          </p:cNvPr>
          <p:cNvSpPr txBox="1"/>
          <p:nvPr/>
        </p:nvSpPr>
        <p:spPr>
          <a:xfrm>
            <a:off x="10080261" y="2963219"/>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church</a:t>
            </a:r>
          </a:p>
        </p:txBody>
      </p:sp>
      <p:sp>
        <p:nvSpPr>
          <p:cNvPr id="108" name="TextBox 107">
            <a:extLst>
              <a:ext uri="{FF2B5EF4-FFF2-40B4-BE49-F238E27FC236}">
                <a16:creationId xmlns:a16="http://schemas.microsoft.com/office/drawing/2014/main" id="{CD64348F-7FC5-4EC8-ADFB-7BB7561F5EDE}"/>
              </a:ext>
            </a:extLst>
          </p:cNvPr>
          <p:cNvSpPr txBox="1"/>
          <p:nvPr/>
        </p:nvSpPr>
        <p:spPr>
          <a:xfrm>
            <a:off x="10868980" y="411860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9" name="TextBox 108">
            <a:extLst>
              <a:ext uri="{FF2B5EF4-FFF2-40B4-BE49-F238E27FC236}">
                <a16:creationId xmlns:a16="http://schemas.microsoft.com/office/drawing/2014/main" id="{D980517A-53DE-41E9-B452-74FD74D57E96}"/>
              </a:ext>
            </a:extLst>
          </p:cNvPr>
          <p:cNvSpPr txBox="1"/>
          <p:nvPr/>
        </p:nvSpPr>
        <p:spPr>
          <a:xfrm>
            <a:off x="3139247" y="567077"/>
            <a:ext cx="1304910" cy="369332"/>
          </a:xfrm>
          <a:prstGeom prst="rect">
            <a:avLst/>
          </a:prstGeom>
          <a:noFill/>
        </p:spPr>
        <p:txBody>
          <a:bodyPr wrap="square" rtlCol="0">
            <a:spAutoFit/>
          </a:bodyPr>
          <a:lstStyle/>
          <a:p>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 </a:t>
            </a:r>
            <a:r>
              <a:rPr lang="en-US" b="1" dirty="0">
                <a:latin typeface="Arial Narrow" panose="020B0606020202030204" pitchFamily="34" charset="0"/>
              </a:rPr>
              <a:t> Modern</a:t>
            </a:r>
          </a:p>
        </p:txBody>
      </p:sp>
      <p:cxnSp>
        <p:nvCxnSpPr>
          <p:cNvPr id="110" name="Straight Connector 109">
            <a:extLst>
              <a:ext uri="{FF2B5EF4-FFF2-40B4-BE49-F238E27FC236}">
                <a16:creationId xmlns:a16="http://schemas.microsoft.com/office/drawing/2014/main" id="{D6615C81-04B2-445D-AB44-A4A9203D7E3E}"/>
              </a:ext>
            </a:extLst>
          </p:cNvPr>
          <p:cNvCxnSpPr/>
          <p:nvPr/>
        </p:nvCxnSpPr>
        <p:spPr>
          <a:xfrm>
            <a:off x="9783728" y="29305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01918D4-E90F-466E-B400-DAD0B0664769}"/>
              </a:ext>
            </a:extLst>
          </p:cNvPr>
          <p:cNvSpPr txBox="1"/>
          <p:nvPr/>
        </p:nvSpPr>
        <p:spPr>
          <a:xfrm>
            <a:off x="9541329" y="2495262"/>
            <a:ext cx="465628"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12" name="TextBox 111">
            <a:extLst>
              <a:ext uri="{FF2B5EF4-FFF2-40B4-BE49-F238E27FC236}">
                <a16:creationId xmlns:a16="http://schemas.microsoft.com/office/drawing/2014/main" id="{A79B9924-8523-47E0-84B4-CD23A92D076A}"/>
              </a:ext>
            </a:extLst>
          </p:cNvPr>
          <p:cNvSpPr txBox="1"/>
          <p:nvPr/>
        </p:nvSpPr>
        <p:spPr>
          <a:xfrm>
            <a:off x="11094924" y="2410981"/>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pic>
        <p:nvPicPr>
          <p:cNvPr id="113" name="Picture 112">
            <a:extLst>
              <a:ext uri="{FF2B5EF4-FFF2-40B4-BE49-F238E27FC236}">
                <a16:creationId xmlns:a16="http://schemas.microsoft.com/office/drawing/2014/main" id="{80AFC512-9B53-4BC7-89F3-669B9F896620}"/>
              </a:ext>
            </a:extLst>
          </p:cNvPr>
          <p:cNvPicPr>
            <a:picLocks noChangeAspect="1"/>
          </p:cNvPicPr>
          <p:nvPr/>
        </p:nvPicPr>
        <p:blipFill>
          <a:blip r:embed="rId2"/>
          <a:stretch>
            <a:fillRect/>
          </a:stretch>
        </p:blipFill>
        <p:spPr>
          <a:xfrm>
            <a:off x="7173204" y="3531890"/>
            <a:ext cx="237683" cy="527247"/>
          </a:xfrm>
          <a:prstGeom prst="rect">
            <a:avLst/>
          </a:prstGeom>
        </p:spPr>
      </p:pic>
      <p:sp>
        <p:nvSpPr>
          <p:cNvPr id="114" name="TextBox 113">
            <a:extLst>
              <a:ext uri="{FF2B5EF4-FFF2-40B4-BE49-F238E27FC236}">
                <a16:creationId xmlns:a16="http://schemas.microsoft.com/office/drawing/2014/main" id="{CB6657C0-37C3-4C59-BEEF-2D6EB855CC9E}"/>
              </a:ext>
            </a:extLst>
          </p:cNvPr>
          <p:cNvSpPr txBox="1"/>
          <p:nvPr/>
        </p:nvSpPr>
        <p:spPr>
          <a:xfrm>
            <a:off x="7084737" y="4005915"/>
            <a:ext cx="2433909" cy="461665"/>
          </a:xfrm>
          <a:prstGeom prst="rect">
            <a:avLst/>
          </a:prstGeom>
          <a:noFill/>
          <a:ln>
            <a:noFill/>
          </a:ln>
        </p:spPr>
        <p:txBody>
          <a:bodyPr wrap="square" rtlCol="0">
            <a:spAutoFit/>
          </a:bodyPr>
          <a:lstStyle/>
          <a:p>
            <a:r>
              <a:rPr lang="en-US" sz="1200" dirty="0">
                <a:latin typeface="Arial Narrow" panose="020B0606020202030204" pitchFamily="34" charset="0"/>
              </a:rPr>
              <a:t>COP</a:t>
            </a:r>
          </a:p>
          <a:p>
            <a:pPr algn="ctr"/>
            <a:r>
              <a:rPr lang="en-US" sz="1200" dirty="0">
                <a:latin typeface="Arial Narrow" panose="020B0606020202030204" pitchFamily="34" charset="0"/>
              </a:rPr>
              <a:t>Scattered, not bringing a message</a:t>
            </a:r>
          </a:p>
        </p:txBody>
      </p:sp>
      <p:sp>
        <p:nvSpPr>
          <p:cNvPr id="115" name="TextBox 114">
            <a:extLst>
              <a:ext uri="{FF2B5EF4-FFF2-40B4-BE49-F238E27FC236}">
                <a16:creationId xmlns:a16="http://schemas.microsoft.com/office/drawing/2014/main" id="{6C6AB8EE-909C-475D-A053-79A88FE0F7AC}"/>
              </a:ext>
            </a:extLst>
          </p:cNvPr>
          <p:cNvSpPr txBox="1"/>
          <p:nvPr/>
        </p:nvSpPr>
        <p:spPr>
          <a:xfrm>
            <a:off x="5727210" y="3562862"/>
            <a:ext cx="1357525" cy="276999"/>
          </a:xfrm>
          <a:prstGeom prst="rect">
            <a:avLst/>
          </a:prstGeom>
          <a:noFill/>
        </p:spPr>
        <p:txBody>
          <a:bodyPr wrap="square" rtlCol="0">
            <a:spAutoFit/>
          </a:bodyPr>
          <a:lstStyle/>
          <a:p>
            <a:r>
              <a:rPr lang="en-US" sz="1200" dirty="0">
                <a:latin typeface="Arial Narrow" panose="020B0606020202030204" pitchFamily="34" charset="0"/>
              </a:rPr>
              <a:t>B         C         E</a:t>
            </a:r>
          </a:p>
        </p:txBody>
      </p:sp>
      <p:cxnSp>
        <p:nvCxnSpPr>
          <p:cNvPr id="116" name="Straight Connector 115">
            <a:extLst>
              <a:ext uri="{FF2B5EF4-FFF2-40B4-BE49-F238E27FC236}">
                <a16:creationId xmlns:a16="http://schemas.microsoft.com/office/drawing/2014/main" id="{2D7C62FE-2E06-455E-98E9-C2A1F0A06D7E}"/>
              </a:ext>
            </a:extLst>
          </p:cNvPr>
          <p:cNvCxnSpPr>
            <a:cxnSpLocks/>
          </p:cNvCxnSpPr>
          <p:nvPr/>
        </p:nvCxnSpPr>
        <p:spPr>
          <a:xfrm>
            <a:off x="6240047" y="3177302"/>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6C1E6E5-BA75-401A-9156-97765B9CFF56}"/>
              </a:ext>
            </a:extLst>
          </p:cNvPr>
          <p:cNvCxnSpPr>
            <a:cxnSpLocks/>
          </p:cNvCxnSpPr>
          <p:nvPr/>
        </p:nvCxnSpPr>
        <p:spPr>
          <a:xfrm>
            <a:off x="6636286" y="3201900"/>
            <a:ext cx="0" cy="3019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2E03387-7ADE-4D7D-A8A6-E5BE386EC63D}"/>
              </a:ext>
            </a:extLst>
          </p:cNvPr>
          <p:cNvSpPr txBox="1"/>
          <p:nvPr/>
        </p:nvSpPr>
        <p:spPr>
          <a:xfrm>
            <a:off x="5027317" y="607412"/>
            <a:ext cx="1355955"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Egypt</a:t>
            </a:r>
          </a:p>
          <a:p>
            <a:pPr marL="171450" indent="-171450" algn="ctr">
              <a:buFont typeface="Symbol" panose="05050102010706020507" pitchFamily="18" charset="2"/>
              <a:buChar char="a"/>
            </a:pPr>
            <a:r>
              <a:rPr lang="en-US" sz="1200" b="1" dirty="0">
                <a:latin typeface="Arial Narrow" panose="020B0606020202030204" pitchFamily="34" charset="0"/>
                <a:sym typeface="Symbol" panose="05050102010706020507" pitchFamily="18" charset="2"/>
              </a:rPr>
              <a:t>A. Israel</a:t>
            </a:r>
          </a:p>
          <a:p>
            <a:pPr algn="ctr"/>
            <a:r>
              <a:rPr lang="en-US" sz="1200" b="1" dirty="0">
                <a:latin typeface="Arial Narrow" panose="020B0606020202030204" pitchFamily="34" charset="0"/>
                <a:sym typeface="Symbol" panose="05050102010706020507" pitchFamily="18" charset="2"/>
              </a:rPr>
              <a:t>1 Call church</a:t>
            </a:r>
          </a:p>
        </p:txBody>
      </p:sp>
      <p:sp>
        <p:nvSpPr>
          <p:cNvPr id="119" name="TextBox 118">
            <a:extLst>
              <a:ext uri="{FF2B5EF4-FFF2-40B4-BE49-F238E27FC236}">
                <a16:creationId xmlns:a16="http://schemas.microsoft.com/office/drawing/2014/main" id="{EA76B701-8040-458D-8A71-E568A80F10C8}"/>
              </a:ext>
            </a:extLst>
          </p:cNvPr>
          <p:cNvSpPr txBox="1"/>
          <p:nvPr/>
        </p:nvSpPr>
        <p:spPr>
          <a:xfrm>
            <a:off x="6555524" y="610189"/>
            <a:ext cx="1610086" cy="461665"/>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Babylon</a:t>
            </a:r>
          </a:p>
          <a:p>
            <a:pPr algn="ctr"/>
            <a:r>
              <a:rPr lang="en-US" sz="1200" b="1" dirty="0">
                <a:latin typeface="Arial Narrow" panose="020B0606020202030204" pitchFamily="34" charset="0"/>
                <a:sym typeface="Symbol" panose="05050102010706020507" pitchFamily="18" charset="2"/>
              </a:rPr>
              <a:t>2 Calls church (P &amp; L)</a:t>
            </a:r>
          </a:p>
        </p:txBody>
      </p:sp>
      <p:sp>
        <p:nvSpPr>
          <p:cNvPr id="120" name="TextBox 119">
            <a:extLst>
              <a:ext uri="{FF2B5EF4-FFF2-40B4-BE49-F238E27FC236}">
                <a16:creationId xmlns:a16="http://schemas.microsoft.com/office/drawing/2014/main" id="{52977107-9581-4438-974F-11FCC4EA0815}"/>
              </a:ext>
            </a:extLst>
          </p:cNvPr>
          <p:cNvSpPr txBox="1"/>
          <p:nvPr/>
        </p:nvSpPr>
        <p:spPr>
          <a:xfrm>
            <a:off x="8301691" y="613244"/>
            <a:ext cx="1610086" cy="646331"/>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Rome</a:t>
            </a:r>
          </a:p>
          <a:p>
            <a:pPr algn="ctr"/>
            <a:r>
              <a:rPr lang="el-GR" sz="1200" b="1" dirty="0">
                <a:latin typeface="Arial Narrow" panose="020B0606020202030204" pitchFamily="34" charset="0"/>
                <a:sym typeface="Symbol" panose="05050102010706020507" pitchFamily="18" charset="2"/>
              </a:rPr>
              <a:t>Ω</a:t>
            </a:r>
            <a:r>
              <a:rPr lang="en-US" sz="1200" b="1" dirty="0">
                <a:latin typeface="Arial Narrow" panose="020B0606020202030204" pitchFamily="34" charset="0"/>
                <a:sym typeface="Symbol" panose="05050102010706020507" pitchFamily="18" charset="2"/>
              </a:rPr>
              <a:t>  A. Israel</a:t>
            </a:r>
          </a:p>
          <a:p>
            <a:pPr algn="ctr"/>
            <a:r>
              <a:rPr lang="en-US" sz="1200" b="1" dirty="0">
                <a:latin typeface="Arial Narrow" panose="020B0606020202030204" pitchFamily="34" charset="0"/>
                <a:sym typeface="Symbol" panose="05050102010706020507" pitchFamily="18" charset="2"/>
              </a:rPr>
              <a:t>2 Calls church</a:t>
            </a:r>
          </a:p>
        </p:txBody>
      </p:sp>
      <p:cxnSp>
        <p:nvCxnSpPr>
          <p:cNvPr id="121" name="Straight Connector 120">
            <a:extLst>
              <a:ext uri="{FF2B5EF4-FFF2-40B4-BE49-F238E27FC236}">
                <a16:creationId xmlns:a16="http://schemas.microsoft.com/office/drawing/2014/main" id="{9745BC66-7D0E-4501-AD4F-2E9A6E605AFA}"/>
              </a:ext>
            </a:extLst>
          </p:cNvPr>
          <p:cNvCxnSpPr>
            <a:cxnSpLocks/>
          </p:cNvCxnSpPr>
          <p:nvPr/>
        </p:nvCxnSpPr>
        <p:spPr>
          <a:xfrm>
            <a:off x="4643848" y="5535318"/>
            <a:ext cx="6481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7273F5-D90B-4FA6-9E6A-3D15683A7EF6}"/>
              </a:ext>
            </a:extLst>
          </p:cNvPr>
          <p:cNvCxnSpPr/>
          <p:nvPr/>
        </p:nvCxnSpPr>
        <p:spPr>
          <a:xfrm>
            <a:off x="4643848" y="501974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1AD0DAD-524A-4D76-8901-1D1A86C54409}"/>
              </a:ext>
            </a:extLst>
          </p:cNvPr>
          <p:cNvCxnSpPr/>
          <p:nvPr/>
        </p:nvCxnSpPr>
        <p:spPr>
          <a:xfrm>
            <a:off x="5935326" y="499293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BA77059-8C47-4D3A-AD8F-059337E6ED91}"/>
              </a:ext>
            </a:extLst>
          </p:cNvPr>
          <p:cNvCxnSpPr/>
          <p:nvPr/>
        </p:nvCxnSpPr>
        <p:spPr>
          <a:xfrm>
            <a:off x="11048996" y="49736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E50AE49-9306-43B2-BEC8-1349266DBF6D}"/>
              </a:ext>
            </a:extLst>
          </p:cNvPr>
          <p:cNvCxnSpPr/>
          <p:nvPr/>
        </p:nvCxnSpPr>
        <p:spPr>
          <a:xfrm>
            <a:off x="9817131" y="497506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E51C27C-E24C-488F-9FCC-254C0476EC09}"/>
              </a:ext>
            </a:extLst>
          </p:cNvPr>
          <p:cNvCxnSpPr/>
          <p:nvPr/>
        </p:nvCxnSpPr>
        <p:spPr>
          <a:xfrm>
            <a:off x="7415025" y="49794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92BEEC9E-3D78-4DDA-9629-B04AA6ACD369}"/>
              </a:ext>
            </a:extLst>
          </p:cNvPr>
          <p:cNvSpPr txBox="1"/>
          <p:nvPr/>
        </p:nvSpPr>
        <p:spPr>
          <a:xfrm>
            <a:off x="9524223" y="4589858"/>
            <a:ext cx="566645" cy="276999"/>
          </a:xfrm>
          <a:prstGeom prst="rect">
            <a:avLst/>
          </a:prstGeom>
          <a:noFill/>
        </p:spPr>
        <p:txBody>
          <a:bodyPr wrap="square" rtlCol="0">
            <a:spAutoFit/>
          </a:bodyPr>
          <a:lstStyle/>
          <a:p>
            <a:pPr algn="ctr"/>
            <a:r>
              <a:rPr lang="en-US" sz="1200" dirty="0">
                <a:latin typeface="Arial Narrow" panose="020B0606020202030204" pitchFamily="34" charset="0"/>
              </a:rPr>
              <a:t>1850</a:t>
            </a:r>
          </a:p>
        </p:txBody>
      </p:sp>
      <p:sp>
        <p:nvSpPr>
          <p:cNvPr id="128" name="TextBox 127">
            <a:extLst>
              <a:ext uri="{FF2B5EF4-FFF2-40B4-BE49-F238E27FC236}">
                <a16:creationId xmlns:a16="http://schemas.microsoft.com/office/drawing/2014/main" id="{1624F408-31B3-4EFD-9A0D-D4D52FB797D8}"/>
              </a:ext>
            </a:extLst>
          </p:cNvPr>
          <p:cNvSpPr txBox="1"/>
          <p:nvPr/>
        </p:nvSpPr>
        <p:spPr>
          <a:xfrm>
            <a:off x="10066214" y="480062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129" name="TextBox 128">
            <a:extLst>
              <a:ext uri="{FF2B5EF4-FFF2-40B4-BE49-F238E27FC236}">
                <a16:creationId xmlns:a16="http://schemas.microsoft.com/office/drawing/2014/main" id="{CE4E8F05-56A8-4441-87B5-44465FFDC4BA}"/>
              </a:ext>
            </a:extLst>
          </p:cNvPr>
          <p:cNvSpPr txBox="1"/>
          <p:nvPr/>
        </p:nvSpPr>
        <p:spPr>
          <a:xfrm>
            <a:off x="10040360" y="509435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30" name="TextBox 129">
            <a:extLst>
              <a:ext uri="{FF2B5EF4-FFF2-40B4-BE49-F238E27FC236}">
                <a16:creationId xmlns:a16="http://schemas.microsoft.com/office/drawing/2014/main" id="{68CB800B-1EE1-45CC-9F40-9EA8173A844A}"/>
              </a:ext>
            </a:extLst>
          </p:cNvPr>
          <p:cNvSpPr txBox="1"/>
          <p:nvPr/>
        </p:nvSpPr>
        <p:spPr>
          <a:xfrm>
            <a:off x="4313194" y="4538930"/>
            <a:ext cx="661308" cy="276999"/>
          </a:xfrm>
          <a:prstGeom prst="rect">
            <a:avLst/>
          </a:prstGeom>
          <a:noFill/>
        </p:spPr>
        <p:txBody>
          <a:bodyPr wrap="square" rtlCol="0">
            <a:spAutoFit/>
          </a:bodyPr>
          <a:lstStyle/>
          <a:p>
            <a:pPr algn="ctr"/>
            <a:r>
              <a:rPr lang="en-US" sz="1200" dirty="0">
                <a:latin typeface="Arial Narrow" panose="020B0606020202030204" pitchFamily="34" charset="0"/>
              </a:rPr>
              <a:t>1840</a:t>
            </a:r>
          </a:p>
        </p:txBody>
      </p:sp>
      <p:sp>
        <p:nvSpPr>
          <p:cNvPr id="131" name="TextBox 130">
            <a:extLst>
              <a:ext uri="{FF2B5EF4-FFF2-40B4-BE49-F238E27FC236}">
                <a16:creationId xmlns:a16="http://schemas.microsoft.com/office/drawing/2014/main" id="{57260DB9-4BD4-4387-A2BE-63CAE9767421}"/>
              </a:ext>
            </a:extLst>
          </p:cNvPr>
          <p:cNvSpPr txBox="1"/>
          <p:nvPr/>
        </p:nvSpPr>
        <p:spPr>
          <a:xfrm>
            <a:off x="5535139" y="4493493"/>
            <a:ext cx="661303" cy="461665"/>
          </a:xfrm>
          <a:prstGeom prst="rect">
            <a:avLst/>
          </a:prstGeom>
          <a:noFill/>
        </p:spPr>
        <p:txBody>
          <a:bodyPr wrap="square" rtlCol="0">
            <a:spAutoFit/>
          </a:bodyPr>
          <a:lstStyle/>
          <a:p>
            <a:pPr algn="ctr"/>
            <a:r>
              <a:rPr lang="en-US" sz="1200" dirty="0">
                <a:latin typeface="Arial Narrow" panose="020B0606020202030204" pitchFamily="34" charset="0"/>
              </a:rPr>
              <a:t>July 21,</a:t>
            </a:r>
          </a:p>
          <a:p>
            <a:pPr algn="ctr"/>
            <a:r>
              <a:rPr lang="en-US" sz="1200" dirty="0">
                <a:latin typeface="Arial Narrow" panose="020B0606020202030204" pitchFamily="34" charset="0"/>
              </a:rPr>
              <a:t>1844</a:t>
            </a:r>
          </a:p>
        </p:txBody>
      </p:sp>
      <p:sp>
        <p:nvSpPr>
          <p:cNvPr id="132" name="TextBox 131">
            <a:extLst>
              <a:ext uri="{FF2B5EF4-FFF2-40B4-BE49-F238E27FC236}">
                <a16:creationId xmlns:a16="http://schemas.microsoft.com/office/drawing/2014/main" id="{D8EA36DA-93E7-4736-880E-8A1B639BA511}"/>
              </a:ext>
            </a:extLst>
          </p:cNvPr>
          <p:cNvSpPr txBox="1"/>
          <p:nvPr/>
        </p:nvSpPr>
        <p:spPr>
          <a:xfrm>
            <a:off x="7017016" y="4535950"/>
            <a:ext cx="661297" cy="461665"/>
          </a:xfrm>
          <a:prstGeom prst="rect">
            <a:avLst/>
          </a:prstGeom>
          <a:noFill/>
        </p:spPr>
        <p:txBody>
          <a:bodyPr wrap="square" rtlCol="0">
            <a:spAutoFit/>
          </a:bodyPr>
          <a:lstStyle/>
          <a:p>
            <a:pPr algn="ctr"/>
            <a:r>
              <a:rPr lang="en-US" sz="1200" dirty="0">
                <a:latin typeface="Arial Narrow" panose="020B0606020202030204" pitchFamily="34" charset="0"/>
              </a:rPr>
              <a:t>Oct. 22, </a:t>
            </a:r>
          </a:p>
          <a:p>
            <a:pPr algn="ctr"/>
            <a:r>
              <a:rPr lang="en-US" sz="1200" dirty="0">
                <a:latin typeface="Arial Narrow" panose="020B0606020202030204" pitchFamily="34" charset="0"/>
              </a:rPr>
              <a:t>1844</a:t>
            </a:r>
          </a:p>
        </p:txBody>
      </p:sp>
      <p:sp>
        <p:nvSpPr>
          <p:cNvPr id="133" name="TextBox 132">
            <a:extLst>
              <a:ext uri="{FF2B5EF4-FFF2-40B4-BE49-F238E27FC236}">
                <a16:creationId xmlns:a16="http://schemas.microsoft.com/office/drawing/2014/main" id="{7CDDDE29-C865-415C-B34C-03089C45D94D}"/>
              </a:ext>
            </a:extLst>
          </p:cNvPr>
          <p:cNvSpPr txBox="1"/>
          <p:nvPr/>
        </p:nvSpPr>
        <p:spPr>
          <a:xfrm>
            <a:off x="10816225" y="4589859"/>
            <a:ext cx="465628" cy="276999"/>
          </a:xfrm>
          <a:prstGeom prst="rect">
            <a:avLst/>
          </a:prstGeom>
          <a:noFill/>
        </p:spPr>
        <p:txBody>
          <a:bodyPr wrap="square" rtlCol="0">
            <a:spAutoFit/>
          </a:bodyPr>
          <a:lstStyle/>
          <a:p>
            <a:pPr algn="ctr"/>
            <a:r>
              <a:rPr lang="en-US" sz="1200" dirty="0">
                <a:latin typeface="Arial Narrow" panose="020B0606020202030204" pitchFamily="34" charset="0"/>
              </a:rPr>
              <a:t>1861</a:t>
            </a:r>
          </a:p>
        </p:txBody>
      </p:sp>
      <p:sp>
        <p:nvSpPr>
          <p:cNvPr id="134" name="TextBox 133">
            <a:extLst>
              <a:ext uri="{FF2B5EF4-FFF2-40B4-BE49-F238E27FC236}">
                <a16:creationId xmlns:a16="http://schemas.microsoft.com/office/drawing/2014/main" id="{00D75FAB-7A00-442C-9A4D-1EF588D9EE13}"/>
              </a:ext>
            </a:extLst>
          </p:cNvPr>
          <p:cNvSpPr txBox="1"/>
          <p:nvPr/>
        </p:nvSpPr>
        <p:spPr>
          <a:xfrm>
            <a:off x="9282936" y="5741973"/>
            <a:ext cx="196551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calling out of apostate Protestantism</a:t>
            </a:r>
            <a:endParaRPr lang="en-US" dirty="0"/>
          </a:p>
        </p:txBody>
      </p:sp>
      <p:cxnSp>
        <p:nvCxnSpPr>
          <p:cNvPr id="57" name="Straight Connector 56">
            <a:extLst>
              <a:ext uri="{FF2B5EF4-FFF2-40B4-BE49-F238E27FC236}">
                <a16:creationId xmlns:a16="http://schemas.microsoft.com/office/drawing/2014/main" id="{97255FD0-F2A7-4102-82DF-7DE12A56AB7F}"/>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1FFDAB-E0E6-4602-A268-AF45C175CA5F}"/>
              </a:ext>
            </a:extLst>
          </p:cNvPr>
          <p:cNvSpPr txBox="1"/>
          <p:nvPr/>
        </p:nvSpPr>
        <p:spPr>
          <a:xfrm>
            <a:off x="8224993" y="3198711"/>
            <a:ext cx="425068" cy="369332"/>
          </a:xfrm>
          <a:prstGeom prst="rect">
            <a:avLst/>
          </a:prstGeom>
          <a:noFill/>
        </p:spPr>
        <p:txBody>
          <a:bodyPr wrap="square" rtlCol="0">
            <a:spAutoFit/>
          </a:bodyPr>
          <a:lstStyle/>
          <a:p>
            <a:r>
              <a:rPr lang="en-US" dirty="0">
                <a:solidFill>
                  <a:srgbClr val="FF0000"/>
                </a:solidFill>
                <a:sym typeface="Wingdings 2" panose="05020102010507070707" pitchFamily="18" charset="2"/>
              </a:rPr>
              <a:t></a:t>
            </a:r>
            <a:endParaRPr lang="en-US" dirty="0">
              <a:solidFill>
                <a:srgbClr val="FF0000"/>
              </a:solidFill>
            </a:endParaRPr>
          </a:p>
        </p:txBody>
      </p:sp>
      <p:sp>
        <p:nvSpPr>
          <p:cNvPr id="4" name="TextBox 3">
            <a:extLst>
              <a:ext uri="{FF2B5EF4-FFF2-40B4-BE49-F238E27FC236}">
                <a16:creationId xmlns:a16="http://schemas.microsoft.com/office/drawing/2014/main" id="{ABC15BAF-8FCE-47FC-85D4-D8B1A195592A}"/>
              </a:ext>
            </a:extLst>
          </p:cNvPr>
          <p:cNvSpPr txBox="1"/>
          <p:nvPr/>
        </p:nvSpPr>
        <p:spPr>
          <a:xfrm>
            <a:off x="4494159" y="1970475"/>
            <a:ext cx="533155"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9th</a:t>
            </a:r>
            <a:endParaRPr lang="en-US" b="1" dirty="0">
              <a:latin typeface="Arial Narrow" panose="020B0606020202030204" pitchFamily="34" charset="0"/>
            </a:endParaRPr>
          </a:p>
        </p:txBody>
      </p:sp>
      <p:sp>
        <p:nvSpPr>
          <p:cNvPr id="5" name="TextBox 4">
            <a:extLst>
              <a:ext uri="{FF2B5EF4-FFF2-40B4-BE49-F238E27FC236}">
                <a16:creationId xmlns:a16="http://schemas.microsoft.com/office/drawing/2014/main" id="{04BC2A2A-26D2-4F04-BC58-74C741413815}"/>
              </a:ext>
            </a:extLst>
          </p:cNvPr>
          <p:cNvSpPr txBox="1"/>
          <p:nvPr/>
        </p:nvSpPr>
        <p:spPr>
          <a:xfrm>
            <a:off x="7008617" y="1972149"/>
            <a:ext cx="661293" cy="369332"/>
          </a:xfrm>
          <a:prstGeom prst="rect">
            <a:avLst/>
          </a:prstGeom>
          <a:noFill/>
        </p:spPr>
        <p:txBody>
          <a:bodyPr wrap="square" rtlCol="0">
            <a:spAutoFit/>
          </a:bodyPr>
          <a:lstStyle/>
          <a:p>
            <a:r>
              <a:rPr lang="en-US" b="1" dirty="0">
                <a:latin typeface="Arial Narrow" panose="020B0606020202030204" pitchFamily="34" charset="0"/>
                <a:sym typeface="Symbol" panose="05050102010706020507" pitchFamily="18" charset="2"/>
              </a:rPr>
              <a:t>11th</a:t>
            </a:r>
            <a:endParaRPr lang="en-US" b="1" dirty="0">
              <a:latin typeface="Arial Narrow" panose="020B0606020202030204" pitchFamily="34" charset="0"/>
            </a:endParaRPr>
          </a:p>
        </p:txBody>
      </p:sp>
    </p:spTree>
    <p:extLst>
      <p:ext uri="{BB962C8B-B14F-4D97-AF65-F5344CB8AC3E}">
        <p14:creationId xmlns:p14="http://schemas.microsoft.com/office/powerpoint/2010/main" val="266064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1195025" y="864686"/>
            <a:ext cx="10115459" cy="3040832"/>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transition from an agricultural to an industrial economy took more than a century in the United States. But that long development entered its first phase from the 1790s through the 1830s. When you look at that reform line, 1798, 1790s to when the message must begin to spread, 1831, the 1830s.   From the 1790s to the 1830s you have the first phase of the industrial revolution.  And it revolutionizes how information can be spread.  So when they say of August 1844, when the midnight cry arrives and it spreads across the United States with such power and such speed in August,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eptember, October, in just a couple of months, what gave it that power, that speed beyond the message itself was the ability to travel by steamboat, by railcar. And also by then although not in regular usage till a little later in 1844 you have the telegraph. Morse code what God has wrought.  And it's going to broadcast two important things: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God has wrought</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other focus on everyone's mind except for a millerite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1844 presidential election</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p:txBody>
          <a:bodyPr/>
          <a:lstStyle/>
          <a:p>
            <a:fld id="{F8E28480-1C08-4458-AD97-0283E6FFD09D}" type="slidenum">
              <a:rPr lang="en-US" smtClean="0"/>
              <a:t>8</a:t>
            </a:fld>
            <a:endParaRPr lang="en-US"/>
          </a:p>
        </p:txBody>
      </p:sp>
      <p:sp>
        <p:nvSpPr>
          <p:cNvPr id="7" name="TextBox 6">
            <a:extLst>
              <a:ext uri="{FF2B5EF4-FFF2-40B4-BE49-F238E27FC236}">
                <a16:creationId xmlns:a16="http://schemas.microsoft.com/office/drawing/2014/main" id="{620ED2EE-39E6-46CD-825F-17BADE6B19F2}"/>
              </a:ext>
            </a:extLst>
          </p:cNvPr>
          <p:cNvSpPr txBox="1"/>
          <p:nvPr/>
        </p:nvSpPr>
        <p:spPr>
          <a:xfrm>
            <a:off x="5176455" y="5032911"/>
            <a:ext cx="7015545" cy="1323439"/>
          </a:xfrm>
          <a:prstGeom prst="rect">
            <a:avLst/>
          </a:prstGeom>
          <a:noFill/>
        </p:spPr>
        <p:txBody>
          <a:bodyPr wrap="square">
            <a:spAutoFit/>
          </a:bodyPr>
          <a:lstStyle/>
          <a:p>
            <a:r>
              <a:rPr lang="en-US" sz="1600" b="0" i="0" dirty="0">
                <a:effectLst/>
                <a:latin typeface="Arial Narrow" panose="020B0606020202030204" pitchFamily="34" charset="0"/>
              </a:rPr>
              <a:t>Trains:  Dec. 25, 1830 first steam power passenger service</a:t>
            </a:r>
          </a:p>
          <a:p>
            <a:r>
              <a:rPr lang="en-US" sz="1600" dirty="0">
                <a:latin typeface="Arial Narrow" panose="020B0606020202030204" pitchFamily="34" charset="0"/>
              </a:rPr>
              <a:t>Track laid and open for operation:</a:t>
            </a:r>
          </a:p>
          <a:p>
            <a:pPr marL="285750" indent="-285750">
              <a:buFont typeface="Arial" panose="020B0604020202020204" pitchFamily="34" charset="0"/>
              <a:buChar char="•"/>
            </a:pPr>
            <a:r>
              <a:rPr lang="en-US" sz="1600" b="0" i="0" dirty="0">
                <a:effectLst/>
                <a:latin typeface="Arial Narrow" panose="020B0606020202030204" pitchFamily="34" charset="0"/>
              </a:rPr>
              <a:t>Miller:    1830-1840 1800 miles of track</a:t>
            </a:r>
          </a:p>
          <a:p>
            <a:pPr marL="285750" indent="-285750">
              <a:buFont typeface="Arial" panose="020B0604020202020204" pitchFamily="34" charset="0"/>
              <a:buChar char="•"/>
            </a:pP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Call:  1840-1850 9000 miles of track</a:t>
            </a:r>
          </a:p>
          <a:p>
            <a:pPr marL="285750" indent="-285750">
              <a:buFont typeface="Arial" panose="020B0604020202020204" pitchFamily="34" charset="0"/>
              <a:buChar char="•"/>
            </a:pPr>
            <a:r>
              <a:rPr lang="en-US" sz="1600" b="0" i="0" dirty="0">
                <a:effectLst/>
                <a:latin typeface="Arial Narrow" panose="020B0606020202030204" pitchFamily="34" charset="0"/>
              </a:rPr>
              <a:t>To world:1850-1860 more than 30,000 miles of track – networ</a:t>
            </a:r>
            <a:r>
              <a:rPr lang="en-US" sz="1600" dirty="0">
                <a:latin typeface="Arial Narrow" panose="020B0606020202030204" pitchFamily="34" charset="0"/>
              </a:rPr>
              <a:t>k serving all states </a:t>
            </a:r>
            <a:endParaRPr lang="en-US" sz="1600" b="0" i="0" dirty="0">
              <a:effectLst/>
              <a:latin typeface="Arial Narrow" panose="020B0606020202030204" pitchFamily="34" charset="0"/>
            </a:endParaRPr>
          </a:p>
        </p:txBody>
      </p:sp>
      <p:sp>
        <p:nvSpPr>
          <p:cNvPr id="11" name="TextBox 10">
            <a:extLst>
              <a:ext uri="{FF2B5EF4-FFF2-40B4-BE49-F238E27FC236}">
                <a16:creationId xmlns:a16="http://schemas.microsoft.com/office/drawing/2014/main" id="{BFECACF7-4A94-4FBC-830E-83CC0B3A2134}"/>
              </a:ext>
            </a:extLst>
          </p:cNvPr>
          <p:cNvSpPr txBox="1"/>
          <p:nvPr/>
        </p:nvSpPr>
        <p:spPr>
          <a:xfrm>
            <a:off x="666683" y="4365164"/>
            <a:ext cx="5434440" cy="892552"/>
          </a:xfrm>
          <a:prstGeom prst="rect">
            <a:avLst/>
          </a:prstGeom>
          <a:noFill/>
        </p:spPr>
        <p:txBody>
          <a:bodyPr wrap="square">
            <a:spAutoFit/>
          </a:bodyPr>
          <a:lstStyle/>
          <a:p>
            <a:r>
              <a:rPr lang="en-US" sz="2000" b="1" dirty="0">
                <a:latin typeface="Arial Narrow" panose="020B0606020202030204" pitchFamily="34" charset="0"/>
              </a:rPr>
              <a:t>Beg. Of Modern Israel</a:t>
            </a:r>
            <a:r>
              <a:rPr lang="en-US" sz="1800" dirty="0">
                <a:latin typeface="Arial Narrow" panose="020B0606020202030204" pitchFamily="34" charset="0"/>
              </a:rPr>
              <a:t>	   *</a:t>
            </a:r>
            <a:r>
              <a:rPr lang="en-US" sz="1600" dirty="0">
                <a:latin typeface="Arial Narrow" panose="020B0606020202030204" pitchFamily="34" charset="0"/>
              </a:rPr>
              <a:t>Trains/Steamboats</a:t>
            </a:r>
          </a:p>
          <a:p>
            <a:r>
              <a:rPr lang="en-US" sz="1600" dirty="0">
                <a:latin typeface="Arial Narrow" panose="020B0606020202030204" pitchFamily="34" charset="0"/>
              </a:rPr>
              <a:t>	1798		     Communication</a:t>
            </a:r>
          </a:p>
          <a:p>
            <a:r>
              <a:rPr lang="en-US" sz="1600" dirty="0">
                <a:latin typeface="Arial Narrow" panose="020B0606020202030204" pitchFamily="34" charset="0"/>
              </a:rPr>
              <a:t>(*</a:t>
            </a:r>
            <a:r>
              <a:rPr lang="en-US" sz="1600" i="1" dirty="0">
                <a:latin typeface="Arial Narrow" panose="020B0606020202030204" pitchFamily="34" charset="0"/>
              </a:rPr>
              <a:t>don’t go to Protestants to learn</a:t>
            </a:r>
            <a:r>
              <a:rPr lang="en-US" sz="1600" dirty="0">
                <a:latin typeface="Arial Narrow" panose="020B0606020202030204" pitchFamily="34" charset="0"/>
              </a:rPr>
              <a:t>)</a:t>
            </a:r>
          </a:p>
        </p:txBody>
      </p:sp>
    </p:spTree>
    <p:extLst>
      <p:ext uri="{BB962C8B-B14F-4D97-AF65-F5344CB8AC3E}">
        <p14:creationId xmlns:p14="http://schemas.microsoft.com/office/powerpoint/2010/main" val="1289968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E097-3777-4488-A811-94A0A928E4FA}"/>
              </a:ext>
            </a:extLst>
          </p:cNvPr>
          <p:cNvSpPr txBox="1"/>
          <p:nvPr/>
        </p:nvSpPr>
        <p:spPr>
          <a:xfrm>
            <a:off x="1195025" y="864686"/>
            <a:ext cx="10115459" cy="2744469"/>
          </a:xfrm>
          <a:prstGeom prst="rect">
            <a:avLst/>
          </a:prstGeom>
          <a:noFill/>
          <a:ln w="50800" cmpd="thinThick">
            <a:solidFill>
              <a:schemeClr val="accent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talk about this century long industrial revolution, we had a couple of interesting thoughts from people and it seemed that most of the research being done further on that was coming out of Wales actually.  So a brother currently residing in Wales messaged Elder Tess about the work of the industrial revolution in the 1888 history.  And that's an interesting thought.  A sister in Wales also, speaking about our going back much further into history, and the time in Egypt, the beginning of ancient Israel. Elder Tess suggests this is something that we're seeing a pattern of how God works externally to also be able to spread His Gospel messages at those key points in history. We haven't covered the beginning of ancient Israel and we haven't covered 1888. But we've covered the end of ancient Israel, the beginning of modern Israel and the end of modern Israel and the Protestant Reformation.  End of modern Israel 1989 the big bang of the information age, that year, the time of the end, the development of the world wide web.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533CFEB-8A00-47A2-9B6D-845A9011160A}"/>
              </a:ext>
            </a:extLst>
          </p:cNvPr>
          <p:cNvCxnSpPr/>
          <p:nvPr/>
        </p:nvCxnSpPr>
        <p:spPr>
          <a:xfrm>
            <a:off x="0" y="261257"/>
            <a:ext cx="12192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4B4BF48-191C-476D-BEBB-EA2B28EA0958}"/>
              </a:ext>
            </a:extLst>
          </p:cNvPr>
          <p:cNvCxnSpPr>
            <a:cxnSpLocks/>
          </p:cNvCxnSpPr>
          <p:nvPr/>
        </p:nvCxnSpPr>
        <p:spPr>
          <a:xfrm flipV="1">
            <a:off x="313509" y="0"/>
            <a:ext cx="0" cy="685800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16C5F66-1A18-4147-A58B-E9299ED0425D}"/>
              </a:ext>
            </a:extLst>
          </p:cNvPr>
          <p:cNvSpPr>
            <a:spLocks noGrp="1"/>
          </p:cNvSpPr>
          <p:nvPr>
            <p:ph type="sldNum" sz="quarter" idx="12"/>
          </p:nvPr>
        </p:nvSpPr>
        <p:spPr/>
        <p:txBody>
          <a:bodyPr/>
          <a:lstStyle/>
          <a:p>
            <a:fld id="{F8E28480-1C08-4458-AD97-0283E6FFD09D}" type="slidenum">
              <a:rPr lang="en-US" smtClean="0"/>
              <a:t>9</a:t>
            </a:fld>
            <a:endParaRPr lang="en-US"/>
          </a:p>
        </p:txBody>
      </p:sp>
      <p:sp>
        <p:nvSpPr>
          <p:cNvPr id="11" name="TextBox 10">
            <a:extLst>
              <a:ext uri="{FF2B5EF4-FFF2-40B4-BE49-F238E27FC236}">
                <a16:creationId xmlns:a16="http://schemas.microsoft.com/office/drawing/2014/main" id="{BFECACF7-4A94-4FBC-830E-83CC0B3A2134}"/>
              </a:ext>
            </a:extLst>
          </p:cNvPr>
          <p:cNvSpPr txBox="1"/>
          <p:nvPr/>
        </p:nvSpPr>
        <p:spPr>
          <a:xfrm>
            <a:off x="3039338" y="4234588"/>
            <a:ext cx="6426833" cy="1631216"/>
          </a:xfrm>
          <a:prstGeom prst="rect">
            <a:avLst/>
          </a:prstGeom>
          <a:noFill/>
        </p:spPr>
        <p:txBody>
          <a:bodyPr wrap="square">
            <a:spAutoFit/>
          </a:bodyPr>
          <a:lstStyle/>
          <a:p>
            <a:r>
              <a:rPr lang="en-US" sz="2400" b="1" dirty="0">
                <a:latin typeface="Arial Narrow" panose="020B0606020202030204" pitchFamily="34" charset="0"/>
              </a:rPr>
              <a:t>End of Modern Israel</a:t>
            </a:r>
            <a:r>
              <a:rPr lang="en-US" sz="2000" dirty="0">
                <a:latin typeface="Arial Narrow" panose="020B0606020202030204" pitchFamily="34" charset="0"/>
              </a:rPr>
              <a:t>		</a:t>
            </a:r>
            <a:r>
              <a:rPr lang="en-US" sz="1600" dirty="0">
                <a:latin typeface="Arial Narrow" panose="020B0606020202030204" pitchFamily="34" charset="0"/>
              </a:rPr>
              <a:t>*WWW</a:t>
            </a:r>
          </a:p>
          <a:p>
            <a:r>
              <a:rPr lang="en-US" sz="1600" dirty="0">
                <a:latin typeface="Arial Narrow" panose="020B0606020202030204" pitchFamily="34" charset="0"/>
              </a:rPr>
              <a:t>	1989		                   Communication</a:t>
            </a:r>
          </a:p>
          <a:p>
            <a:r>
              <a:rPr lang="en-US" sz="1600" dirty="0">
                <a:latin typeface="Arial Narrow" panose="020B0606020202030204" pitchFamily="34" charset="0"/>
              </a:rPr>
              <a:t>(*</a:t>
            </a:r>
            <a:r>
              <a:rPr lang="en-US" sz="1600" i="1" dirty="0">
                <a:latin typeface="Arial Narrow" panose="020B0606020202030204" pitchFamily="34" charset="0"/>
              </a:rPr>
              <a:t>don’t go to SDA pastors to learn</a:t>
            </a:r>
            <a:r>
              <a:rPr lang="en-US" sz="1600" dirty="0">
                <a:latin typeface="Arial Narrow" panose="020B0606020202030204" pitchFamily="34" charset="0"/>
              </a:rPr>
              <a:t>)</a:t>
            </a:r>
          </a:p>
          <a:p>
            <a:endParaRPr lang="en-US" sz="2000" dirty="0">
              <a:latin typeface="Arial Narrow" panose="020B0606020202030204" pitchFamily="34" charset="0"/>
            </a:endParaRPr>
          </a:p>
          <a:p>
            <a:r>
              <a:rPr lang="en-US" sz="2400" b="1" dirty="0">
                <a:latin typeface="Arial Narrow" panose="020B0606020202030204" pitchFamily="34" charset="0"/>
              </a:rPr>
              <a:t>There is no life outside this movement</a:t>
            </a:r>
          </a:p>
        </p:txBody>
      </p:sp>
    </p:spTree>
    <p:extLst>
      <p:ext uri="{BB962C8B-B14F-4D97-AF65-F5344CB8AC3E}">
        <p14:creationId xmlns:p14="http://schemas.microsoft.com/office/powerpoint/2010/main" val="2023670601"/>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2435</TotalTime>
  <Words>12776</Words>
  <Application>Microsoft Office PowerPoint</Application>
  <PresentationFormat>Widescreen</PresentationFormat>
  <Paragraphs>2234</Paragraphs>
  <Slides>70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70</vt:i4>
      </vt:variant>
    </vt:vector>
  </HeadingPairs>
  <TitlesOfParts>
    <vt:vector size="79" baseType="lpstr">
      <vt:lpstr>Arial</vt:lpstr>
      <vt:lpstr>Arial Narrow</vt:lpstr>
      <vt:lpstr>Arial Rounded MT Bold</vt:lpstr>
      <vt:lpstr>Calibri</vt:lpstr>
      <vt:lpstr>Dante</vt:lpstr>
      <vt:lpstr>Gill Sans MT</vt:lpstr>
      <vt:lpstr>Goudy Old Style</vt:lpstr>
      <vt:lpstr>Symbol</vt:lpstr>
      <vt:lpstr>ClassicFrameVTI</vt:lpstr>
      <vt:lpstr>The Structure of Our Alpha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of Our Alpha</dc:title>
  <dc:creator>Elaine Steiner</dc:creator>
  <cp:lastModifiedBy>Elaine Steiner</cp:lastModifiedBy>
  <cp:revision>86</cp:revision>
  <dcterms:created xsi:type="dcterms:W3CDTF">2020-10-20T03:20:55Z</dcterms:created>
  <dcterms:modified xsi:type="dcterms:W3CDTF">2020-11-28T22:49:53Z</dcterms:modified>
</cp:coreProperties>
</file>