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4" r:id="rId9"/>
    <p:sldId id="263" r:id="rId10"/>
    <p:sldId id="277" r:id="rId11"/>
    <p:sldId id="266" r:id="rId12"/>
    <p:sldId id="276" r:id="rId13"/>
    <p:sldId id="275" r:id="rId14"/>
    <p:sldId id="279" r:id="rId15"/>
    <p:sldId id="268" r:id="rId16"/>
    <p:sldId id="285" r:id="rId17"/>
    <p:sldId id="286" r:id="rId18"/>
    <p:sldId id="287" r:id="rId19"/>
    <p:sldId id="288" r:id="rId20"/>
    <p:sldId id="289" r:id="rId21"/>
    <p:sldId id="291" r:id="rId22"/>
    <p:sldId id="290" r:id="rId23"/>
    <p:sldId id="292" r:id="rId24"/>
    <p:sldId id="278" r:id="rId25"/>
    <p:sldId id="293" r:id="rId26"/>
    <p:sldId id="294" r:id="rId27"/>
    <p:sldId id="295" r:id="rId28"/>
    <p:sldId id="283" r:id="rId29"/>
    <p:sldId id="296" r:id="rId30"/>
    <p:sldId id="281" r:id="rId31"/>
    <p:sldId id="282" r:id="rId32"/>
    <p:sldId id="270" r:id="rId33"/>
    <p:sldId id="284" r:id="rId34"/>
    <p:sldId id="272" r:id="rId3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7C"/>
    <a:srgbClr val="FFD04B"/>
    <a:srgbClr val="FFFF05"/>
    <a:srgbClr val="B64BFF"/>
    <a:srgbClr val="FF7619"/>
    <a:srgbClr val="A725FF"/>
    <a:srgbClr val="FF7111"/>
    <a:srgbClr val="F200F2"/>
    <a:srgbClr val="FF8BFF"/>
    <a:srgbClr val="00B6F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3308" autoAdjust="0"/>
  </p:normalViewPr>
  <p:slideViewPr>
    <p:cSldViewPr>
      <p:cViewPr>
        <p:scale>
          <a:sx n="70" d="100"/>
          <a:sy n="70" d="100"/>
        </p:scale>
        <p:origin x="-484" y="6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2E1F6-F63C-423B-A759-E72F5CA67488}" type="datetimeFigureOut">
              <a:rPr lang="en-US" smtClean="0"/>
              <a:pPr/>
              <a:t>12/17/2020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3D6B8-A6F7-48CE-8911-F23E571177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a:t>
            </a:r>
            <a:r>
              <a:rPr lang="en-US" sz="1200" dirty="0" smtClean="0"/>
              <a:t>When did the study of reform lines open up?</a:t>
            </a:r>
          </a:p>
          <a:p>
            <a:r>
              <a:rPr lang="en-US" sz="1200" dirty="0" smtClean="0"/>
              <a:t>Answer:</a:t>
            </a:r>
            <a:r>
              <a:rPr lang="en-US" sz="1200" baseline="0" dirty="0" smtClean="0"/>
              <a:t> 1989</a:t>
            </a:r>
            <a:endParaRPr lang="en-US" dirty="0" smtClean="0"/>
          </a:p>
          <a:p>
            <a:r>
              <a:rPr lang="en-US" dirty="0" smtClean="0"/>
              <a:t>Internally—what is happening</a:t>
            </a:r>
            <a:r>
              <a:rPr lang="en-US" baseline="0" dirty="0" smtClean="0"/>
              <a:t> in the Movement</a:t>
            </a:r>
          </a:p>
          <a:p>
            <a:r>
              <a:rPr lang="en-US" baseline="0" dirty="0" smtClean="0"/>
              <a:t>Externally—What is happening outside the Movement</a:t>
            </a:r>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a:t>
            </a:r>
            <a:r>
              <a:rPr lang="en-US" baseline="0" dirty="0" smtClean="0"/>
              <a:t>e no intentions to make applications in this study. The goal of this study is review the history of the two major upper room experiences and compare and contrast them in their historical context. </a:t>
            </a:r>
          </a:p>
          <a:p>
            <a:endParaRPr lang="en-US" dirty="0" smtClean="0"/>
          </a:p>
          <a:p>
            <a:r>
              <a:rPr lang="en-US" dirty="0" smtClean="0"/>
              <a:t>At</a:t>
            </a:r>
            <a:r>
              <a:rPr lang="en-US" baseline="0" dirty="0" smtClean="0"/>
              <a:t> the formalization, God’s character is revealed.</a:t>
            </a:r>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can identify to upper</a:t>
            </a:r>
            <a:r>
              <a:rPr lang="en-US" baseline="0" dirty="0" smtClean="0"/>
              <a:t> </a:t>
            </a:r>
            <a:r>
              <a:rPr lang="en-US" baseline="0" dirty="0" err="1" smtClean="0"/>
              <a:t>oom</a:t>
            </a:r>
            <a:r>
              <a:rPr lang="en-US" baseline="0" dirty="0" smtClean="0"/>
              <a:t> experiences</a:t>
            </a:r>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Question: How many </a:t>
            </a:r>
            <a:r>
              <a:rPr lang="en-US" sz="1200" b="1" dirty="0" smtClean="0"/>
              <a:t>key</a:t>
            </a:r>
            <a:r>
              <a:rPr lang="en-US" sz="1200" dirty="0" smtClean="0"/>
              <a:t> reform lines are there?</a:t>
            </a:r>
          </a:p>
          <a:p>
            <a:r>
              <a:rPr lang="en-US" dirty="0" smtClean="0"/>
              <a:t>Answer</a:t>
            </a:r>
            <a:r>
              <a:rPr lang="en-US" baseline="0" dirty="0" smtClean="0"/>
              <a:t>: 4</a:t>
            </a:r>
          </a:p>
          <a:p>
            <a:endParaRPr lang="en-US" dirty="0" smtClean="0"/>
          </a:p>
          <a:p>
            <a:r>
              <a:rPr lang="en-US" dirty="0" smtClean="0"/>
              <a:t>As a general overview, God’s people</a:t>
            </a:r>
            <a:r>
              <a:rPr lang="en-US" baseline="0" dirty="0" smtClean="0"/>
              <a:t> are in darkness. They are practicing idolatry and have lost sight of the Sabbath for a period of time. At the completion of the time prophesy prophesied God raises up leaders, notably two, to play a role in doing a work to lead God’s people out of bondage and then begin the work of reformation that will train and prepare them to know God and the nature of His kingdom so they can rightly represent Him to the world around them that will hasten His advent.</a:t>
            </a:r>
          </a:p>
          <a:p>
            <a:endParaRPr lang="en-US" baseline="0" dirty="0" smtClean="0"/>
          </a:p>
          <a:p>
            <a:r>
              <a:rPr lang="en-US" baseline="0" dirty="0" smtClean="0"/>
              <a:t> In ancient times, the alpha history of Israel, God’s people fail. They reject the true God and choose to hang onto their idolatry in both the form and the spirit, identified as the Apis bull (from Egypt)—the image and idea of a warrior king that is courageous, strong, and fertile as their god of worship. Though they are given a prophet and the Sabbath is reinstituted during the time they are to unlearn and increase in their knowledge of God, they continue to practice idolatry. So they go into captivity again, but under Babylon for another period of time. And by the completion of that time prophesy, God’s people are no longer practicing idolatry in the form, but continue to worship the god formed in their own image in spirit. So they fail again and fall captive under Rome which brings us to the omega history of ancient Israel. At the completion of this time prophesy, God raises up two leaders again. However, in this history there is a difference. God’s people are still stooped in the spirit of idolatry, hanging onto the mindset of the Apis bull—the idea of a warrior king, and thereby did not recognize Christ at His 1</a:t>
            </a:r>
            <a:r>
              <a:rPr lang="en-US" baseline="30000" dirty="0" smtClean="0"/>
              <a:t>st</a:t>
            </a:r>
            <a:r>
              <a:rPr lang="en-US" baseline="0" dirty="0" smtClean="0"/>
              <a:t> Advent.</a:t>
            </a:r>
          </a:p>
          <a:p>
            <a:endParaRPr lang="en-US" baseline="0" dirty="0" smtClean="0"/>
          </a:p>
          <a:p>
            <a:r>
              <a:rPr lang="en-US" baseline="0" dirty="0" smtClean="0"/>
              <a:t>So God raises up leaders again, notably two, to bring about reformation in His people. And this time God’s people succeed. Through the 2</a:t>
            </a:r>
            <a:r>
              <a:rPr lang="en-US" baseline="30000" dirty="0" smtClean="0"/>
              <a:t>nd</a:t>
            </a:r>
            <a:r>
              <a:rPr lang="en-US" baseline="0" dirty="0" smtClean="0"/>
              <a:t> leader correcting the mistakes of the 1</a:t>
            </a:r>
            <a:r>
              <a:rPr lang="en-US" baseline="30000" dirty="0" smtClean="0"/>
              <a:t>st</a:t>
            </a:r>
            <a:r>
              <a:rPr lang="en-US" baseline="0" dirty="0" smtClean="0"/>
              <a:t> leader using parable methodology, a select group of people are restored from their idolatrous mindset and have a correct understanding of God and the nature of His kingdom to do a work in spreading the gospel to the church and then to the world completing their job function. Christ does not come back in the omega history of ancient Israel, but He completes His mission. </a:t>
            </a:r>
          </a:p>
          <a:p>
            <a:endParaRPr lang="en-US" baseline="0" dirty="0" smtClean="0"/>
          </a:p>
          <a:p>
            <a:r>
              <a:rPr lang="en-US" baseline="0" dirty="0" smtClean="0"/>
              <a:t>In modern times, history repeats with spiritual Israel. Under papal persecution, the early Christians have lost sight of the Sabbath, becoming Sunday keepers and have succumbed to idolatry, which is noted as the form and spirit of conservatism and the conservative mindset—conspiracy theories, nationalism, racism, sexism, homophobia. They have a wrong understanding of God and His nature and have formed a god in their own image under apostate Protestantism. So at the beginning of modern Israel, God raises up leaders, notably two, to bring His people out of apostate Protestantism and restore His people and prepare them for a work to do. However, His people fail and do not complete their job function. They are also given a prophet in their day and the Sabbath is reinstituted, signified in their name as Seventh-Day-Adventist, but they continue to hold onto idolatry and end up falling into the Laodicean condition, a form of captivity. So at the completion of the time prophesy, again God raises up leaders in our current history, notably two, to bring about reformation. And similar to the end of ancient Israel, God’s people will succeed in completing their job function. Through the 2</a:t>
            </a:r>
            <a:r>
              <a:rPr lang="en-US" baseline="30000" dirty="0" smtClean="0"/>
              <a:t>nd</a:t>
            </a:r>
            <a:r>
              <a:rPr lang="en-US" baseline="0" dirty="0" smtClean="0"/>
              <a:t> leader correcting the mistakes of the 1</a:t>
            </a:r>
            <a:r>
              <a:rPr lang="en-US" baseline="30000" dirty="0" smtClean="0"/>
              <a:t>st</a:t>
            </a:r>
            <a:r>
              <a:rPr lang="en-US" baseline="0" dirty="0" smtClean="0"/>
              <a:t> using parable methodology, a select group are being restored from their idolatrous mindset and will have a correct understanding of God and the nature of His kingdom to do a work in spreading the MC message to the church and then the world that is preparing a people for Christ 2</a:t>
            </a:r>
            <a:r>
              <a:rPr lang="en-US" baseline="30000" dirty="0" smtClean="0"/>
              <a:t>nd</a:t>
            </a:r>
            <a:r>
              <a:rPr lang="en-US" baseline="0" dirty="0" smtClean="0"/>
              <a:t> Advent.</a:t>
            </a:r>
          </a:p>
          <a:p>
            <a:endParaRPr lang="en-US" dirty="0" smtClean="0"/>
          </a:p>
          <a:p>
            <a:r>
              <a:rPr lang="en-US" dirty="0" smtClean="0"/>
              <a:t>https://youtu.be/_XyIX5I5y9A (Apis Bull by Elder Tess)</a:t>
            </a:r>
          </a:p>
          <a:p>
            <a:r>
              <a:rPr lang="en-US" dirty="0" smtClean="0"/>
              <a:t>https://youtu.be/xmvgeM_O3J4 (Idolatry</a:t>
            </a:r>
            <a:r>
              <a:rPr lang="en-US" baseline="0" dirty="0" smtClean="0"/>
              <a:t> of Adventism by Elder Tess)</a:t>
            </a:r>
          </a:p>
          <a:p>
            <a:endParaRPr lang="en-US" baseline="0" dirty="0" smtClean="0"/>
          </a:p>
          <a:p>
            <a:r>
              <a:rPr lang="en-US" baseline="0" dirty="0" err="1" smtClean="0"/>
              <a:t>Gn</a:t>
            </a:r>
            <a:r>
              <a:rPr lang="en-US" baseline="0" dirty="0" smtClean="0"/>
              <a:t> 15:13 And he said unto Abram, Know of a surety that thy seed shall be a stranger in a land that is not theirs, and shall serve them; and they shall afflict them four hundred years; 14: And also that nation, whom they shall serve, will I judge [</a:t>
            </a:r>
            <a:r>
              <a:rPr lang="en-US" baseline="0" dirty="0" err="1" smtClean="0"/>
              <a:t>plauges</a:t>
            </a:r>
            <a:r>
              <a:rPr lang="en-US" baseline="0" dirty="0" smtClean="0"/>
              <a:t>]: and afterward shall they come out with great substance</a:t>
            </a:r>
          </a:p>
          <a:p>
            <a:endParaRPr lang="en-US" baseline="0" dirty="0" smtClean="0"/>
          </a:p>
          <a:p>
            <a:r>
              <a:rPr lang="en-US" baseline="0" dirty="0" smtClean="0"/>
              <a:t>Idolatry—their own image of God.</a:t>
            </a:r>
            <a:endParaRPr lang="en-US" dirty="0" smtClean="0"/>
          </a:p>
        </p:txBody>
      </p:sp>
      <p:sp>
        <p:nvSpPr>
          <p:cNvPr id="4" name="Slide Number Placeholder 3"/>
          <p:cNvSpPr>
            <a:spLocks noGrp="1"/>
          </p:cNvSpPr>
          <p:nvPr>
            <p:ph type="sldNum" sz="quarter" idx="10"/>
          </p:nvPr>
        </p:nvSpPr>
        <p:spPr/>
        <p:txBody>
          <a:bodyPr/>
          <a:lstStyle/>
          <a:p>
            <a:fld id="{EE33D6B8-A6F7-48CE-8911-F23E5711776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Which structure is the alpha history and which structure is the omega history?</a:t>
            </a:r>
          </a:p>
          <a:p>
            <a:r>
              <a:rPr lang="en-US" baseline="0" dirty="0" smtClean="0"/>
              <a:t>Answer:</a:t>
            </a:r>
          </a:p>
          <a:p>
            <a:r>
              <a:rPr lang="en-US" baseline="0" dirty="0" smtClean="0"/>
              <a:t>-- Structure on the left is the alpha history </a:t>
            </a:r>
          </a:p>
          <a:p>
            <a:r>
              <a:rPr lang="en-US" baseline="0" dirty="0" smtClean="0"/>
              <a:t>-- Structure on the right is the omega history</a:t>
            </a:r>
          </a:p>
          <a:p>
            <a:endParaRPr lang="en-US" baseline="0" dirty="0" smtClean="0"/>
          </a:p>
          <a:p>
            <a:r>
              <a:rPr lang="en-US" baseline="0" dirty="0" smtClean="0"/>
              <a:t>The alpha history reform structure is the same for both the beginning of ancient Israel and the beginning of modern Israel. It could be either one of those histories. Similarly, the omega history reform structure is the same for both the end of ancient Israel and the end of modern Israel.</a:t>
            </a:r>
          </a:p>
          <a:p>
            <a:endParaRPr lang="en-US" dirty="0" smtClean="0"/>
          </a:p>
          <a:p>
            <a:r>
              <a:rPr lang="en-US" baseline="0" dirty="0" smtClean="0"/>
              <a:t>The alpha history is a history of failure</a:t>
            </a:r>
          </a:p>
          <a:p>
            <a:r>
              <a:rPr lang="en-US" baseline="0" dirty="0" smtClean="0"/>
              <a:t>The omega history is a history of success</a:t>
            </a:r>
          </a:p>
          <a:p>
            <a:endParaRPr lang="en-US" dirty="0" smtClean="0"/>
          </a:p>
          <a:p>
            <a:r>
              <a:rPr lang="en-US" dirty="0" smtClean="0"/>
              <a:t>At</a:t>
            </a:r>
            <a:r>
              <a:rPr lang="en-US" baseline="0" dirty="0" smtClean="0"/>
              <a:t> the end of ancient Israel, Christ came the 1</a:t>
            </a:r>
            <a:r>
              <a:rPr lang="en-US" baseline="30000" dirty="0" smtClean="0"/>
              <a:t>st</a:t>
            </a:r>
            <a:r>
              <a:rPr lang="en-US" baseline="0" dirty="0" smtClean="0"/>
              <a:t> time (Christ 1</a:t>
            </a:r>
            <a:r>
              <a:rPr lang="en-US" baseline="30000" dirty="0" smtClean="0"/>
              <a:t>st</a:t>
            </a:r>
            <a:r>
              <a:rPr lang="en-US" baseline="0" dirty="0" smtClean="0"/>
              <a:t> Advent). At the end of modern Israel, Christ will come the 2</a:t>
            </a:r>
            <a:r>
              <a:rPr lang="en-US" baseline="30000" dirty="0" smtClean="0"/>
              <a:t>nd</a:t>
            </a:r>
            <a:r>
              <a:rPr lang="en-US" baseline="0" dirty="0" smtClean="0"/>
              <a:t> time (Christ 2</a:t>
            </a:r>
            <a:r>
              <a:rPr lang="en-US" baseline="30000" dirty="0" smtClean="0"/>
              <a:t>nd</a:t>
            </a:r>
            <a:r>
              <a:rPr lang="en-US" baseline="0" dirty="0" smtClean="0"/>
              <a:t> Advent).</a:t>
            </a:r>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message is watertight… These histories line up impeccably.</a:t>
            </a:r>
          </a:p>
          <a:p>
            <a:endParaRPr lang="en-US" baseline="0" dirty="0" smtClean="0"/>
          </a:p>
          <a:p>
            <a:r>
              <a:rPr lang="en-US" baseline="0" dirty="0" smtClean="0"/>
              <a:t>There have been studies done on the reform line of the beginning of ancient Israel,  but because it has yet to be finalized, I chose to leave it blank. I want us to focus on the calls….</a:t>
            </a:r>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https://youtu.be/2h6kDOo_Muk</a:t>
            </a:r>
          </a:p>
          <a:p>
            <a:endParaRPr lang="en-US" dirty="0" smtClean="0"/>
          </a:p>
          <a:p>
            <a:r>
              <a:rPr lang="en-US" dirty="0" smtClean="0"/>
              <a:t>Things</a:t>
            </a:r>
            <a:r>
              <a:rPr lang="en-US" baseline="0" dirty="0" smtClean="0"/>
              <a:t> to note for thought:</a:t>
            </a:r>
          </a:p>
          <a:p>
            <a:endParaRPr lang="en-US" baseline="0" dirty="0" smtClean="0"/>
          </a:p>
          <a:p>
            <a:r>
              <a:rPr lang="en-US" baseline="0" dirty="0" smtClean="0"/>
              <a:t>The repeating pattern is just one of many models used to understand our reform line. With this in mind, it does not mean that a new messenger will be raised up at every dispensation or that there will be a new message at the start of every dispensation. We have to factor in what the other models tell us about our reform line. For instance, in the agriculture model, there is no new message at the time of harvest. However, in light of the repeating pattern model, the message originally given is repeated with more emphasis and detail, which makes the message more clear, sharp, and simple though not a new message, if that makes sense. We are to understand the principles of each model and apply them appropriately.</a:t>
            </a:r>
          </a:p>
          <a:p>
            <a:endParaRPr lang="en-US" dirty="0" smtClean="0"/>
          </a:p>
          <a:p>
            <a:r>
              <a:rPr lang="en-US" dirty="0" smtClean="0"/>
              <a:t>There can’t be a message without a messenger and vice versa. So, though the message</a:t>
            </a:r>
            <a:r>
              <a:rPr lang="en-US" baseline="0" dirty="0" smtClean="0"/>
              <a:t> has arrived, it takes time for the message to be understood and developed and then shared and tested—either rejected or accepted, which causes a shaking—a split between two classes of people.</a:t>
            </a:r>
          </a:p>
          <a:p>
            <a:endParaRPr lang="en-US" baseline="0" dirty="0" smtClean="0"/>
          </a:p>
          <a:p>
            <a:r>
              <a:rPr lang="en-US" dirty="0" smtClean="0"/>
              <a:t>The</a:t>
            </a:r>
            <a:r>
              <a:rPr lang="en-US" baseline="0" dirty="0" smtClean="0"/>
              <a:t> messenger is not born knowing their mission, they are taught; providence; revelation… it is revealed.</a:t>
            </a:r>
          </a:p>
          <a:p>
            <a:r>
              <a:rPr lang="en-US" baseline="0" dirty="0" smtClean="0"/>
              <a:t>Point— Miller was originally a deist who believed that the Bible was a bunch fables and contradictions before he became a serious Bible student and ultimately the leader of the Millerite movement; as a side note, God truly has a sense of humor; because it was Miller He used to create the 14 rules of Bible interpretation, but anyhow the point is that though the messenger is present and the message has arrived, it takes time for it to be understood (even by the messenger himself or herself); it is developed, shared, and tested. The same goes for every reform line at every point of a transition of leadership.</a:t>
            </a:r>
          </a:p>
          <a:p>
            <a:r>
              <a:rPr lang="en-US" baseline="0" dirty="0" smtClean="0"/>
              <a:t>Christ arrived as a baby… He had to learn His mission as He grew and matured. Once understood, He taught with power; and the message He gave was shared and tested.</a:t>
            </a:r>
          </a:p>
          <a:p>
            <a:endParaRPr lang="en-US" baseline="0" dirty="0" smtClean="0"/>
          </a:p>
          <a:p>
            <a:r>
              <a:rPr lang="en-US" baseline="0" dirty="0" smtClean="0"/>
              <a:t>The TEST waymark</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B waymark is both an unsealing of a message and a test. The pattern repeats and the B waymark is not moved over one. It stands stationary at the beginning waymark of every dispensation. Knowledge is being built upon previous light and is increasing. </a:t>
            </a:r>
            <a:r>
              <a:rPr lang="en-US" baseline="0" dirty="0" smtClean="0"/>
              <a:t>At the time the message arrives and is presented, we are given time to accept or reject it. We are tested at the formalization of the message. The point of the test, or the test waymark is not the moment we are tested, but the day our papers are turned in--the sealing or finalizing of our answer to the test, if that makes sense. The test starts the moment the message is formalized, but we are given a probationary time to either accept or reject the message. The test could be viewed as a close of probation or shut door. However, intercession still continues for God’s people. People still have opportunity to repent and have things they had wrong corrected; all until the COP on the big line when Michael the arch angel literally stands up as recorded in Dan 12:1, which is the hard shut door where choices are permanently set. We know that there are smaller tests that occur before the great test begins at the SL waymark. </a:t>
            </a:r>
          </a:p>
          <a:p>
            <a:r>
              <a:rPr lang="en-US" b="1" baseline="0" dirty="0" smtClean="0"/>
              <a:t>Interesting to note that a test begins at the COP waymark. So even at the COP we will be increasing in knowledge, we have not yet arrived, so to speak; knowing everything and having all figured out. It appears that this repeating pattern continues even after Christ’s second advent. I suggest that we will ever be increasing in knowledge, especially of the character of God.</a:t>
            </a:r>
          </a:p>
          <a:p>
            <a:endParaRPr lang="en-US" b="1" baseline="0" dirty="0" smtClean="0"/>
          </a:p>
          <a:p>
            <a:r>
              <a:rPr lang="en-US" baseline="0" dirty="0" smtClean="0"/>
              <a:t>         </a:t>
            </a:r>
          </a:p>
          <a:p>
            <a:r>
              <a:rPr lang="en-US" baseline="0" dirty="0" smtClean="0"/>
              <a:t>Note: Death Decree (C)</a:t>
            </a:r>
          </a:p>
          <a:p>
            <a:r>
              <a:rPr lang="en-US" baseline="0" dirty="0" smtClean="0"/>
              <a:t>         Time—Day and the hour given (E)</a:t>
            </a:r>
          </a:p>
          <a:p>
            <a:r>
              <a:rPr lang="en-US" baseline="0" dirty="0" smtClean="0"/>
              <a:t>Time of the End magazine, 2520, Nov 9, we know the (E) waymark for our dispensation now will have a time element to it. </a:t>
            </a:r>
          </a:p>
        </p:txBody>
      </p:sp>
      <p:sp>
        <p:nvSpPr>
          <p:cNvPr id="4" name="Slide Number Placeholder 3"/>
          <p:cNvSpPr>
            <a:spLocks noGrp="1"/>
          </p:cNvSpPr>
          <p:nvPr>
            <p:ph type="sldNum" sz="quarter" idx="10"/>
          </p:nvPr>
        </p:nvSpPr>
        <p:spPr/>
        <p:txBody>
          <a:bodyPr/>
          <a:lstStyle/>
          <a:p>
            <a:fld id="{EE33D6B8-A6F7-48CE-8911-F23E5711776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https://youtu.be/18x-1JPHG_o</a:t>
            </a:r>
          </a:p>
          <a:p>
            <a:endParaRPr lang="en-US" dirty="0" smtClean="0"/>
          </a:p>
          <a:p>
            <a:r>
              <a:rPr lang="en-US" dirty="0" smtClean="0"/>
              <a:t>Question: How</a:t>
            </a:r>
            <a:r>
              <a:rPr lang="en-US" baseline="0" dirty="0" smtClean="0"/>
              <a:t> are these fractals similar to the big scale?</a:t>
            </a:r>
          </a:p>
          <a:p>
            <a:r>
              <a:rPr lang="en-US" baseline="0" dirty="0" smtClean="0"/>
              <a:t>Answer: They are NOT exactly similar, but are partially similar. They are similar in their principle points, but there is not an exactness.</a:t>
            </a:r>
          </a:p>
          <a:p>
            <a:endParaRPr lang="en-US" baseline="0" dirty="0" smtClean="0"/>
          </a:p>
          <a:p>
            <a:r>
              <a:rPr lang="en-US" baseline="0" dirty="0" smtClean="0"/>
              <a:t>These fractals are quasi similar. They all have a ploughing, early rain, latter rain, harvest, but there experience different. It is not exactly alike. The 144K COP is not exactly the same for the priest. The harvest for the priest is not exactly the same for the Levites and Nethinims; and so forth. However, they are similar in their principle points, if that makes sense.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33D6B8-A6F7-48CE-8911-F23E5711776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https://youtu.be/18x-1JPHG_o</a:t>
            </a:r>
          </a:p>
          <a:p>
            <a:endParaRPr lang="en-US" dirty="0"/>
          </a:p>
        </p:txBody>
      </p:sp>
      <p:sp>
        <p:nvSpPr>
          <p:cNvPr id="4" name="Slide Number Placeholder 3"/>
          <p:cNvSpPr>
            <a:spLocks noGrp="1"/>
          </p:cNvSpPr>
          <p:nvPr>
            <p:ph type="sldNum" sz="quarter" idx="10"/>
          </p:nvPr>
        </p:nvSpPr>
        <p:spPr/>
        <p:txBody>
          <a:bodyPr/>
          <a:lstStyle/>
          <a:p>
            <a:fld id="{EE33D6B8-A6F7-48CE-8911-F23E5711776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88825"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8138581" y="0"/>
            <a:ext cx="405024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571936" y="3337560"/>
            <a:ext cx="863781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250" y="1544812"/>
            <a:ext cx="863781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4A8A67-DD25-4ED9-B68B-4D6562CF88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88825"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8138581" y="0"/>
            <a:ext cx="405024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914162" y="3583838"/>
            <a:ext cx="8836898"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162" y="2485800"/>
            <a:ext cx="8836898"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A8A67-DD25-4ED9-B68B-4D6562CF88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9954207"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600201"/>
            <a:ext cx="487553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88118" y="1600201"/>
            <a:ext cx="487553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10969943"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5486400"/>
            <a:ext cx="5385514"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5486400"/>
            <a:ext cx="5387630"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1516912"/>
            <a:ext cx="5385514"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1516912"/>
            <a:ext cx="538763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74320"/>
            <a:ext cx="9958270"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8" name="Slide Number Placeholder 7"/>
          <p:cNvSpPr>
            <a:spLocks noGrp="1"/>
          </p:cNvSpPr>
          <p:nvPr>
            <p:ph type="sldNum" sz="quarter" idx="11"/>
          </p:nvPr>
        </p:nvSpPr>
        <p:spPr/>
        <p:txBody>
          <a:bodyPr/>
          <a:lstStyle/>
          <a:p>
            <a:fld id="{6D4A8A67-DD25-4ED9-B68B-4D6562CF88F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1185528"/>
            <a:ext cx="4266089"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441" y="214424"/>
            <a:ext cx="3656648"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441" y="1981200"/>
            <a:ext cx="9446339"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40DA9E-13B9-4FA0-B9DC-89270E0C7E14}"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2432" y="6422065"/>
            <a:ext cx="1015735" cy="365125"/>
          </a:xfrm>
        </p:spPr>
        <p:txBody>
          <a:bodyPr/>
          <a:lstStyle/>
          <a:p>
            <a:fld id="{6D4A8A67-DD25-4ED9-B68B-4D6562CF88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7046" y="1705709"/>
            <a:ext cx="407076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20467" y="1019907"/>
            <a:ext cx="5484971"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407049" y="2998765"/>
            <a:ext cx="407076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441" y="6422065"/>
            <a:ext cx="2844059" cy="365125"/>
          </a:xfrm>
        </p:spPr>
        <p:txBody>
          <a:bodyPr/>
          <a:lstStyle/>
          <a:p>
            <a:fld id="{2C40DA9E-13B9-4FA0-B9DC-89270E0C7E14}"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A8A67-DD25-4ED9-B68B-4D6562CF88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88825"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9751060" y="0"/>
            <a:ext cx="243776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609441" y="274638"/>
            <a:ext cx="9954207"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441" y="1600201"/>
            <a:ext cx="9954207"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441" y="6422065"/>
            <a:ext cx="2844059"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C40DA9E-13B9-4FA0-B9DC-89270E0C7E14}" type="datetimeFigureOut">
              <a:rPr lang="en-US" smtClean="0"/>
              <a:pPr/>
              <a:t>12/17/2020</a:t>
            </a:fld>
            <a:endParaRPr lang="en-US"/>
          </a:p>
        </p:txBody>
      </p:sp>
      <p:sp>
        <p:nvSpPr>
          <p:cNvPr id="22" name="Footer Placeholder 21"/>
          <p:cNvSpPr>
            <a:spLocks noGrp="1"/>
          </p:cNvSpPr>
          <p:nvPr>
            <p:ph type="ftr" sz="quarter" idx="3"/>
          </p:nvPr>
        </p:nvSpPr>
        <p:spPr>
          <a:xfrm>
            <a:off x="4164515" y="6422065"/>
            <a:ext cx="3859795"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68369" y="6422065"/>
            <a:ext cx="1015735"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4A8A67-DD25-4ED9-B68B-4D6562CF88F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n-US" dirty="0" smtClean="0">
                <a:solidFill>
                  <a:srgbClr val="0070C0"/>
                </a:solidFill>
                <a:effectLst>
                  <a:outerShdw blurRad="38100" dist="38100" dir="2700000" algn="tl">
                    <a:srgbClr val="000000">
                      <a:alpha val="43137"/>
                    </a:srgbClr>
                  </a:outerShdw>
                </a:effectLst>
                <a:latin typeface="Bellota Text Light" charset="0"/>
                <a:ea typeface="Bellota Text Light" charset="0"/>
              </a:rPr>
              <a:t>Two Upper Room Experiences</a:t>
            </a:r>
            <a:endParaRPr lang="en-US" dirty="0">
              <a:solidFill>
                <a:srgbClr val="0070C0"/>
              </a:solidFill>
              <a:effectLst>
                <a:outerShdw blurRad="38100" dist="38100" dir="2700000" algn="tl">
                  <a:srgbClr val="000000">
                    <a:alpha val="43137"/>
                  </a:srgbClr>
                </a:outerShdw>
              </a:effectLst>
              <a:latin typeface="Bellota Text Light" charset="0"/>
              <a:ea typeface="Bellota Text Light" charset="0"/>
            </a:endParaRPr>
          </a:p>
        </p:txBody>
      </p:sp>
      <p:sp>
        <p:nvSpPr>
          <p:cNvPr id="3" name="Subtitle 2"/>
          <p:cNvSpPr>
            <a:spLocks noGrp="1"/>
          </p:cNvSpPr>
          <p:nvPr>
            <p:ph type="subTitle" idx="1"/>
          </p:nvPr>
        </p:nvSpPr>
        <p:spPr>
          <a:effectLst>
            <a:glow rad="101600">
              <a:schemeClr val="accent2">
                <a:satMod val="175000"/>
                <a:alpha val="40000"/>
              </a:schemeClr>
            </a:glow>
          </a:effectLst>
        </p:spPr>
        <p:txBody>
          <a:bodyPr/>
          <a:lstStyle/>
          <a:p>
            <a:r>
              <a:rPr lang="en-US" b="1" dirty="0" smtClean="0">
                <a:effectLst>
                  <a:outerShdw blurRad="38100" dist="38100" dir="2700000" algn="tl">
                    <a:srgbClr val="000000">
                      <a:alpha val="43137"/>
                    </a:srgbClr>
                  </a:outerShdw>
                </a:effectLst>
                <a:latin typeface="Bellota Text Light" charset="0"/>
                <a:ea typeface="Bellota Text Light" charset="0"/>
              </a:rPr>
              <a:t>Compare &amp; Contrast</a:t>
            </a:r>
            <a:endParaRPr lang="en-US" b="1" dirty="0">
              <a:effectLst>
                <a:outerShdw blurRad="38100" dist="38100" dir="2700000" algn="tl">
                  <a:srgbClr val="000000">
                    <a:alpha val="43137"/>
                  </a:srgbClr>
                </a:outerShdw>
              </a:effectLst>
              <a:latin typeface="Bellota Text Light" charset="0"/>
              <a:ea typeface="Bellota Text Light"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0"/>
            <a:ext cx="10210800" cy="1143000"/>
          </a:xfrm>
        </p:spPr>
        <p:txBody>
          <a:bodyPr>
            <a:normAutofit fontScale="90000"/>
          </a:bodyPr>
          <a:lstStyle/>
          <a:p>
            <a:r>
              <a:rPr lang="en-US" dirty="0" smtClean="0">
                <a:latin typeface="Bernard MT Condensed" pitchFamily="18" charset="0"/>
              </a:rPr>
              <a:t>The End of Ancient Israel, A General Overview</a:t>
            </a:r>
            <a:endParaRPr lang="en-US" dirty="0">
              <a:latin typeface="Bernard MT Condensed" pitchFamily="18" charset="0"/>
            </a:endParaRPr>
          </a:p>
        </p:txBody>
      </p:sp>
      <p:cxnSp>
        <p:nvCxnSpPr>
          <p:cNvPr id="5" name="Straight Connector 4"/>
          <p:cNvCxnSpPr/>
          <p:nvPr/>
        </p:nvCxnSpPr>
        <p:spPr>
          <a:xfrm>
            <a:off x="6246812" y="2667000"/>
            <a:ext cx="4953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46812" y="3886200"/>
            <a:ext cx="2819400"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08812" y="5029200"/>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4612" y="6248400"/>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942806" y="2361406"/>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704806" y="2361406"/>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1899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757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0895806" y="2361406"/>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0133806" y="2361406"/>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371806" y="2361406"/>
            <a:ext cx="609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019006" y="3656806"/>
            <a:ext cx="457200"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8838406" y="3656806"/>
            <a:ext cx="457200"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781006" y="3656806"/>
            <a:ext cx="457200"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466806" y="3656806"/>
            <a:ext cx="457200"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152606" y="3656806"/>
            <a:ext cx="457200"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781006" y="47998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466806" y="47998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152606" y="47998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838406" y="47998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448006" y="47998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466806" y="60190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152606" y="60190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838406" y="60190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9448006" y="60190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0133806" y="6019006"/>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942012" y="1752600"/>
            <a:ext cx="685800" cy="269304"/>
          </a:xfrm>
          <a:prstGeom prst="rect">
            <a:avLst/>
          </a:prstGeom>
          <a:noFill/>
        </p:spPr>
        <p:txBody>
          <a:bodyPr wrap="square" rtlCol="0">
            <a:spAutoFit/>
          </a:bodyPr>
          <a:lstStyle/>
          <a:p>
            <a:r>
              <a:rPr lang="en-US" sz="1150" b="1" dirty="0" smtClean="0"/>
              <a:t>- 4BC</a:t>
            </a:r>
            <a:endParaRPr lang="en-US" sz="1150" b="1" dirty="0"/>
          </a:p>
        </p:txBody>
      </p:sp>
      <p:sp>
        <p:nvSpPr>
          <p:cNvPr id="51" name="TextBox 50"/>
          <p:cNvSpPr txBox="1"/>
          <p:nvPr/>
        </p:nvSpPr>
        <p:spPr>
          <a:xfrm>
            <a:off x="6704012" y="1752600"/>
            <a:ext cx="609600" cy="269304"/>
          </a:xfrm>
          <a:prstGeom prst="rect">
            <a:avLst/>
          </a:prstGeom>
          <a:noFill/>
        </p:spPr>
        <p:txBody>
          <a:bodyPr wrap="square" rtlCol="0">
            <a:spAutoFit/>
          </a:bodyPr>
          <a:lstStyle/>
          <a:p>
            <a:r>
              <a:rPr lang="en-US" sz="1150" b="1" dirty="0" smtClean="0"/>
              <a:t>27AD</a:t>
            </a:r>
            <a:endParaRPr lang="en-US" sz="1150" b="1" dirty="0"/>
          </a:p>
        </p:txBody>
      </p:sp>
      <p:pic>
        <p:nvPicPr>
          <p:cNvPr id="52"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8304212" y="1981200"/>
            <a:ext cx="134976" cy="242253"/>
          </a:xfrm>
          <a:prstGeom prst="rect">
            <a:avLst/>
          </a:prstGeom>
          <a:noFill/>
        </p:spPr>
      </p:pic>
      <p:sp>
        <p:nvSpPr>
          <p:cNvPr id="53" name="TextBox 52"/>
          <p:cNvSpPr txBox="1"/>
          <p:nvPr/>
        </p:nvSpPr>
        <p:spPr>
          <a:xfrm>
            <a:off x="8685212" y="1981200"/>
            <a:ext cx="685800" cy="269304"/>
          </a:xfrm>
          <a:prstGeom prst="rect">
            <a:avLst/>
          </a:prstGeom>
          <a:noFill/>
        </p:spPr>
        <p:txBody>
          <a:bodyPr wrap="square" rtlCol="0">
            <a:spAutoFit/>
          </a:bodyPr>
          <a:lstStyle/>
          <a:p>
            <a:pPr algn="ctr"/>
            <a:r>
              <a:rPr lang="en-US" sz="1150" b="1" dirty="0" smtClean="0"/>
              <a:t>Pent..</a:t>
            </a:r>
            <a:endParaRPr lang="en-US" sz="1150" b="1" dirty="0"/>
          </a:p>
        </p:txBody>
      </p:sp>
      <p:sp>
        <p:nvSpPr>
          <p:cNvPr id="54" name="TextBox 53"/>
          <p:cNvSpPr txBox="1"/>
          <p:nvPr/>
        </p:nvSpPr>
        <p:spPr>
          <a:xfrm>
            <a:off x="9371012" y="1752600"/>
            <a:ext cx="609600" cy="269304"/>
          </a:xfrm>
          <a:prstGeom prst="rect">
            <a:avLst/>
          </a:prstGeom>
          <a:noFill/>
        </p:spPr>
        <p:txBody>
          <a:bodyPr wrap="square" rtlCol="0">
            <a:spAutoFit/>
          </a:bodyPr>
          <a:lstStyle/>
          <a:p>
            <a:r>
              <a:rPr lang="en-US" sz="1150" b="1" dirty="0" smtClean="0"/>
              <a:t>34AD</a:t>
            </a:r>
            <a:endParaRPr lang="en-US" sz="1150" b="1" dirty="0"/>
          </a:p>
        </p:txBody>
      </p:sp>
      <p:sp>
        <p:nvSpPr>
          <p:cNvPr id="55" name="TextBox 54"/>
          <p:cNvSpPr txBox="1"/>
          <p:nvPr/>
        </p:nvSpPr>
        <p:spPr>
          <a:xfrm>
            <a:off x="10133012" y="1752600"/>
            <a:ext cx="609600" cy="269304"/>
          </a:xfrm>
          <a:prstGeom prst="rect">
            <a:avLst/>
          </a:prstGeom>
          <a:noFill/>
        </p:spPr>
        <p:txBody>
          <a:bodyPr wrap="square" rtlCol="0">
            <a:spAutoFit/>
          </a:bodyPr>
          <a:lstStyle/>
          <a:p>
            <a:r>
              <a:rPr lang="en-US" sz="1150" b="1" dirty="0" smtClean="0"/>
              <a:t>70AD</a:t>
            </a:r>
            <a:endParaRPr lang="en-US" sz="1150" b="1" dirty="0"/>
          </a:p>
        </p:txBody>
      </p:sp>
      <p:sp>
        <p:nvSpPr>
          <p:cNvPr id="56" name="TextBox 55"/>
          <p:cNvSpPr txBox="1"/>
          <p:nvPr/>
        </p:nvSpPr>
        <p:spPr>
          <a:xfrm>
            <a:off x="10895012" y="1752600"/>
            <a:ext cx="685800" cy="269304"/>
          </a:xfrm>
          <a:prstGeom prst="rect">
            <a:avLst/>
          </a:prstGeom>
          <a:noFill/>
        </p:spPr>
        <p:txBody>
          <a:bodyPr wrap="square" rtlCol="0">
            <a:spAutoFit/>
          </a:bodyPr>
          <a:lstStyle/>
          <a:p>
            <a:r>
              <a:rPr lang="en-US" sz="1150" b="1" dirty="0" smtClean="0"/>
              <a:t>100AD</a:t>
            </a:r>
            <a:endParaRPr lang="en-US" sz="1150" b="1" dirty="0"/>
          </a:p>
        </p:txBody>
      </p:sp>
      <p:sp>
        <p:nvSpPr>
          <p:cNvPr id="57" name="TextBox 56"/>
          <p:cNvSpPr txBox="1"/>
          <p:nvPr/>
        </p:nvSpPr>
        <p:spPr>
          <a:xfrm>
            <a:off x="5942012" y="3124200"/>
            <a:ext cx="685800" cy="269304"/>
          </a:xfrm>
          <a:prstGeom prst="rect">
            <a:avLst/>
          </a:prstGeom>
          <a:noFill/>
          <a:ln w="19050">
            <a:solidFill>
              <a:schemeClr val="tx1"/>
            </a:solidFill>
          </a:ln>
          <a:effectLst>
            <a:glow rad="63500">
              <a:schemeClr val="accent2">
                <a:satMod val="175000"/>
                <a:alpha val="40000"/>
              </a:schemeClr>
            </a:glow>
          </a:effectLst>
        </p:spPr>
        <p:txBody>
          <a:bodyPr wrap="square" rtlCol="0">
            <a:spAutoFit/>
          </a:bodyPr>
          <a:lstStyle/>
          <a:p>
            <a:r>
              <a:rPr lang="en-US" sz="1150" b="1" dirty="0" smtClean="0"/>
              <a:t>- 4BC</a:t>
            </a:r>
            <a:endParaRPr lang="en-US" sz="1150" b="1" dirty="0"/>
          </a:p>
        </p:txBody>
      </p:sp>
      <p:sp>
        <p:nvSpPr>
          <p:cNvPr id="58" name="TextBox 57"/>
          <p:cNvSpPr txBox="1"/>
          <p:nvPr/>
        </p:nvSpPr>
        <p:spPr>
          <a:xfrm>
            <a:off x="6704012" y="3124200"/>
            <a:ext cx="609600" cy="269304"/>
          </a:xfrm>
          <a:prstGeom prst="rect">
            <a:avLst/>
          </a:prstGeom>
          <a:noFill/>
          <a:ln w="19050">
            <a:solidFill>
              <a:schemeClr val="tx1"/>
            </a:solidFill>
          </a:ln>
          <a:effectLst>
            <a:glow rad="101600">
              <a:schemeClr val="accent2">
                <a:satMod val="175000"/>
                <a:alpha val="40000"/>
              </a:schemeClr>
            </a:glow>
          </a:effectLst>
        </p:spPr>
        <p:txBody>
          <a:bodyPr wrap="square" rtlCol="0">
            <a:spAutoFit/>
          </a:bodyPr>
          <a:lstStyle/>
          <a:p>
            <a:r>
              <a:rPr lang="en-US" sz="1150" b="1" dirty="0" smtClean="0"/>
              <a:t>27AD</a:t>
            </a:r>
            <a:endParaRPr lang="en-US" sz="1150" b="1" dirty="0"/>
          </a:p>
        </p:txBody>
      </p:sp>
      <p:sp>
        <p:nvSpPr>
          <p:cNvPr id="59" name="TextBox 58"/>
          <p:cNvSpPr txBox="1"/>
          <p:nvPr/>
        </p:nvSpPr>
        <p:spPr>
          <a:xfrm>
            <a:off x="7389812" y="3124200"/>
            <a:ext cx="609600" cy="269304"/>
          </a:xfrm>
          <a:prstGeom prst="rect">
            <a:avLst/>
          </a:prstGeom>
          <a:noFill/>
          <a:ln w="19050">
            <a:solidFill>
              <a:schemeClr val="tx1"/>
            </a:solidFill>
          </a:ln>
          <a:effectLst>
            <a:glow rad="101600">
              <a:schemeClr val="accent2">
                <a:satMod val="175000"/>
                <a:alpha val="40000"/>
              </a:schemeClr>
            </a:glow>
          </a:effectLst>
        </p:spPr>
        <p:txBody>
          <a:bodyPr wrap="square" rtlCol="0">
            <a:spAutoFit/>
          </a:bodyPr>
          <a:lstStyle/>
          <a:p>
            <a:pPr algn="ctr"/>
            <a:r>
              <a:rPr lang="en-US" sz="1150" b="1" dirty="0" smtClean="0"/>
              <a:t>1TC</a:t>
            </a:r>
            <a:endParaRPr lang="en-US" sz="1150" b="1" dirty="0"/>
          </a:p>
        </p:txBody>
      </p:sp>
      <p:pic>
        <p:nvPicPr>
          <p:cNvPr id="60"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8304212" y="3124200"/>
            <a:ext cx="134976" cy="242253"/>
          </a:xfrm>
          <a:prstGeom prst="rect">
            <a:avLst/>
          </a:prstGeom>
          <a:noFill/>
          <a:ln w="19050">
            <a:noFill/>
          </a:ln>
          <a:effectLst>
            <a:glow rad="63500">
              <a:schemeClr val="accent2">
                <a:satMod val="175000"/>
                <a:alpha val="40000"/>
              </a:schemeClr>
            </a:glow>
          </a:effectLst>
        </p:spPr>
      </p:pic>
      <p:sp>
        <p:nvSpPr>
          <p:cNvPr id="61" name="TextBox 60"/>
          <p:cNvSpPr txBox="1"/>
          <p:nvPr/>
        </p:nvSpPr>
        <p:spPr>
          <a:xfrm>
            <a:off x="8761412" y="3124200"/>
            <a:ext cx="685800" cy="269304"/>
          </a:xfrm>
          <a:prstGeom prst="rect">
            <a:avLst/>
          </a:prstGeom>
          <a:noFill/>
          <a:ln w="19050">
            <a:solidFill>
              <a:schemeClr val="tx1"/>
            </a:solidFill>
          </a:ln>
          <a:effectLst>
            <a:glow rad="101600">
              <a:schemeClr val="accent2">
                <a:satMod val="175000"/>
                <a:alpha val="40000"/>
              </a:schemeClr>
            </a:glow>
          </a:effectLst>
        </p:spPr>
        <p:txBody>
          <a:bodyPr wrap="square" rtlCol="0">
            <a:spAutoFit/>
          </a:bodyPr>
          <a:lstStyle/>
          <a:p>
            <a:r>
              <a:rPr lang="en-US" sz="1150" b="1" dirty="0" smtClean="0"/>
              <a:t>Pent..</a:t>
            </a:r>
            <a:endParaRPr lang="en-US" sz="1150" b="1" dirty="0"/>
          </a:p>
        </p:txBody>
      </p:sp>
      <p:sp>
        <p:nvSpPr>
          <p:cNvPr id="62" name="TextBox 61"/>
          <p:cNvSpPr txBox="1"/>
          <p:nvPr/>
        </p:nvSpPr>
        <p:spPr>
          <a:xfrm>
            <a:off x="8761412" y="4267200"/>
            <a:ext cx="685800" cy="269304"/>
          </a:xfrm>
          <a:prstGeom prst="rect">
            <a:avLst/>
          </a:prstGeom>
          <a:noFill/>
        </p:spPr>
        <p:txBody>
          <a:bodyPr wrap="square" rtlCol="0">
            <a:spAutoFit/>
          </a:bodyPr>
          <a:lstStyle/>
          <a:p>
            <a:r>
              <a:rPr lang="en-US" sz="1150" b="1" dirty="0" smtClean="0"/>
              <a:t>Pent..</a:t>
            </a:r>
            <a:endParaRPr lang="en-US" sz="1150" b="1" dirty="0"/>
          </a:p>
        </p:txBody>
      </p:sp>
      <p:sp>
        <p:nvSpPr>
          <p:cNvPr id="63" name="TextBox 62"/>
          <p:cNvSpPr txBox="1"/>
          <p:nvPr/>
        </p:nvSpPr>
        <p:spPr>
          <a:xfrm>
            <a:off x="8761412" y="5486400"/>
            <a:ext cx="685800" cy="269304"/>
          </a:xfrm>
          <a:prstGeom prst="rect">
            <a:avLst/>
          </a:prstGeom>
          <a:noFill/>
        </p:spPr>
        <p:txBody>
          <a:bodyPr wrap="square" rtlCol="0">
            <a:spAutoFit/>
          </a:bodyPr>
          <a:lstStyle/>
          <a:p>
            <a:r>
              <a:rPr lang="en-US" sz="1150" b="1" dirty="0" smtClean="0"/>
              <a:t>Pent..</a:t>
            </a:r>
            <a:endParaRPr lang="en-US" sz="1150" b="1" dirty="0"/>
          </a:p>
        </p:txBody>
      </p:sp>
      <p:sp>
        <p:nvSpPr>
          <p:cNvPr id="64" name="TextBox 63"/>
          <p:cNvSpPr txBox="1"/>
          <p:nvPr/>
        </p:nvSpPr>
        <p:spPr>
          <a:xfrm>
            <a:off x="9371012" y="4267200"/>
            <a:ext cx="609600" cy="269304"/>
          </a:xfrm>
          <a:prstGeom prst="rect">
            <a:avLst/>
          </a:prstGeom>
          <a:noFill/>
        </p:spPr>
        <p:txBody>
          <a:bodyPr wrap="square" rtlCol="0">
            <a:spAutoFit/>
          </a:bodyPr>
          <a:lstStyle/>
          <a:p>
            <a:r>
              <a:rPr lang="en-US" sz="1150" b="1" dirty="0" smtClean="0"/>
              <a:t>34AD</a:t>
            </a:r>
            <a:endParaRPr lang="en-US" sz="1150" b="1" dirty="0"/>
          </a:p>
        </p:txBody>
      </p:sp>
      <p:sp>
        <p:nvSpPr>
          <p:cNvPr id="65" name="TextBox 64"/>
          <p:cNvSpPr txBox="1"/>
          <p:nvPr/>
        </p:nvSpPr>
        <p:spPr>
          <a:xfrm>
            <a:off x="9371012" y="5486400"/>
            <a:ext cx="609600" cy="269304"/>
          </a:xfrm>
          <a:prstGeom prst="rect">
            <a:avLst/>
          </a:prstGeom>
          <a:noFill/>
        </p:spPr>
        <p:txBody>
          <a:bodyPr wrap="square" rtlCol="0">
            <a:spAutoFit/>
          </a:bodyPr>
          <a:lstStyle/>
          <a:p>
            <a:r>
              <a:rPr lang="en-US" sz="1150" b="1" dirty="0" smtClean="0"/>
              <a:t>34AD</a:t>
            </a:r>
            <a:endParaRPr lang="en-US" sz="1150" b="1" dirty="0"/>
          </a:p>
        </p:txBody>
      </p:sp>
      <p:sp>
        <p:nvSpPr>
          <p:cNvPr id="66" name="TextBox 65"/>
          <p:cNvSpPr txBox="1"/>
          <p:nvPr/>
        </p:nvSpPr>
        <p:spPr>
          <a:xfrm>
            <a:off x="10056812" y="5486400"/>
            <a:ext cx="609600" cy="269304"/>
          </a:xfrm>
          <a:prstGeom prst="rect">
            <a:avLst/>
          </a:prstGeom>
          <a:noFill/>
        </p:spPr>
        <p:txBody>
          <a:bodyPr wrap="square" rtlCol="0">
            <a:spAutoFit/>
          </a:bodyPr>
          <a:lstStyle/>
          <a:p>
            <a:r>
              <a:rPr lang="en-US" sz="1150" b="1" dirty="0" smtClean="0"/>
              <a:t>70AD</a:t>
            </a:r>
            <a:endParaRPr lang="en-US" sz="1150" b="1" dirty="0"/>
          </a:p>
        </p:txBody>
      </p:sp>
      <p:pic>
        <p:nvPicPr>
          <p:cNvPr id="67"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8304212" y="4267200"/>
            <a:ext cx="134976" cy="242253"/>
          </a:xfrm>
          <a:prstGeom prst="rect">
            <a:avLst/>
          </a:prstGeom>
          <a:noFill/>
        </p:spPr>
      </p:pic>
      <p:pic>
        <p:nvPicPr>
          <p:cNvPr id="68"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8304212" y="5486400"/>
            <a:ext cx="134976" cy="242253"/>
          </a:xfrm>
          <a:prstGeom prst="rect">
            <a:avLst/>
          </a:prstGeom>
          <a:noFill/>
        </p:spPr>
      </p:pic>
      <p:sp>
        <p:nvSpPr>
          <p:cNvPr id="69" name="TextBox 68"/>
          <p:cNvSpPr txBox="1"/>
          <p:nvPr/>
        </p:nvSpPr>
        <p:spPr>
          <a:xfrm>
            <a:off x="7389812" y="4267200"/>
            <a:ext cx="609600" cy="269304"/>
          </a:xfrm>
          <a:prstGeom prst="rect">
            <a:avLst/>
          </a:prstGeom>
          <a:noFill/>
        </p:spPr>
        <p:txBody>
          <a:bodyPr wrap="square" rtlCol="0">
            <a:spAutoFit/>
          </a:bodyPr>
          <a:lstStyle/>
          <a:p>
            <a:pPr algn="ctr"/>
            <a:r>
              <a:rPr lang="en-US" sz="1150" b="1" dirty="0" smtClean="0"/>
              <a:t>1TC</a:t>
            </a:r>
            <a:endParaRPr lang="en-US" sz="1150" b="1" dirty="0"/>
          </a:p>
        </p:txBody>
      </p:sp>
      <p:sp>
        <p:nvSpPr>
          <p:cNvPr id="70" name="TextBox 69"/>
          <p:cNvSpPr txBox="1"/>
          <p:nvPr/>
        </p:nvSpPr>
        <p:spPr>
          <a:xfrm>
            <a:off x="7389812" y="5486400"/>
            <a:ext cx="609600" cy="269304"/>
          </a:xfrm>
          <a:prstGeom prst="rect">
            <a:avLst/>
          </a:prstGeom>
          <a:noFill/>
        </p:spPr>
        <p:txBody>
          <a:bodyPr wrap="square" rtlCol="0">
            <a:spAutoFit/>
          </a:bodyPr>
          <a:lstStyle/>
          <a:p>
            <a:pPr algn="ctr"/>
            <a:r>
              <a:rPr lang="en-US" sz="1150" b="1" dirty="0" smtClean="0"/>
              <a:t>1TC</a:t>
            </a:r>
            <a:endParaRPr lang="en-US" sz="1150" b="1" dirty="0"/>
          </a:p>
        </p:txBody>
      </p:sp>
      <p:sp>
        <p:nvSpPr>
          <p:cNvPr id="71" name="TextBox 70"/>
          <p:cNvSpPr txBox="1"/>
          <p:nvPr/>
        </p:nvSpPr>
        <p:spPr>
          <a:xfrm>
            <a:off x="6704012" y="4267200"/>
            <a:ext cx="609600" cy="269304"/>
          </a:xfrm>
          <a:prstGeom prst="rect">
            <a:avLst/>
          </a:prstGeom>
          <a:noFill/>
        </p:spPr>
        <p:txBody>
          <a:bodyPr wrap="square" rtlCol="0">
            <a:spAutoFit/>
          </a:bodyPr>
          <a:lstStyle/>
          <a:p>
            <a:r>
              <a:rPr lang="en-US" sz="1150" b="1" dirty="0" smtClean="0"/>
              <a:t>27AD</a:t>
            </a:r>
            <a:endParaRPr lang="en-US" sz="1150" b="1" dirty="0"/>
          </a:p>
        </p:txBody>
      </p:sp>
      <p:sp>
        <p:nvSpPr>
          <p:cNvPr id="72" name="TextBox 71"/>
          <p:cNvSpPr txBox="1"/>
          <p:nvPr/>
        </p:nvSpPr>
        <p:spPr>
          <a:xfrm>
            <a:off x="10590212" y="5867400"/>
            <a:ext cx="1447800" cy="369332"/>
          </a:xfrm>
          <a:prstGeom prst="rect">
            <a:avLst/>
          </a:prstGeom>
          <a:noFill/>
        </p:spPr>
        <p:txBody>
          <a:bodyPr wrap="square" rtlCol="0">
            <a:spAutoFit/>
          </a:bodyPr>
          <a:lstStyle/>
          <a:p>
            <a:r>
              <a:rPr lang="en-US" b="1" u="sng" dirty="0" smtClean="0">
                <a:latin typeface="Ink Free" pitchFamily="66" charset="0"/>
              </a:rPr>
              <a:t>-- Gentiles</a:t>
            </a:r>
            <a:endParaRPr lang="en-US" b="1" u="sng" dirty="0">
              <a:latin typeface="Ink Free" pitchFamily="66" charset="0"/>
            </a:endParaRPr>
          </a:p>
        </p:txBody>
      </p:sp>
      <p:sp>
        <p:nvSpPr>
          <p:cNvPr id="73" name="Rectangle 72"/>
          <p:cNvSpPr/>
          <p:nvPr/>
        </p:nvSpPr>
        <p:spPr>
          <a:xfrm>
            <a:off x="9904412" y="4648200"/>
            <a:ext cx="917239" cy="369332"/>
          </a:xfrm>
          <a:prstGeom prst="rect">
            <a:avLst/>
          </a:prstGeom>
        </p:spPr>
        <p:txBody>
          <a:bodyPr wrap="none">
            <a:spAutoFit/>
          </a:bodyPr>
          <a:lstStyle/>
          <a:p>
            <a:r>
              <a:rPr lang="en-US" b="1" dirty="0" smtClean="0">
                <a:latin typeface="Ink Free" pitchFamily="66" charset="0"/>
              </a:rPr>
              <a:t>-- </a:t>
            </a:r>
            <a:r>
              <a:rPr lang="en-US" b="1" u="sng" dirty="0" smtClean="0">
                <a:latin typeface="Ink Free" pitchFamily="66" charset="0"/>
              </a:rPr>
              <a:t>Jews</a:t>
            </a:r>
            <a:endParaRPr lang="en-US" sz="2000" b="1" u="sng" dirty="0">
              <a:latin typeface="Ink Free" pitchFamily="66" charset="0"/>
            </a:endParaRPr>
          </a:p>
        </p:txBody>
      </p:sp>
      <p:sp>
        <p:nvSpPr>
          <p:cNvPr id="74" name="TextBox 73"/>
          <p:cNvSpPr txBox="1"/>
          <p:nvPr/>
        </p:nvSpPr>
        <p:spPr>
          <a:xfrm>
            <a:off x="9675812" y="3429000"/>
            <a:ext cx="1219200" cy="369332"/>
          </a:xfrm>
          <a:prstGeom prst="rect">
            <a:avLst/>
          </a:prstGeom>
          <a:noFill/>
          <a:ln w="19050">
            <a:solidFill>
              <a:schemeClr val="tx1"/>
            </a:solidFill>
          </a:ln>
          <a:effectLst>
            <a:glow rad="101600">
              <a:schemeClr val="accent2">
                <a:satMod val="175000"/>
                <a:alpha val="40000"/>
              </a:schemeClr>
            </a:glow>
          </a:effectLst>
        </p:spPr>
        <p:txBody>
          <a:bodyPr wrap="square" rtlCol="0">
            <a:spAutoFit/>
          </a:bodyPr>
          <a:lstStyle/>
          <a:p>
            <a:r>
              <a:rPr lang="en-US" b="1" dirty="0" smtClean="0">
                <a:latin typeface="Ink Free" pitchFamily="66" charset="0"/>
              </a:rPr>
              <a:t>-- </a:t>
            </a:r>
            <a:r>
              <a:rPr lang="en-US" b="1" u="sng" dirty="0" smtClean="0">
                <a:latin typeface="Ink Free" pitchFamily="66" charset="0"/>
              </a:rPr>
              <a:t>Disciples </a:t>
            </a:r>
            <a:endParaRPr lang="en-US" b="1" u="sng" dirty="0">
              <a:latin typeface="Ink Free" pitchFamily="66" charset="0"/>
            </a:endParaRPr>
          </a:p>
        </p:txBody>
      </p:sp>
      <p:sp>
        <p:nvSpPr>
          <p:cNvPr id="77" name="TextBox 76"/>
          <p:cNvSpPr txBox="1"/>
          <p:nvPr/>
        </p:nvSpPr>
        <p:spPr>
          <a:xfrm>
            <a:off x="74612" y="1041023"/>
            <a:ext cx="5791200" cy="5816977"/>
          </a:xfrm>
          <a:prstGeom prst="rect">
            <a:avLst/>
          </a:prstGeom>
          <a:noFill/>
        </p:spPr>
        <p:txBody>
          <a:bodyPr wrap="square" rtlCol="0">
            <a:spAutoFit/>
          </a:bodyPr>
          <a:lstStyle/>
          <a:p>
            <a:pPr algn="just"/>
            <a:r>
              <a:rPr lang="en-US" sz="1200" dirty="0" smtClean="0"/>
              <a:t>Before the start of the end of ancient Israel, God’s people are in darkness. They were under Roman oppression and were expecting a warrior king to take down the roman empire and establish a temporal earthly kingdom as taught by the Pharisees.  At the completion of the time prophesy/TOE, in -4BC, the birth of John the Baptist and Christ occurred. The two leaders raised up to do an appointed work to bring about reformation to God’s church.  John the Baptist eventually begins his ministry: preaching, baptizing, and training up disciples. Jesus is baptized by John in 27AD and then is led into the wilderness for 40 days where He fasted and is tempted by Satan. At the end of the 40 days, Christ is ministered unto by the angels and is given bread to eat. Christ is invited to a wedding in Cana where He performs His first miracle. It is at the 1</a:t>
            </a:r>
            <a:r>
              <a:rPr lang="en-US" sz="1200" baseline="30000" dirty="0" smtClean="0"/>
              <a:t>st</a:t>
            </a:r>
            <a:r>
              <a:rPr lang="en-US" sz="1200" dirty="0" smtClean="0"/>
              <a:t> temple cleansing that Christ begins His ministry and the transition of leadership from John to Christ transpires. Meanwhile, John the Baptist is sent to prison and after some time beheaded. Christ begins to correct the errors taught by John the Baptist to the disciples in order for them to have a correct understanding of Him and the nature of His kingdom to complete the work they are to do using parable methodology. The disciples, who continue to quarrel over who is the greatest and are still holding onto the belief of Christ as a king who will overthrow Rome and establish an earthly kingdom, hopes only amplified at Christ's triumphal entry. However, when Christ wept a bitter cry, their hearts sank. And In the upper room to celebrate the Passover, all 11 hearts were humbled by the preparatory service, which were then ready to participate in the communal service. Though taking part in the services, Judas’s heart was not humbled and rejected Christ as the messiah. Judas left and betrayed Christ. Christ was then taken, beaten, and hung on the cross to die at Calvary.  Christ resurrects and spends 40 days reviewing the prophesies with the remaining disciples. Christ ascends to heaven and the angels minister to the disciples after Christ departs. In the upper room, another disciple is anointed to replace Judas, the disciples pray and receive the Holy Spirit promised them at Pentecost and begin their work starting with the Jews and then in 34AD with the Gentiles. In 70AD, the disciple John is put into hot oil to die, but  is not harmed. He is then sent to the Island of Patmos where he witnesses the 2</a:t>
            </a:r>
            <a:r>
              <a:rPr lang="en-US" sz="1200" baseline="30000" dirty="0" smtClean="0"/>
              <a:t>nd</a:t>
            </a:r>
            <a:r>
              <a:rPr lang="en-US" sz="1200" dirty="0" smtClean="0"/>
              <a:t> advent of Christ in 100AD.</a:t>
            </a:r>
            <a:endParaRPr lang="en-US" sz="1200" dirty="0"/>
          </a:p>
        </p:txBody>
      </p:sp>
      <p:cxnSp>
        <p:nvCxnSpPr>
          <p:cNvPr id="80" name="Straight Connector 79"/>
          <p:cNvCxnSpPr/>
          <p:nvPr/>
        </p:nvCxnSpPr>
        <p:spPr>
          <a:xfrm rot="5400000">
            <a:off x="62849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5897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97139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00187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04759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0780712" y="2476500"/>
            <a:ext cx="3817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6322615" y="3734197"/>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66282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70854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73140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7712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9998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84570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685609" y="3733403"/>
            <a:ext cx="305594" cy="1588"/>
          </a:xfrm>
          <a:prstGeom prst="line">
            <a:avLst/>
          </a:prstGeom>
          <a:ln w="28575">
            <a:solidFill>
              <a:schemeClr val="tx1"/>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085409"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7314009"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8000206" y="48760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8457009"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8685609"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7771209"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9141221"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9295209" y="48764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77712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79998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84570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86856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90666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92952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97524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9981009" y="6095603"/>
            <a:ext cx="3055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plus(in)">
                                      <p:cBhvr>
                                        <p:cTn id="7"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0"/>
            <a:ext cx="11506200" cy="1096962"/>
          </a:xfrm>
        </p:spPr>
        <p:txBody>
          <a:bodyPr>
            <a:normAutofit fontScale="90000"/>
          </a:bodyPr>
          <a:lstStyle/>
          <a:p>
            <a:r>
              <a:rPr lang="en-US" dirty="0" smtClean="0">
                <a:latin typeface="Britannic Bold" pitchFamily="34" charset="0"/>
              </a:rPr>
              <a:t>Focusing on the First Group, Disciples/Priest</a:t>
            </a:r>
            <a:endParaRPr lang="en-US" dirty="0">
              <a:latin typeface="Britannic Bold" pitchFamily="34" charset="0"/>
            </a:endParaRPr>
          </a:p>
        </p:txBody>
      </p:sp>
      <p:cxnSp>
        <p:nvCxnSpPr>
          <p:cNvPr id="5" name="Straight Connector 4"/>
          <p:cNvCxnSpPr/>
          <p:nvPr/>
        </p:nvCxnSpPr>
        <p:spPr>
          <a:xfrm rot="5400000">
            <a:off x="112712" y="3086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8012" y="3581400"/>
            <a:ext cx="10896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703512" y="3086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009312" y="3086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294312" y="3086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113712" y="3086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1418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2858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1428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3902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3234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6470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6564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132409" y="3276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7012" y="2209800"/>
            <a:ext cx="838200" cy="338554"/>
          </a:xfrm>
          <a:prstGeom prst="rect">
            <a:avLst/>
          </a:prstGeom>
          <a:noFill/>
          <a:ln w="19050">
            <a:noFill/>
          </a:ln>
          <a:effectLst>
            <a:glow rad="63500">
              <a:schemeClr val="accent2">
                <a:satMod val="175000"/>
                <a:alpha val="40000"/>
              </a:schemeClr>
            </a:glow>
          </a:effectLst>
        </p:spPr>
        <p:txBody>
          <a:bodyPr wrap="square" rtlCol="0">
            <a:spAutoFit/>
          </a:bodyPr>
          <a:lstStyle/>
          <a:p>
            <a:r>
              <a:rPr lang="en-US" sz="1600" b="1" dirty="0" smtClean="0"/>
              <a:t>- 4BC</a:t>
            </a:r>
            <a:endParaRPr lang="en-US" sz="1600" b="1" dirty="0"/>
          </a:p>
        </p:txBody>
      </p:sp>
      <p:sp>
        <p:nvSpPr>
          <p:cNvPr id="33" name="TextBox 32"/>
          <p:cNvSpPr txBox="1"/>
          <p:nvPr/>
        </p:nvSpPr>
        <p:spPr>
          <a:xfrm>
            <a:off x="2894012" y="2057400"/>
            <a:ext cx="762000" cy="338554"/>
          </a:xfrm>
          <a:prstGeom prst="rect">
            <a:avLst/>
          </a:prstGeom>
          <a:noFill/>
          <a:ln w="19050">
            <a:noFill/>
          </a:ln>
          <a:effectLst>
            <a:glow rad="101600">
              <a:schemeClr val="accent2">
                <a:satMod val="175000"/>
                <a:alpha val="40000"/>
              </a:schemeClr>
            </a:glow>
          </a:effectLst>
        </p:spPr>
        <p:txBody>
          <a:bodyPr wrap="square" rtlCol="0">
            <a:spAutoFit/>
          </a:bodyPr>
          <a:lstStyle/>
          <a:p>
            <a:r>
              <a:rPr lang="en-US" sz="1600" b="1" dirty="0" smtClean="0"/>
              <a:t>27AD</a:t>
            </a:r>
            <a:endParaRPr lang="en-US" sz="1600" b="1" dirty="0"/>
          </a:p>
        </p:txBody>
      </p:sp>
      <p:sp>
        <p:nvSpPr>
          <p:cNvPr id="34" name="TextBox 33"/>
          <p:cNvSpPr txBox="1"/>
          <p:nvPr/>
        </p:nvSpPr>
        <p:spPr>
          <a:xfrm>
            <a:off x="5484812" y="2209800"/>
            <a:ext cx="609600" cy="338554"/>
          </a:xfrm>
          <a:prstGeom prst="rect">
            <a:avLst/>
          </a:prstGeom>
          <a:noFill/>
          <a:ln w="19050">
            <a:noFill/>
          </a:ln>
          <a:effectLst>
            <a:glow rad="101600">
              <a:schemeClr val="accent2">
                <a:satMod val="175000"/>
                <a:alpha val="40000"/>
              </a:schemeClr>
            </a:glow>
          </a:effectLst>
        </p:spPr>
        <p:txBody>
          <a:bodyPr wrap="square" rtlCol="0">
            <a:spAutoFit/>
          </a:bodyPr>
          <a:lstStyle/>
          <a:p>
            <a:pPr algn="ctr"/>
            <a:r>
              <a:rPr lang="en-US" sz="1600" b="1" dirty="0" smtClean="0"/>
              <a:t>1TC</a:t>
            </a:r>
            <a:endParaRPr lang="en-US" sz="1600" b="1" dirty="0"/>
          </a:p>
        </p:txBody>
      </p:sp>
      <p:pic>
        <p:nvPicPr>
          <p:cNvPr id="35"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8532812" y="2133600"/>
            <a:ext cx="177432" cy="318453"/>
          </a:xfrm>
          <a:prstGeom prst="rect">
            <a:avLst/>
          </a:prstGeom>
          <a:noFill/>
          <a:ln w="19050">
            <a:noFill/>
          </a:ln>
          <a:effectLst/>
        </p:spPr>
      </p:pic>
      <p:sp>
        <p:nvSpPr>
          <p:cNvPr id="36" name="TextBox 35"/>
          <p:cNvSpPr txBox="1"/>
          <p:nvPr/>
        </p:nvSpPr>
        <p:spPr>
          <a:xfrm>
            <a:off x="11047412" y="1981200"/>
            <a:ext cx="914400" cy="584775"/>
          </a:xfrm>
          <a:prstGeom prst="rect">
            <a:avLst/>
          </a:prstGeom>
          <a:noFill/>
          <a:ln w="19050">
            <a:noFill/>
          </a:ln>
          <a:effectLst>
            <a:glow rad="101600">
              <a:schemeClr val="accent2">
                <a:satMod val="175000"/>
                <a:alpha val="40000"/>
              </a:schemeClr>
            </a:glow>
          </a:effectLst>
        </p:spPr>
        <p:txBody>
          <a:bodyPr wrap="square" rtlCol="0">
            <a:spAutoFit/>
          </a:bodyPr>
          <a:lstStyle/>
          <a:p>
            <a:pPr algn="ctr"/>
            <a:r>
              <a:rPr lang="en-US" sz="1600" b="1" dirty="0" smtClean="0"/>
              <a:t>Pent.</a:t>
            </a:r>
          </a:p>
          <a:p>
            <a:pPr algn="ctr"/>
            <a:r>
              <a:rPr lang="en-US" sz="1600" b="1" dirty="0" smtClean="0"/>
              <a:t>“Work”</a:t>
            </a:r>
            <a:endParaRPr lang="en-US" sz="1600" b="1" dirty="0"/>
          </a:p>
        </p:txBody>
      </p:sp>
      <p:sp>
        <p:nvSpPr>
          <p:cNvPr id="37" name="TextBox 36"/>
          <p:cNvSpPr txBox="1"/>
          <p:nvPr/>
        </p:nvSpPr>
        <p:spPr>
          <a:xfrm>
            <a:off x="9904412" y="2590800"/>
            <a:ext cx="1371600" cy="338554"/>
          </a:xfrm>
          <a:prstGeom prst="rect">
            <a:avLst/>
          </a:prstGeom>
          <a:noFill/>
          <a:ln w="19050">
            <a:noFill/>
          </a:ln>
          <a:effectLst>
            <a:glow rad="101600">
              <a:schemeClr val="accent2">
                <a:satMod val="175000"/>
                <a:alpha val="40000"/>
              </a:schemeClr>
            </a:glow>
          </a:effectLst>
        </p:spPr>
        <p:txBody>
          <a:bodyPr wrap="square" rtlCol="0">
            <a:spAutoFit/>
          </a:bodyPr>
          <a:lstStyle/>
          <a:p>
            <a:pPr algn="ctr"/>
            <a:r>
              <a:rPr lang="en-US" sz="1600" b="1" dirty="0" smtClean="0"/>
              <a:t>Pent.</a:t>
            </a:r>
          </a:p>
        </p:txBody>
      </p:sp>
      <p:sp>
        <p:nvSpPr>
          <p:cNvPr id="38" name="TextBox 37"/>
          <p:cNvSpPr txBox="1"/>
          <p:nvPr/>
        </p:nvSpPr>
        <p:spPr>
          <a:xfrm>
            <a:off x="227012" y="1600200"/>
            <a:ext cx="762000" cy="338554"/>
          </a:xfrm>
          <a:prstGeom prst="rect">
            <a:avLst/>
          </a:prstGeom>
          <a:noFill/>
        </p:spPr>
        <p:txBody>
          <a:bodyPr wrap="square" rtlCol="0">
            <a:spAutoFit/>
          </a:bodyPr>
          <a:lstStyle/>
          <a:p>
            <a:pPr algn="ctr"/>
            <a:r>
              <a:rPr lang="en-US" sz="1600" b="1" dirty="0" smtClean="0">
                <a:solidFill>
                  <a:srgbClr val="FF0000"/>
                </a:solidFill>
              </a:rPr>
              <a:t>1989</a:t>
            </a:r>
            <a:endParaRPr lang="en-US" sz="1400" b="1" dirty="0">
              <a:solidFill>
                <a:srgbClr val="FF0000"/>
              </a:solidFill>
            </a:endParaRPr>
          </a:p>
        </p:txBody>
      </p:sp>
      <p:sp>
        <p:nvSpPr>
          <p:cNvPr id="39" name="TextBox 38"/>
          <p:cNvSpPr txBox="1"/>
          <p:nvPr/>
        </p:nvSpPr>
        <p:spPr>
          <a:xfrm>
            <a:off x="1065212" y="1981200"/>
            <a:ext cx="762000" cy="338554"/>
          </a:xfrm>
          <a:prstGeom prst="rect">
            <a:avLst/>
          </a:prstGeom>
          <a:noFill/>
        </p:spPr>
        <p:txBody>
          <a:bodyPr wrap="square" rtlCol="0">
            <a:spAutoFit/>
          </a:bodyPr>
          <a:lstStyle/>
          <a:p>
            <a:pPr algn="ctr"/>
            <a:r>
              <a:rPr lang="en-US" sz="1600" b="1" dirty="0" smtClean="0">
                <a:solidFill>
                  <a:srgbClr val="FF0000"/>
                </a:solidFill>
              </a:rPr>
              <a:t>‘91</a:t>
            </a:r>
            <a:endParaRPr lang="en-US" sz="1600" b="1" dirty="0">
              <a:solidFill>
                <a:srgbClr val="FF0000"/>
              </a:solidFill>
            </a:endParaRPr>
          </a:p>
        </p:txBody>
      </p:sp>
      <p:cxnSp>
        <p:nvCxnSpPr>
          <p:cNvPr id="40" name="Straight Connector 39"/>
          <p:cNvCxnSpPr/>
          <p:nvPr/>
        </p:nvCxnSpPr>
        <p:spPr>
          <a:xfrm rot="5400000">
            <a:off x="5104209" y="4419203"/>
            <a:ext cx="1371600" cy="794"/>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055812" y="1981200"/>
            <a:ext cx="762000" cy="338554"/>
          </a:xfrm>
          <a:prstGeom prst="rect">
            <a:avLst/>
          </a:prstGeom>
          <a:noFill/>
        </p:spPr>
        <p:txBody>
          <a:bodyPr wrap="square" rtlCol="0">
            <a:spAutoFit/>
          </a:bodyPr>
          <a:lstStyle/>
          <a:p>
            <a:pPr algn="ctr"/>
            <a:r>
              <a:rPr lang="en-US" sz="1600" b="1" dirty="0" smtClean="0">
                <a:solidFill>
                  <a:srgbClr val="FF0000"/>
                </a:solidFill>
              </a:rPr>
              <a:t>‘96</a:t>
            </a:r>
            <a:endParaRPr lang="en-US" sz="1400" b="1" dirty="0">
              <a:solidFill>
                <a:srgbClr val="FF0000"/>
              </a:solidFill>
            </a:endParaRPr>
          </a:p>
        </p:txBody>
      </p:sp>
      <p:sp>
        <p:nvSpPr>
          <p:cNvPr id="42" name="TextBox 41"/>
          <p:cNvSpPr txBox="1"/>
          <p:nvPr/>
        </p:nvSpPr>
        <p:spPr>
          <a:xfrm>
            <a:off x="2894012" y="1524000"/>
            <a:ext cx="762000" cy="338554"/>
          </a:xfrm>
          <a:prstGeom prst="rect">
            <a:avLst/>
          </a:prstGeom>
          <a:noFill/>
        </p:spPr>
        <p:txBody>
          <a:bodyPr wrap="square" rtlCol="0">
            <a:spAutoFit/>
          </a:bodyPr>
          <a:lstStyle/>
          <a:p>
            <a:pPr algn="ctr"/>
            <a:r>
              <a:rPr lang="en-US" sz="1600" b="1" dirty="0" smtClean="0">
                <a:solidFill>
                  <a:srgbClr val="FF0000"/>
                </a:solidFill>
              </a:rPr>
              <a:t>9/11</a:t>
            </a:r>
            <a:endParaRPr lang="en-US" sz="1400" b="1" dirty="0">
              <a:solidFill>
                <a:srgbClr val="FF0000"/>
              </a:solidFill>
            </a:endParaRPr>
          </a:p>
        </p:txBody>
      </p:sp>
      <p:sp>
        <p:nvSpPr>
          <p:cNvPr id="43" name="TextBox 42"/>
          <p:cNvSpPr txBox="1"/>
          <p:nvPr/>
        </p:nvSpPr>
        <p:spPr>
          <a:xfrm>
            <a:off x="3579812" y="1981200"/>
            <a:ext cx="762000" cy="338554"/>
          </a:xfrm>
          <a:prstGeom prst="rect">
            <a:avLst/>
          </a:prstGeom>
          <a:noFill/>
        </p:spPr>
        <p:txBody>
          <a:bodyPr wrap="square" rtlCol="0">
            <a:spAutoFit/>
          </a:bodyPr>
          <a:lstStyle/>
          <a:p>
            <a:pPr algn="ctr"/>
            <a:r>
              <a:rPr lang="en-US" sz="1600" b="1" dirty="0" smtClean="0">
                <a:solidFill>
                  <a:srgbClr val="FF0000"/>
                </a:solidFill>
              </a:rPr>
              <a:t>‘09</a:t>
            </a:r>
            <a:endParaRPr lang="en-US" sz="1400" b="1" dirty="0">
              <a:solidFill>
                <a:srgbClr val="FF0000"/>
              </a:solidFill>
            </a:endParaRPr>
          </a:p>
        </p:txBody>
      </p:sp>
      <p:sp>
        <p:nvSpPr>
          <p:cNvPr id="44" name="TextBox 43"/>
          <p:cNvSpPr txBox="1"/>
          <p:nvPr/>
        </p:nvSpPr>
        <p:spPr>
          <a:xfrm>
            <a:off x="4570412" y="1981200"/>
            <a:ext cx="762000" cy="338554"/>
          </a:xfrm>
          <a:prstGeom prst="rect">
            <a:avLst/>
          </a:prstGeom>
          <a:noFill/>
        </p:spPr>
        <p:txBody>
          <a:bodyPr wrap="square" rtlCol="0">
            <a:spAutoFit/>
          </a:bodyPr>
          <a:lstStyle/>
          <a:p>
            <a:pPr algn="ctr"/>
            <a:r>
              <a:rPr lang="en-US" sz="1600" b="1" dirty="0" smtClean="0">
                <a:solidFill>
                  <a:srgbClr val="FF0000"/>
                </a:solidFill>
              </a:rPr>
              <a:t>‘12</a:t>
            </a:r>
            <a:endParaRPr lang="en-US" sz="1400" b="1" dirty="0">
              <a:solidFill>
                <a:srgbClr val="FF0000"/>
              </a:solidFill>
            </a:endParaRPr>
          </a:p>
        </p:txBody>
      </p:sp>
      <p:sp>
        <p:nvSpPr>
          <p:cNvPr id="45" name="TextBox 44"/>
          <p:cNvSpPr txBox="1"/>
          <p:nvPr/>
        </p:nvSpPr>
        <p:spPr>
          <a:xfrm>
            <a:off x="5408612" y="1600200"/>
            <a:ext cx="762000" cy="338554"/>
          </a:xfrm>
          <a:prstGeom prst="rect">
            <a:avLst/>
          </a:prstGeom>
          <a:noFill/>
        </p:spPr>
        <p:txBody>
          <a:bodyPr wrap="square" rtlCol="0">
            <a:spAutoFit/>
          </a:bodyPr>
          <a:lstStyle/>
          <a:p>
            <a:pPr algn="ctr"/>
            <a:r>
              <a:rPr lang="en-US" sz="1600" b="1" dirty="0" smtClean="0">
                <a:solidFill>
                  <a:srgbClr val="FF0000"/>
                </a:solidFill>
              </a:rPr>
              <a:t>2014</a:t>
            </a:r>
            <a:endParaRPr lang="en-US" sz="1400" b="1" dirty="0">
              <a:solidFill>
                <a:srgbClr val="FF0000"/>
              </a:solidFill>
            </a:endParaRPr>
          </a:p>
        </p:txBody>
      </p:sp>
      <p:sp>
        <p:nvSpPr>
          <p:cNvPr id="46" name="TextBox 45"/>
          <p:cNvSpPr txBox="1"/>
          <p:nvPr/>
        </p:nvSpPr>
        <p:spPr>
          <a:xfrm>
            <a:off x="8228012" y="1524000"/>
            <a:ext cx="762000" cy="523220"/>
          </a:xfrm>
          <a:prstGeom prst="rect">
            <a:avLst/>
          </a:prstGeom>
          <a:noFill/>
        </p:spPr>
        <p:txBody>
          <a:bodyPr wrap="square" rtlCol="0">
            <a:spAutoFit/>
          </a:bodyPr>
          <a:lstStyle/>
          <a:p>
            <a:pPr algn="ctr"/>
            <a:r>
              <a:rPr lang="en-US" sz="1400" b="1" dirty="0" smtClean="0">
                <a:solidFill>
                  <a:srgbClr val="FF0000"/>
                </a:solidFill>
              </a:rPr>
              <a:t>11/9</a:t>
            </a:r>
          </a:p>
          <a:p>
            <a:pPr algn="ctr"/>
            <a:r>
              <a:rPr lang="en-US" sz="1400" b="1" dirty="0" smtClean="0">
                <a:solidFill>
                  <a:srgbClr val="FF0000"/>
                </a:solidFill>
              </a:rPr>
              <a:t>2019</a:t>
            </a:r>
            <a:endParaRPr lang="en-US" sz="1200" b="1" dirty="0">
              <a:solidFill>
                <a:srgbClr val="FF0000"/>
              </a:solidFill>
            </a:endParaRPr>
          </a:p>
        </p:txBody>
      </p:sp>
      <p:sp>
        <p:nvSpPr>
          <p:cNvPr id="47" name="TextBox 46"/>
          <p:cNvSpPr txBox="1"/>
          <p:nvPr/>
        </p:nvSpPr>
        <p:spPr>
          <a:xfrm>
            <a:off x="11123612" y="1524000"/>
            <a:ext cx="762000" cy="338554"/>
          </a:xfrm>
          <a:prstGeom prst="rect">
            <a:avLst/>
          </a:prstGeom>
          <a:noFill/>
        </p:spPr>
        <p:txBody>
          <a:bodyPr wrap="square" rtlCol="0">
            <a:spAutoFit/>
          </a:bodyPr>
          <a:lstStyle/>
          <a:p>
            <a:pPr algn="ctr"/>
            <a:r>
              <a:rPr lang="en-US" sz="1600" b="1" dirty="0" smtClean="0">
                <a:solidFill>
                  <a:srgbClr val="FF0000"/>
                </a:solidFill>
              </a:rPr>
              <a:t>2021</a:t>
            </a:r>
            <a:endParaRPr lang="en-US" sz="1400" b="1" dirty="0">
              <a:solidFill>
                <a:srgbClr val="FF0000"/>
              </a:solidFill>
            </a:endParaRPr>
          </a:p>
        </p:txBody>
      </p:sp>
      <p:sp>
        <p:nvSpPr>
          <p:cNvPr id="48" name="TextBox 47"/>
          <p:cNvSpPr txBox="1"/>
          <p:nvPr/>
        </p:nvSpPr>
        <p:spPr>
          <a:xfrm>
            <a:off x="6246812" y="1981200"/>
            <a:ext cx="762000" cy="338554"/>
          </a:xfrm>
          <a:prstGeom prst="rect">
            <a:avLst/>
          </a:prstGeom>
          <a:noFill/>
        </p:spPr>
        <p:txBody>
          <a:bodyPr wrap="square" rtlCol="0">
            <a:spAutoFit/>
          </a:bodyPr>
          <a:lstStyle/>
          <a:p>
            <a:pPr algn="ctr"/>
            <a:r>
              <a:rPr lang="en-US" sz="1600" b="1" dirty="0" smtClean="0">
                <a:solidFill>
                  <a:srgbClr val="FF0000"/>
                </a:solidFill>
              </a:rPr>
              <a:t>‘16</a:t>
            </a:r>
            <a:endParaRPr lang="en-US" sz="1400" b="1" dirty="0">
              <a:solidFill>
                <a:srgbClr val="FF0000"/>
              </a:solidFill>
            </a:endParaRPr>
          </a:p>
        </p:txBody>
      </p:sp>
      <p:sp>
        <p:nvSpPr>
          <p:cNvPr id="49" name="TextBox 48"/>
          <p:cNvSpPr txBox="1"/>
          <p:nvPr/>
        </p:nvSpPr>
        <p:spPr>
          <a:xfrm>
            <a:off x="7313612" y="1981200"/>
            <a:ext cx="762000" cy="338554"/>
          </a:xfrm>
          <a:prstGeom prst="rect">
            <a:avLst/>
          </a:prstGeom>
          <a:noFill/>
        </p:spPr>
        <p:txBody>
          <a:bodyPr wrap="square" rtlCol="0">
            <a:spAutoFit/>
          </a:bodyPr>
          <a:lstStyle/>
          <a:p>
            <a:pPr algn="ctr"/>
            <a:r>
              <a:rPr lang="en-US" sz="1600" b="1" dirty="0" smtClean="0">
                <a:solidFill>
                  <a:srgbClr val="FF0000"/>
                </a:solidFill>
              </a:rPr>
              <a:t>‘18</a:t>
            </a:r>
            <a:endParaRPr lang="en-US" sz="1400" b="1" dirty="0">
              <a:solidFill>
                <a:srgbClr val="FF0000"/>
              </a:solidFill>
            </a:endParaRPr>
          </a:p>
        </p:txBody>
      </p:sp>
      <p:sp>
        <p:nvSpPr>
          <p:cNvPr id="50" name="TextBox 49"/>
          <p:cNvSpPr txBox="1"/>
          <p:nvPr/>
        </p:nvSpPr>
        <p:spPr>
          <a:xfrm>
            <a:off x="9066212" y="1676400"/>
            <a:ext cx="762000" cy="523220"/>
          </a:xfrm>
          <a:prstGeom prst="rect">
            <a:avLst/>
          </a:prstGeom>
          <a:noFill/>
        </p:spPr>
        <p:txBody>
          <a:bodyPr wrap="square" rtlCol="0">
            <a:spAutoFit/>
          </a:bodyPr>
          <a:lstStyle/>
          <a:p>
            <a:pPr algn="ctr"/>
            <a:r>
              <a:rPr lang="en-US" sz="1400" b="1" dirty="0" smtClean="0">
                <a:solidFill>
                  <a:srgbClr val="FF0000"/>
                </a:solidFill>
              </a:rPr>
              <a:t>5/25</a:t>
            </a:r>
          </a:p>
          <a:p>
            <a:pPr algn="ctr"/>
            <a:r>
              <a:rPr lang="en-US" sz="1400" b="1" dirty="0" smtClean="0">
                <a:solidFill>
                  <a:srgbClr val="FF0000"/>
                </a:solidFill>
              </a:rPr>
              <a:t>2020</a:t>
            </a:r>
            <a:endParaRPr lang="en-US" sz="1200" b="1" dirty="0">
              <a:solidFill>
                <a:srgbClr val="FF0000"/>
              </a:solidFill>
            </a:endParaRPr>
          </a:p>
        </p:txBody>
      </p:sp>
      <p:cxnSp>
        <p:nvCxnSpPr>
          <p:cNvPr id="51" name="Straight Connector 50"/>
          <p:cNvCxnSpPr/>
          <p:nvPr/>
        </p:nvCxnSpPr>
        <p:spPr>
          <a:xfrm rot="5400000">
            <a:off x="434389" y="2078623"/>
            <a:ext cx="348040"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156366" y="1947446"/>
            <a:ext cx="238086"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5616783" y="2077829"/>
            <a:ext cx="3472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8587789" y="2002423"/>
            <a:ext cx="424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7" idx="2"/>
          </p:cNvCxnSpPr>
          <p:nvPr/>
        </p:nvCxnSpPr>
        <p:spPr>
          <a:xfrm rot="5400000">
            <a:off x="11424066" y="1943100"/>
            <a:ext cx="161092"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73383" y="2458829"/>
            <a:ext cx="3472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301289" y="2421523"/>
            <a:ext cx="2710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787983" y="2458829"/>
            <a:ext cx="3472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778583" y="2458829"/>
            <a:ext cx="3472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454983" y="2458829"/>
            <a:ext cx="3472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7521783" y="2458829"/>
            <a:ext cx="347246" cy="1588"/>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0" idx="2"/>
          </p:cNvCxnSpPr>
          <p:nvPr/>
        </p:nvCxnSpPr>
        <p:spPr>
          <a:xfrm rot="5400000">
            <a:off x="9255294" y="2390746"/>
            <a:ext cx="383045" cy="79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0377695" y="2421523"/>
            <a:ext cx="424240" cy="79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rot="16200000">
            <a:off x="9599612" y="-76200"/>
            <a:ext cx="1066800" cy="2895600"/>
          </a:xfrm>
          <a:prstGeom prst="arc">
            <a:avLst>
              <a:gd name="adj1" fmla="val 16339179"/>
              <a:gd name="adj2" fmla="val 538985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TextBox 77"/>
          <p:cNvSpPr txBox="1"/>
          <p:nvPr/>
        </p:nvSpPr>
        <p:spPr>
          <a:xfrm>
            <a:off x="9599612" y="990600"/>
            <a:ext cx="1066800" cy="338554"/>
          </a:xfrm>
          <a:prstGeom prst="rect">
            <a:avLst/>
          </a:prstGeom>
          <a:noFill/>
        </p:spPr>
        <p:txBody>
          <a:bodyPr wrap="square" rtlCol="0">
            <a:spAutoFit/>
          </a:bodyPr>
          <a:lstStyle/>
          <a:p>
            <a:pPr algn="ctr"/>
            <a:r>
              <a:rPr lang="en-US" sz="1600" b="1" dirty="0" smtClean="0">
                <a:solidFill>
                  <a:srgbClr val="FF7619"/>
                </a:solidFill>
                <a:latin typeface="Candara" pitchFamily="34" charset="0"/>
              </a:rPr>
              <a:t>Harvest</a:t>
            </a:r>
            <a:endParaRPr lang="en-US" sz="1600" b="1" dirty="0">
              <a:solidFill>
                <a:srgbClr val="FF7619"/>
              </a:solidFill>
              <a:latin typeface="Candara" pitchFamily="34" charset="0"/>
            </a:endParaRPr>
          </a:p>
        </p:txBody>
      </p:sp>
      <p:sp>
        <p:nvSpPr>
          <p:cNvPr id="79" name="TextBox 78"/>
          <p:cNvSpPr txBox="1"/>
          <p:nvPr/>
        </p:nvSpPr>
        <p:spPr>
          <a:xfrm>
            <a:off x="9523412" y="12954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1.Church</a:t>
            </a:r>
            <a:endParaRPr lang="en-US" sz="1400" b="1" dirty="0">
              <a:latin typeface="Ink Free" pitchFamily="66" charset="0"/>
            </a:endParaRPr>
          </a:p>
        </p:txBody>
      </p:sp>
      <p:sp>
        <p:nvSpPr>
          <p:cNvPr id="80" name="TextBox 79"/>
          <p:cNvSpPr txBox="1"/>
          <p:nvPr/>
        </p:nvSpPr>
        <p:spPr>
          <a:xfrm>
            <a:off x="9675812" y="4038600"/>
            <a:ext cx="1219200" cy="307777"/>
          </a:xfrm>
          <a:prstGeom prst="rect">
            <a:avLst/>
          </a:prstGeom>
          <a:noFill/>
          <a:ln w="6350">
            <a:solidFill>
              <a:schemeClr val="tx1"/>
            </a:solidFill>
          </a:ln>
        </p:spPr>
        <p:txBody>
          <a:bodyPr wrap="square" rtlCol="0">
            <a:spAutoFit/>
          </a:bodyPr>
          <a:lstStyle/>
          <a:p>
            <a:pPr algn="ctr"/>
            <a:r>
              <a:rPr lang="en-US" sz="1400" b="1" dirty="0" smtClean="0">
                <a:latin typeface="Ink Free" pitchFamily="66" charset="0"/>
              </a:rPr>
              <a:t>1. Disciples</a:t>
            </a:r>
            <a:endParaRPr lang="en-US" sz="1400" b="1" dirty="0">
              <a:latin typeface="Ink Free" pitchFamily="66" charset="0"/>
            </a:endParaRPr>
          </a:p>
        </p:txBody>
      </p:sp>
      <p:pic>
        <p:nvPicPr>
          <p:cNvPr id="81" name="Picture 7" descr="C:\Users\User\AppData\Local\Microsoft\Windows\INetCache\IE\AOE6MOYD\Door-Transparent[1].png"/>
          <p:cNvPicPr>
            <a:picLocks noChangeAspect="1" noChangeArrowheads="1"/>
          </p:cNvPicPr>
          <p:nvPr/>
        </p:nvPicPr>
        <p:blipFill>
          <a:blip r:embed="rId4" cstate="print">
            <a:duotone>
              <a:prstClr val="black"/>
              <a:srgbClr val="D9C3A5">
                <a:tint val="50000"/>
                <a:satMod val="180000"/>
              </a:srgbClr>
            </a:duotone>
            <a:lum bright="55000" contrast="73000"/>
          </a:blip>
          <a:srcRect/>
          <a:stretch>
            <a:fillRect/>
          </a:stretch>
        </p:blipFill>
        <p:spPr bwMode="auto">
          <a:xfrm>
            <a:off x="8456612" y="3657600"/>
            <a:ext cx="353962" cy="609600"/>
          </a:xfrm>
          <a:prstGeom prst="rect">
            <a:avLst/>
          </a:prstGeom>
          <a:noFill/>
        </p:spPr>
      </p:pic>
      <p:sp>
        <p:nvSpPr>
          <p:cNvPr id="82" name="TextBox 81"/>
          <p:cNvSpPr txBox="1"/>
          <p:nvPr/>
        </p:nvSpPr>
        <p:spPr>
          <a:xfrm>
            <a:off x="5332412" y="42672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83" name="TextBox 82"/>
          <p:cNvSpPr txBox="1"/>
          <p:nvPr/>
        </p:nvSpPr>
        <p:spPr>
          <a:xfrm>
            <a:off x="5942012" y="4267200"/>
            <a:ext cx="457200" cy="369332"/>
          </a:xfrm>
          <a:prstGeom prst="rect">
            <a:avLst/>
          </a:prstGeom>
          <a:noFill/>
        </p:spPr>
        <p:txBody>
          <a:bodyPr wrap="square" rtlCol="0">
            <a:spAutoFit/>
          </a:bodyPr>
          <a:lstStyle/>
          <a:p>
            <a:r>
              <a:rPr lang="en-US" b="1" dirty="0" smtClean="0">
                <a:latin typeface="Algerian" pitchFamily="82" charset="0"/>
              </a:rPr>
              <a:t>C</a:t>
            </a:r>
            <a:endParaRPr lang="en-US" b="1" dirty="0">
              <a:latin typeface="Algerian" pitchFamily="82" charset="0"/>
            </a:endParaRPr>
          </a:p>
        </p:txBody>
      </p:sp>
      <p:cxnSp>
        <p:nvCxnSpPr>
          <p:cNvPr id="84" name="Straight Connector 83"/>
          <p:cNvCxnSpPr/>
          <p:nvPr/>
        </p:nvCxnSpPr>
        <p:spPr>
          <a:xfrm rot="5400000">
            <a:off x="5431373" y="1272639"/>
            <a:ext cx="718066" cy="1588"/>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332412" y="1143000"/>
            <a:ext cx="457200" cy="381000"/>
          </a:xfrm>
          <a:prstGeom prst="rect">
            <a:avLst/>
          </a:prstGeom>
          <a:noFill/>
        </p:spPr>
        <p:txBody>
          <a:bodyPr wrap="square" rtlCol="0">
            <a:spAutoFit/>
          </a:bodyPr>
          <a:lstStyle/>
          <a:p>
            <a:r>
              <a:rPr lang="en-US" b="1" dirty="0" smtClean="0">
                <a:solidFill>
                  <a:srgbClr val="FF0000"/>
                </a:solidFill>
                <a:latin typeface="Algerian" pitchFamily="82" charset="0"/>
              </a:rPr>
              <a:t>J</a:t>
            </a:r>
            <a:endParaRPr lang="en-US" b="1" dirty="0">
              <a:solidFill>
                <a:srgbClr val="FF0000"/>
              </a:solidFill>
              <a:latin typeface="Algerian" pitchFamily="82" charset="0"/>
            </a:endParaRPr>
          </a:p>
        </p:txBody>
      </p:sp>
      <p:sp>
        <p:nvSpPr>
          <p:cNvPr id="88" name="TextBox 87"/>
          <p:cNvSpPr txBox="1"/>
          <p:nvPr/>
        </p:nvSpPr>
        <p:spPr>
          <a:xfrm>
            <a:off x="5942012" y="1143000"/>
            <a:ext cx="457200" cy="369332"/>
          </a:xfrm>
          <a:prstGeom prst="rect">
            <a:avLst/>
          </a:prstGeom>
          <a:noFill/>
        </p:spPr>
        <p:txBody>
          <a:bodyPr wrap="square" rtlCol="0">
            <a:spAutoFit/>
          </a:bodyPr>
          <a:lstStyle/>
          <a:p>
            <a:r>
              <a:rPr lang="en-US" b="1" dirty="0" smtClean="0">
                <a:solidFill>
                  <a:srgbClr val="FF0000"/>
                </a:solidFill>
                <a:latin typeface="Algerian" pitchFamily="82" charset="0"/>
              </a:rPr>
              <a:t>P</a:t>
            </a:r>
            <a:endParaRPr lang="en-US" b="1" dirty="0">
              <a:solidFill>
                <a:srgbClr val="FF0000"/>
              </a:solidFill>
              <a:latin typeface="Algerian" pitchFamily="82" charset="0"/>
            </a:endParaRPr>
          </a:p>
        </p:txBody>
      </p:sp>
      <p:sp>
        <p:nvSpPr>
          <p:cNvPr id="89" name="TextBox 88"/>
          <p:cNvSpPr txBox="1"/>
          <p:nvPr/>
        </p:nvSpPr>
        <p:spPr>
          <a:xfrm>
            <a:off x="5789612" y="2895600"/>
            <a:ext cx="762000" cy="646331"/>
          </a:xfrm>
          <a:prstGeom prst="rect">
            <a:avLst/>
          </a:prstGeom>
          <a:noFill/>
        </p:spPr>
        <p:txBody>
          <a:bodyPr wrap="square" rtlCol="0">
            <a:spAutoFit/>
          </a:bodyPr>
          <a:lstStyle/>
          <a:p>
            <a:r>
              <a:rPr lang="en-US" sz="1200" b="1" dirty="0" smtClean="0">
                <a:latin typeface="Ink Free" pitchFamily="66" charset="0"/>
              </a:rPr>
              <a:t>Christ Ministry begins</a:t>
            </a:r>
            <a:endParaRPr lang="en-US" sz="1200" b="1" dirty="0">
              <a:latin typeface="Ink Free" pitchFamily="66" charset="0"/>
            </a:endParaRPr>
          </a:p>
        </p:txBody>
      </p:sp>
      <p:sp>
        <p:nvSpPr>
          <p:cNvPr id="90" name="TextBox 89"/>
          <p:cNvSpPr txBox="1"/>
          <p:nvPr/>
        </p:nvSpPr>
        <p:spPr>
          <a:xfrm>
            <a:off x="5713412" y="3657600"/>
            <a:ext cx="838200" cy="646331"/>
          </a:xfrm>
          <a:prstGeom prst="rect">
            <a:avLst/>
          </a:prstGeom>
          <a:noFill/>
        </p:spPr>
        <p:txBody>
          <a:bodyPr wrap="square" rtlCol="0">
            <a:spAutoFit/>
          </a:bodyPr>
          <a:lstStyle/>
          <a:p>
            <a:pPr algn="ctr"/>
            <a:r>
              <a:rPr lang="en-US" sz="1200" b="1" dirty="0" smtClean="0">
                <a:latin typeface="Ink Free" pitchFamily="66" charset="0"/>
              </a:rPr>
              <a:t>John is put in prison</a:t>
            </a:r>
            <a:endParaRPr lang="en-US" sz="1200" b="1" dirty="0">
              <a:latin typeface="Ink Free" pitchFamily="66" charset="0"/>
            </a:endParaRPr>
          </a:p>
        </p:txBody>
      </p:sp>
      <p:sp>
        <p:nvSpPr>
          <p:cNvPr id="91" name="TextBox 90"/>
          <p:cNvSpPr txBox="1"/>
          <p:nvPr/>
        </p:nvSpPr>
        <p:spPr>
          <a:xfrm>
            <a:off x="7770812" y="3581400"/>
            <a:ext cx="609600" cy="461665"/>
          </a:xfrm>
          <a:prstGeom prst="rect">
            <a:avLst/>
          </a:prstGeom>
          <a:noFill/>
        </p:spPr>
        <p:txBody>
          <a:bodyPr wrap="square" rtlCol="0">
            <a:spAutoFit/>
          </a:bodyPr>
          <a:lstStyle/>
          <a:p>
            <a:pPr algn="ctr"/>
            <a:r>
              <a:rPr lang="en-US" sz="1200" b="1" dirty="0" smtClean="0">
                <a:latin typeface="Ink Free" pitchFamily="66" charset="0"/>
              </a:rPr>
              <a:t>Judas </a:t>
            </a:r>
          </a:p>
          <a:p>
            <a:pPr algn="ctr"/>
            <a:r>
              <a:rPr lang="en-US" sz="1200" b="1" dirty="0" smtClean="0">
                <a:latin typeface="Ink Free" pitchFamily="66" charset="0"/>
              </a:rPr>
              <a:t>leaves</a:t>
            </a:r>
            <a:endParaRPr lang="en-US" sz="1200" b="1" dirty="0">
              <a:latin typeface="Ink Free" pitchFamily="66" charset="0"/>
            </a:endParaRPr>
          </a:p>
        </p:txBody>
      </p:sp>
      <p:sp>
        <p:nvSpPr>
          <p:cNvPr id="92" name="TextBox 91"/>
          <p:cNvSpPr txBox="1"/>
          <p:nvPr/>
        </p:nvSpPr>
        <p:spPr>
          <a:xfrm>
            <a:off x="608012" y="2743200"/>
            <a:ext cx="685800" cy="830997"/>
          </a:xfrm>
          <a:prstGeom prst="rect">
            <a:avLst/>
          </a:prstGeom>
          <a:noFill/>
        </p:spPr>
        <p:txBody>
          <a:bodyPr wrap="square" rtlCol="0">
            <a:spAutoFit/>
          </a:bodyPr>
          <a:lstStyle/>
          <a:p>
            <a:r>
              <a:rPr lang="en-US" sz="1200" b="1" dirty="0" smtClean="0">
                <a:latin typeface="Ink Free" pitchFamily="66" charset="0"/>
              </a:rPr>
              <a:t>BO Christ</a:t>
            </a:r>
          </a:p>
          <a:p>
            <a:r>
              <a:rPr lang="en-US" sz="1200" b="1" dirty="0" smtClean="0">
                <a:latin typeface="Ink Free" pitchFamily="66" charset="0"/>
              </a:rPr>
              <a:t>BO Jn. Bapt.</a:t>
            </a:r>
            <a:endParaRPr lang="en-US" sz="1200" b="1" dirty="0">
              <a:latin typeface="Ink Free" pitchFamily="66" charset="0"/>
            </a:endParaRPr>
          </a:p>
        </p:txBody>
      </p:sp>
      <p:sp>
        <p:nvSpPr>
          <p:cNvPr id="93" name="TextBox 92"/>
          <p:cNvSpPr txBox="1"/>
          <p:nvPr/>
        </p:nvSpPr>
        <p:spPr>
          <a:xfrm>
            <a:off x="989012" y="2667000"/>
            <a:ext cx="914400" cy="292388"/>
          </a:xfrm>
          <a:prstGeom prst="rect">
            <a:avLst/>
          </a:prstGeom>
          <a:noFill/>
        </p:spPr>
        <p:txBody>
          <a:bodyPr wrap="square" rtlCol="0">
            <a:spAutoFit/>
          </a:bodyPr>
          <a:lstStyle/>
          <a:p>
            <a:pPr algn="ctr"/>
            <a:r>
              <a:rPr lang="en-US" sz="1300" b="1" dirty="0" smtClean="0"/>
              <a:t>Age 12</a:t>
            </a:r>
            <a:endParaRPr lang="en-US" sz="1300" b="1" dirty="0"/>
          </a:p>
        </p:txBody>
      </p:sp>
      <p:sp>
        <p:nvSpPr>
          <p:cNvPr id="97" name="TextBox 96"/>
          <p:cNvSpPr txBox="1"/>
          <p:nvPr/>
        </p:nvSpPr>
        <p:spPr>
          <a:xfrm>
            <a:off x="2741612" y="2286000"/>
            <a:ext cx="1219199" cy="307777"/>
          </a:xfrm>
          <a:prstGeom prst="rect">
            <a:avLst/>
          </a:prstGeom>
          <a:noFill/>
        </p:spPr>
        <p:txBody>
          <a:bodyPr wrap="square" rtlCol="0">
            <a:spAutoFit/>
          </a:bodyPr>
          <a:lstStyle/>
          <a:p>
            <a:r>
              <a:rPr lang="en-US" sz="1400" dirty="0" smtClean="0"/>
              <a:t>(Baptized)</a:t>
            </a:r>
            <a:endParaRPr lang="en-US" sz="1400" dirty="0"/>
          </a:p>
        </p:txBody>
      </p:sp>
      <p:sp>
        <p:nvSpPr>
          <p:cNvPr id="101" name="TextBox 100"/>
          <p:cNvSpPr txBox="1"/>
          <p:nvPr/>
        </p:nvSpPr>
        <p:spPr>
          <a:xfrm>
            <a:off x="3046412" y="3581400"/>
            <a:ext cx="1066800" cy="276999"/>
          </a:xfrm>
          <a:prstGeom prst="rect">
            <a:avLst/>
          </a:prstGeom>
          <a:noFill/>
        </p:spPr>
        <p:txBody>
          <a:bodyPr wrap="square" rtlCol="0">
            <a:spAutoFit/>
          </a:bodyPr>
          <a:lstStyle/>
          <a:p>
            <a:pPr algn="ctr"/>
            <a:r>
              <a:rPr lang="en-US" sz="1200" b="1" dirty="0" smtClean="0"/>
              <a:t>Wilderness</a:t>
            </a:r>
            <a:endParaRPr lang="en-US" sz="1200" b="1" dirty="0"/>
          </a:p>
        </p:txBody>
      </p:sp>
      <p:sp>
        <p:nvSpPr>
          <p:cNvPr id="103" name="TextBox 102"/>
          <p:cNvSpPr txBox="1"/>
          <p:nvPr/>
        </p:nvSpPr>
        <p:spPr>
          <a:xfrm>
            <a:off x="8609012" y="3276600"/>
            <a:ext cx="457200" cy="307777"/>
          </a:xfrm>
          <a:prstGeom prst="rect">
            <a:avLst/>
          </a:prstGeom>
          <a:noFill/>
        </p:spPr>
        <p:txBody>
          <a:bodyPr wrap="square" rtlCol="0">
            <a:spAutoFit/>
          </a:bodyPr>
          <a:lstStyle/>
          <a:p>
            <a:r>
              <a:rPr lang="en-US" sz="1400" b="1" dirty="0" smtClean="0">
                <a:latin typeface="Ink Free" pitchFamily="66" charset="0"/>
              </a:rPr>
              <a:t>40</a:t>
            </a:r>
            <a:endParaRPr lang="en-US" sz="1400" b="1" dirty="0">
              <a:latin typeface="Ink Free" pitchFamily="66" charset="0"/>
            </a:endParaRPr>
          </a:p>
        </p:txBody>
      </p:sp>
      <p:sp>
        <p:nvSpPr>
          <p:cNvPr id="104" name="TextBox 103"/>
          <p:cNvSpPr txBox="1"/>
          <p:nvPr/>
        </p:nvSpPr>
        <p:spPr>
          <a:xfrm>
            <a:off x="3198812" y="2590800"/>
            <a:ext cx="381000" cy="261610"/>
          </a:xfrm>
          <a:prstGeom prst="rect">
            <a:avLst/>
          </a:prstGeom>
          <a:noFill/>
        </p:spPr>
        <p:txBody>
          <a:bodyPr wrap="square" rtlCol="0">
            <a:spAutoFit/>
          </a:bodyPr>
          <a:lstStyle/>
          <a:p>
            <a:pPr algn="ctr"/>
            <a:r>
              <a:rPr lang="en-US" sz="1100" b="1" dirty="0" smtClean="0">
                <a:latin typeface="Ink Free" pitchFamily="66" charset="0"/>
              </a:rPr>
              <a:t>2A</a:t>
            </a:r>
            <a:endParaRPr lang="en-US" sz="1100" b="1" dirty="0">
              <a:latin typeface="Ink Free" pitchFamily="66" charset="0"/>
            </a:endParaRPr>
          </a:p>
        </p:txBody>
      </p:sp>
      <p:sp>
        <p:nvSpPr>
          <p:cNvPr id="105" name="TextBox 104"/>
          <p:cNvSpPr txBox="1"/>
          <p:nvPr/>
        </p:nvSpPr>
        <p:spPr>
          <a:xfrm>
            <a:off x="4494212" y="2667000"/>
            <a:ext cx="914400" cy="307777"/>
          </a:xfrm>
          <a:prstGeom prst="rect">
            <a:avLst/>
          </a:prstGeom>
          <a:noFill/>
        </p:spPr>
        <p:txBody>
          <a:bodyPr wrap="square" rtlCol="0">
            <a:spAutoFit/>
          </a:bodyPr>
          <a:lstStyle/>
          <a:p>
            <a:pPr algn="ctr"/>
            <a:r>
              <a:rPr lang="en-US" sz="1400" b="1" dirty="0" smtClean="0"/>
              <a:t>Cana</a:t>
            </a:r>
            <a:endParaRPr lang="en-US" sz="1400" b="1" dirty="0"/>
          </a:p>
        </p:txBody>
      </p:sp>
      <p:sp>
        <p:nvSpPr>
          <p:cNvPr id="107" name="TextBox 106"/>
          <p:cNvSpPr txBox="1"/>
          <p:nvPr/>
        </p:nvSpPr>
        <p:spPr>
          <a:xfrm>
            <a:off x="3503612" y="2667000"/>
            <a:ext cx="914400" cy="307777"/>
          </a:xfrm>
          <a:prstGeom prst="rect">
            <a:avLst/>
          </a:prstGeom>
          <a:noFill/>
        </p:spPr>
        <p:txBody>
          <a:bodyPr wrap="square" rtlCol="0">
            <a:spAutoFit/>
          </a:bodyPr>
          <a:lstStyle/>
          <a:p>
            <a:pPr algn="ctr"/>
            <a:r>
              <a:rPr lang="en-US" sz="1400" b="1" dirty="0" smtClean="0"/>
              <a:t>Bread</a:t>
            </a:r>
            <a:endParaRPr lang="en-US" sz="1400" b="1" dirty="0"/>
          </a:p>
        </p:txBody>
      </p:sp>
      <p:sp>
        <p:nvSpPr>
          <p:cNvPr id="108" name="TextBox 107"/>
          <p:cNvSpPr txBox="1"/>
          <p:nvPr/>
        </p:nvSpPr>
        <p:spPr>
          <a:xfrm>
            <a:off x="3198812" y="3276600"/>
            <a:ext cx="457200" cy="307777"/>
          </a:xfrm>
          <a:prstGeom prst="rect">
            <a:avLst/>
          </a:prstGeom>
          <a:noFill/>
        </p:spPr>
        <p:txBody>
          <a:bodyPr wrap="square" rtlCol="0">
            <a:spAutoFit/>
          </a:bodyPr>
          <a:lstStyle/>
          <a:p>
            <a:r>
              <a:rPr lang="en-US" sz="1400" b="1" dirty="0" smtClean="0">
                <a:latin typeface="Ink Free" pitchFamily="66" charset="0"/>
              </a:rPr>
              <a:t>40</a:t>
            </a:r>
            <a:endParaRPr lang="en-US" sz="1400" b="1" dirty="0">
              <a:latin typeface="Ink Free" pitchFamily="66" charset="0"/>
            </a:endParaRPr>
          </a:p>
        </p:txBody>
      </p:sp>
      <p:sp>
        <p:nvSpPr>
          <p:cNvPr id="109" name="TextBox 108"/>
          <p:cNvSpPr txBox="1"/>
          <p:nvPr/>
        </p:nvSpPr>
        <p:spPr>
          <a:xfrm>
            <a:off x="9447212" y="3276600"/>
            <a:ext cx="457200" cy="307777"/>
          </a:xfrm>
          <a:prstGeom prst="rect">
            <a:avLst/>
          </a:prstGeom>
          <a:noFill/>
        </p:spPr>
        <p:txBody>
          <a:bodyPr wrap="square" rtlCol="0">
            <a:spAutoFit/>
          </a:bodyPr>
          <a:lstStyle/>
          <a:p>
            <a:r>
              <a:rPr lang="en-US" sz="1400" b="1" dirty="0" smtClean="0">
                <a:latin typeface="Ink Free" pitchFamily="66" charset="0"/>
              </a:rPr>
              <a:t>10</a:t>
            </a:r>
            <a:endParaRPr lang="en-US" sz="1400" b="1" dirty="0">
              <a:latin typeface="Ink Free" pitchFamily="66" charset="0"/>
            </a:endParaRPr>
          </a:p>
        </p:txBody>
      </p:sp>
      <p:sp>
        <p:nvSpPr>
          <p:cNvPr id="110" name="TextBox 109"/>
          <p:cNvSpPr txBox="1"/>
          <p:nvPr/>
        </p:nvSpPr>
        <p:spPr>
          <a:xfrm>
            <a:off x="8075612" y="1295400"/>
            <a:ext cx="1066800" cy="307777"/>
          </a:xfrm>
          <a:prstGeom prst="rect">
            <a:avLst/>
          </a:prstGeom>
          <a:noFill/>
        </p:spPr>
        <p:txBody>
          <a:bodyPr wrap="square" rtlCol="0">
            <a:spAutoFit/>
          </a:bodyPr>
          <a:lstStyle/>
          <a:p>
            <a:pPr algn="ctr"/>
            <a:r>
              <a:rPr lang="en-US" sz="1400" b="1" dirty="0" smtClean="0">
                <a:solidFill>
                  <a:srgbClr val="FFFF05"/>
                </a:solidFill>
              </a:rPr>
              <a:t>1</a:t>
            </a:r>
            <a:r>
              <a:rPr lang="en-US" sz="1400" b="1" baseline="30000" dirty="0" smtClean="0">
                <a:solidFill>
                  <a:srgbClr val="FFFF05"/>
                </a:solidFill>
              </a:rPr>
              <a:t>st</a:t>
            </a:r>
            <a:r>
              <a:rPr lang="en-US" sz="1400" b="1" dirty="0" smtClean="0">
                <a:solidFill>
                  <a:srgbClr val="FFFF05"/>
                </a:solidFill>
              </a:rPr>
              <a:t> Test</a:t>
            </a:r>
            <a:endParaRPr lang="en-US" sz="1400" b="1" dirty="0">
              <a:solidFill>
                <a:srgbClr val="FFFF05"/>
              </a:solidFill>
            </a:endParaRPr>
          </a:p>
        </p:txBody>
      </p:sp>
      <p:sp>
        <p:nvSpPr>
          <p:cNvPr id="85" name="TextBox 84"/>
          <p:cNvSpPr txBox="1"/>
          <p:nvPr/>
        </p:nvSpPr>
        <p:spPr>
          <a:xfrm>
            <a:off x="9142412" y="2590800"/>
            <a:ext cx="685800" cy="338554"/>
          </a:xfrm>
          <a:prstGeom prst="rect">
            <a:avLst/>
          </a:prstGeom>
          <a:noFill/>
          <a:ln w="19050">
            <a:noFill/>
          </a:ln>
          <a:effectLst>
            <a:glow rad="101600">
              <a:schemeClr val="accent2">
                <a:satMod val="175000"/>
                <a:alpha val="40000"/>
              </a:schemeClr>
            </a:glow>
          </a:effectLst>
        </p:spPr>
        <p:txBody>
          <a:bodyPr wrap="square" rtlCol="0">
            <a:spAutoFit/>
          </a:bodyPr>
          <a:lstStyle/>
          <a:p>
            <a:r>
              <a:rPr lang="en-US" sz="1600" b="1" dirty="0" err="1" smtClean="0"/>
              <a:t>Asc</a:t>
            </a:r>
            <a:r>
              <a:rPr lang="en-US" sz="1600" b="1" dirty="0" smtClean="0"/>
              <a:t>.</a:t>
            </a:r>
            <a:endParaRPr lang="en-US" sz="1600" b="1" dirty="0"/>
          </a:p>
        </p:txBody>
      </p:sp>
      <p:sp>
        <p:nvSpPr>
          <p:cNvPr id="100" name="Arc 99"/>
          <p:cNvSpPr/>
          <p:nvPr/>
        </p:nvSpPr>
        <p:spPr>
          <a:xfrm rot="5400000">
            <a:off x="6818312" y="3771900"/>
            <a:ext cx="1066800" cy="2209800"/>
          </a:xfrm>
          <a:prstGeom prst="arc">
            <a:avLst>
              <a:gd name="adj1" fmla="val 16339179"/>
              <a:gd name="adj2" fmla="val 5389859"/>
            </a:avLst>
          </a:prstGeom>
          <a:ln w="38100">
            <a:solidFill>
              <a:schemeClr val="tx1"/>
            </a:solidFill>
            <a:prstDash val="lgDash"/>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Arc 101"/>
          <p:cNvSpPr/>
          <p:nvPr/>
        </p:nvSpPr>
        <p:spPr>
          <a:xfrm rot="5400000">
            <a:off x="9713912" y="3771900"/>
            <a:ext cx="1066800" cy="2209800"/>
          </a:xfrm>
          <a:prstGeom prst="arc">
            <a:avLst>
              <a:gd name="adj1" fmla="val 16339179"/>
              <a:gd name="adj2" fmla="val 5389859"/>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TextBox 110"/>
          <p:cNvSpPr txBox="1"/>
          <p:nvPr/>
        </p:nvSpPr>
        <p:spPr>
          <a:xfrm>
            <a:off x="6475412" y="4572000"/>
            <a:ext cx="1752600" cy="646331"/>
          </a:xfrm>
          <a:prstGeom prst="rect">
            <a:avLst/>
          </a:prstGeom>
          <a:noFill/>
        </p:spPr>
        <p:txBody>
          <a:bodyPr wrap="square" rtlCol="0">
            <a:spAutoFit/>
          </a:bodyPr>
          <a:lstStyle/>
          <a:p>
            <a:pPr algn="ctr"/>
            <a:r>
              <a:rPr lang="en-US" b="1" dirty="0" smtClean="0">
                <a:latin typeface="Ink Free" pitchFamily="66" charset="0"/>
              </a:rPr>
              <a:t>Upper Room Experience</a:t>
            </a:r>
            <a:endParaRPr lang="en-US" b="1" dirty="0">
              <a:latin typeface="Ink Free" pitchFamily="66" charset="0"/>
            </a:endParaRPr>
          </a:p>
        </p:txBody>
      </p:sp>
      <p:sp>
        <p:nvSpPr>
          <p:cNvPr id="112" name="TextBox 111"/>
          <p:cNvSpPr txBox="1"/>
          <p:nvPr/>
        </p:nvSpPr>
        <p:spPr>
          <a:xfrm>
            <a:off x="9447212" y="4572000"/>
            <a:ext cx="1752600" cy="646331"/>
          </a:xfrm>
          <a:prstGeom prst="rect">
            <a:avLst/>
          </a:prstGeom>
          <a:noFill/>
        </p:spPr>
        <p:txBody>
          <a:bodyPr wrap="square" rtlCol="0">
            <a:spAutoFit/>
          </a:bodyPr>
          <a:lstStyle/>
          <a:p>
            <a:pPr algn="ctr"/>
            <a:r>
              <a:rPr lang="en-US" b="1" dirty="0" smtClean="0">
                <a:latin typeface="Ink Free" pitchFamily="66" charset="0"/>
              </a:rPr>
              <a:t>Upper Room Experience</a:t>
            </a:r>
            <a:endParaRPr lang="en-US" b="1" dirty="0">
              <a:latin typeface="Ink Free" pitchFamily="66" charset="0"/>
            </a:endParaRPr>
          </a:p>
        </p:txBody>
      </p:sp>
      <p:sp>
        <p:nvSpPr>
          <p:cNvPr id="113" name="TextBox 112"/>
          <p:cNvSpPr txBox="1"/>
          <p:nvPr/>
        </p:nvSpPr>
        <p:spPr>
          <a:xfrm>
            <a:off x="531812" y="4495800"/>
            <a:ext cx="4038600" cy="1754326"/>
          </a:xfrm>
          <a:prstGeom prst="rect">
            <a:avLst/>
          </a:prstGeom>
          <a:noFill/>
          <a:ln w="28575">
            <a:solidFill>
              <a:schemeClr val="tx1"/>
            </a:solidFill>
          </a:ln>
        </p:spPr>
        <p:txBody>
          <a:bodyPr wrap="square" rtlCol="0">
            <a:spAutoFit/>
          </a:bodyPr>
          <a:lstStyle/>
          <a:p>
            <a:r>
              <a:rPr lang="en-US" dirty="0" smtClean="0">
                <a:latin typeface="Century Gothic" pitchFamily="34" charset="0"/>
              </a:rPr>
              <a:t>Lining up the omega history of ancient Israel with the omega history of modern Israel we can compare and contrast the two histories to see what it is telling us about our own history.   </a:t>
            </a:r>
            <a:endParaRPr lang="en-US" dirty="0">
              <a:latin typeface="Century Gothic" pitchFamily="34" charset="0"/>
            </a:endParaRPr>
          </a:p>
        </p:txBody>
      </p:sp>
      <p:sp>
        <p:nvSpPr>
          <p:cNvPr id="86" name="Rectangle 85"/>
          <p:cNvSpPr/>
          <p:nvPr/>
        </p:nvSpPr>
        <p:spPr>
          <a:xfrm>
            <a:off x="5332412" y="5105400"/>
            <a:ext cx="990600" cy="430887"/>
          </a:xfrm>
          <a:prstGeom prst="rect">
            <a:avLst/>
          </a:prstGeom>
        </p:spPr>
        <p:txBody>
          <a:bodyPr wrap="square">
            <a:spAutoFit/>
          </a:bodyPr>
          <a:lstStyle/>
          <a:p>
            <a:pPr algn="ctr"/>
            <a:r>
              <a:rPr lang="en-US" sz="1100" b="1" dirty="0" smtClean="0">
                <a:latin typeface="Century Gothic" pitchFamily="34" charset="0"/>
              </a:rPr>
              <a:t>Mark 1: 14</a:t>
            </a:r>
          </a:p>
          <a:p>
            <a:pPr algn="ctr"/>
            <a:r>
              <a:rPr lang="en-US" sz="1100" b="1" dirty="0" smtClean="0">
                <a:latin typeface="Century Gothic" pitchFamily="34" charset="0"/>
              </a:rPr>
              <a:t>EW 154.1</a:t>
            </a:r>
            <a:endParaRPr lang="en-US" sz="1100" b="1" dirty="0">
              <a:latin typeface="Century Gothic" pitchFamily="34" charset="0"/>
            </a:endParaRPr>
          </a:p>
        </p:txBody>
      </p:sp>
      <p:sp>
        <p:nvSpPr>
          <p:cNvPr id="94" name="TextBox 93"/>
          <p:cNvSpPr txBox="1"/>
          <p:nvPr/>
        </p:nvSpPr>
        <p:spPr>
          <a:xfrm>
            <a:off x="9675812" y="5657671"/>
            <a:ext cx="2513013" cy="1200329"/>
          </a:xfrm>
          <a:prstGeom prst="rect">
            <a:avLst/>
          </a:prstGeom>
          <a:noFill/>
        </p:spPr>
        <p:txBody>
          <a:bodyPr wrap="square" rtlCol="0">
            <a:spAutoFit/>
          </a:bodyPr>
          <a:lstStyle/>
          <a:p>
            <a:r>
              <a:rPr lang="en-US" sz="1200" b="1" dirty="0" smtClean="0">
                <a:latin typeface="Calibri Light" pitchFamily="34" charset="0"/>
                <a:cs typeface="Calibri Light" pitchFamily="34" charset="0"/>
              </a:rPr>
              <a:t>1.) Comply w/organization of the Movement</a:t>
            </a:r>
          </a:p>
          <a:p>
            <a:r>
              <a:rPr lang="en-US" sz="1200" b="1" dirty="0" smtClean="0">
                <a:latin typeface="Calibri Light" pitchFamily="34" charset="0"/>
                <a:cs typeface="Calibri Light" pitchFamily="34" charset="0"/>
              </a:rPr>
              <a:t>2.) Lay aside differences w/brothers and sisters</a:t>
            </a:r>
          </a:p>
          <a:p>
            <a:r>
              <a:rPr lang="en-US" sz="1200" b="1" dirty="0" smtClean="0">
                <a:latin typeface="Calibri Light" pitchFamily="34" charset="0"/>
                <a:cs typeface="Calibri Light" pitchFamily="34" charset="0"/>
              </a:rPr>
              <a:t>3.) Come into unity on the message and the methodology</a:t>
            </a:r>
          </a:p>
        </p:txBody>
      </p:sp>
      <p:sp>
        <p:nvSpPr>
          <p:cNvPr id="95" name="TextBox 94"/>
          <p:cNvSpPr txBox="1"/>
          <p:nvPr/>
        </p:nvSpPr>
        <p:spPr>
          <a:xfrm>
            <a:off x="9599612" y="3581400"/>
            <a:ext cx="990600" cy="430887"/>
          </a:xfrm>
          <a:prstGeom prst="rect">
            <a:avLst/>
          </a:prstGeom>
          <a:noFill/>
        </p:spPr>
        <p:txBody>
          <a:bodyPr wrap="square" rtlCol="0">
            <a:spAutoFit/>
          </a:bodyPr>
          <a:lstStyle/>
          <a:p>
            <a:pPr algn="ctr"/>
            <a:r>
              <a:rPr lang="en-US" sz="1100" b="1" dirty="0" smtClean="0">
                <a:latin typeface="Ink Free" pitchFamily="66" charset="0"/>
              </a:rPr>
              <a:t>Matthias anointed</a:t>
            </a:r>
            <a:endParaRPr lang="en-US" sz="1100" b="1" dirty="0">
              <a:latin typeface="Ink Free" pitchFamily="66" charset="0"/>
            </a:endParaRPr>
          </a:p>
        </p:txBody>
      </p:sp>
      <p:pic>
        <p:nvPicPr>
          <p:cNvPr id="96" name="Picture 2" descr="C:\Users\User\AppData\Local\Microsoft\Windows\INetCache\IE\AOE6MOYD\walking-2651140_640[1].png"/>
          <p:cNvPicPr>
            <a:picLocks noChangeAspect="1" noChangeArrowheads="1"/>
          </p:cNvPicPr>
          <p:nvPr/>
        </p:nvPicPr>
        <p:blipFill>
          <a:blip r:embed="rId5" cstate="print">
            <a:lum bright="100000" contrast="53000"/>
          </a:blip>
          <a:srcRect/>
          <a:stretch>
            <a:fillRect/>
          </a:stretch>
        </p:blipFill>
        <p:spPr bwMode="auto">
          <a:xfrm flipH="1">
            <a:off x="9675812" y="1981200"/>
            <a:ext cx="468086" cy="546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80">
                                          <p:stCondLst>
                                            <p:cond delay="0"/>
                                          </p:stCondLst>
                                        </p:cTn>
                                        <p:tgtEl>
                                          <p:spTgt spid="113"/>
                                        </p:tgtEl>
                                      </p:cBhvr>
                                    </p:animEffect>
                                    <p:anim calcmode="lin" valueType="num">
                                      <p:cBhvr>
                                        <p:cTn id="8"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13"/>
                                        </p:tgtEl>
                                      </p:cBhvr>
                                      <p:to x="100000" y="60000"/>
                                    </p:animScale>
                                    <p:animScale>
                                      <p:cBhvr>
                                        <p:cTn id="14" dur="166" decel="50000">
                                          <p:stCondLst>
                                            <p:cond delay="676"/>
                                          </p:stCondLst>
                                        </p:cTn>
                                        <p:tgtEl>
                                          <p:spTgt spid="113"/>
                                        </p:tgtEl>
                                      </p:cBhvr>
                                      <p:to x="100000" y="100000"/>
                                    </p:animScale>
                                    <p:animScale>
                                      <p:cBhvr>
                                        <p:cTn id="15" dur="26">
                                          <p:stCondLst>
                                            <p:cond delay="1312"/>
                                          </p:stCondLst>
                                        </p:cTn>
                                        <p:tgtEl>
                                          <p:spTgt spid="113"/>
                                        </p:tgtEl>
                                      </p:cBhvr>
                                      <p:to x="100000" y="80000"/>
                                    </p:animScale>
                                    <p:animScale>
                                      <p:cBhvr>
                                        <p:cTn id="16" dur="166" decel="50000">
                                          <p:stCondLst>
                                            <p:cond delay="1338"/>
                                          </p:stCondLst>
                                        </p:cTn>
                                        <p:tgtEl>
                                          <p:spTgt spid="113"/>
                                        </p:tgtEl>
                                      </p:cBhvr>
                                      <p:to x="100000" y="100000"/>
                                    </p:animScale>
                                    <p:animScale>
                                      <p:cBhvr>
                                        <p:cTn id="17" dur="26">
                                          <p:stCondLst>
                                            <p:cond delay="1642"/>
                                          </p:stCondLst>
                                        </p:cTn>
                                        <p:tgtEl>
                                          <p:spTgt spid="113"/>
                                        </p:tgtEl>
                                      </p:cBhvr>
                                      <p:to x="100000" y="90000"/>
                                    </p:animScale>
                                    <p:animScale>
                                      <p:cBhvr>
                                        <p:cTn id="18" dur="166" decel="50000">
                                          <p:stCondLst>
                                            <p:cond delay="1668"/>
                                          </p:stCondLst>
                                        </p:cTn>
                                        <p:tgtEl>
                                          <p:spTgt spid="113"/>
                                        </p:tgtEl>
                                      </p:cBhvr>
                                      <p:to x="100000" y="100000"/>
                                    </p:animScale>
                                    <p:animScale>
                                      <p:cBhvr>
                                        <p:cTn id="19" dur="26">
                                          <p:stCondLst>
                                            <p:cond delay="1808"/>
                                          </p:stCondLst>
                                        </p:cTn>
                                        <p:tgtEl>
                                          <p:spTgt spid="113"/>
                                        </p:tgtEl>
                                      </p:cBhvr>
                                      <p:to x="100000" y="95000"/>
                                    </p:animScale>
                                    <p:animScale>
                                      <p:cBhvr>
                                        <p:cTn id="20" dur="166" decel="50000">
                                          <p:stCondLst>
                                            <p:cond delay="1834"/>
                                          </p:stCondLst>
                                        </p:cTn>
                                        <p:tgtEl>
                                          <p:spTgt spid="1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4">
                                            <p:txEl>
                                              <p:pRg st="0" end="0"/>
                                            </p:txEl>
                                          </p:spTgt>
                                        </p:tgtEl>
                                        <p:attrNameLst>
                                          <p:attrName>style.visibility</p:attrName>
                                        </p:attrNameLst>
                                      </p:cBhvr>
                                      <p:to>
                                        <p:strVal val="visible"/>
                                      </p:to>
                                    </p:set>
                                    <p:animEffect transition="in" filter="fade">
                                      <p:cBhvr>
                                        <p:cTn id="25" dur="2000"/>
                                        <p:tgtEl>
                                          <p:spTgt spid="9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4">
                                            <p:txEl>
                                              <p:pRg st="1" end="1"/>
                                            </p:txEl>
                                          </p:spTgt>
                                        </p:tgtEl>
                                        <p:attrNameLst>
                                          <p:attrName>style.visibility</p:attrName>
                                        </p:attrNameLst>
                                      </p:cBhvr>
                                      <p:to>
                                        <p:strVal val="visible"/>
                                      </p:to>
                                    </p:set>
                                    <p:animEffect transition="in" filter="fade">
                                      <p:cBhvr>
                                        <p:cTn id="30" dur="2000"/>
                                        <p:tgtEl>
                                          <p:spTgt spid="9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4">
                                            <p:txEl>
                                              <p:pRg st="2" end="2"/>
                                            </p:txEl>
                                          </p:spTgt>
                                        </p:tgtEl>
                                        <p:attrNameLst>
                                          <p:attrName>style.visibility</p:attrName>
                                        </p:attrNameLst>
                                      </p:cBhvr>
                                      <p:to>
                                        <p:strVal val="visible"/>
                                      </p:to>
                                    </p:set>
                                    <p:animEffect transition="in" filter="fade">
                                      <p:cBhvr>
                                        <p:cTn id="35" dur="20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The Upper Room Experiences</a:t>
            </a:r>
            <a:endParaRPr lang="en-US" dirty="0">
              <a:latin typeface="Bernard MT Condensed" pitchFamily="18" charset="0"/>
            </a:endParaRPr>
          </a:p>
        </p:txBody>
      </p:sp>
      <p:sp>
        <p:nvSpPr>
          <p:cNvPr id="3" name="TextBox 2"/>
          <p:cNvSpPr txBox="1"/>
          <p:nvPr/>
        </p:nvSpPr>
        <p:spPr>
          <a:xfrm>
            <a:off x="2741612" y="2362200"/>
            <a:ext cx="6477000" cy="2554545"/>
          </a:xfrm>
          <a:prstGeom prst="rect">
            <a:avLst/>
          </a:prstGeom>
          <a:noFill/>
        </p:spPr>
        <p:txBody>
          <a:bodyPr wrap="square" rtlCol="0">
            <a:spAutoFit/>
          </a:bodyPr>
          <a:lstStyle/>
          <a:p>
            <a:pPr algn="ctr"/>
            <a:r>
              <a:rPr lang="en-US" sz="4000" b="1" dirty="0" smtClean="0">
                <a:latin typeface="Calisto MT" pitchFamily="18" charset="0"/>
              </a:rPr>
              <a:t>Now we have arrived to the heart of my study…</a:t>
            </a:r>
          </a:p>
          <a:p>
            <a:pPr algn="ctr"/>
            <a:r>
              <a:rPr lang="en-US" sz="4000" b="1" dirty="0" smtClean="0">
                <a:latin typeface="Calisto MT" pitchFamily="18" charset="0"/>
              </a:rPr>
              <a:t>Are there any questions or comments?</a:t>
            </a:r>
            <a:endParaRPr lang="en-US" sz="4000" b="1" dirty="0">
              <a:latin typeface="Calisto MT" pitchFamily="18" charset="0"/>
            </a:endParaRPr>
          </a:p>
        </p:txBody>
      </p:sp>
    </p:spTree>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skerville Old Face" pitchFamily="18" charset="0"/>
              </a:rPr>
              <a:t>Two Upper Room Experiences Identified</a:t>
            </a:r>
            <a:endParaRPr lang="en-US" dirty="0">
              <a:latin typeface="Baskerville Old Face" pitchFamily="18" charset="0"/>
            </a:endParaRPr>
          </a:p>
        </p:txBody>
      </p:sp>
      <p:sp>
        <p:nvSpPr>
          <p:cNvPr id="3" name="Text Placeholder 2"/>
          <p:cNvSpPr>
            <a:spLocks noGrp="1"/>
          </p:cNvSpPr>
          <p:nvPr>
            <p:ph type="body" idx="1"/>
          </p:nvPr>
        </p:nvSpPr>
        <p:spPr>
          <a:xfrm>
            <a:off x="531812" y="5562600"/>
            <a:ext cx="5486400" cy="1066800"/>
          </a:xfrm>
        </p:spPr>
        <p:txBody>
          <a:bodyPr>
            <a:noAutofit/>
          </a:bodyPr>
          <a:lstStyle/>
          <a:p>
            <a:pPr algn="just"/>
            <a:r>
              <a:rPr lang="en-US" sz="1600" dirty="0" smtClean="0">
                <a:solidFill>
                  <a:srgbClr val="92D050"/>
                </a:solidFill>
                <a:latin typeface="Century Gothic" pitchFamily="34" charset="0"/>
              </a:rPr>
              <a:t>A first upper room experience can be identified in the dispensation of the latter rain of the first group called—the disciples; which is after the 1TC and before the cross.</a:t>
            </a:r>
            <a:endParaRPr lang="en-US" sz="1600" dirty="0">
              <a:solidFill>
                <a:srgbClr val="92D050"/>
              </a:solidFill>
              <a:latin typeface="Century Gothic" pitchFamily="34" charset="0"/>
            </a:endParaRPr>
          </a:p>
        </p:txBody>
      </p:sp>
      <p:sp>
        <p:nvSpPr>
          <p:cNvPr id="4" name="Text Placeholder 3"/>
          <p:cNvSpPr>
            <a:spLocks noGrp="1"/>
          </p:cNvSpPr>
          <p:nvPr>
            <p:ph type="body" sz="half" idx="3"/>
          </p:nvPr>
        </p:nvSpPr>
        <p:spPr>
          <a:xfrm>
            <a:off x="6170612" y="5486400"/>
            <a:ext cx="5387630" cy="838200"/>
          </a:xfrm>
        </p:spPr>
        <p:txBody>
          <a:bodyPr>
            <a:noAutofit/>
          </a:bodyPr>
          <a:lstStyle/>
          <a:p>
            <a:pPr algn="just"/>
            <a:r>
              <a:rPr lang="en-US" sz="1600" dirty="0" smtClean="0">
                <a:solidFill>
                  <a:srgbClr val="92D050"/>
                </a:solidFill>
                <a:latin typeface="Century Gothic" pitchFamily="34" charset="0"/>
              </a:rPr>
              <a:t>A second upper room experience can be identified in the dispensation of the harvest of the first group called—the disciples; which is after the cross and  before the work they do on the day of Pentecost.</a:t>
            </a:r>
            <a:endParaRPr lang="en-US" sz="1600" dirty="0">
              <a:solidFill>
                <a:srgbClr val="92D050"/>
              </a:solidFill>
              <a:latin typeface="Century Gothic" pitchFamily="34" charset="0"/>
            </a:endParaRPr>
          </a:p>
        </p:txBody>
      </p:sp>
      <p:pic>
        <p:nvPicPr>
          <p:cNvPr id="7" name="Picture 2" descr="The Upper Room: A Holy Week and Easter Reflection - Columban Missionaries"/>
          <p:cNvPicPr>
            <a:picLocks noGrp="1" noChangeAspect="1" noChangeArrowheads="1"/>
          </p:cNvPicPr>
          <p:nvPr>
            <p:ph sz="quarter" idx="2"/>
          </p:nvPr>
        </p:nvPicPr>
        <p:blipFill>
          <a:blip r:embed="rId3"/>
          <a:srcRect/>
          <a:stretch>
            <a:fillRect/>
          </a:stretch>
        </p:blipFill>
        <p:spPr bwMode="auto">
          <a:xfrm>
            <a:off x="608012" y="1676400"/>
            <a:ext cx="5408612" cy="3810000"/>
          </a:xfrm>
          <a:prstGeom prst="rect">
            <a:avLst/>
          </a:prstGeom>
          <a:noFill/>
        </p:spPr>
      </p:pic>
      <p:pic>
        <p:nvPicPr>
          <p:cNvPr id="8" name="Picture 2" descr="The Spirit Bears Witness With Our Spirit (Romans 8:16) | Simplified"/>
          <p:cNvPicPr>
            <a:picLocks noGrp="1" noChangeAspect="1" noChangeArrowheads="1"/>
          </p:cNvPicPr>
          <p:nvPr>
            <p:ph sz="quarter" idx="4"/>
          </p:nvPr>
        </p:nvPicPr>
        <p:blipFill>
          <a:blip r:embed="rId4"/>
          <a:srcRect/>
          <a:stretch>
            <a:fillRect/>
          </a:stretch>
        </p:blipFill>
        <p:spPr bwMode="auto">
          <a:xfrm>
            <a:off x="6170612" y="1676400"/>
            <a:ext cx="5408613"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11506200" cy="1096962"/>
          </a:xfrm>
        </p:spPr>
        <p:txBody>
          <a:bodyPr>
            <a:normAutofit/>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a:t>
            </a:r>
            <a:endParaRPr lang="en-US" dirty="0">
              <a:latin typeface="Bernard MT Condensed" pitchFamily="18" charset="0"/>
            </a:endParaRPr>
          </a:p>
        </p:txBody>
      </p:sp>
      <p:cxnSp>
        <p:nvCxnSpPr>
          <p:cNvPr id="6" name="Straight Connector 5"/>
          <p:cNvCxnSpPr/>
          <p:nvPr/>
        </p:nvCxnSpPr>
        <p:spPr>
          <a:xfrm>
            <a:off x="684212" y="2819400"/>
            <a:ext cx="3810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88912" y="2324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998912" y="2324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94409" y="2514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599009" y="2514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9412" y="1447800"/>
            <a:ext cx="609600" cy="338554"/>
          </a:xfrm>
          <a:prstGeom prst="rect">
            <a:avLst/>
          </a:prstGeom>
          <a:noFill/>
          <a:ln w="19050">
            <a:noFill/>
          </a:ln>
          <a:effectLst>
            <a:glow rad="101600">
              <a:schemeClr val="accent2">
                <a:satMod val="175000"/>
                <a:alpha val="40000"/>
              </a:schemeClr>
            </a:glow>
          </a:effectLst>
        </p:spPr>
        <p:txBody>
          <a:bodyPr wrap="square" rtlCol="0">
            <a:spAutoFit/>
          </a:bodyPr>
          <a:lstStyle/>
          <a:p>
            <a:pPr algn="ctr"/>
            <a:r>
              <a:rPr lang="en-US" sz="1600" b="1" dirty="0" smtClean="0"/>
              <a:t>1TC</a:t>
            </a:r>
            <a:endParaRPr lang="en-US" sz="1600" b="1" dirty="0"/>
          </a:p>
        </p:txBody>
      </p:sp>
      <p:pic>
        <p:nvPicPr>
          <p:cNvPr id="35"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4418012" y="1371600"/>
            <a:ext cx="177432" cy="318453"/>
          </a:xfrm>
          <a:prstGeom prst="rect">
            <a:avLst/>
          </a:prstGeom>
          <a:noFill/>
          <a:ln w="19050">
            <a:noFill/>
          </a:ln>
          <a:effectLst/>
        </p:spPr>
      </p:pic>
      <p:cxnSp>
        <p:nvCxnSpPr>
          <p:cNvPr id="40" name="Straight Connector 39"/>
          <p:cNvCxnSpPr/>
          <p:nvPr/>
        </p:nvCxnSpPr>
        <p:spPr>
          <a:xfrm rot="5400000">
            <a:off x="-1191" y="3504803"/>
            <a:ext cx="1371600" cy="794"/>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81" name="Picture 7" descr="C:\Users\User\AppData\Local\Microsoft\Windows\INetCache\IE\AOE6MOYD\Door-Transparent[1].png"/>
          <p:cNvPicPr>
            <a:picLocks noChangeAspect="1" noChangeArrowheads="1"/>
          </p:cNvPicPr>
          <p:nvPr/>
        </p:nvPicPr>
        <p:blipFill>
          <a:blip r:embed="rId4" cstate="print">
            <a:duotone>
              <a:prstClr val="black"/>
              <a:srgbClr val="D9C3A5">
                <a:tint val="50000"/>
                <a:satMod val="180000"/>
              </a:srgbClr>
            </a:duotone>
            <a:lum bright="55000" contrast="73000"/>
          </a:blip>
          <a:srcRect/>
          <a:stretch>
            <a:fillRect/>
          </a:stretch>
        </p:blipFill>
        <p:spPr bwMode="auto">
          <a:xfrm>
            <a:off x="4265612" y="2819400"/>
            <a:ext cx="353962" cy="609600"/>
          </a:xfrm>
          <a:prstGeom prst="rect">
            <a:avLst/>
          </a:prstGeom>
          <a:noFill/>
        </p:spPr>
      </p:pic>
      <p:sp>
        <p:nvSpPr>
          <p:cNvPr id="82" name="TextBox 81"/>
          <p:cNvSpPr txBox="1"/>
          <p:nvPr/>
        </p:nvSpPr>
        <p:spPr>
          <a:xfrm>
            <a:off x="303212" y="3657600"/>
            <a:ext cx="457200" cy="381000"/>
          </a:xfrm>
          <a:prstGeom prst="rect">
            <a:avLst/>
          </a:prstGeom>
          <a:noFill/>
        </p:spPr>
        <p:txBody>
          <a:bodyPr wrap="square" rtlCol="0">
            <a:spAutoFit/>
          </a:bodyPr>
          <a:lstStyle/>
          <a:p>
            <a:r>
              <a:rPr lang="en-US" b="1" dirty="0" smtClean="0">
                <a:latin typeface="Algerian" pitchFamily="82" charset="0"/>
              </a:rPr>
              <a:t>J</a:t>
            </a:r>
            <a:endParaRPr lang="en-US" b="1" dirty="0">
              <a:latin typeface="Algerian" pitchFamily="82" charset="0"/>
            </a:endParaRPr>
          </a:p>
        </p:txBody>
      </p:sp>
      <p:sp>
        <p:nvSpPr>
          <p:cNvPr id="83" name="TextBox 82"/>
          <p:cNvSpPr txBox="1"/>
          <p:nvPr/>
        </p:nvSpPr>
        <p:spPr>
          <a:xfrm>
            <a:off x="760412" y="3657600"/>
            <a:ext cx="457200" cy="369332"/>
          </a:xfrm>
          <a:prstGeom prst="rect">
            <a:avLst/>
          </a:prstGeom>
          <a:noFill/>
        </p:spPr>
        <p:txBody>
          <a:bodyPr wrap="square" rtlCol="0">
            <a:spAutoFit/>
          </a:bodyPr>
          <a:lstStyle/>
          <a:p>
            <a:r>
              <a:rPr lang="en-US" b="1" dirty="0" smtClean="0">
                <a:latin typeface="Algerian" pitchFamily="82" charset="0"/>
              </a:rPr>
              <a:t>C</a:t>
            </a:r>
            <a:endParaRPr lang="en-US" b="1" dirty="0">
              <a:latin typeface="Algerian" pitchFamily="82" charset="0"/>
            </a:endParaRPr>
          </a:p>
        </p:txBody>
      </p:sp>
      <p:sp>
        <p:nvSpPr>
          <p:cNvPr id="89" name="TextBox 88"/>
          <p:cNvSpPr txBox="1"/>
          <p:nvPr/>
        </p:nvSpPr>
        <p:spPr>
          <a:xfrm>
            <a:off x="684212" y="2133600"/>
            <a:ext cx="762000" cy="646331"/>
          </a:xfrm>
          <a:prstGeom prst="rect">
            <a:avLst/>
          </a:prstGeom>
          <a:noFill/>
        </p:spPr>
        <p:txBody>
          <a:bodyPr wrap="square" rtlCol="0">
            <a:spAutoFit/>
          </a:bodyPr>
          <a:lstStyle/>
          <a:p>
            <a:r>
              <a:rPr lang="en-US" sz="1200" b="1" dirty="0" smtClean="0">
                <a:latin typeface="Ink Free" pitchFamily="66" charset="0"/>
              </a:rPr>
              <a:t>Christ Ministry begins</a:t>
            </a:r>
            <a:endParaRPr lang="en-US" sz="1200" b="1" dirty="0">
              <a:latin typeface="Ink Free" pitchFamily="66" charset="0"/>
            </a:endParaRPr>
          </a:p>
        </p:txBody>
      </p:sp>
      <p:sp>
        <p:nvSpPr>
          <p:cNvPr id="90" name="TextBox 89"/>
          <p:cNvSpPr txBox="1"/>
          <p:nvPr/>
        </p:nvSpPr>
        <p:spPr>
          <a:xfrm>
            <a:off x="684212" y="2895600"/>
            <a:ext cx="762000" cy="646331"/>
          </a:xfrm>
          <a:prstGeom prst="rect">
            <a:avLst/>
          </a:prstGeom>
          <a:noFill/>
        </p:spPr>
        <p:txBody>
          <a:bodyPr wrap="square" rtlCol="0">
            <a:spAutoFit/>
          </a:bodyPr>
          <a:lstStyle/>
          <a:p>
            <a:pPr algn="ctr"/>
            <a:r>
              <a:rPr lang="en-US" sz="1200" b="1" dirty="0" smtClean="0">
                <a:latin typeface="Ink Free" pitchFamily="66" charset="0"/>
              </a:rPr>
              <a:t>John is put in prison</a:t>
            </a:r>
            <a:endParaRPr lang="en-US" sz="1200" b="1" dirty="0">
              <a:latin typeface="Ink Free" pitchFamily="66" charset="0"/>
            </a:endParaRPr>
          </a:p>
        </p:txBody>
      </p:sp>
      <p:sp>
        <p:nvSpPr>
          <p:cNvPr id="91" name="TextBox 90"/>
          <p:cNvSpPr txBox="1"/>
          <p:nvPr/>
        </p:nvSpPr>
        <p:spPr>
          <a:xfrm>
            <a:off x="3732212" y="2819400"/>
            <a:ext cx="609600" cy="461665"/>
          </a:xfrm>
          <a:prstGeom prst="rect">
            <a:avLst/>
          </a:prstGeom>
          <a:noFill/>
        </p:spPr>
        <p:txBody>
          <a:bodyPr wrap="square" rtlCol="0">
            <a:spAutoFit/>
          </a:bodyPr>
          <a:lstStyle/>
          <a:p>
            <a:pPr algn="ctr"/>
            <a:r>
              <a:rPr lang="en-US" sz="1200" b="1" dirty="0" smtClean="0">
                <a:latin typeface="Ink Free" pitchFamily="66" charset="0"/>
              </a:rPr>
              <a:t>Judas </a:t>
            </a:r>
          </a:p>
          <a:p>
            <a:pPr algn="ctr"/>
            <a:r>
              <a:rPr lang="en-US" sz="1200" b="1" dirty="0" smtClean="0">
                <a:latin typeface="Ink Free" pitchFamily="66" charset="0"/>
              </a:rPr>
              <a:t>leaves</a:t>
            </a:r>
            <a:endParaRPr lang="en-US" sz="1200" b="1" dirty="0">
              <a:latin typeface="Ink Free" pitchFamily="66" charset="0"/>
            </a:endParaRPr>
          </a:p>
        </p:txBody>
      </p:sp>
      <p:sp>
        <p:nvSpPr>
          <p:cNvPr id="100" name="Arc 99"/>
          <p:cNvSpPr/>
          <p:nvPr/>
        </p:nvSpPr>
        <p:spPr>
          <a:xfrm rot="5400000">
            <a:off x="2093912" y="2705100"/>
            <a:ext cx="1066800" cy="2209800"/>
          </a:xfrm>
          <a:prstGeom prst="arc">
            <a:avLst>
              <a:gd name="adj1" fmla="val 16339179"/>
              <a:gd name="adj2" fmla="val 5389859"/>
            </a:avLst>
          </a:prstGeom>
          <a:ln w="38100">
            <a:solidFill>
              <a:srgbClr val="FFD04B"/>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TextBox 110"/>
          <p:cNvSpPr txBox="1"/>
          <p:nvPr/>
        </p:nvSpPr>
        <p:spPr>
          <a:xfrm>
            <a:off x="1751012" y="3505200"/>
            <a:ext cx="1752600" cy="646331"/>
          </a:xfrm>
          <a:prstGeom prst="rect">
            <a:avLst/>
          </a:prstGeom>
          <a:noFill/>
        </p:spPr>
        <p:txBody>
          <a:bodyPr wrap="square" rtlCol="0">
            <a:spAutoFit/>
          </a:bodyPr>
          <a:lstStyle/>
          <a:p>
            <a:pPr algn="ctr"/>
            <a:r>
              <a:rPr lang="en-US" b="1" dirty="0" smtClean="0">
                <a:latin typeface="Ink Free" pitchFamily="66" charset="0"/>
              </a:rPr>
              <a:t>Upper Room Experience</a:t>
            </a:r>
            <a:endParaRPr lang="en-US" b="1" dirty="0">
              <a:latin typeface="Ink Free" pitchFamily="66" charset="0"/>
            </a:endParaRPr>
          </a:p>
        </p:txBody>
      </p:sp>
      <p:pic>
        <p:nvPicPr>
          <p:cNvPr id="23" name="Picture 2" descr="the upper room by RadoJavor on DeviantArt"/>
          <p:cNvPicPr>
            <a:picLocks noChangeAspect="1" noChangeArrowheads="1"/>
          </p:cNvPicPr>
          <p:nvPr/>
        </p:nvPicPr>
        <p:blipFill>
          <a:blip r:embed="rId5"/>
          <a:srcRect l="4808" t="6283" r="3846" b="5769"/>
          <a:stretch>
            <a:fillRect/>
          </a:stretch>
        </p:blipFill>
        <p:spPr bwMode="auto">
          <a:xfrm>
            <a:off x="6321425" y="0"/>
            <a:ext cx="5867400" cy="6858000"/>
          </a:xfrm>
          <a:prstGeom prst="rect">
            <a:avLst/>
          </a:prstGeom>
          <a:noFill/>
          <a:effectLst>
            <a:softEdge rad="127000"/>
          </a:effectLst>
        </p:spPr>
      </p:pic>
      <p:sp>
        <p:nvSpPr>
          <p:cNvPr id="24" name="TextBox 23"/>
          <p:cNvSpPr txBox="1"/>
          <p:nvPr/>
        </p:nvSpPr>
        <p:spPr>
          <a:xfrm>
            <a:off x="531812" y="4648200"/>
            <a:ext cx="1752600" cy="646331"/>
          </a:xfrm>
          <a:prstGeom prst="rect">
            <a:avLst/>
          </a:prstGeom>
          <a:noFill/>
        </p:spPr>
        <p:txBody>
          <a:bodyPr wrap="square" rtlCol="0">
            <a:spAutoFit/>
          </a:bodyPr>
          <a:lstStyle/>
          <a:p>
            <a:pPr algn="ctr">
              <a:buFont typeface="Wingdings" pitchFamily="2" charset="2"/>
              <a:buChar char="q"/>
            </a:pPr>
            <a:r>
              <a:rPr lang="en-US" sz="1200" dirty="0" smtClean="0"/>
              <a:t>12 disciples and one leaves– start with 12 end with eleven</a:t>
            </a:r>
            <a:endParaRPr lang="en-US" sz="1200" dirty="0"/>
          </a:p>
        </p:txBody>
      </p:sp>
      <p:sp>
        <p:nvSpPr>
          <p:cNvPr id="25" name="TextBox 24"/>
          <p:cNvSpPr txBox="1"/>
          <p:nvPr/>
        </p:nvSpPr>
        <p:spPr>
          <a:xfrm>
            <a:off x="150812" y="5410200"/>
            <a:ext cx="2286000" cy="1015663"/>
          </a:xfrm>
          <a:prstGeom prst="rect">
            <a:avLst/>
          </a:prstGeom>
          <a:noFill/>
        </p:spPr>
        <p:txBody>
          <a:bodyPr wrap="square" rtlCol="0">
            <a:spAutoFit/>
          </a:bodyPr>
          <a:lstStyle/>
          <a:p>
            <a:pPr algn="ctr">
              <a:buFont typeface="Wingdings" pitchFamily="2" charset="2"/>
              <a:buChar char="q"/>
            </a:pPr>
            <a:r>
              <a:rPr lang="en-US" sz="1200" dirty="0" smtClean="0"/>
              <a:t> God’s character is revealed.  Christ reveals himself to them and the nature of His kingdom. He demonstrates to His disciples His mission</a:t>
            </a:r>
            <a:endParaRPr lang="en-US" sz="1200" dirty="0"/>
          </a:p>
        </p:txBody>
      </p:sp>
      <p:sp>
        <p:nvSpPr>
          <p:cNvPr id="26" name="TextBox 25"/>
          <p:cNvSpPr txBox="1"/>
          <p:nvPr/>
        </p:nvSpPr>
        <p:spPr>
          <a:xfrm>
            <a:off x="2360612" y="4876800"/>
            <a:ext cx="1676400" cy="461665"/>
          </a:xfrm>
          <a:prstGeom prst="rect">
            <a:avLst/>
          </a:prstGeom>
          <a:noFill/>
        </p:spPr>
        <p:txBody>
          <a:bodyPr wrap="square" rtlCol="0">
            <a:spAutoFit/>
          </a:bodyPr>
          <a:lstStyle/>
          <a:p>
            <a:pPr algn="ctr">
              <a:buFont typeface="Wingdings" pitchFamily="2" charset="2"/>
              <a:buChar char="q"/>
            </a:pPr>
            <a:r>
              <a:rPr lang="en-US" sz="1200" dirty="0" smtClean="0"/>
              <a:t> Christ is with the disciples in person</a:t>
            </a:r>
            <a:endParaRPr lang="en-US" sz="1200" dirty="0"/>
          </a:p>
        </p:txBody>
      </p:sp>
      <p:sp>
        <p:nvSpPr>
          <p:cNvPr id="27" name="TextBox 26"/>
          <p:cNvSpPr txBox="1"/>
          <p:nvPr/>
        </p:nvSpPr>
        <p:spPr>
          <a:xfrm>
            <a:off x="3960812" y="3962400"/>
            <a:ext cx="2362200" cy="1015663"/>
          </a:xfrm>
          <a:prstGeom prst="rect">
            <a:avLst/>
          </a:prstGeom>
          <a:noFill/>
        </p:spPr>
        <p:txBody>
          <a:bodyPr wrap="square" rtlCol="0">
            <a:spAutoFit/>
          </a:bodyPr>
          <a:lstStyle/>
          <a:p>
            <a:pPr algn="ctr">
              <a:buFont typeface="Wingdings" pitchFamily="2" charset="2"/>
              <a:buChar char="q"/>
            </a:pPr>
            <a:r>
              <a:rPr lang="en-US" sz="1200" dirty="0" smtClean="0"/>
              <a:t> 2 part service: </a:t>
            </a:r>
          </a:p>
          <a:p>
            <a:pPr algn="ctr"/>
            <a:r>
              <a:rPr lang="en-US" sz="1200" dirty="0" smtClean="0"/>
              <a:t>Preparatory—foot washing</a:t>
            </a:r>
          </a:p>
          <a:p>
            <a:pPr algn="ctr"/>
            <a:r>
              <a:rPr lang="en-US" sz="1200" dirty="0" smtClean="0"/>
              <a:t>Communal—eating of the bread and drinking of the unfermented wine</a:t>
            </a:r>
            <a:endParaRPr lang="en-US" sz="1200" dirty="0"/>
          </a:p>
        </p:txBody>
      </p:sp>
      <p:sp>
        <p:nvSpPr>
          <p:cNvPr id="28" name="TextBox 27"/>
          <p:cNvSpPr txBox="1"/>
          <p:nvPr/>
        </p:nvSpPr>
        <p:spPr>
          <a:xfrm>
            <a:off x="3656012" y="6096000"/>
            <a:ext cx="2514600" cy="646331"/>
          </a:xfrm>
          <a:prstGeom prst="rect">
            <a:avLst/>
          </a:prstGeom>
          <a:noFill/>
        </p:spPr>
        <p:txBody>
          <a:bodyPr wrap="square" rtlCol="0">
            <a:spAutoFit/>
          </a:bodyPr>
          <a:lstStyle/>
          <a:p>
            <a:pPr algn="ctr">
              <a:buFont typeface="Wingdings" pitchFamily="2" charset="2"/>
              <a:buChar char="q"/>
            </a:pPr>
            <a:r>
              <a:rPr lang="en-US" sz="1200" dirty="0" smtClean="0"/>
              <a:t> Strife among the disciples, which should be accounted the greatest</a:t>
            </a:r>
            <a:endParaRPr lang="en-US" sz="1200" dirty="0"/>
          </a:p>
        </p:txBody>
      </p:sp>
      <p:sp>
        <p:nvSpPr>
          <p:cNvPr id="29" name="TextBox 28"/>
          <p:cNvSpPr txBox="1"/>
          <p:nvPr/>
        </p:nvSpPr>
        <p:spPr>
          <a:xfrm>
            <a:off x="1446212" y="6396335"/>
            <a:ext cx="2286000" cy="461665"/>
          </a:xfrm>
          <a:prstGeom prst="rect">
            <a:avLst/>
          </a:prstGeom>
          <a:noFill/>
        </p:spPr>
        <p:txBody>
          <a:bodyPr wrap="square" rtlCol="0">
            <a:spAutoFit/>
          </a:bodyPr>
          <a:lstStyle/>
          <a:p>
            <a:pPr algn="ctr">
              <a:buFont typeface="Wingdings" pitchFamily="2" charset="2"/>
              <a:buChar char="q"/>
            </a:pPr>
            <a:r>
              <a:rPr lang="en-US" sz="1200" dirty="0" smtClean="0"/>
              <a:t> Exaltation of self—thinking one is better than the other.</a:t>
            </a:r>
            <a:endParaRPr lang="en-US" sz="1200" dirty="0"/>
          </a:p>
        </p:txBody>
      </p:sp>
      <p:sp>
        <p:nvSpPr>
          <p:cNvPr id="30" name="TextBox 29"/>
          <p:cNvSpPr txBox="1"/>
          <p:nvPr/>
        </p:nvSpPr>
        <p:spPr>
          <a:xfrm>
            <a:off x="4037012" y="5029200"/>
            <a:ext cx="2362200" cy="830997"/>
          </a:xfrm>
          <a:prstGeom prst="rect">
            <a:avLst/>
          </a:prstGeom>
          <a:noFill/>
        </p:spPr>
        <p:txBody>
          <a:bodyPr wrap="square" rtlCol="0">
            <a:spAutoFit/>
          </a:bodyPr>
          <a:lstStyle/>
          <a:p>
            <a:pPr algn="ctr">
              <a:buFont typeface="Wingdings" pitchFamily="2" charset="2"/>
              <a:buChar char="q"/>
            </a:pPr>
            <a:r>
              <a:rPr lang="en-US" sz="1200" dirty="0" smtClean="0"/>
              <a:t> Disciples held onto wrong belief—earthly king—misunderstanding of Christ and the nature of His kingdom</a:t>
            </a:r>
            <a:endParaRPr lang="en-US" sz="1200" dirty="0"/>
          </a:p>
        </p:txBody>
      </p:sp>
      <p:sp>
        <p:nvSpPr>
          <p:cNvPr id="31" name="TextBox 30"/>
          <p:cNvSpPr txBox="1"/>
          <p:nvPr/>
        </p:nvSpPr>
        <p:spPr>
          <a:xfrm>
            <a:off x="2589212" y="5715000"/>
            <a:ext cx="1295400" cy="461665"/>
          </a:xfrm>
          <a:prstGeom prst="rect">
            <a:avLst/>
          </a:prstGeom>
          <a:noFill/>
        </p:spPr>
        <p:txBody>
          <a:bodyPr wrap="square" rtlCol="0">
            <a:spAutoFit/>
          </a:bodyPr>
          <a:lstStyle/>
          <a:p>
            <a:pPr algn="ctr">
              <a:buFont typeface="Wingdings" pitchFamily="2" charset="2"/>
              <a:buChar char="q"/>
            </a:pPr>
            <a:r>
              <a:rPr lang="en-US" sz="1200" dirty="0" smtClean="0"/>
              <a:t>  Disciples are not humble</a:t>
            </a:r>
            <a:endParaRPr lang="en-US" sz="1200" dirty="0"/>
          </a:p>
        </p:txBody>
      </p:sp>
      <p:cxnSp>
        <p:nvCxnSpPr>
          <p:cNvPr id="33" name="Straight Connector 32"/>
          <p:cNvCxnSpPr/>
          <p:nvPr/>
        </p:nvCxnSpPr>
        <p:spPr>
          <a:xfrm>
            <a:off x="3732212" y="4038600"/>
            <a:ext cx="685800" cy="76200"/>
          </a:xfrm>
          <a:prstGeom prst="line">
            <a:avLst/>
          </a:prstGeom>
          <a:ln w="19050">
            <a:solidFill>
              <a:srgbClr val="FFD04B"/>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22612" y="4419600"/>
            <a:ext cx="1066800" cy="609600"/>
          </a:xfrm>
          <a:prstGeom prst="line">
            <a:avLst/>
          </a:prstGeom>
          <a:ln w="19050">
            <a:solidFill>
              <a:srgbClr val="FFD04B"/>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760412" y="4038600"/>
            <a:ext cx="762000" cy="609600"/>
          </a:xfrm>
          <a:prstGeom prst="line">
            <a:avLst/>
          </a:prstGeom>
          <a:ln w="19050">
            <a:solidFill>
              <a:srgbClr val="FFD04B"/>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399506" y="4610100"/>
            <a:ext cx="380206" cy="794"/>
          </a:xfrm>
          <a:prstGeom prst="line">
            <a:avLst/>
          </a:prstGeom>
          <a:ln w="19050">
            <a:solidFill>
              <a:srgbClr val="FFD04B"/>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789112" y="4838700"/>
            <a:ext cx="1295400" cy="457200"/>
          </a:xfrm>
          <a:prstGeom prst="line">
            <a:avLst/>
          </a:prstGeom>
          <a:ln w="19050">
            <a:solidFill>
              <a:srgbClr val="FFD04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941513" y="5753101"/>
            <a:ext cx="1066803" cy="76199"/>
          </a:xfrm>
          <a:prstGeom prst="line">
            <a:avLst/>
          </a:prstGeom>
          <a:ln w="19050">
            <a:solidFill>
              <a:srgbClr val="FFD04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466306" y="5448300"/>
            <a:ext cx="989806" cy="794"/>
          </a:xfrm>
          <a:prstGeom prst="line">
            <a:avLst/>
          </a:prstGeom>
          <a:ln w="19050">
            <a:solidFill>
              <a:srgbClr val="FFD04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88912" y="4991100"/>
            <a:ext cx="533400" cy="304800"/>
          </a:xfrm>
          <a:prstGeom prst="line">
            <a:avLst/>
          </a:prstGeom>
          <a:ln w="19050">
            <a:solidFill>
              <a:srgbClr val="FFD04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228600"/>
            <a:ext cx="9954207" cy="1143000"/>
          </a:xfrm>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latin typeface="Bernard MT Condensed" pitchFamily="18" charset="0"/>
            </a:endParaRPr>
          </a:p>
        </p:txBody>
      </p:sp>
      <p:pic>
        <p:nvPicPr>
          <p:cNvPr id="4" name="Picture 2" descr="The Upper Room: A Holy Week and Easter Reflection - Columban Missionaries"/>
          <p:cNvPicPr>
            <a:picLocks noChangeAspect="1" noChangeArrowheads="1"/>
          </p:cNvPicPr>
          <p:nvPr/>
        </p:nvPicPr>
        <p:blipFill>
          <a:blip r:embed="rId2"/>
          <a:srcRect/>
          <a:stretch>
            <a:fillRect/>
          </a:stretch>
        </p:blipFill>
        <p:spPr bwMode="auto">
          <a:xfrm>
            <a:off x="6619841" y="1676400"/>
            <a:ext cx="5568984" cy="5181600"/>
          </a:xfrm>
          <a:prstGeom prst="rect">
            <a:avLst/>
          </a:prstGeom>
          <a:noFill/>
        </p:spPr>
      </p:pic>
      <p:sp>
        <p:nvSpPr>
          <p:cNvPr id="5" name="TextBox 4"/>
          <p:cNvSpPr txBox="1"/>
          <p:nvPr/>
        </p:nvSpPr>
        <p:spPr>
          <a:xfrm>
            <a:off x="150812" y="1828800"/>
            <a:ext cx="6400800" cy="2431435"/>
          </a:xfrm>
          <a:prstGeom prst="rect">
            <a:avLst/>
          </a:prstGeom>
          <a:noFill/>
        </p:spPr>
        <p:txBody>
          <a:bodyPr wrap="square" rtlCol="0">
            <a:spAutoFit/>
          </a:bodyPr>
          <a:lstStyle/>
          <a:p>
            <a:pPr algn="just">
              <a:buFont typeface="Wingdings" pitchFamily="2" charset="2"/>
              <a:buChar char="Ø"/>
            </a:pPr>
            <a:r>
              <a:rPr lang="en-US" sz="1900" dirty="0" smtClean="0">
                <a:latin typeface="Century Schoolbook" pitchFamily="18" charset="0"/>
              </a:rPr>
              <a:t> In the upper chamber of a dwelling at Jerusalem, </a:t>
            </a:r>
            <a:r>
              <a:rPr lang="en-US" sz="1900" b="1" u="sng" dirty="0" smtClean="0">
                <a:latin typeface="Century Schoolbook" pitchFamily="18" charset="0"/>
              </a:rPr>
              <a:t>Christ was sitting at table with His disciples. </a:t>
            </a:r>
            <a:r>
              <a:rPr lang="en-US" sz="1900" dirty="0" smtClean="0">
                <a:latin typeface="Century Schoolbook" pitchFamily="18" charset="0"/>
              </a:rPr>
              <a:t>They had gathered to celebrate the Passover. </a:t>
            </a:r>
            <a:r>
              <a:rPr lang="en-US" sz="1900" b="1" u="sng" dirty="0" smtClean="0">
                <a:latin typeface="Century Schoolbook" pitchFamily="18" charset="0"/>
              </a:rPr>
              <a:t>The </a:t>
            </a:r>
            <a:r>
              <a:rPr lang="en-US" sz="1900" b="1" u="sng" dirty="0" err="1" smtClean="0">
                <a:latin typeface="Century Schoolbook" pitchFamily="18" charset="0"/>
              </a:rPr>
              <a:t>Saviour</a:t>
            </a:r>
            <a:r>
              <a:rPr lang="en-US" sz="1900" b="1" u="sng" dirty="0" smtClean="0">
                <a:latin typeface="Century Schoolbook" pitchFamily="18" charset="0"/>
              </a:rPr>
              <a:t> desired to keep this feast alone with the twelve.</a:t>
            </a:r>
            <a:r>
              <a:rPr lang="en-US" sz="1900" u="sng" dirty="0" smtClean="0">
                <a:latin typeface="Century Schoolbook" pitchFamily="18" charset="0"/>
              </a:rPr>
              <a:t> </a:t>
            </a:r>
            <a:r>
              <a:rPr lang="en-US" sz="1900" dirty="0" smtClean="0">
                <a:latin typeface="Century Schoolbook" pitchFamily="18" charset="0"/>
              </a:rPr>
              <a:t>He knew that His hour was come; </a:t>
            </a:r>
            <a:r>
              <a:rPr lang="en-US" sz="1900" b="1" u="sng" dirty="0" smtClean="0">
                <a:latin typeface="Century Schoolbook" pitchFamily="18" charset="0"/>
              </a:rPr>
              <a:t>He Himself was the true paschal lamb, and on the day the Passover was eaten He was to be sacrificed</a:t>
            </a:r>
            <a:r>
              <a:rPr lang="en-US" sz="1900" b="1" dirty="0" smtClean="0">
                <a:latin typeface="Century Schoolbook" pitchFamily="18" charset="0"/>
              </a:rPr>
              <a:t>.</a:t>
            </a:r>
            <a:r>
              <a:rPr lang="en-US" sz="1900" dirty="0" smtClean="0">
                <a:latin typeface="Century Schoolbook" pitchFamily="18" charset="0"/>
              </a:rPr>
              <a:t> {DA 642.1}</a:t>
            </a:r>
            <a:endParaRPr lang="en-US" sz="1900" dirty="0">
              <a:latin typeface="Century Schoolbook" pitchFamily="18" charset="0"/>
            </a:endParaRPr>
          </a:p>
        </p:txBody>
      </p:sp>
      <p:sp>
        <p:nvSpPr>
          <p:cNvPr id="6" name="TextBox 5"/>
          <p:cNvSpPr txBox="1"/>
          <p:nvPr/>
        </p:nvSpPr>
        <p:spPr>
          <a:xfrm>
            <a:off x="150812" y="4267200"/>
            <a:ext cx="6400800" cy="2431435"/>
          </a:xfrm>
          <a:prstGeom prst="rect">
            <a:avLst/>
          </a:prstGeom>
          <a:noFill/>
        </p:spPr>
        <p:txBody>
          <a:bodyPr wrap="square" rtlCol="0">
            <a:spAutoFit/>
          </a:bodyPr>
          <a:lstStyle/>
          <a:p>
            <a:pPr algn="just">
              <a:buFont typeface="Wingdings" pitchFamily="2" charset="2"/>
              <a:buChar char="Ø"/>
            </a:pPr>
            <a:r>
              <a:rPr lang="en-US" sz="1900" b="1" u="sng" dirty="0" smtClean="0">
                <a:latin typeface="Century Schoolbook" pitchFamily="18" charset="0"/>
              </a:rPr>
              <a:t> The whole life of Christ had been a life of unselfish service. “Not to be ministered unto, but to minister,” (Matthew 20:28), had been the lesson of His every act. But not yet had the disciples learned the lesson. At this last Passover supper, Jesus repeated His teaching by an illustration that impressed it forever on their minds and hearts. {DA 642.2}</a:t>
            </a:r>
            <a:endParaRPr lang="en-US" sz="1900"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5612" y="0"/>
            <a:ext cx="9954207" cy="1143000"/>
          </a:xfrm>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latin typeface="Bernard MT Condensed" pitchFamily="18" charset="0"/>
            </a:endParaRPr>
          </a:p>
        </p:txBody>
      </p:sp>
      <p:sp>
        <p:nvSpPr>
          <p:cNvPr id="7" name="Rectangle 6"/>
          <p:cNvSpPr/>
          <p:nvPr/>
        </p:nvSpPr>
        <p:spPr>
          <a:xfrm>
            <a:off x="150812" y="1066800"/>
            <a:ext cx="9144000" cy="2308324"/>
          </a:xfrm>
          <a:prstGeom prst="rect">
            <a:avLst/>
          </a:prstGeom>
        </p:spPr>
        <p:txBody>
          <a:bodyPr wrap="square">
            <a:spAutoFit/>
          </a:bodyPr>
          <a:lstStyle/>
          <a:p>
            <a:pPr algn="just">
              <a:buFont typeface="Wingdings" pitchFamily="2" charset="2"/>
              <a:buChar char="Ø"/>
            </a:pPr>
            <a:r>
              <a:rPr lang="en-US" sz="1600" b="1" u="sng" dirty="0" smtClean="0">
                <a:latin typeface="Century Schoolbook" pitchFamily="18" charset="0"/>
              </a:rPr>
              <a:t> On this last evening with His disciples, Jesus had much to tell them. If they had been prepared to receive what He longed to impart, they would have been saved from heartbreaking anguish, from disappointment and unbelief. But Jesus saw that they could not bear what He had to say. As He looked into their faces, the words of warning and comfort were stayed upon His lips. Moments passed in silence. Jesus appeared to be waiting. The disciples were ill at ease. The sympathy and tenderness awakened by Christ’s grief seemed to have passed away. His sorrowful words, pointing to His own suffering, had made little impression. The glances they cast upon each other told of jealousy and contention. {DA 643.3}</a:t>
            </a:r>
            <a:endParaRPr lang="en-US" sz="1600" dirty="0" smtClean="0">
              <a:latin typeface="Century Schoolbook" pitchFamily="18" charset="0"/>
            </a:endParaRPr>
          </a:p>
        </p:txBody>
      </p:sp>
      <p:sp>
        <p:nvSpPr>
          <p:cNvPr id="8" name="Rectangle 7"/>
          <p:cNvSpPr/>
          <p:nvPr/>
        </p:nvSpPr>
        <p:spPr>
          <a:xfrm>
            <a:off x="150812" y="3429000"/>
            <a:ext cx="9220200" cy="2800767"/>
          </a:xfrm>
          <a:prstGeom prst="rect">
            <a:avLst/>
          </a:prstGeom>
        </p:spPr>
        <p:txBody>
          <a:bodyPr wrap="square">
            <a:spAutoFit/>
          </a:bodyPr>
          <a:lstStyle/>
          <a:p>
            <a:pPr algn="just">
              <a:buFont typeface="Wingdings" pitchFamily="2" charset="2"/>
              <a:buChar char="Ø"/>
            </a:pPr>
            <a:r>
              <a:rPr lang="en-US" sz="1600" b="1" u="sng" dirty="0" smtClean="0">
                <a:latin typeface="Century Schoolbook" pitchFamily="18" charset="0"/>
              </a:rPr>
              <a:t> There was “a strife among them, which of them should be accounted the greatest.” This contention, carried on in the presence of Christ, grieved and wounded Him. The disciples clung to their favorite idea that Christ would assert His power, and take His position on the throne of David. And in heart each still longed for the highest place in the kingdom. They had placed their own estimate upon themselves and upon one another, and, instead of regarding their brethren as more worthy, they had placed themselves first. The request of James and John to sit on the right and left of Christ’s throne had excited the indignation of the others. That the two brothers should presume to ask for the highest position so stirred the ten that alienation threatened. They felt that they were misjudged, that their fidelity and talents were not appreciated. Judas was the most severe upon James and John.</a:t>
            </a:r>
            <a:r>
              <a:rPr lang="en-US" sz="1600" dirty="0" smtClean="0">
                <a:latin typeface="Century Schoolbook" pitchFamily="18" charset="0"/>
              </a:rPr>
              <a:t> </a:t>
            </a:r>
            <a:r>
              <a:rPr lang="en-US" sz="1600" b="1" dirty="0" smtClean="0">
                <a:latin typeface="Century Schoolbook" pitchFamily="18" charset="0"/>
              </a:rPr>
              <a:t>{DA 643.4}</a:t>
            </a:r>
            <a:endParaRPr lang="en-US" sz="1600" dirty="0" smtClean="0">
              <a:latin typeface="Century Schoolbook" pitchFamily="18" charset="0"/>
            </a:endParaRPr>
          </a:p>
        </p:txBody>
      </p:sp>
      <p:sp>
        <p:nvSpPr>
          <p:cNvPr id="9" name="Rectangle 8"/>
          <p:cNvSpPr/>
          <p:nvPr/>
        </p:nvSpPr>
        <p:spPr>
          <a:xfrm>
            <a:off x="150812" y="6273225"/>
            <a:ext cx="9220200" cy="584775"/>
          </a:xfrm>
          <a:prstGeom prst="rect">
            <a:avLst/>
          </a:prstGeom>
        </p:spPr>
        <p:txBody>
          <a:bodyPr wrap="square">
            <a:spAutoFit/>
          </a:bodyPr>
          <a:lstStyle/>
          <a:p>
            <a:pPr algn="just">
              <a:buFont typeface="Wingdings" pitchFamily="2" charset="2"/>
              <a:buChar char="Ø"/>
            </a:pPr>
            <a:r>
              <a:rPr lang="en-US" sz="1600" b="1" u="sng" dirty="0" smtClean="0">
                <a:latin typeface="Century Schoolbook" pitchFamily="18" charset="0"/>
              </a:rPr>
              <a:t> When the disciples entered the supper room, their hearts were full of resentful feelings. {DA 644.1} </a:t>
            </a:r>
            <a:endParaRPr lang="en-US" sz="1600"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piscopal Church Center in San Diego Plans Foot Washing for Homeless -  Times of San Diego"/>
          <p:cNvPicPr>
            <a:picLocks noChangeAspect="1" noChangeArrowheads="1"/>
          </p:cNvPicPr>
          <p:nvPr/>
        </p:nvPicPr>
        <p:blipFill>
          <a:blip r:embed="rId2"/>
          <a:srcRect/>
          <a:stretch>
            <a:fillRect/>
          </a:stretch>
        </p:blipFill>
        <p:spPr bwMode="auto">
          <a:xfrm>
            <a:off x="6092825" y="3581400"/>
            <a:ext cx="6096000" cy="3457576"/>
          </a:xfrm>
          <a:prstGeom prst="rect">
            <a:avLst/>
          </a:prstGeom>
          <a:noFill/>
          <a:effectLst>
            <a:softEdge rad="317500"/>
          </a:effectLst>
        </p:spPr>
      </p:pic>
      <p:sp>
        <p:nvSpPr>
          <p:cNvPr id="2" name="Title 1"/>
          <p:cNvSpPr>
            <a:spLocks noGrp="1"/>
          </p:cNvSpPr>
          <p:nvPr>
            <p:ph type="title"/>
          </p:nvPr>
        </p:nvSpPr>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p>
        </p:txBody>
      </p:sp>
      <p:pic>
        <p:nvPicPr>
          <p:cNvPr id="5" name="Picture 2" descr="Feet Washing During a Pandemic"/>
          <p:cNvPicPr>
            <a:picLocks noChangeAspect="1" noChangeArrowheads="1"/>
          </p:cNvPicPr>
          <p:nvPr/>
        </p:nvPicPr>
        <p:blipFill>
          <a:blip r:embed="rId3"/>
          <a:srcRect/>
          <a:stretch>
            <a:fillRect/>
          </a:stretch>
        </p:blipFill>
        <p:spPr bwMode="auto">
          <a:xfrm rot="21193722">
            <a:off x="6962599" y="591477"/>
            <a:ext cx="5059211" cy="3320139"/>
          </a:xfrm>
          <a:prstGeom prst="rect">
            <a:avLst/>
          </a:prstGeom>
          <a:noFill/>
          <a:effectLst>
            <a:softEdge rad="317500"/>
          </a:effectLst>
        </p:spPr>
      </p:pic>
      <p:sp>
        <p:nvSpPr>
          <p:cNvPr id="4" name="TextBox 3"/>
          <p:cNvSpPr txBox="1"/>
          <p:nvPr/>
        </p:nvSpPr>
        <p:spPr>
          <a:xfrm>
            <a:off x="227012" y="1524000"/>
            <a:ext cx="7391400" cy="2308324"/>
          </a:xfrm>
          <a:prstGeom prst="rect">
            <a:avLst/>
          </a:prstGeom>
          <a:noFill/>
        </p:spPr>
        <p:txBody>
          <a:bodyPr wrap="square" rtlCol="0">
            <a:spAutoFit/>
          </a:bodyPr>
          <a:lstStyle/>
          <a:p>
            <a:pPr algn="just">
              <a:buFont typeface="Wingdings" pitchFamily="2" charset="2"/>
              <a:buChar char="Ø"/>
            </a:pPr>
            <a:r>
              <a:rPr lang="en-US" sz="1600" b="1" u="sng" dirty="0" smtClean="0"/>
              <a:t> Another cause of dissension had arisen. At a feast it was customary for a servant to wash the feet of the guests, and on this occasion preparation had been made for the service. The pitcher, the basin, and the towel were there, in readiness for the feet washing; but no servant was present, and it was the disciples’ part to perform it. But each of the disciples, yielding to wounded pride, determined not to act the part of a servant. All manifested a stoical unconcern, seeming unconscious that there was anything for them to do. By their silence they refused to humble themselves. {DA 644.2}</a:t>
            </a:r>
            <a:endParaRPr lang="en-US" sz="1600" dirty="0"/>
          </a:p>
        </p:txBody>
      </p:sp>
      <p:sp>
        <p:nvSpPr>
          <p:cNvPr id="6" name="TextBox 5"/>
          <p:cNvSpPr txBox="1"/>
          <p:nvPr/>
        </p:nvSpPr>
        <p:spPr>
          <a:xfrm>
            <a:off x="150812" y="4114800"/>
            <a:ext cx="7696200" cy="2554545"/>
          </a:xfrm>
          <a:prstGeom prst="rect">
            <a:avLst/>
          </a:prstGeom>
          <a:noFill/>
        </p:spPr>
        <p:txBody>
          <a:bodyPr wrap="square" rtlCol="0">
            <a:spAutoFit/>
          </a:bodyPr>
          <a:lstStyle/>
          <a:p>
            <a:pPr algn="just">
              <a:buFont typeface="Wingdings" pitchFamily="2" charset="2"/>
              <a:buChar char="Ø"/>
            </a:pPr>
            <a:r>
              <a:rPr lang="en-US" sz="1600" b="1" u="sng" dirty="0" smtClean="0"/>
              <a:t>The disciples made no move toward serving one another. Jesus waited for a time to see what they would do. Then He, the divine Teacher, rose from the table. Laying aside the outer garment that would have impeded His movements, He took a towel, and girded Himself. With surprised interest the disciples looked on, and in silence waited to see what was to follow. “After that He </a:t>
            </a:r>
            <a:r>
              <a:rPr lang="en-US" sz="1600" b="1" u="sng" dirty="0" err="1" smtClean="0"/>
              <a:t>poureth</a:t>
            </a:r>
            <a:r>
              <a:rPr lang="en-US" sz="1600" b="1" u="sng" dirty="0" smtClean="0"/>
              <a:t> water into a basin, and began to wash the disciples’ feet, and to wipe them with the towel wherewith He was girded.” This action opened the eyes of the disciples. Bitter shame and humiliation filled their hearts. They understood the unspoken rebuke, and saw themselves in altogether a new light. {DA 644.4}</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600" decel="100000"/>
                                        <p:tgtEl>
                                          <p:spTgt spid="5"/>
                                        </p:tgtEl>
                                      </p:cBhvr>
                                    </p:animEffect>
                                    <p:anim calcmode="lin" valueType="num">
                                      <p:cBhvr>
                                        <p:cTn id="17" dur="1600" decel="100000" fill="hold"/>
                                        <p:tgtEl>
                                          <p:spTgt spid="5"/>
                                        </p:tgtEl>
                                        <p:attrNameLst>
                                          <p:attrName>style.rotation</p:attrName>
                                        </p:attrNameLst>
                                      </p:cBhvr>
                                      <p:tavLst>
                                        <p:tav tm="0">
                                          <p:val>
                                            <p:fltVal val="-90"/>
                                          </p:val>
                                        </p:tav>
                                        <p:tav tm="100000">
                                          <p:val>
                                            <p:fltVal val="0"/>
                                          </p:val>
                                        </p:tav>
                                      </p:tavLst>
                                    </p:anim>
                                    <p:anim calcmode="lin" valueType="num">
                                      <p:cBhvr>
                                        <p:cTn id="18" dur="1600" decel="100000" fill="hold"/>
                                        <p:tgtEl>
                                          <p:spTgt spid="5"/>
                                        </p:tgtEl>
                                        <p:attrNameLst>
                                          <p:attrName>ppt_x</p:attrName>
                                        </p:attrNameLst>
                                      </p:cBhvr>
                                      <p:tavLst>
                                        <p:tav tm="0">
                                          <p:val>
                                            <p:strVal val="#ppt_x+0.4"/>
                                          </p:val>
                                        </p:tav>
                                        <p:tav tm="100000">
                                          <p:val>
                                            <p:strVal val="#ppt_x-0.05"/>
                                          </p:val>
                                        </p:tav>
                                      </p:tavLst>
                                    </p:anim>
                                    <p:anim calcmode="lin" valueType="num">
                                      <p:cBhvr>
                                        <p:cTn id="19" dur="1600" decel="100000" fill="hold"/>
                                        <p:tgtEl>
                                          <p:spTgt spid="5"/>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
                                        <p:tgtEl>
                                          <p:spTgt spid="6"/>
                                        </p:tgtEl>
                                      </p:cBhvr>
                                    </p:animEffect>
                                    <p:anim calcmode="lin" valueType="num">
                                      <p:cBhvr>
                                        <p:cTn id="27" dur="800" fill="hold"/>
                                        <p:tgtEl>
                                          <p:spTgt spid="6"/>
                                        </p:tgtEl>
                                        <p:attrNameLst>
                                          <p:attrName>ppt_x</p:attrName>
                                        </p:attrNameLst>
                                      </p:cBhvr>
                                      <p:tavLst>
                                        <p:tav tm="0">
                                          <p:val>
                                            <p:strVal val="#ppt_x"/>
                                          </p:val>
                                        </p:tav>
                                        <p:tav tm="100000">
                                          <p:val>
                                            <p:strVal val="#ppt_x"/>
                                          </p:val>
                                        </p:tav>
                                      </p:tavLst>
                                    </p:anim>
                                    <p:anim calcmode="lin" valueType="num">
                                      <p:cBhvr>
                                        <p:cTn id="28" dur="800" fill="hold"/>
                                        <p:tgtEl>
                                          <p:spTgt spid="6"/>
                                        </p:tgtEl>
                                        <p:attrNameLst>
                                          <p:attrName>ppt_y</p:attrName>
                                        </p:attrNameLst>
                                      </p:cBhvr>
                                      <p:tavLst>
                                        <p:tav tm="0">
                                          <p:val>
                                            <p:strVal val="#ppt_y+0.31"/>
                                          </p:val>
                                        </p:tav>
                                        <p:tav tm="100000">
                                          <p:val>
                                            <p:strVal val="#ppt_y+0.31"/>
                                          </p:val>
                                        </p:tav>
                                      </p:tavLst>
                                    </p:anim>
                                    <p:anim calcmode="lin" valueType="num">
                                      <p:cBhvr>
                                        <p:cTn id="29" dur="1200" decel="50000" fill="hold">
                                          <p:stCondLst>
                                            <p:cond delay="8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1200" decel="50000" fill="hold">
                                          <p:stCondLst>
                                            <p:cond delay="8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600" decel="100000"/>
                                        <p:tgtEl>
                                          <p:spTgt spid="7"/>
                                        </p:tgtEl>
                                      </p:cBhvr>
                                    </p:animEffect>
                                    <p:anim calcmode="lin" valueType="num">
                                      <p:cBhvr>
                                        <p:cTn id="36" dur="1600" decel="100000" fill="hold"/>
                                        <p:tgtEl>
                                          <p:spTgt spid="7"/>
                                        </p:tgtEl>
                                        <p:attrNameLst>
                                          <p:attrName>style.rotation</p:attrName>
                                        </p:attrNameLst>
                                      </p:cBhvr>
                                      <p:tavLst>
                                        <p:tav tm="0">
                                          <p:val>
                                            <p:fltVal val="-90"/>
                                          </p:val>
                                        </p:tav>
                                        <p:tav tm="100000">
                                          <p:val>
                                            <p:fltVal val="0"/>
                                          </p:val>
                                        </p:tav>
                                      </p:tavLst>
                                    </p:anim>
                                    <p:anim calcmode="lin" valueType="num">
                                      <p:cBhvr>
                                        <p:cTn id="37" dur="1600" decel="100000" fill="hold"/>
                                        <p:tgtEl>
                                          <p:spTgt spid="7"/>
                                        </p:tgtEl>
                                        <p:attrNameLst>
                                          <p:attrName>ppt_x</p:attrName>
                                        </p:attrNameLst>
                                      </p:cBhvr>
                                      <p:tavLst>
                                        <p:tav tm="0">
                                          <p:val>
                                            <p:strVal val="#ppt_x+0.4"/>
                                          </p:val>
                                        </p:tav>
                                        <p:tav tm="100000">
                                          <p:val>
                                            <p:strVal val="#ppt_x-0.05"/>
                                          </p:val>
                                        </p:tav>
                                      </p:tavLst>
                                    </p:anim>
                                    <p:anim calcmode="lin" valueType="num">
                                      <p:cBhvr>
                                        <p:cTn id="38" dur="1600" decel="100000" fill="hold"/>
                                        <p:tgtEl>
                                          <p:spTgt spid="7"/>
                                        </p:tgtEl>
                                        <p:attrNameLst>
                                          <p:attrName>ppt_y</p:attrName>
                                        </p:attrNameLst>
                                      </p:cBhvr>
                                      <p:tavLst>
                                        <p:tav tm="0">
                                          <p:val>
                                            <p:strVal val="#ppt_y-0.4"/>
                                          </p:val>
                                        </p:tav>
                                        <p:tav tm="100000">
                                          <p:val>
                                            <p:strVal val="#ppt_y+0.1"/>
                                          </p:val>
                                        </p:tav>
                                      </p:tavLst>
                                    </p:anim>
                                    <p:anim calcmode="lin" valueType="num">
                                      <p:cBhvr>
                                        <p:cTn id="39"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40"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netry Tena i Jesosy ka Modely ho Antsika | Fianarana"/>
          <p:cNvPicPr>
            <a:picLocks noChangeAspect="1" noChangeArrowheads="1"/>
          </p:cNvPicPr>
          <p:nvPr/>
        </p:nvPicPr>
        <p:blipFill>
          <a:blip r:embed="rId2"/>
          <a:srcRect/>
          <a:stretch>
            <a:fillRect/>
          </a:stretch>
        </p:blipFill>
        <p:spPr bwMode="auto">
          <a:xfrm>
            <a:off x="74612" y="457200"/>
            <a:ext cx="12114213" cy="5410200"/>
          </a:xfrm>
          <a:prstGeom prst="rect">
            <a:avLst/>
          </a:prstGeom>
          <a:noFill/>
          <a:effectLst>
            <a:softEdge rad="635000"/>
          </a:effectLst>
        </p:spPr>
      </p:pic>
      <p:sp>
        <p:nvSpPr>
          <p:cNvPr id="2" name="Title 1"/>
          <p:cNvSpPr>
            <a:spLocks noGrp="1"/>
          </p:cNvSpPr>
          <p:nvPr>
            <p:ph type="title"/>
          </p:nvPr>
        </p:nvSpPr>
        <p:spPr>
          <a:xfrm>
            <a:off x="227012" y="0"/>
            <a:ext cx="9954207" cy="1143000"/>
          </a:xfrm>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p>
        </p:txBody>
      </p:sp>
      <p:sp>
        <p:nvSpPr>
          <p:cNvPr id="5" name="TextBox 4"/>
          <p:cNvSpPr txBox="1"/>
          <p:nvPr/>
        </p:nvSpPr>
        <p:spPr>
          <a:xfrm>
            <a:off x="150812" y="2887682"/>
            <a:ext cx="8001000" cy="3970318"/>
          </a:xfrm>
          <a:prstGeom prst="rect">
            <a:avLst/>
          </a:prstGeom>
          <a:noFill/>
        </p:spPr>
        <p:txBody>
          <a:bodyPr wrap="square" rtlCol="0">
            <a:spAutoFit/>
          </a:bodyPr>
          <a:lstStyle/>
          <a:p>
            <a:pPr algn="just"/>
            <a:r>
              <a:rPr lang="en-US" sz="1400" b="1" u="sng" dirty="0" smtClean="0">
                <a:latin typeface="Georgia" pitchFamily="18" charset="0"/>
              </a:rPr>
              <a:t>Before the Passover Judas had met a second time with the priests and scribes, and had closed the contract to deliver Jesus into their hands. Yet he afterward mingled with the disciples as though innocent of any wrong, and interested in the work of preparing for the feast. The disciples knew nothing of the purpose of Judas. Jesus alone could read his secret. Yet He did not expose him. Jesus hungered for his soul. He felt for him such a burden as for Jerusalem when He wept over the doomed city. His heart was crying, How can I give thee up? The constraining power of that love was felt by Judas. When the </a:t>
            </a:r>
            <a:r>
              <a:rPr lang="en-US" sz="1400" b="1" u="sng" dirty="0" err="1" smtClean="0">
                <a:latin typeface="Georgia" pitchFamily="18" charset="0"/>
              </a:rPr>
              <a:t>Saviour’s</a:t>
            </a:r>
            <a:r>
              <a:rPr lang="en-US" sz="1400" b="1" u="sng" dirty="0" smtClean="0">
                <a:latin typeface="Georgia" pitchFamily="18" charset="0"/>
              </a:rPr>
              <a:t> hands were bathing those soiled feet, and wiping them with the towel, the heart of Judas thrilled through and through with the impulse then and there to confess his sin. But he would not humble himself. He hardened his heart against repentance; and the old impulses, for the moment put aside, again controlled him. Judas was now offended at Christ’s act in washing the feet of His disciples. If Jesus could so humble Himself, he thought, He could not be Israel’s king. All hope of worldly honor in a temporal kingdom was destroyed. Judas was satisfied that there was nothing to be gained by following Christ. After seeing Him degrade Himself, as he thought, he was confirmed in his purpose to disown Him, and confess himself deceived. He was possessed by a demon, and he resolved to complete the work he had agreed to do in betraying his Lord. {DA 645.1}</a:t>
            </a:r>
            <a:endParaRPr lang="en-US" sz="1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0"/>
            <a:ext cx="8885819" cy="1143000"/>
          </a:xfrm>
        </p:spPr>
        <p:txBody>
          <a:bodyPr/>
          <a:lstStyle/>
          <a:p>
            <a:pPr algn="ctr"/>
            <a:r>
              <a:rPr lang="en-US" dirty="0" smtClean="0">
                <a:latin typeface="Bernard MT Condensed" pitchFamily="18" charset="0"/>
              </a:rPr>
              <a:t>The Opening Up of Reform Lines</a:t>
            </a:r>
            <a:endParaRPr lang="en-US" dirty="0">
              <a:latin typeface="Bernard MT Condensed" pitchFamily="18" charset="0"/>
            </a:endParaRPr>
          </a:p>
        </p:txBody>
      </p:sp>
      <p:sp>
        <p:nvSpPr>
          <p:cNvPr id="4" name="TextBox 3"/>
          <p:cNvSpPr txBox="1"/>
          <p:nvPr/>
        </p:nvSpPr>
        <p:spPr>
          <a:xfrm>
            <a:off x="531812" y="1524000"/>
            <a:ext cx="9547913" cy="707886"/>
          </a:xfrm>
          <a:prstGeom prst="rect">
            <a:avLst/>
          </a:prstGeom>
          <a:noFill/>
        </p:spPr>
        <p:txBody>
          <a:bodyPr wrap="square" rtlCol="0">
            <a:spAutoFit/>
          </a:bodyPr>
          <a:lstStyle/>
          <a:p>
            <a:r>
              <a:rPr lang="en-US" sz="2000" dirty="0" smtClean="0">
                <a:latin typeface="Candara" pitchFamily="34" charset="0"/>
              </a:rPr>
              <a:t>The study of reform lines opened up to God’s people in 1989 and became the foundation for all light that has followed.</a:t>
            </a:r>
            <a:endParaRPr lang="en-US" sz="2000" dirty="0">
              <a:latin typeface="Candara" pitchFamily="34" charset="0"/>
            </a:endParaRPr>
          </a:p>
        </p:txBody>
      </p:sp>
      <p:sp>
        <p:nvSpPr>
          <p:cNvPr id="5" name="TextBox 4"/>
          <p:cNvSpPr txBox="1"/>
          <p:nvPr/>
        </p:nvSpPr>
        <p:spPr>
          <a:xfrm>
            <a:off x="608012" y="2438400"/>
            <a:ext cx="2971800" cy="369332"/>
          </a:xfrm>
          <a:prstGeom prst="rect">
            <a:avLst/>
          </a:prstGeom>
          <a:noFill/>
        </p:spPr>
        <p:txBody>
          <a:bodyPr wrap="square" rtlCol="0">
            <a:spAutoFit/>
          </a:bodyPr>
          <a:lstStyle/>
          <a:p>
            <a:r>
              <a:rPr lang="en-US" dirty="0" smtClean="0">
                <a:latin typeface="Century Gothic" pitchFamily="34" charset="0"/>
              </a:rPr>
              <a:t>What is a reform line?</a:t>
            </a:r>
            <a:endParaRPr lang="en-US" dirty="0">
              <a:latin typeface="Century Gothic" pitchFamily="34" charset="0"/>
            </a:endParaRPr>
          </a:p>
        </p:txBody>
      </p:sp>
      <p:sp>
        <p:nvSpPr>
          <p:cNvPr id="6" name="TextBox 5"/>
          <p:cNvSpPr txBox="1"/>
          <p:nvPr/>
        </p:nvSpPr>
        <p:spPr>
          <a:xfrm>
            <a:off x="912812" y="2895600"/>
            <a:ext cx="10287000" cy="1661993"/>
          </a:xfrm>
          <a:prstGeom prst="rect">
            <a:avLst/>
          </a:prstGeom>
          <a:noFill/>
        </p:spPr>
        <p:txBody>
          <a:bodyPr wrap="square" rtlCol="0">
            <a:spAutoFit/>
          </a:bodyPr>
          <a:lstStyle/>
          <a:p>
            <a:pPr algn="just">
              <a:buFont typeface="Wingdings" pitchFamily="2" charset="2"/>
              <a:buChar char="Ø"/>
            </a:pPr>
            <a:r>
              <a:rPr lang="en-US" sz="1700" dirty="0" smtClean="0">
                <a:latin typeface="Bellota Text Light"/>
              </a:rPr>
              <a:t> It is a line that shows how God brings reformation to His church. God’s people have failed. They are in captivity and are caught up in idolatry. They have a misunderstanding of God and the nature of His kingdom. And so there is a need for reformation. God begins the process of restoring His people to a correct understanding of Himself and His nature so that they can truly reflect His image and successfully carry out the work He has raised them up to do that will ultimately lead to a harvest of a people ready in the time of His 2</a:t>
            </a:r>
            <a:r>
              <a:rPr lang="en-US" sz="1700" baseline="30000" dirty="0" smtClean="0">
                <a:latin typeface="Bellota Text Light"/>
              </a:rPr>
              <a:t>nd</a:t>
            </a:r>
            <a:r>
              <a:rPr lang="en-US" sz="1700" dirty="0" smtClean="0">
                <a:latin typeface="Bellota Text Light"/>
              </a:rPr>
              <a:t> Advent. </a:t>
            </a:r>
            <a:endParaRPr lang="en-US" sz="1700" dirty="0">
              <a:latin typeface="Bellota Text Light"/>
            </a:endParaRPr>
          </a:p>
        </p:txBody>
      </p:sp>
      <p:sp>
        <p:nvSpPr>
          <p:cNvPr id="7" name="TextBox 6"/>
          <p:cNvSpPr txBox="1"/>
          <p:nvPr/>
        </p:nvSpPr>
        <p:spPr>
          <a:xfrm>
            <a:off x="608012" y="4800600"/>
            <a:ext cx="4876800" cy="369332"/>
          </a:xfrm>
          <a:prstGeom prst="rect">
            <a:avLst/>
          </a:prstGeom>
          <a:noFill/>
        </p:spPr>
        <p:txBody>
          <a:bodyPr wrap="square" rtlCol="0">
            <a:spAutoFit/>
          </a:bodyPr>
          <a:lstStyle/>
          <a:p>
            <a:r>
              <a:rPr lang="en-US" dirty="0" smtClean="0">
                <a:latin typeface="Century Gothic" pitchFamily="34" charset="0"/>
              </a:rPr>
              <a:t>What is the significance of a reform line?</a:t>
            </a:r>
            <a:endParaRPr lang="en-US" dirty="0">
              <a:latin typeface="Century Gothic" pitchFamily="34" charset="0"/>
            </a:endParaRPr>
          </a:p>
        </p:txBody>
      </p:sp>
      <p:sp>
        <p:nvSpPr>
          <p:cNvPr id="8" name="TextBox 7"/>
          <p:cNvSpPr txBox="1"/>
          <p:nvPr/>
        </p:nvSpPr>
        <p:spPr>
          <a:xfrm>
            <a:off x="912812" y="5334000"/>
            <a:ext cx="10210800" cy="1400383"/>
          </a:xfrm>
          <a:prstGeom prst="rect">
            <a:avLst/>
          </a:prstGeom>
          <a:noFill/>
        </p:spPr>
        <p:txBody>
          <a:bodyPr wrap="square" rtlCol="0">
            <a:spAutoFit/>
          </a:bodyPr>
          <a:lstStyle/>
          <a:p>
            <a:pPr algn="just">
              <a:buFont typeface="Wingdings" pitchFamily="2" charset="2"/>
              <a:buChar char="Ø"/>
            </a:pPr>
            <a:r>
              <a:rPr lang="en-US" sz="1700" dirty="0" smtClean="0">
                <a:latin typeface="Bellota Text Light"/>
              </a:rPr>
              <a:t>  A reform line is important because it shows God’s people their past history and the condition they have come out of; where they are currently in present time and their current condition; and where they are headed and the condition they will be in; and what that means for them both internally and externally as God reveals it and opens up light on it. It is the method by which God uses to guide His people to Him.</a:t>
            </a:r>
            <a:endParaRPr lang="en-US" sz="1700" dirty="0">
              <a:latin typeface="Bellota Text Light"/>
            </a:endParaRPr>
          </a:p>
        </p:txBody>
      </p:sp>
      <p:sp>
        <p:nvSpPr>
          <p:cNvPr id="9" name="Rectangle 8"/>
          <p:cNvSpPr/>
          <p:nvPr/>
        </p:nvSpPr>
        <p:spPr>
          <a:xfrm>
            <a:off x="8304212" y="152400"/>
            <a:ext cx="3733800" cy="523220"/>
          </a:xfrm>
          <a:prstGeom prst="rect">
            <a:avLst/>
          </a:prstGeom>
        </p:spPr>
        <p:txBody>
          <a:bodyPr wrap="square">
            <a:spAutoFit/>
          </a:bodyPr>
          <a:lstStyle/>
          <a:p>
            <a:pPr algn="r"/>
            <a:r>
              <a:rPr lang="en-US" sz="1400" dirty="0" smtClean="0"/>
              <a:t>Question: When did the study of reform lines open up?</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
                                        <p:tgtEl>
                                          <p:spTgt spid="8"/>
                                        </p:tgtEl>
                                      </p:cBhvr>
                                    </p:animEffect>
                                    <p:anim calcmode="lin" valueType="num">
                                      <p:cBhvr>
                                        <p:cTn id="40" dur="400" fill="hold"/>
                                        <p:tgtEl>
                                          <p:spTgt spid="8"/>
                                        </p:tgtEl>
                                        <p:attrNameLst>
                                          <p:attrName>ppt_x</p:attrName>
                                        </p:attrNameLst>
                                      </p:cBhvr>
                                      <p:tavLst>
                                        <p:tav tm="0">
                                          <p:val>
                                            <p:strVal val="#ppt_x"/>
                                          </p:val>
                                        </p:tav>
                                        <p:tav tm="100000">
                                          <p:val>
                                            <p:strVal val="#ppt_x"/>
                                          </p:val>
                                        </p:tav>
                                      </p:tavLst>
                                    </p:anim>
                                    <p:anim calcmode="lin" valueType="num">
                                      <p:cBhvr>
                                        <p:cTn id="41" dur="400" fill="hold"/>
                                        <p:tgtEl>
                                          <p:spTgt spid="8"/>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04800"/>
            <a:ext cx="9954207" cy="1143000"/>
          </a:xfrm>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p>
        </p:txBody>
      </p:sp>
      <p:sp>
        <p:nvSpPr>
          <p:cNvPr id="5" name="TextBox 4"/>
          <p:cNvSpPr txBox="1"/>
          <p:nvPr/>
        </p:nvSpPr>
        <p:spPr>
          <a:xfrm>
            <a:off x="150812" y="1600200"/>
            <a:ext cx="9220200" cy="2800767"/>
          </a:xfrm>
          <a:prstGeom prst="rect">
            <a:avLst/>
          </a:prstGeom>
          <a:noFill/>
        </p:spPr>
        <p:txBody>
          <a:bodyPr wrap="square" rtlCol="0">
            <a:spAutoFit/>
          </a:bodyPr>
          <a:lstStyle/>
          <a:p>
            <a:pPr algn="just"/>
            <a:r>
              <a:rPr lang="en-US" sz="1600" b="1" u="sng" dirty="0" smtClean="0"/>
              <a:t>When Jesus girded Himself with a towel to wash the dust from their feet, He desired by that very act to wash the alienation, jealousy, and pride from their hearts. This was of far more consequence than the washing of their dusty feet. With the spirit they then had, not one of them was prepared for communion with Christ. Until brought into a state of humility and love, they were not prepared to partake of the paschal supper, or to share in the memorial service which Christ was about to institute. Their hearts must be cleansed. Pride and self-seeking create dissension and hatred, but all this Jesus washed away in washing their feet. A change of feeling was brought about. Looking upon them, Jesus could say, “Ye are clean.” Now there was union of heart, love for one another. They had become humble and teachable. Except Judas, each was ready to concede to another the highest place. Now with subdued and grateful hearts they could receive Christ’s words. {DA 646.3}</a:t>
            </a:r>
            <a:endParaRPr lang="en-US" sz="1600" dirty="0"/>
          </a:p>
        </p:txBody>
      </p:sp>
      <p:sp>
        <p:nvSpPr>
          <p:cNvPr id="7" name="Rectangle 6"/>
          <p:cNvSpPr/>
          <p:nvPr/>
        </p:nvSpPr>
        <p:spPr>
          <a:xfrm>
            <a:off x="150812" y="4419600"/>
            <a:ext cx="9220200" cy="830997"/>
          </a:xfrm>
          <a:prstGeom prst="rect">
            <a:avLst/>
          </a:prstGeom>
        </p:spPr>
        <p:txBody>
          <a:bodyPr wrap="square">
            <a:spAutoFit/>
          </a:bodyPr>
          <a:lstStyle/>
          <a:p>
            <a:pPr algn="just"/>
            <a:r>
              <a:rPr lang="en-US" sz="1600" b="1" dirty="0" smtClean="0"/>
              <a:t>Jesus said to the disciples, “Ye are clean, but not all.” He had washed the feet of Judas, but the heart had not been yielded to Him. It was not purified. Judas had not submitted himself to Christ. {DA 649.1}</a:t>
            </a:r>
            <a:endParaRPr lang="en-US" sz="1600" dirty="0" smtClean="0"/>
          </a:p>
        </p:txBody>
      </p:sp>
      <p:sp>
        <p:nvSpPr>
          <p:cNvPr id="8" name="Rectangle 7"/>
          <p:cNvSpPr/>
          <p:nvPr/>
        </p:nvSpPr>
        <p:spPr>
          <a:xfrm>
            <a:off x="150812" y="5288340"/>
            <a:ext cx="9372600" cy="1569660"/>
          </a:xfrm>
          <a:prstGeom prst="rect">
            <a:avLst/>
          </a:prstGeom>
        </p:spPr>
        <p:txBody>
          <a:bodyPr wrap="square">
            <a:spAutoFit/>
          </a:bodyPr>
          <a:lstStyle/>
          <a:p>
            <a:pPr algn="just"/>
            <a:r>
              <a:rPr lang="en-US" sz="1600" b="1" dirty="0" smtClean="0"/>
              <a:t>After Christ had washed the disciples’ feet, and had taken His garments and sat down again, He said to them, “Know ye what I have done to you? Ye call Me Master and Lord: and ye say well; for so I am. If I then, your Lord and Master, have washed your feet; ye also ought to wash one another’s feet. For I have given you an example, that ye should do as I have done to you. Verily, verily, I say unto you, The servant is not greater than his lord; neither he that is sent greater than he that sent him.” {DA 649.2}</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ppt_x</p:attrName>
                                        </p:attrNameLst>
                                      </p:cBhvr>
                                      <p:tavLst>
                                        <p:tav tm="0">
                                          <p:val>
                                            <p:strVal val="#ppt_x"/>
                                          </p:val>
                                        </p:tav>
                                        <p:tav tm="100000">
                                          <p:val>
                                            <p:strVal val="#ppt_x"/>
                                          </p:val>
                                        </p:tav>
                                      </p:tavLst>
                                    </p:anim>
                                    <p:anim calcmode="lin" valueType="num">
                                      <p:cBhvr>
                                        <p:cTn id="17" dur="1800" decel="100000" fill="hold"/>
                                        <p:tgtEl>
                                          <p:spTgt spid="7"/>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ppt_x</p:attrName>
                                        </p:attrNameLst>
                                      </p:cBhvr>
                                      <p:tavLst>
                                        <p:tav tm="0">
                                          <p:val>
                                            <p:strVal val="#ppt_x"/>
                                          </p:val>
                                        </p:tav>
                                        <p:tav tm="100000">
                                          <p:val>
                                            <p:strVal val="#ppt_x"/>
                                          </p:val>
                                        </p:tav>
                                      </p:tavLst>
                                    </p:anim>
                                    <p:anim calcmode="lin" valueType="num">
                                      <p:cBhvr>
                                        <p:cTn id="25" dur="1800" decel="100000" fill="hold"/>
                                        <p:tgtEl>
                                          <p:spTgt spid="8"/>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oly Communion Service – Croydon Seventh-day Adventist Church"/>
          <p:cNvPicPr>
            <a:picLocks noChangeAspect="1" noChangeArrowheads="1"/>
          </p:cNvPicPr>
          <p:nvPr/>
        </p:nvPicPr>
        <p:blipFill>
          <a:blip r:embed="rId2"/>
          <a:srcRect/>
          <a:stretch>
            <a:fillRect/>
          </a:stretch>
        </p:blipFill>
        <p:spPr bwMode="auto">
          <a:xfrm rot="21005307">
            <a:off x="3644488" y="564980"/>
            <a:ext cx="8011299" cy="4783732"/>
          </a:xfrm>
          <a:prstGeom prst="rect">
            <a:avLst/>
          </a:prstGeom>
          <a:noFill/>
          <a:effectLst>
            <a:outerShdw blurRad="50800" dist="38100" algn="l" rotWithShape="0">
              <a:prstClr val="black">
                <a:alpha val="40000"/>
              </a:prstClr>
            </a:outerShdw>
            <a:softEdge rad="317500"/>
          </a:effectLst>
        </p:spPr>
      </p:pic>
      <p:sp>
        <p:nvSpPr>
          <p:cNvPr id="2" name="Title 1"/>
          <p:cNvSpPr>
            <a:spLocks noGrp="1"/>
          </p:cNvSpPr>
          <p:nvPr>
            <p:ph type="title"/>
          </p:nvPr>
        </p:nvSpPr>
        <p:spPr>
          <a:xfrm>
            <a:off x="150812" y="304800"/>
            <a:ext cx="9954207" cy="1143000"/>
          </a:xfrm>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p>
        </p:txBody>
      </p:sp>
      <p:sp>
        <p:nvSpPr>
          <p:cNvPr id="6" name="TextBox 5"/>
          <p:cNvSpPr txBox="1"/>
          <p:nvPr/>
        </p:nvSpPr>
        <p:spPr>
          <a:xfrm>
            <a:off x="150812" y="1524000"/>
            <a:ext cx="9829800" cy="2062103"/>
          </a:xfrm>
          <a:prstGeom prst="rect">
            <a:avLst/>
          </a:prstGeom>
          <a:noFill/>
        </p:spPr>
        <p:txBody>
          <a:bodyPr wrap="square" rtlCol="0">
            <a:spAutoFit/>
          </a:bodyPr>
          <a:lstStyle/>
          <a:p>
            <a:pPr algn="just"/>
            <a:r>
              <a:rPr lang="en-US" sz="1600" dirty="0" smtClean="0"/>
              <a:t>Again and again Jesus had tried to establish this principle among His disciples. When James and John made their request for pre-eminence, He had said, “Whosoever will be great among you, let him be your minister.” Matthew 20:26. </a:t>
            </a:r>
            <a:r>
              <a:rPr lang="en-US" sz="1600" b="1" u="sng" dirty="0" smtClean="0"/>
              <a:t>In My kingdom the principle of preference and supremacy has no place. The only greatness is the greatness of humility. The only distinction is found in devotion to the service of others. {DA 650.1}</a:t>
            </a:r>
            <a:endParaRPr lang="en-US" sz="1600" dirty="0" smtClean="0"/>
          </a:p>
          <a:p>
            <a:pPr algn="just"/>
            <a:r>
              <a:rPr lang="en-US" sz="1600" dirty="0" smtClean="0"/>
              <a:t>Now, having washed the disciples’ feet, He said, “I have given you an example, that ye should do as I have done to you.” {DA 650.2}</a:t>
            </a:r>
            <a:r>
              <a:rPr lang="en-US" sz="1600" b="1" dirty="0" smtClean="0"/>
              <a:t> </a:t>
            </a:r>
          </a:p>
          <a:p>
            <a:pPr algn="just"/>
            <a:r>
              <a:rPr lang="en-US" sz="1600" b="1" dirty="0" smtClean="0"/>
              <a:t>This ordinance is Christ’s appointed preparation for the sacramental service</a:t>
            </a:r>
            <a:r>
              <a:rPr lang="en-US" sz="1600" dirty="0" smtClean="0"/>
              <a:t>. {DA 650.3}</a:t>
            </a:r>
          </a:p>
        </p:txBody>
      </p:sp>
      <p:sp>
        <p:nvSpPr>
          <p:cNvPr id="8" name="TextBox 7"/>
          <p:cNvSpPr txBox="1"/>
          <p:nvPr/>
        </p:nvSpPr>
        <p:spPr>
          <a:xfrm>
            <a:off x="150812" y="3657600"/>
            <a:ext cx="9906000" cy="3046988"/>
          </a:xfrm>
          <a:prstGeom prst="rect">
            <a:avLst/>
          </a:prstGeom>
          <a:noFill/>
        </p:spPr>
        <p:txBody>
          <a:bodyPr wrap="square" rtlCol="0">
            <a:spAutoFit/>
          </a:bodyPr>
          <a:lstStyle/>
          <a:p>
            <a:pPr algn="just"/>
            <a:r>
              <a:rPr lang="en-US" sz="1600" b="1" u="sng" dirty="0" smtClean="0"/>
              <a:t>Judas the betrayer was present at the sacramental service. He received from Jesus the emblems of His broken body and His spilled blood.</a:t>
            </a:r>
            <a:r>
              <a:rPr lang="en-US" sz="1600" u="sng" dirty="0" smtClean="0"/>
              <a:t> </a:t>
            </a:r>
            <a:r>
              <a:rPr lang="en-US" sz="1600" dirty="0" smtClean="0"/>
              <a:t>He heard the words, “This do in remembrance of Me.” And sitting there in the very presence of the Lamb of God, the betrayer brooded upon his own dark purposes, and cherished his sullen, revengeful thoughts. {DA 653.4}</a:t>
            </a:r>
          </a:p>
          <a:p>
            <a:pPr algn="just"/>
            <a:r>
              <a:rPr lang="en-US" sz="1600" dirty="0" smtClean="0"/>
              <a:t>At the feet washing, Christ had given convincing proof that He understood the character of Judas. “Ye are not all clean” (John 13:11), He said. These words convinced the false disciple that Christ read his secret purpose. </a:t>
            </a:r>
            <a:r>
              <a:rPr lang="en-US" sz="1600" b="1" dirty="0" smtClean="0"/>
              <a:t>Now Christ spoke out more plainly. As they were seated at the table He said, looking upon His disciples, “I speak not of you all: I know whom I have chosen: but that the scripture may be fulfilled, He that </a:t>
            </a:r>
            <a:r>
              <a:rPr lang="en-US" sz="1600" b="1" dirty="0" err="1" smtClean="0"/>
              <a:t>eateth</a:t>
            </a:r>
            <a:r>
              <a:rPr lang="en-US" sz="1600" b="1" dirty="0" smtClean="0"/>
              <a:t> bread with Me hath lifted up his heel against Me.” {DA 653.5}</a:t>
            </a:r>
            <a:r>
              <a:rPr lang="en-US" sz="1600" dirty="0" smtClean="0"/>
              <a:t> Even now the disciples did not suspect Judas. But they saw that Christ appeared greatly troubled. A cloud settled over them all, a premonition of some dreadful calamity, the nature of which they did not understand. As they ate in silence, Jesus said, “Verily I say unto you, that one of you shall betray Me.” {DA 654.1}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gtEl>
                                        <p:attrNameLst>
                                          <p:attrName>ppt_x</p:attrName>
                                          <p:attrName>ppt_y</p:attrName>
                                        </p:attrNameLst>
                                      </p:cBhvr>
                                    </p:animMotion>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8"/>
                                        </p:tgtEl>
                                        <p:attrNameLst>
                                          <p:attrName>ppt_x</p:attrName>
                                          <p:attrName>ppt_y</p:attrName>
                                        </p:attrNameLst>
                                      </p:cBhvr>
                                    </p:animMotion>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04800"/>
            <a:ext cx="8610600" cy="1143000"/>
          </a:xfrm>
        </p:spPr>
        <p:txBody>
          <a:bodyPr/>
          <a:lstStyle/>
          <a:p>
            <a:r>
              <a:rPr lang="en-US" dirty="0" smtClean="0">
                <a:latin typeface="Bernard MT Condensed" pitchFamily="18" charset="0"/>
              </a:rPr>
              <a:t>1</a:t>
            </a:r>
            <a:r>
              <a:rPr lang="en-US" baseline="30000" dirty="0" smtClean="0">
                <a:latin typeface="Bernard MT Condensed" pitchFamily="18" charset="0"/>
              </a:rPr>
              <a:t>ST</a:t>
            </a:r>
            <a:r>
              <a:rPr lang="en-US" dirty="0" smtClean="0">
                <a:latin typeface="Bernard MT Condensed" pitchFamily="18" charset="0"/>
              </a:rPr>
              <a:t> Upper Room Experience Cont</a:t>
            </a:r>
            <a:endParaRPr lang="en-US" dirty="0"/>
          </a:p>
        </p:txBody>
      </p:sp>
      <p:sp>
        <p:nvSpPr>
          <p:cNvPr id="4" name="TextBox 3"/>
          <p:cNvSpPr txBox="1"/>
          <p:nvPr/>
        </p:nvSpPr>
        <p:spPr>
          <a:xfrm>
            <a:off x="150812" y="1447800"/>
            <a:ext cx="8153400" cy="3297826"/>
          </a:xfrm>
          <a:prstGeom prst="rect">
            <a:avLst/>
          </a:prstGeom>
          <a:noFill/>
        </p:spPr>
        <p:txBody>
          <a:bodyPr wrap="square" rtlCol="0">
            <a:spAutoFit/>
          </a:bodyPr>
          <a:lstStyle/>
          <a:p>
            <a:pPr algn="just">
              <a:buFont typeface="Wingdings" pitchFamily="2" charset="2"/>
              <a:buChar char="Ø"/>
            </a:pPr>
            <a:r>
              <a:rPr lang="en-US" sz="1730" b="1" dirty="0" smtClean="0"/>
              <a:t> As they realized the import of His words, and remembered how true His sayings were, fear and self-distrust seized them. They began to search their own hearts to see if one thought against their Master were harbored there. With the most painful emotion, one after another inquired, “Lord, is it I?” But Judas sat silent… The disciples had searched one another’s faces closely as they asked, “Lord, is it I?” And now the silence of Judas drew all eyes to him. Amid the confusion of questions and expressions of astonishment, Judas had not heard the words of Jesus in answer to John’s question. But now, to escape the scrutiny of the disciples, he asked as they had done, “Master, is it I?” Jesus solemnly replied, “Thou hast said.”</a:t>
            </a:r>
            <a:r>
              <a:rPr lang="en-US" sz="1730" dirty="0" smtClean="0"/>
              <a:t> {DA 654.2}</a:t>
            </a:r>
          </a:p>
          <a:p>
            <a:endParaRPr lang="en-US" dirty="0"/>
          </a:p>
        </p:txBody>
      </p:sp>
      <p:sp>
        <p:nvSpPr>
          <p:cNvPr id="5" name="TextBox 4"/>
          <p:cNvSpPr txBox="1"/>
          <p:nvPr/>
        </p:nvSpPr>
        <p:spPr>
          <a:xfrm>
            <a:off x="150812" y="4495800"/>
            <a:ext cx="8229600" cy="2222147"/>
          </a:xfrm>
          <a:prstGeom prst="rect">
            <a:avLst/>
          </a:prstGeom>
          <a:noFill/>
        </p:spPr>
        <p:txBody>
          <a:bodyPr wrap="square" rtlCol="0">
            <a:spAutoFit/>
          </a:bodyPr>
          <a:lstStyle/>
          <a:p>
            <a:pPr algn="just">
              <a:buFont typeface="Wingdings" pitchFamily="2" charset="2"/>
              <a:buChar char="Ø"/>
            </a:pPr>
            <a:r>
              <a:rPr lang="en-US" sz="1730" b="1" u="sng" dirty="0" smtClean="0"/>
              <a:t> In surprise and confusion at the exposure of his purpose, Judas rose hastily to leave the room. “Then said Jesus unto him, That thou doest, do quickly.... He then having received the sop went immediately out: and it was night.</a:t>
            </a:r>
            <a:r>
              <a:rPr lang="en-US" sz="1730" dirty="0" smtClean="0"/>
              <a:t>” {DA 654.3}</a:t>
            </a:r>
          </a:p>
          <a:p>
            <a:pPr algn="just">
              <a:buFont typeface="Wingdings" pitchFamily="2" charset="2"/>
              <a:buChar char="Ø"/>
            </a:pPr>
            <a:r>
              <a:rPr lang="en-US" sz="1730" b="1" u="sng" dirty="0" smtClean="0"/>
              <a:t> Until this step was taken, Judas had not passed beyond the possibility of repentance. But when he left the presence of his Lord and his fellow disciples, the final decision had been made. He had passed the boundary line. {DA 654.4}</a:t>
            </a:r>
            <a:endParaRPr lang="en-US" sz="173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52400"/>
            <a:ext cx="11506200" cy="1096962"/>
          </a:xfrm>
        </p:spPr>
        <p:txBody>
          <a:bodyPr>
            <a:normAutofit/>
          </a:bodyPr>
          <a:lstStyle/>
          <a:p>
            <a:pPr algn="r"/>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a:t>
            </a:r>
            <a:endParaRPr lang="en-US" dirty="0">
              <a:latin typeface="Bernard MT Condensed" pitchFamily="18" charset="0"/>
            </a:endParaRPr>
          </a:p>
        </p:txBody>
      </p:sp>
      <p:cxnSp>
        <p:nvCxnSpPr>
          <p:cNvPr id="6" name="Straight Connector 5"/>
          <p:cNvCxnSpPr/>
          <p:nvPr/>
        </p:nvCxnSpPr>
        <p:spPr>
          <a:xfrm>
            <a:off x="531812" y="2819400"/>
            <a:ext cx="3581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617912" y="2324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6512" y="2324100"/>
            <a:ext cx="991394" cy="794"/>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65809" y="2514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294209" y="2514203"/>
            <a:ext cx="610394" cy="1588"/>
          </a:xfrm>
          <a:prstGeom prst="line">
            <a:avLst/>
          </a:prstGeom>
          <a:ln w="57150">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35" name="Picture 3" descr="C:\Users\User\AppData\Local\Microsoft\Windows\INetCache\IE\0WCAAP1C\1200px-Christian_cross_trans.svg[1].png"/>
          <p:cNvPicPr>
            <a:picLocks noChangeAspect="1" noChangeArrowheads="1"/>
          </p:cNvPicPr>
          <p:nvPr/>
        </p:nvPicPr>
        <p:blipFill>
          <a:blip r:embed="rId3" cstate="print">
            <a:lum bright="100000"/>
          </a:blip>
          <a:srcRect/>
          <a:stretch>
            <a:fillRect/>
          </a:stretch>
        </p:blipFill>
        <p:spPr bwMode="auto">
          <a:xfrm>
            <a:off x="455612" y="1447800"/>
            <a:ext cx="177432" cy="318453"/>
          </a:xfrm>
          <a:prstGeom prst="rect">
            <a:avLst/>
          </a:prstGeom>
          <a:noFill/>
          <a:ln w="19050">
            <a:noFill/>
          </a:ln>
          <a:effectLst/>
        </p:spPr>
      </p:pic>
      <p:sp>
        <p:nvSpPr>
          <p:cNvPr id="36" name="TextBox 35"/>
          <p:cNvSpPr txBox="1"/>
          <p:nvPr/>
        </p:nvSpPr>
        <p:spPr>
          <a:xfrm>
            <a:off x="3656012" y="1219200"/>
            <a:ext cx="914400" cy="584775"/>
          </a:xfrm>
          <a:prstGeom prst="rect">
            <a:avLst/>
          </a:prstGeom>
          <a:noFill/>
          <a:ln w="19050">
            <a:noFill/>
          </a:ln>
          <a:effectLst>
            <a:glow rad="101600">
              <a:schemeClr val="accent2">
                <a:satMod val="175000"/>
                <a:alpha val="40000"/>
              </a:schemeClr>
            </a:glow>
          </a:effectLst>
        </p:spPr>
        <p:txBody>
          <a:bodyPr wrap="square" rtlCol="0">
            <a:spAutoFit/>
          </a:bodyPr>
          <a:lstStyle/>
          <a:p>
            <a:pPr algn="ctr"/>
            <a:r>
              <a:rPr lang="en-US" sz="1600" b="1" dirty="0" smtClean="0"/>
              <a:t>Pent.</a:t>
            </a:r>
          </a:p>
          <a:p>
            <a:pPr algn="ctr"/>
            <a:r>
              <a:rPr lang="en-US" sz="1600" b="1" dirty="0" smtClean="0"/>
              <a:t>“Work”</a:t>
            </a:r>
            <a:endParaRPr lang="en-US" sz="1600" b="1" dirty="0"/>
          </a:p>
        </p:txBody>
      </p:sp>
      <p:sp>
        <p:nvSpPr>
          <p:cNvPr id="37" name="TextBox 36"/>
          <p:cNvSpPr txBox="1"/>
          <p:nvPr/>
        </p:nvSpPr>
        <p:spPr>
          <a:xfrm>
            <a:off x="2284412" y="1828800"/>
            <a:ext cx="1371600" cy="338554"/>
          </a:xfrm>
          <a:prstGeom prst="rect">
            <a:avLst/>
          </a:prstGeom>
          <a:noFill/>
          <a:ln w="19050">
            <a:noFill/>
          </a:ln>
          <a:effectLst>
            <a:glow rad="101600">
              <a:schemeClr val="accent2">
                <a:satMod val="175000"/>
                <a:alpha val="40000"/>
              </a:schemeClr>
            </a:glow>
          </a:effectLst>
        </p:spPr>
        <p:txBody>
          <a:bodyPr wrap="square" rtlCol="0">
            <a:spAutoFit/>
          </a:bodyPr>
          <a:lstStyle/>
          <a:p>
            <a:pPr algn="ctr"/>
            <a:r>
              <a:rPr lang="en-US" sz="1600" b="1" dirty="0" smtClean="0"/>
              <a:t>Pent.</a:t>
            </a:r>
          </a:p>
        </p:txBody>
      </p:sp>
      <p:sp>
        <p:nvSpPr>
          <p:cNvPr id="77" name="Arc 76"/>
          <p:cNvSpPr/>
          <p:nvPr/>
        </p:nvSpPr>
        <p:spPr>
          <a:xfrm rot="16200000">
            <a:off x="1811377" y="-567361"/>
            <a:ext cx="1066800" cy="3581400"/>
          </a:xfrm>
          <a:prstGeom prst="arc">
            <a:avLst>
              <a:gd name="adj1" fmla="val 16358552"/>
              <a:gd name="adj2" fmla="val 524178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TextBox 77"/>
          <p:cNvSpPr txBox="1"/>
          <p:nvPr/>
        </p:nvSpPr>
        <p:spPr>
          <a:xfrm>
            <a:off x="1751012" y="838200"/>
            <a:ext cx="1066800" cy="369332"/>
          </a:xfrm>
          <a:prstGeom prst="rect">
            <a:avLst/>
          </a:prstGeom>
          <a:noFill/>
        </p:spPr>
        <p:txBody>
          <a:bodyPr wrap="square" rtlCol="0">
            <a:spAutoFit/>
          </a:bodyPr>
          <a:lstStyle/>
          <a:p>
            <a:pPr algn="ctr"/>
            <a:r>
              <a:rPr lang="en-US" b="1" dirty="0" smtClean="0">
                <a:solidFill>
                  <a:srgbClr val="FF7619"/>
                </a:solidFill>
                <a:latin typeface="Candara" pitchFamily="34" charset="0"/>
              </a:rPr>
              <a:t>Harvest</a:t>
            </a:r>
            <a:endParaRPr lang="en-US" b="1" dirty="0">
              <a:solidFill>
                <a:srgbClr val="FF7619"/>
              </a:solidFill>
              <a:latin typeface="Candara" pitchFamily="34" charset="0"/>
            </a:endParaRPr>
          </a:p>
        </p:txBody>
      </p:sp>
      <p:sp>
        <p:nvSpPr>
          <p:cNvPr id="80" name="TextBox 79"/>
          <p:cNvSpPr txBox="1"/>
          <p:nvPr/>
        </p:nvSpPr>
        <p:spPr>
          <a:xfrm>
            <a:off x="1065212" y="3276600"/>
            <a:ext cx="2743200" cy="369332"/>
          </a:xfrm>
          <a:prstGeom prst="rect">
            <a:avLst/>
          </a:prstGeom>
          <a:noFill/>
          <a:ln w="6350">
            <a:solidFill>
              <a:schemeClr val="tx1"/>
            </a:solidFill>
          </a:ln>
        </p:spPr>
        <p:txBody>
          <a:bodyPr wrap="square" rtlCol="0">
            <a:spAutoFit/>
          </a:bodyPr>
          <a:lstStyle/>
          <a:p>
            <a:pPr algn="ctr"/>
            <a:r>
              <a:rPr lang="en-US" b="1" dirty="0" smtClean="0">
                <a:latin typeface="Ink Free" pitchFamily="66" charset="0"/>
              </a:rPr>
              <a:t>1. Disciples</a:t>
            </a:r>
            <a:endParaRPr lang="en-US" b="1" dirty="0">
              <a:latin typeface="Ink Free" pitchFamily="66" charset="0"/>
            </a:endParaRPr>
          </a:p>
        </p:txBody>
      </p:sp>
      <p:pic>
        <p:nvPicPr>
          <p:cNvPr id="81" name="Picture 7" descr="C:\Users\User\AppData\Local\Microsoft\Windows\INetCache\IE\AOE6MOYD\Door-Transparent[1].png"/>
          <p:cNvPicPr>
            <a:picLocks noChangeAspect="1" noChangeArrowheads="1"/>
          </p:cNvPicPr>
          <p:nvPr/>
        </p:nvPicPr>
        <p:blipFill>
          <a:blip r:embed="rId4" cstate="print">
            <a:duotone>
              <a:prstClr val="black"/>
              <a:srgbClr val="D9C3A5">
                <a:tint val="50000"/>
                <a:satMod val="180000"/>
              </a:srgbClr>
            </a:duotone>
            <a:lum bright="55000" contrast="73000"/>
          </a:blip>
          <a:srcRect/>
          <a:stretch>
            <a:fillRect/>
          </a:stretch>
        </p:blipFill>
        <p:spPr bwMode="auto">
          <a:xfrm>
            <a:off x="455612" y="2895600"/>
            <a:ext cx="353962" cy="609600"/>
          </a:xfrm>
          <a:prstGeom prst="rect">
            <a:avLst/>
          </a:prstGeom>
          <a:noFill/>
        </p:spPr>
      </p:pic>
      <p:sp>
        <p:nvSpPr>
          <p:cNvPr id="103" name="TextBox 102"/>
          <p:cNvSpPr txBox="1"/>
          <p:nvPr/>
        </p:nvSpPr>
        <p:spPr>
          <a:xfrm>
            <a:off x="684212" y="2514600"/>
            <a:ext cx="457200" cy="307777"/>
          </a:xfrm>
          <a:prstGeom prst="rect">
            <a:avLst/>
          </a:prstGeom>
          <a:noFill/>
        </p:spPr>
        <p:txBody>
          <a:bodyPr wrap="square" rtlCol="0">
            <a:spAutoFit/>
          </a:bodyPr>
          <a:lstStyle/>
          <a:p>
            <a:r>
              <a:rPr lang="en-US" sz="1400" b="1" dirty="0" smtClean="0">
                <a:latin typeface="Ink Free" pitchFamily="66" charset="0"/>
              </a:rPr>
              <a:t>40</a:t>
            </a:r>
            <a:endParaRPr lang="en-US" sz="1400" b="1" dirty="0">
              <a:latin typeface="Ink Free" pitchFamily="66" charset="0"/>
            </a:endParaRPr>
          </a:p>
        </p:txBody>
      </p:sp>
      <p:sp>
        <p:nvSpPr>
          <p:cNvPr id="109" name="TextBox 108"/>
          <p:cNvSpPr txBox="1"/>
          <p:nvPr/>
        </p:nvSpPr>
        <p:spPr>
          <a:xfrm>
            <a:off x="1827212" y="2514600"/>
            <a:ext cx="457200" cy="307777"/>
          </a:xfrm>
          <a:prstGeom prst="rect">
            <a:avLst/>
          </a:prstGeom>
          <a:noFill/>
        </p:spPr>
        <p:txBody>
          <a:bodyPr wrap="square" rtlCol="0">
            <a:spAutoFit/>
          </a:bodyPr>
          <a:lstStyle/>
          <a:p>
            <a:r>
              <a:rPr lang="en-US" sz="1400" b="1" dirty="0" smtClean="0">
                <a:latin typeface="Ink Free" pitchFamily="66" charset="0"/>
              </a:rPr>
              <a:t>10</a:t>
            </a:r>
            <a:endParaRPr lang="en-US" sz="1400" b="1" dirty="0">
              <a:latin typeface="Ink Free" pitchFamily="66" charset="0"/>
            </a:endParaRPr>
          </a:p>
        </p:txBody>
      </p:sp>
      <p:sp>
        <p:nvSpPr>
          <p:cNvPr id="85" name="TextBox 84"/>
          <p:cNvSpPr txBox="1"/>
          <p:nvPr/>
        </p:nvSpPr>
        <p:spPr>
          <a:xfrm>
            <a:off x="1293812" y="1828800"/>
            <a:ext cx="685800" cy="338554"/>
          </a:xfrm>
          <a:prstGeom prst="rect">
            <a:avLst/>
          </a:prstGeom>
          <a:noFill/>
          <a:ln w="19050">
            <a:noFill/>
          </a:ln>
          <a:effectLst>
            <a:glow rad="101600">
              <a:schemeClr val="accent2">
                <a:satMod val="175000"/>
                <a:alpha val="40000"/>
              </a:schemeClr>
            </a:glow>
          </a:effectLst>
        </p:spPr>
        <p:txBody>
          <a:bodyPr wrap="square" rtlCol="0">
            <a:spAutoFit/>
          </a:bodyPr>
          <a:lstStyle/>
          <a:p>
            <a:r>
              <a:rPr lang="en-US" sz="1600" b="1" dirty="0" err="1" smtClean="0"/>
              <a:t>Asc</a:t>
            </a:r>
            <a:r>
              <a:rPr lang="en-US" sz="1600" b="1" dirty="0" smtClean="0"/>
              <a:t>.</a:t>
            </a:r>
            <a:endParaRPr lang="en-US" sz="1600" b="1" dirty="0"/>
          </a:p>
        </p:txBody>
      </p:sp>
      <p:sp>
        <p:nvSpPr>
          <p:cNvPr id="102" name="Arc 101"/>
          <p:cNvSpPr/>
          <p:nvPr/>
        </p:nvSpPr>
        <p:spPr>
          <a:xfrm rot="5199889">
            <a:off x="1970672" y="3073276"/>
            <a:ext cx="1066800" cy="2209800"/>
          </a:xfrm>
          <a:prstGeom prst="arc">
            <a:avLst>
              <a:gd name="adj1" fmla="val 16339179"/>
              <a:gd name="adj2" fmla="val 5389859"/>
            </a:avLst>
          </a:prstGeom>
          <a:ln w="38100">
            <a:solidFill>
              <a:srgbClr val="A8007C"/>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TextBox 111"/>
          <p:cNvSpPr txBox="1"/>
          <p:nvPr/>
        </p:nvSpPr>
        <p:spPr>
          <a:xfrm>
            <a:off x="1522412" y="3886200"/>
            <a:ext cx="1752600" cy="646331"/>
          </a:xfrm>
          <a:prstGeom prst="rect">
            <a:avLst/>
          </a:prstGeom>
          <a:noFill/>
        </p:spPr>
        <p:txBody>
          <a:bodyPr wrap="square" rtlCol="0">
            <a:spAutoFit/>
          </a:bodyPr>
          <a:lstStyle/>
          <a:p>
            <a:pPr algn="ctr"/>
            <a:r>
              <a:rPr lang="en-US" b="1" dirty="0" smtClean="0">
                <a:latin typeface="Ink Free" pitchFamily="66" charset="0"/>
              </a:rPr>
              <a:t>Upper Room Experience</a:t>
            </a:r>
            <a:endParaRPr lang="en-US" b="1" dirty="0">
              <a:latin typeface="Ink Free" pitchFamily="66" charset="0"/>
            </a:endParaRPr>
          </a:p>
        </p:txBody>
      </p:sp>
      <p:pic>
        <p:nvPicPr>
          <p:cNvPr id="95" name="Picture 2" descr="The Spirit Bears Witness With Our Spirit (Romans 8:16) | Simplified"/>
          <p:cNvPicPr>
            <a:picLocks noChangeAspect="1" noChangeArrowheads="1"/>
          </p:cNvPicPr>
          <p:nvPr/>
        </p:nvPicPr>
        <p:blipFill>
          <a:blip r:embed="rId5"/>
          <a:srcRect/>
          <a:stretch>
            <a:fillRect/>
          </a:stretch>
        </p:blipFill>
        <p:spPr bwMode="auto">
          <a:xfrm>
            <a:off x="5637212" y="1143000"/>
            <a:ext cx="6324600" cy="5562600"/>
          </a:xfrm>
          <a:prstGeom prst="rect">
            <a:avLst/>
          </a:prstGeom>
          <a:noFill/>
          <a:effectLst>
            <a:softEdge rad="63500"/>
          </a:effectLst>
        </p:spPr>
      </p:pic>
      <p:sp>
        <p:nvSpPr>
          <p:cNvPr id="22" name="TextBox 21"/>
          <p:cNvSpPr txBox="1"/>
          <p:nvPr/>
        </p:nvSpPr>
        <p:spPr>
          <a:xfrm>
            <a:off x="1979612" y="2819400"/>
            <a:ext cx="1066800" cy="430887"/>
          </a:xfrm>
          <a:prstGeom prst="rect">
            <a:avLst/>
          </a:prstGeom>
          <a:noFill/>
        </p:spPr>
        <p:txBody>
          <a:bodyPr wrap="square" rtlCol="0">
            <a:spAutoFit/>
          </a:bodyPr>
          <a:lstStyle/>
          <a:p>
            <a:pPr algn="ctr"/>
            <a:r>
              <a:rPr lang="en-US" sz="1100" b="1" dirty="0" smtClean="0">
                <a:latin typeface="Ink Free" pitchFamily="66" charset="0"/>
              </a:rPr>
              <a:t>Matthias anointed</a:t>
            </a:r>
            <a:endParaRPr lang="en-US" sz="1100" b="1" dirty="0">
              <a:latin typeface="Ink Free" pitchFamily="66" charset="0"/>
            </a:endParaRPr>
          </a:p>
        </p:txBody>
      </p:sp>
      <p:sp>
        <p:nvSpPr>
          <p:cNvPr id="23" name="TextBox 22"/>
          <p:cNvSpPr txBox="1"/>
          <p:nvPr/>
        </p:nvSpPr>
        <p:spPr>
          <a:xfrm>
            <a:off x="3960812" y="5410200"/>
            <a:ext cx="1676400" cy="646331"/>
          </a:xfrm>
          <a:prstGeom prst="rect">
            <a:avLst/>
          </a:prstGeom>
          <a:noFill/>
        </p:spPr>
        <p:txBody>
          <a:bodyPr wrap="square" rtlCol="0">
            <a:spAutoFit/>
          </a:bodyPr>
          <a:lstStyle/>
          <a:p>
            <a:pPr algn="ctr">
              <a:buFont typeface="Wingdings" pitchFamily="2" charset="2"/>
              <a:buChar char="q"/>
            </a:pPr>
            <a:r>
              <a:rPr lang="en-US" sz="1200" dirty="0" smtClean="0"/>
              <a:t> 11 disciples and one is added—start with 11 end with 12</a:t>
            </a:r>
            <a:endParaRPr lang="en-US" sz="1200" dirty="0"/>
          </a:p>
        </p:txBody>
      </p:sp>
      <p:sp>
        <p:nvSpPr>
          <p:cNvPr id="24" name="TextBox 23"/>
          <p:cNvSpPr txBox="1"/>
          <p:nvPr/>
        </p:nvSpPr>
        <p:spPr>
          <a:xfrm>
            <a:off x="2055812" y="5715000"/>
            <a:ext cx="1905000" cy="646331"/>
          </a:xfrm>
          <a:prstGeom prst="rect">
            <a:avLst/>
          </a:prstGeom>
          <a:noFill/>
        </p:spPr>
        <p:txBody>
          <a:bodyPr wrap="square" rtlCol="0">
            <a:spAutoFit/>
          </a:bodyPr>
          <a:lstStyle/>
          <a:p>
            <a:pPr algn="ctr">
              <a:buFont typeface="Wingdings" pitchFamily="2" charset="2"/>
              <a:buChar char="q"/>
            </a:pPr>
            <a:r>
              <a:rPr lang="en-US" sz="1200" dirty="0" smtClean="0"/>
              <a:t> The disciples  pray for and receive the Holy Spirit </a:t>
            </a:r>
          </a:p>
        </p:txBody>
      </p:sp>
      <p:sp>
        <p:nvSpPr>
          <p:cNvPr id="25" name="TextBox 24"/>
          <p:cNvSpPr txBox="1"/>
          <p:nvPr/>
        </p:nvSpPr>
        <p:spPr>
          <a:xfrm>
            <a:off x="227012" y="4876800"/>
            <a:ext cx="1371600" cy="461665"/>
          </a:xfrm>
          <a:prstGeom prst="rect">
            <a:avLst/>
          </a:prstGeom>
          <a:noFill/>
        </p:spPr>
        <p:txBody>
          <a:bodyPr wrap="square" rtlCol="0">
            <a:spAutoFit/>
          </a:bodyPr>
          <a:lstStyle/>
          <a:p>
            <a:pPr algn="ctr">
              <a:buFont typeface="Wingdings" pitchFamily="2" charset="2"/>
              <a:buChar char="q"/>
            </a:pPr>
            <a:r>
              <a:rPr lang="en-US" sz="1200" dirty="0" smtClean="0"/>
              <a:t> Disciples in one accord</a:t>
            </a:r>
            <a:endParaRPr lang="en-US" sz="1200" dirty="0"/>
          </a:p>
        </p:txBody>
      </p:sp>
      <p:sp>
        <p:nvSpPr>
          <p:cNvPr id="27" name="Rectangle 26"/>
          <p:cNvSpPr/>
          <p:nvPr/>
        </p:nvSpPr>
        <p:spPr>
          <a:xfrm>
            <a:off x="1293812" y="6396335"/>
            <a:ext cx="2057400" cy="461665"/>
          </a:xfrm>
          <a:prstGeom prst="rect">
            <a:avLst/>
          </a:prstGeom>
        </p:spPr>
        <p:txBody>
          <a:bodyPr wrap="square">
            <a:spAutoFit/>
          </a:bodyPr>
          <a:lstStyle/>
          <a:p>
            <a:pPr algn="ctr">
              <a:buFont typeface="Wingdings" pitchFamily="2" charset="2"/>
              <a:buChar char="q"/>
            </a:pPr>
            <a:r>
              <a:rPr lang="en-US" sz="1200" dirty="0" smtClean="0"/>
              <a:t> Anointing of Matthias -- organization</a:t>
            </a:r>
          </a:p>
        </p:txBody>
      </p:sp>
      <p:sp>
        <p:nvSpPr>
          <p:cNvPr id="28" name="TextBox 27"/>
          <p:cNvSpPr txBox="1"/>
          <p:nvPr/>
        </p:nvSpPr>
        <p:spPr>
          <a:xfrm>
            <a:off x="3884612" y="6248400"/>
            <a:ext cx="1295400" cy="461665"/>
          </a:xfrm>
          <a:prstGeom prst="rect">
            <a:avLst/>
          </a:prstGeom>
          <a:noFill/>
        </p:spPr>
        <p:txBody>
          <a:bodyPr wrap="square" rtlCol="0">
            <a:spAutoFit/>
          </a:bodyPr>
          <a:lstStyle/>
          <a:p>
            <a:pPr>
              <a:buFont typeface="Wingdings" pitchFamily="2" charset="2"/>
              <a:buChar char="q"/>
            </a:pPr>
            <a:r>
              <a:rPr lang="en-US" sz="1200" dirty="0" smtClean="0"/>
              <a:t> Setting aside differences</a:t>
            </a:r>
            <a:endParaRPr lang="en-US" sz="1200" dirty="0"/>
          </a:p>
        </p:txBody>
      </p:sp>
      <p:sp>
        <p:nvSpPr>
          <p:cNvPr id="29" name="TextBox 28"/>
          <p:cNvSpPr txBox="1"/>
          <p:nvPr/>
        </p:nvSpPr>
        <p:spPr>
          <a:xfrm>
            <a:off x="3884612" y="4572000"/>
            <a:ext cx="1752600" cy="646331"/>
          </a:xfrm>
          <a:prstGeom prst="rect">
            <a:avLst/>
          </a:prstGeom>
          <a:noFill/>
        </p:spPr>
        <p:txBody>
          <a:bodyPr wrap="square" rtlCol="0">
            <a:spAutoFit/>
          </a:bodyPr>
          <a:lstStyle/>
          <a:p>
            <a:pPr algn="ctr">
              <a:buFont typeface="Wingdings" pitchFamily="2" charset="2"/>
              <a:buChar char="q"/>
            </a:pPr>
            <a:r>
              <a:rPr lang="en-US" sz="1200" dirty="0" smtClean="0"/>
              <a:t> In mind and character they have become like Christ</a:t>
            </a:r>
            <a:endParaRPr lang="en-US" sz="1200" dirty="0"/>
          </a:p>
        </p:txBody>
      </p:sp>
      <p:sp>
        <p:nvSpPr>
          <p:cNvPr id="30" name="TextBox 29"/>
          <p:cNvSpPr txBox="1"/>
          <p:nvPr/>
        </p:nvSpPr>
        <p:spPr>
          <a:xfrm>
            <a:off x="0" y="5638800"/>
            <a:ext cx="1903412" cy="646331"/>
          </a:xfrm>
          <a:prstGeom prst="rect">
            <a:avLst/>
          </a:prstGeom>
          <a:noFill/>
        </p:spPr>
        <p:txBody>
          <a:bodyPr wrap="square" rtlCol="0">
            <a:spAutoFit/>
          </a:bodyPr>
          <a:lstStyle/>
          <a:p>
            <a:pPr algn="ctr">
              <a:buFont typeface="Wingdings" pitchFamily="2" charset="2"/>
              <a:buChar char="q"/>
            </a:pPr>
            <a:r>
              <a:rPr lang="en-US" sz="1200" dirty="0" smtClean="0"/>
              <a:t> Truths that they could not understand is now understood </a:t>
            </a:r>
            <a:endParaRPr lang="en-US" sz="1200" dirty="0"/>
          </a:p>
        </p:txBody>
      </p:sp>
      <p:cxnSp>
        <p:nvCxnSpPr>
          <p:cNvPr id="32" name="Straight Connector 31"/>
          <p:cNvCxnSpPr/>
          <p:nvPr/>
        </p:nvCxnSpPr>
        <p:spPr>
          <a:xfrm rot="10800000" flipV="1">
            <a:off x="608012" y="4572000"/>
            <a:ext cx="838200" cy="304800"/>
          </a:xfrm>
          <a:prstGeom prst="line">
            <a:avLst/>
          </a:prstGeom>
          <a:ln w="28575">
            <a:solidFill>
              <a:srgbClr val="A8007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513409" y="4876403"/>
            <a:ext cx="304800" cy="153194"/>
          </a:xfrm>
          <a:prstGeom prst="line">
            <a:avLst/>
          </a:prstGeom>
          <a:ln w="28575">
            <a:solidFill>
              <a:srgbClr val="A8007C"/>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03612" y="4419600"/>
            <a:ext cx="762000" cy="228600"/>
          </a:xfrm>
          <a:prstGeom prst="line">
            <a:avLst/>
          </a:prstGeom>
          <a:ln w="28575">
            <a:solidFill>
              <a:srgbClr val="A8007C"/>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903412" y="5181600"/>
            <a:ext cx="914400" cy="152400"/>
          </a:xfrm>
          <a:prstGeom prst="line">
            <a:avLst/>
          </a:prstGeom>
          <a:ln w="28575">
            <a:solidFill>
              <a:srgbClr val="A8007C"/>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98812" y="4648200"/>
            <a:ext cx="914400" cy="762000"/>
          </a:xfrm>
          <a:prstGeom prst="line">
            <a:avLst/>
          </a:prstGeom>
          <a:ln w="28575">
            <a:solidFill>
              <a:srgbClr val="A8007C"/>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465512" y="5676900"/>
            <a:ext cx="990600" cy="152400"/>
          </a:xfrm>
          <a:prstGeom prst="line">
            <a:avLst/>
          </a:prstGeom>
          <a:ln w="28575">
            <a:solidFill>
              <a:srgbClr val="A8007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12712" y="5295900"/>
            <a:ext cx="457200" cy="228600"/>
          </a:xfrm>
          <a:prstGeom prst="line">
            <a:avLst/>
          </a:prstGeom>
          <a:ln w="28575">
            <a:solidFill>
              <a:srgbClr val="A8007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446212" y="5562600"/>
            <a:ext cx="990600" cy="685800"/>
          </a:xfrm>
          <a:prstGeom prst="line">
            <a:avLst/>
          </a:prstGeom>
          <a:ln w="28575">
            <a:solidFill>
              <a:srgbClr val="A8007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0812" y="6324600"/>
            <a:ext cx="1295400" cy="461665"/>
          </a:xfrm>
          <a:prstGeom prst="rect">
            <a:avLst/>
          </a:prstGeom>
          <a:noFill/>
        </p:spPr>
        <p:txBody>
          <a:bodyPr wrap="square" rtlCol="0">
            <a:spAutoFit/>
          </a:bodyPr>
          <a:lstStyle/>
          <a:p>
            <a:pPr>
              <a:buFont typeface="Wingdings" pitchFamily="2" charset="2"/>
              <a:buChar char="q"/>
            </a:pPr>
            <a:r>
              <a:rPr lang="en-US" sz="1200" dirty="0" smtClean="0"/>
              <a:t> Deep heart searching</a:t>
            </a:r>
            <a:endParaRPr lang="en-US" sz="1200" dirty="0"/>
          </a:p>
        </p:txBody>
      </p:sp>
      <p:cxnSp>
        <p:nvCxnSpPr>
          <p:cNvPr id="39" name="Straight Connector 38"/>
          <p:cNvCxnSpPr/>
          <p:nvPr/>
        </p:nvCxnSpPr>
        <p:spPr>
          <a:xfrm rot="16200000" flipH="1">
            <a:off x="-1588" y="6096000"/>
            <a:ext cx="381000" cy="76200"/>
          </a:xfrm>
          <a:prstGeom prst="line">
            <a:avLst/>
          </a:prstGeom>
          <a:ln w="28575">
            <a:solidFill>
              <a:srgbClr val="A8007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60612" y="5105400"/>
            <a:ext cx="1600200" cy="600164"/>
          </a:xfrm>
          <a:prstGeom prst="rect">
            <a:avLst/>
          </a:prstGeom>
          <a:noFill/>
        </p:spPr>
        <p:txBody>
          <a:bodyPr wrap="square" rtlCol="0">
            <a:spAutoFit/>
          </a:bodyPr>
          <a:lstStyle/>
          <a:p>
            <a:pPr algn="ctr">
              <a:buFont typeface="Wingdings" pitchFamily="2" charset="2"/>
              <a:buChar char="q"/>
            </a:pPr>
            <a:r>
              <a:rPr lang="en-US" sz="1100" dirty="0" smtClean="0"/>
              <a:t> Disciples humbled their hearts in true repentance</a:t>
            </a:r>
            <a:endParaRPr lang="en-US" sz="1100" dirty="0"/>
          </a:p>
        </p:txBody>
      </p:sp>
      <p:cxnSp>
        <p:nvCxnSpPr>
          <p:cNvPr id="52" name="Straight Connector 51"/>
          <p:cNvCxnSpPr/>
          <p:nvPr/>
        </p:nvCxnSpPr>
        <p:spPr>
          <a:xfrm flipV="1">
            <a:off x="3656012" y="4114800"/>
            <a:ext cx="685800" cy="152404"/>
          </a:xfrm>
          <a:prstGeom prst="line">
            <a:avLst/>
          </a:prstGeom>
          <a:ln w="28575">
            <a:solidFill>
              <a:srgbClr val="A8007C"/>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189412" y="3962400"/>
            <a:ext cx="1600199" cy="600164"/>
          </a:xfrm>
          <a:prstGeom prst="rect">
            <a:avLst/>
          </a:prstGeom>
        </p:spPr>
        <p:txBody>
          <a:bodyPr wrap="square">
            <a:spAutoFit/>
          </a:bodyPr>
          <a:lstStyle/>
          <a:p>
            <a:pPr algn="ctr">
              <a:buFont typeface="Wingdings" pitchFamily="2" charset="2"/>
              <a:buChar char="q"/>
            </a:pPr>
            <a:r>
              <a:rPr lang="en-US" sz="1100" b="1" dirty="0" smtClean="0"/>
              <a:t>Christ revealed Himself in power to His church</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hrist Appears to Disciples"/>
          <p:cNvPicPr>
            <a:picLocks noChangeAspect="1" noChangeArrowheads="1"/>
          </p:cNvPicPr>
          <p:nvPr/>
        </p:nvPicPr>
        <p:blipFill>
          <a:blip r:embed="rId2">
            <a:grayscl/>
            <a:lum bright="12000" contrast="-36000"/>
          </a:blip>
          <a:srcRect/>
          <a:stretch>
            <a:fillRect/>
          </a:stretch>
        </p:blipFill>
        <p:spPr bwMode="auto">
          <a:xfrm>
            <a:off x="6170612" y="76200"/>
            <a:ext cx="6018213" cy="4114800"/>
          </a:xfrm>
          <a:prstGeom prst="rect">
            <a:avLst/>
          </a:prstGeom>
          <a:noFill/>
          <a:effectLst>
            <a:outerShdw blurRad="63500" sx="102000" sy="102000" algn="ctr" rotWithShape="0">
              <a:prstClr val="black">
                <a:alpha val="40000"/>
              </a:prstClr>
            </a:outerShdw>
            <a:softEdge rad="127000"/>
          </a:effectLst>
        </p:spPr>
      </p:pic>
      <p:sp>
        <p:nvSpPr>
          <p:cNvPr id="2" name="Title 1"/>
          <p:cNvSpPr>
            <a:spLocks noGrp="1"/>
          </p:cNvSpPr>
          <p:nvPr>
            <p:ph type="title"/>
          </p:nvPr>
        </p:nvSpPr>
        <p:spPr>
          <a:xfrm>
            <a:off x="150812" y="304800"/>
            <a:ext cx="11199971" cy="1143000"/>
          </a:xfrm>
        </p:spPr>
        <p:txBody>
          <a:bodyPr>
            <a:normAutofit/>
          </a:bodyPr>
          <a:lstStyle/>
          <a:p>
            <a:r>
              <a:rPr lang="en-US" dirty="0" smtClean="0">
                <a:latin typeface="Bernard MT Condensed" pitchFamily="18" charset="0"/>
              </a:rPr>
              <a:t>The Days Before Pentecost</a:t>
            </a:r>
            <a:endParaRPr lang="en-US" dirty="0">
              <a:latin typeface="Bernard MT Condensed" pitchFamily="18" charset="0"/>
            </a:endParaRPr>
          </a:p>
        </p:txBody>
      </p:sp>
      <p:sp>
        <p:nvSpPr>
          <p:cNvPr id="6" name="TextBox 5"/>
          <p:cNvSpPr txBox="1"/>
          <p:nvPr/>
        </p:nvSpPr>
        <p:spPr>
          <a:xfrm>
            <a:off x="150812" y="1295400"/>
            <a:ext cx="8001000" cy="5355312"/>
          </a:xfrm>
          <a:prstGeom prst="rect">
            <a:avLst/>
          </a:prstGeom>
          <a:noFill/>
        </p:spPr>
        <p:txBody>
          <a:bodyPr wrap="square" rtlCol="0">
            <a:spAutoFit/>
          </a:bodyPr>
          <a:lstStyle/>
          <a:p>
            <a:pPr algn="just"/>
            <a:r>
              <a:rPr lang="en-US" b="1" dirty="0" smtClean="0"/>
              <a:t>After the death of Christ the disciples were well-nigh overcome by discouragement. Their Master had been rejected, condemned, and crucified.</a:t>
            </a:r>
            <a:r>
              <a:rPr lang="en-US" dirty="0" smtClean="0"/>
              <a:t> {AA 25.1}</a:t>
            </a:r>
          </a:p>
          <a:p>
            <a:pPr algn="just"/>
            <a:r>
              <a:rPr lang="en-US" b="1" u="sng" dirty="0" smtClean="0"/>
              <a:t>Jesus had several times attempted to open the future to His disciples, but they had not cared to think about what He said. Because of this His death had come to them as a surprise; and afterward, as they reviewed the past and saw the result of their unbelief, they were filled with sorrow. When Christ was crucified, they did not believe that He would rise. He had stated plainly that He was to rise on the third day, but they were perplexed to know what He meant. This lack of comprehension left them at the time of His death in utter hopelessness. They were bitterly disappointed. Their faith did not penetrate beyond the shadow that Satan had cast athwart their horizon. All seemed vague and mysterious to them. If they had believed the </a:t>
            </a:r>
            <a:r>
              <a:rPr lang="en-US" b="1" u="sng" dirty="0" err="1" smtClean="0"/>
              <a:t>Saviour’s</a:t>
            </a:r>
            <a:r>
              <a:rPr lang="en-US" b="1" u="sng" dirty="0" smtClean="0"/>
              <a:t> words, how much sorrow they might have been spared! {AA 25.2}</a:t>
            </a:r>
            <a:endParaRPr lang="en-US" dirty="0" smtClean="0"/>
          </a:p>
          <a:p>
            <a:pPr algn="just"/>
            <a:r>
              <a:rPr lang="en-US" b="1" u="sng" dirty="0" smtClean="0"/>
              <a:t>Crushed by despondency, grief, and despair, the disciples met together in the upper chamber, and closed and fastened the doors, fearing that the fate of their beloved Teacher might be theirs. It was here that the </a:t>
            </a:r>
            <a:r>
              <a:rPr lang="en-US" b="1" u="sng" dirty="0" err="1" smtClean="0"/>
              <a:t>Saviour</a:t>
            </a:r>
            <a:r>
              <a:rPr lang="en-US" b="1" u="sng" dirty="0" smtClean="0"/>
              <a:t>, after His resurrection, appeared to them.</a:t>
            </a:r>
            <a:r>
              <a:rPr lang="en-US" dirty="0" smtClean="0"/>
              <a:t> {AA 26.1}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4340"/>
                                        </p:tgtEl>
                                        <p:attrNameLst>
                                          <p:attrName>style.visibility</p:attrName>
                                        </p:attrNameLst>
                                      </p:cBhvr>
                                      <p:to>
                                        <p:strVal val="visible"/>
                                      </p:to>
                                    </p:set>
                                    <p:anim calcmode="lin" valueType="num">
                                      <p:cBhvr>
                                        <p:cTn id="14" dur="3000" fill="hold"/>
                                        <p:tgtEl>
                                          <p:spTgt spid="14340"/>
                                        </p:tgtEl>
                                        <p:attrNameLst>
                                          <p:attrName>ppt_w</p:attrName>
                                        </p:attrNameLst>
                                      </p:cBhvr>
                                      <p:tavLst>
                                        <p:tav tm="0">
                                          <p:val>
                                            <p:fltVal val="0"/>
                                          </p:val>
                                        </p:tav>
                                        <p:tav tm="100000">
                                          <p:val>
                                            <p:strVal val="#ppt_w"/>
                                          </p:val>
                                        </p:tav>
                                      </p:tavLst>
                                    </p:anim>
                                    <p:anim calcmode="lin" valueType="num">
                                      <p:cBhvr>
                                        <p:cTn id="15" dur="3000" fill="hold"/>
                                        <p:tgtEl>
                                          <p:spTgt spid="14340"/>
                                        </p:tgtEl>
                                        <p:attrNameLst>
                                          <p:attrName>ppt_h</p:attrName>
                                        </p:attrNameLst>
                                      </p:cBhvr>
                                      <p:tavLst>
                                        <p:tav tm="0">
                                          <p:val>
                                            <p:fltVal val="0"/>
                                          </p:val>
                                        </p:tav>
                                        <p:tav tm="100000">
                                          <p:val>
                                            <p:strVal val="#ppt_h"/>
                                          </p:val>
                                        </p:tav>
                                      </p:tavLst>
                                    </p:anim>
                                    <p:anim calcmode="lin" valueType="num">
                                      <p:cBhvr>
                                        <p:cTn id="16" dur="3000" fill="hold"/>
                                        <p:tgtEl>
                                          <p:spTgt spid="14340"/>
                                        </p:tgtEl>
                                        <p:attrNameLst>
                                          <p:attrName>style.rotation</p:attrName>
                                        </p:attrNameLst>
                                      </p:cBhvr>
                                      <p:tavLst>
                                        <p:tav tm="0">
                                          <p:val>
                                            <p:fltVal val="90"/>
                                          </p:val>
                                        </p:tav>
                                        <p:tav tm="100000">
                                          <p:val>
                                            <p:fltVal val="0"/>
                                          </p:val>
                                        </p:tav>
                                      </p:tavLst>
                                    </p:anim>
                                    <p:animEffect transition="in" filter="fade">
                                      <p:cBhvr>
                                        <p:cTn id="17"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aniel Peterson: The mysterious 40-day ministry of Jesus after Easter -  Deseret News"/>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4988265" y="2805113"/>
            <a:ext cx="7200560" cy="4052887"/>
          </a:xfrm>
          <a:prstGeom prst="rect">
            <a:avLst/>
          </a:prstGeom>
          <a:noFill/>
          <a:effectLst>
            <a:softEdge rad="127000"/>
          </a:effectLst>
        </p:spPr>
      </p:pic>
      <p:sp>
        <p:nvSpPr>
          <p:cNvPr id="4" name="TextBox 3"/>
          <p:cNvSpPr txBox="1"/>
          <p:nvPr/>
        </p:nvSpPr>
        <p:spPr>
          <a:xfrm>
            <a:off x="227012" y="1371600"/>
            <a:ext cx="8001000" cy="2308324"/>
          </a:xfrm>
          <a:prstGeom prst="rect">
            <a:avLst/>
          </a:prstGeom>
          <a:noFill/>
        </p:spPr>
        <p:txBody>
          <a:bodyPr wrap="square" rtlCol="0">
            <a:spAutoFit/>
          </a:bodyPr>
          <a:lstStyle/>
          <a:p>
            <a:pPr algn="just">
              <a:buFont typeface="Wingdings" pitchFamily="2" charset="2"/>
              <a:buChar char="Ø"/>
            </a:pPr>
            <a:r>
              <a:rPr lang="en-US" b="1" u="sng" dirty="0" smtClean="0"/>
              <a:t> For forty days Christ remained on the earth, preparing the disciples for the work before them and explaining that which heretofore they had been unable to comprehend. He spoke of the prophecies concerning His advent, His rejection by the Jews, and His death, showing that every specification of these prophecies had been fulfilled. He told them that they were to regard this fulfillment of prophecy as an assurance of the power that would attend them in their future labors. “Then opened He their understanding {AA 26.2}</a:t>
            </a:r>
            <a:endParaRPr lang="en-US" dirty="0"/>
          </a:p>
        </p:txBody>
      </p:sp>
      <p:sp>
        <p:nvSpPr>
          <p:cNvPr id="6" name="TextBox 5"/>
          <p:cNvSpPr txBox="1"/>
          <p:nvPr/>
        </p:nvSpPr>
        <p:spPr>
          <a:xfrm>
            <a:off x="227012" y="3810000"/>
            <a:ext cx="8001000" cy="1477328"/>
          </a:xfrm>
          <a:prstGeom prst="rect">
            <a:avLst/>
          </a:prstGeom>
          <a:noFill/>
        </p:spPr>
        <p:txBody>
          <a:bodyPr wrap="square" rtlCol="0">
            <a:spAutoFit/>
          </a:bodyPr>
          <a:lstStyle/>
          <a:p>
            <a:pPr algn="just">
              <a:buFont typeface="Wingdings" pitchFamily="2" charset="2"/>
              <a:buChar char="Ø"/>
            </a:pPr>
            <a:r>
              <a:rPr lang="en-US" b="1" u="sng" dirty="0" smtClean="0"/>
              <a:t> Just before leaving His disciples, Christ once more plainly stated the nature of His kingdom. He recalled to their remembrance things He had previously told them regarding it. He declared that it was not His purpose to establish in this world a temporal kingdom. He was not appointed to reign as an earthly monarch on David’s throne. </a:t>
            </a:r>
            <a:r>
              <a:rPr lang="en-US" dirty="0" smtClean="0"/>
              <a:t>{AA 30.1}</a:t>
            </a:r>
            <a:endParaRPr lang="en-US" dirty="0"/>
          </a:p>
        </p:txBody>
      </p:sp>
      <p:sp>
        <p:nvSpPr>
          <p:cNvPr id="7" name="TextBox 6"/>
          <p:cNvSpPr txBox="1"/>
          <p:nvPr/>
        </p:nvSpPr>
        <p:spPr>
          <a:xfrm>
            <a:off x="227012" y="5410200"/>
            <a:ext cx="8153400" cy="1200329"/>
          </a:xfrm>
          <a:prstGeom prst="rect">
            <a:avLst/>
          </a:prstGeom>
          <a:noFill/>
        </p:spPr>
        <p:txBody>
          <a:bodyPr wrap="square" rtlCol="0">
            <a:spAutoFit/>
          </a:bodyPr>
          <a:lstStyle/>
          <a:p>
            <a:pPr algn="just">
              <a:buFont typeface="Wingdings" pitchFamily="2" charset="2"/>
              <a:buChar char="Ø"/>
            </a:pPr>
            <a:r>
              <a:rPr lang="en-US" b="1" u="sng" dirty="0" smtClean="0"/>
              <a:t> During these days that Christ spent with His disciples, they gained a new experience. As they heard their beloved Master explaining the Scriptures in the light of all that had happened, their faith in Him was fully established. {AA 27.1}</a:t>
            </a:r>
            <a:endParaRPr lang="en-US" dirty="0"/>
          </a:p>
        </p:txBody>
      </p:sp>
      <p:sp>
        <p:nvSpPr>
          <p:cNvPr id="8" name="Title 1"/>
          <p:cNvSpPr>
            <a:spLocks noGrp="1"/>
          </p:cNvSpPr>
          <p:nvPr>
            <p:ph type="title"/>
          </p:nvPr>
        </p:nvSpPr>
        <p:spPr>
          <a:xfrm>
            <a:off x="150812" y="228600"/>
            <a:ext cx="9954207" cy="1143000"/>
          </a:xfrm>
        </p:spPr>
        <p:txBody>
          <a:bodyPr>
            <a:normAutofit/>
          </a:bodyPr>
          <a:lstStyle/>
          <a:p>
            <a:r>
              <a:rPr lang="en-US" dirty="0" smtClean="0">
                <a:latin typeface="Bernard MT Condensed" pitchFamily="18" charset="0"/>
              </a:rPr>
              <a:t>The Days Before Pentecost</a:t>
            </a:r>
            <a:endParaRPr lang="en-US"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20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9954207" cy="1143000"/>
          </a:xfrm>
        </p:spPr>
        <p:txBody>
          <a:bodyPr/>
          <a:lstStyle/>
          <a:p>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 Cont’</a:t>
            </a:r>
            <a:endParaRPr lang="en-US" dirty="0"/>
          </a:p>
        </p:txBody>
      </p:sp>
      <p:sp>
        <p:nvSpPr>
          <p:cNvPr id="7" name="TextBox 6"/>
          <p:cNvSpPr txBox="1"/>
          <p:nvPr/>
        </p:nvSpPr>
        <p:spPr>
          <a:xfrm>
            <a:off x="150812" y="1828800"/>
            <a:ext cx="7313612" cy="1872307"/>
          </a:xfrm>
          <a:prstGeom prst="rect">
            <a:avLst/>
          </a:prstGeom>
          <a:noFill/>
        </p:spPr>
        <p:txBody>
          <a:bodyPr wrap="square" rtlCol="0">
            <a:spAutoFit/>
          </a:bodyPr>
          <a:lstStyle/>
          <a:p>
            <a:pPr algn="just"/>
            <a:r>
              <a:rPr lang="en-US" sz="1600" baseline="30000" dirty="0" smtClean="0">
                <a:latin typeface="Lucida Bright" pitchFamily="18" charset="0"/>
              </a:rPr>
              <a:t/>
            </a:r>
            <a:br>
              <a:rPr lang="en-US" sz="1600" baseline="30000" dirty="0" smtClean="0">
                <a:latin typeface="Lucida Bright" pitchFamily="18" charset="0"/>
              </a:rPr>
            </a:br>
            <a:r>
              <a:rPr lang="en-US" sz="1500" baseline="30000" dirty="0" smtClean="0">
                <a:latin typeface="Lucida Bright" pitchFamily="18" charset="0"/>
              </a:rPr>
              <a:t>9 </a:t>
            </a:r>
            <a:r>
              <a:rPr lang="en-US" sz="1500" b="1" dirty="0" smtClean="0">
                <a:latin typeface="Lucida Bright" pitchFamily="18" charset="0"/>
              </a:rPr>
              <a:t>And when he had spoken these things, while they beheld, he was taken up; and a cloud received him out of their sight.</a:t>
            </a:r>
            <a:endParaRPr lang="en-US" sz="1500" dirty="0" smtClean="0">
              <a:latin typeface="Lucida Bright" pitchFamily="18" charset="0"/>
            </a:endParaRPr>
          </a:p>
          <a:p>
            <a:pPr algn="just"/>
            <a:r>
              <a:rPr lang="en-US" sz="1500" b="1" baseline="30000" dirty="0" smtClean="0">
                <a:latin typeface="Lucida Bright" pitchFamily="18" charset="0"/>
              </a:rPr>
              <a:t>10 </a:t>
            </a:r>
            <a:r>
              <a:rPr lang="en-US" sz="1500" b="1" dirty="0" smtClean="0">
                <a:latin typeface="Lucida Bright" pitchFamily="18" charset="0"/>
              </a:rPr>
              <a:t>And while they looked </a:t>
            </a:r>
            <a:r>
              <a:rPr lang="en-US" sz="1500" b="1" dirty="0" err="1" smtClean="0">
                <a:latin typeface="Lucida Bright" pitchFamily="18" charset="0"/>
              </a:rPr>
              <a:t>stedfastly</a:t>
            </a:r>
            <a:r>
              <a:rPr lang="en-US" sz="1500" b="1" dirty="0" smtClean="0">
                <a:latin typeface="Lucida Bright" pitchFamily="18" charset="0"/>
              </a:rPr>
              <a:t> toward heaven as he went up, behold, two men stood by them in white apparel;</a:t>
            </a:r>
            <a:endParaRPr lang="en-US" sz="1500" dirty="0" smtClean="0">
              <a:latin typeface="Lucida Bright" pitchFamily="18" charset="0"/>
            </a:endParaRPr>
          </a:p>
          <a:p>
            <a:pPr algn="just"/>
            <a:r>
              <a:rPr lang="en-US" sz="1500" b="1" baseline="30000" dirty="0" smtClean="0">
                <a:latin typeface="Lucida Bright" pitchFamily="18" charset="0"/>
              </a:rPr>
              <a:t>11 </a:t>
            </a:r>
            <a:r>
              <a:rPr lang="en-US" sz="1500" b="1" dirty="0" smtClean="0">
                <a:latin typeface="Lucida Bright" pitchFamily="18" charset="0"/>
              </a:rPr>
              <a:t>Which also said, Ye men of Galilee, why stand ye gazing up into heaven? this same Jesus, which is taken up from you into heaven, shall so come in like manner as ye have seen him go into heaven.</a:t>
            </a:r>
            <a:endParaRPr lang="en-US" sz="1500" dirty="0">
              <a:latin typeface="Lucida Bright" pitchFamily="18" charset="0"/>
            </a:endParaRPr>
          </a:p>
        </p:txBody>
      </p:sp>
      <p:sp>
        <p:nvSpPr>
          <p:cNvPr id="8" name="TextBox 7"/>
          <p:cNvSpPr txBox="1"/>
          <p:nvPr/>
        </p:nvSpPr>
        <p:spPr>
          <a:xfrm>
            <a:off x="150812" y="3657600"/>
            <a:ext cx="7315200" cy="2862322"/>
          </a:xfrm>
          <a:prstGeom prst="rect">
            <a:avLst/>
          </a:prstGeom>
          <a:noFill/>
        </p:spPr>
        <p:txBody>
          <a:bodyPr wrap="square" rtlCol="0">
            <a:spAutoFit/>
          </a:bodyPr>
          <a:lstStyle/>
          <a:p>
            <a:pPr algn="just"/>
            <a:r>
              <a:rPr lang="en-US" sz="1500" baseline="30000" dirty="0" smtClean="0">
                <a:latin typeface="Lucida Bright" pitchFamily="18" charset="0"/>
              </a:rPr>
              <a:t>13 </a:t>
            </a:r>
            <a:r>
              <a:rPr lang="en-US" sz="1500" b="1" u="sng" dirty="0" smtClean="0">
                <a:latin typeface="Lucida Bright" pitchFamily="18" charset="0"/>
              </a:rPr>
              <a:t>And when they were come in, they went up into an upper room, </a:t>
            </a:r>
            <a:r>
              <a:rPr lang="en-US" sz="1500" b="1" dirty="0" smtClean="0">
                <a:latin typeface="Lucida Bright" pitchFamily="18" charset="0"/>
              </a:rPr>
              <a:t>where abode both Peter, and James, and John, and Andrew, Philip, and Thomas, Bartholomew [Nathanael] , and Matthew, James the son of </a:t>
            </a:r>
            <a:r>
              <a:rPr lang="en-US" sz="1500" b="1" dirty="0" err="1" smtClean="0">
                <a:latin typeface="Lucida Bright" pitchFamily="18" charset="0"/>
              </a:rPr>
              <a:t>Alphaeus</a:t>
            </a:r>
            <a:r>
              <a:rPr lang="en-US" sz="1500" b="1" dirty="0" smtClean="0">
                <a:latin typeface="Lucida Bright" pitchFamily="18" charset="0"/>
              </a:rPr>
              <a:t>, and Simon </a:t>
            </a:r>
            <a:r>
              <a:rPr lang="en-US" sz="1500" b="1" dirty="0" err="1" smtClean="0">
                <a:latin typeface="Lucida Bright" pitchFamily="18" charset="0"/>
              </a:rPr>
              <a:t>Zelotes</a:t>
            </a:r>
            <a:r>
              <a:rPr lang="en-US" sz="1500" b="1" dirty="0" smtClean="0">
                <a:latin typeface="Lucida Bright" pitchFamily="18" charset="0"/>
              </a:rPr>
              <a:t>, and Judas the brother of James.</a:t>
            </a:r>
            <a:endParaRPr lang="en-US" sz="1500" dirty="0" smtClean="0">
              <a:latin typeface="Lucida Bright" pitchFamily="18" charset="0"/>
            </a:endParaRPr>
          </a:p>
          <a:p>
            <a:pPr algn="just"/>
            <a:r>
              <a:rPr lang="en-US" sz="1500" b="1" baseline="30000" dirty="0" smtClean="0">
                <a:latin typeface="Lucida Bright" pitchFamily="18" charset="0"/>
              </a:rPr>
              <a:t>14 </a:t>
            </a:r>
            <a:r>
              <a:rPr lang="en-US" sz="1500" b="1" u="sng" dirty="0" smtClean="0">
                <a:latin typeface="Lucida Bright" pitchFamily="18" charset="0"/>
              </a:rPr>
              <a:t>These all continued with one accord in prayer and supplication, with the women, and Mary the mother of Jesus, and with his brethren.</a:t>
            </a:r>
            <a:endParaRPr lang="en-US" sz="1500" u="sng" dirty="0" smtClean="0">
              <a:latin typeface="Lucida Bright" pitchFamily="18" charset="0"/>
            </a:endParaRPr>
          </a:p>
          <a:p>
            <a:pPr algn="just"/>
            <a:r>
              <a:rPr lang="en-US" sz="1500" baseline="30000" dirty="0" smtClean="0">
                <a:latin typeface="Lucida Bright" pitchFamily="18" charset="0"/>
              </a:rPr>
              <a:t>15 </a:t>
            </a:r>
            <a:r>
              <a:rPr lang="en-US" sz="1500" u="sng" dirty="0" smtClean="0">
                <a:latin typeface="Lucida Bright" pitchFamily="18" charset="0"/>
              </a:rPr>
              <a:t>And in those days Peter stood up in the midst of the disciples, and said, </a:t>
            </a:r>
            <a:r>
              <a:rPr lang="en-US" sz="1500" dirty="0" smtClean="0">
                <a:latin typeface="Lucida Bright" pitchFamily="18" charset="0"/>
              </a:rPr>
              <a:t>(the number of names together were about an hundred and twenty,)</a:t>
            </a:r>
          </a:p>
          <a:p>
            <a:pPr algn="just"/>
            <a:r>
              <a:rPr lang="en-US" sz="1500" baseline="30000" dirty="0" smtClean="0">
                <a:latin typeface="Lucida Bright" pitchFamily="18" charset="0"/>
              </a:rPr>
              <a:t>16 </a:t>
            </a:r>
            <a:r>
              <a:rPr lang="en-US" sz="1500" u="sng" dirty="0" smtClean="0">
                <a:latin typeface="Lucida Bright" pitchFamily="18" charset="0"/>
              </a:rPr>
              <a:t>Men and brethren,</a:t>
            </a:r>
            <a:r>
              <a:rPr lang="en-US" sz="1500" dirty="0" smtClean="0">
                <a:latin typeface="Lucida Bright" pitchFamily="18" charset="0"/>
              </a:rPr>
              <a:t> this scripture must needs have been fulfilled, which the Holy Ghost by the mouth of David </a:t>
            </a:r>
            <a:r>
              <a:rPr lang="en-US" sz="1500" dirty="0" err="1" smtClean="0">
                <a:latin typeface="Lucida Bright" pitchFamily="18" charset="0"/>
              </a:rPr>
              <a:t>spake</a:t>
            </a:r>
            <a:r>
              <a:rPr lang="en-US" sz="1500" dirty="0" smtClean="0">
                <a:latin typeface="Lucida Bright" pitchFamily="18" charset="0"/>
              </a:rPr>
              <a:t> before concerning Judas, which was guide to them that took Jesus.</a:t>
            </a:r>
          </a:p>
          <a:p>
            <a:pPr algn="just"/>
            <a:r>
              <a:rPr lang="en-US" sz="1500" baseline="30000" dirty="0" smtClean="0">
                <a:latin typeface="Lucida Bright" pitchFamily="18" charset="0"/>
              </a:rPr>
              <a:t>17 </a:t>
            </a:r>
            <a:r>
              <a:rPr lang="en-US" sz="1500" b="1" dirty="0" smtClean="0">
                <a:latin typeface="Lucida Bright" pitchFamily="18" charset="0"/>
              </a:rPr>
              <a:t>For he was numbered with us, and had obtained part of this ministry.</a:t>
            </a:r>
            <a:endParaRPr lang="en-US" sz="1500" dirty="0">
              <a:latin typeface="Lucida Bright" pitchFamily="18" charset="0"/>
            </a:endParaRPr>
          </a:p>
        </p:txBody>
      </p:sp>
      <p:pic>
        <p:nvPicPr>
          <p:cNvPr id="12290" name="Picture 2" descr="Early Writings, by Ellen G. White. The Ascension of Christ"/>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7847012" y="152400"/>
            <a:ext cx="4341813" cy="6705600"/>
          </a:xfrm>
          <a:prstGeom prst="rect">
            <a:avLst/>
          </a:prstGeom>
          <a:noFill/>
          <a:effectLst>
            <a:softEdge rad="127000"/>
          </a:effectLst>
        </p:spPr>
      </p:pic>
      <p:sp>
        <p:nvSpPr>
          <p:cNvPr id="6" name="TextBox 5"/>
          <p:cNvSpPr txBox="1"/>
          <p:nvPr/>
        </p:nvSpPr>
        <p:spPr>
          <a:xfrm>
            <a:off x="227012" y="1371600"/>
            <a:ext cx="1676400" cy="400110"/>
          </a:xfrm>
          <a:prstGeom prst="rect">
            <a:avLst/>
          </a:prstGeom>
          <a:noFill/>
        </p:spPr>
        <p:txBody>
          <a:bodyPr wrap="square" rtlCol="0">
            <a:spAutoFit/>
          </a:bodyPr>
          <a:lstStyle/>
          <a:p>
            <a:r>
              <a:rPr lang="en-US" sz="2000" b="1" dirty="0" smtClean="0">
                <a:latin typeface="Broadway" pitchFamily="82" charset="0"/>
              </a:rPr>
              <a:t>ACTS 1:</a:t>
            </a:r>
            <a:endParaRPr lang="en-US" sz="2000" b="1" dirty="0">
              <a:latin typeface="Broadway" pitchFamily="82" charset="0"/>
            </a:endParaRPr>
          </a:p>
        </p:txBody>
      </p:sp>
      <p:pic>
        <p:nvPicPr>
          <p:cNvPr id="12291" name="Picture 3" descr="C:\Users\User\AppData\Local\Microsoft\Windows\INetCache\IE\IYZQCP33\iStock_000017011628Medium[1].jpg"/>
          <p:cNvPicPr>
            <a:picLocks noChangeAspect="1" noChangeArrowheads="1"/>
          </p:cNvPicPr>
          <p:nvPr/>
        </p:nvPicPr>
        <p:blipFill>
          <a:blip r:embed="rId3">
            <a:duotone>
              <a:prstClr val="black"/>
              <a:srgbClr val="D9C3A5">
                <a:tint val="50000"/>
                <a:satMod val="180000"/>
              </a:srgbClr>
            </a:duotone>
            <a:lum bright="10000" contrast="13000"/>
          </a:blip>
          <a:srcRect l="23070" t="39147" r="47938" b="25000"/>
          <a:stretch>
            <a:fillRect/>
          </a:stretch>
        </p:blipFill>
        <p:spPr bwMode="auto">
          <a:xfrm rot="2000527">
            <a:off x="9847005" y="152719"/>
            <a:ext cx="2099037" cy="2308242"/>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2000"/>
                                        <p:tgtEl>
                                          <p:spTgt spid="12290"/>
                                        </p:tgtEl>
                                      </p:cBhvr>
                                    </p:animEffect>
                                  </p:childTnLst>
                                </p:cTn>
                              </p:par>
                              <p:par>
                                <p:cTn id="15" presetID="10" presetClass="entr" presetSubtype="0" fill="hold" nodeType="with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fade">
                                      <p:cBhvr>
                                        <p:cTn id="17" dur="5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God Will See You Through&quot; a sermon by Rev. Sarah Buteux - First Churches of  Northampton, MA"/>
          <p:cNvPicPr>
            <a:picLocks noChangeAspect="1" noChangeArrowheads="1"/>
          </p:cNvPicPr>
          <p:nvPr/>
        </p:nvPicPr>
        <p:blipFill>
          <a:blip r:embed="rId2">
            <a:lum bright="-11000" contrast="19000"/>
          </a:blip>
          <a:srcRect r="1395" b="12766"/>
          <a:stretch>
            <a:fillRect/>
          </a:stretch>
        </p:blipFill>
        <p:spPr bwMode="auto">
          <a:xfrm>
            <a:off x="-77788" y="2667000"/>
            <a:ext cx="6230389" cy="4343400"/>
          </a:xfrm>
          <a:prstGeom prst="rect">
            <a:avLst/>
          </a:prstGeom>
          <a:noFill/>
          <a:effectLst>
            <a:softEdge rad="317500"/>
          </a:effectLst>
        </p:spPr>
      </p:pic>
      <p:sp>
        <p:nvSpPr>
          <p:cNvPr id="2" name="Title 1"/>
          <p:cNvSpPr>
            <a:spLocks noGrp="1"/>
          </p:cNvSpPr>
          <p:nvPr>
            <p:ph type="title"/>
          </p:nvPr>
        </p:nvSpPr>
        <p:spPr>
          <a:xfrm>
            <a:off x="227012" y="228600"/>
            <a:ext cx="9954207" cy="1143000"/>
          </a:xfrm>
        </p:spPr>
        <p:txBody>
          <a:bodyPr/>
          <a:lstStyle/>
          <a:p>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 Cont’</a:t>
            </a:r>
            <a:endParaRPr lang="en-US" dirty="0"/>
          </a:p>
        </p:txBody>
      </p:sp>
      <p:sp>
        <p:nvSpPr>
          <p:cNvPr id="6" name="TextBox 5"/>
          <p:cNvSpPr txBox="1"/>
          <p:nvPr/>
        </p:nvSpPr>
        <p:spPr>
          <a:xfrm>
            <a:off x="150812" y="1752600"/>
            <a:ext cx="5638800" cy="4278094"/>
          </a:xfrm>
          <a:prstGeom prst="rect">
            <a:avLst/>
          </a:prstGeom>
          <a:noFill/>
        </p:spPr>
        <p:txBody>
          <a:bodyPr wrap="square" rtlCol="0">
            <a:spAutoFit/>
          </a:bodyPr>
          <a:lstStyle/>
          <a:p>
            <a:pPr algn="just"/>
            <a:r>
              <a:rPr lang="en-US" sz="1600" baseline="30000" dirty="0" smtClean="0">
                <a:latin typeface="Century Gothic" pitchFamily="34" charset="0"/>
              </a:rPr>
              <a:t>21 </a:t>
            </a:r>
            <a:r>
              <a:rPr lang="en-US" sz="1600" dirty="0" smtClean="0">
                <a:latin typeface="Century Gothic" pitchFamily="34" charset="0"/>
              </a:rPr>
              <a:t>Wherefore of these men which have companied with us all the time that the Lord Jesus went in and out among us,</a:t>
            </a:r>
          </a:p>
          <a:p>
            <a:pPr algn="just"/>
            <a:r>
              <a:rPr lang="en-US" sz="1600" baseline="30000" dirty="0" smtClean="0">
                <a:latin typeface="Century Gothic" pitchFamily="34" charset="0"/>
              </a:rPr>
              <a:t>22 </a:t>
            </a:r>
            <a:r>
              <a:rPr lang="en-US" sz="1600" dirty="0" smtClean="0">
                <a:latin typeface="Century Gothic" pitchFamily="34" charset="0"/>
              </a:rPr>
              <a:t>Beginning from the baptism of John, unto that same day that he was taken up from us, must one be ordained to be a witness with us of his resurrection.</a:t>
            </a:r>
          </a:p>
          <a:p>
            <a:pPr algn="just"/>
            <a:r>
              <a:rPr lang="en-US" sz="1600" baseline="30000" dirty="0" smtClean="0">
                <a:latin typeface="Century Gothic" pitchFamily="34" charset="0"/>
              </a:rPr>
              <a:t>23 </a:t>
            </a:r>
            <a:r>
              <a:rPr lang="en-US" sz="1600" b="1" dirty="0" smtClean="0">
                <a:latin typeface="Century Gothic" pitchFamily="34" charset="0"/>
              </a:rPr>
              <a:t>And they appointed two, Joseph called </a:t>
            </a:r>
            <a:r>
              <a:rPr lang="en-US" sz="1600" b="1" dirty="0" err="1" smtClean="0">
                <a:latin typeface="Century Gothic" pitchFamily="34" charset="0"/>
              </a:rPr>
              <a:t>Barsabas</a:t>
            </a:r>
            <a:r>
              <a:rPr lang="en-US" sz="1600" b="1" dirty="0" smtClean="0">
                <a:latin typeface="Century Gothic" pitchFamily="34" charset="0"/>
              </a:rPr>
              <a:t>, who was surnamed Justus, and Matthias.</a:t>
            </a:r>
            <a:endParaRPr lang="en-US" sz="1600" dirty="0" smtClean="0">
              <a:latin typeface="Century Gothic" pitchFamily="34" charset="0"/>
            </a:endParaRPr>
          </a:p>
          <a:p>
            <a:pPr algn="just"/>
            <a:r>
              <a:rPr lang="en-US" sz="1600" baseline="30000" dirty="0" smtClean="0">
                <a:latin typeface="Century Gothic" pitchFamily="34" charset="0"/>
              </a:rPr>
              <a:t>24 </a:t>
            </a:r>
            <a:r>
              <a:rPr lang="en-US" sz="1600" b="1" dirty="0" smtClean="0">
                <a:latin typeface="Century Gothic" pitchFamily="34" charset="0"/>
              </a:rPr>
              <a:t>And they prayed, and said, Thou, Lord, which </a:t>
            </a:r>
            <a:r>
              <a:rPr lang="en-US" sz="1600" b="1" dirty="0" err="1" smtClean="0">
                <a:latin typeface="Century Gothic" pitchFamily="34" charset="0"/>
              </a:rPr>
              <a:t>knowest</a:t>
            </a:r>
            <a:r>
              <a:rPr lang="en-US" sz="1600" b="1" dirty="0" smtClean="0">
                <a:latin typeface="Century Gothic" pitchFamily="34" charset="0"/>
              </a:rPr>
              <a:t> the hearts of all men, </a:t>
            </a:r>
            <a:r>
              <a:rPr lang="en-US" sz="1600" b="1" dirty="0" err="1" smtClean="0">
                <a:latin typeface="Century Gothic" pitchFamily="34" charset="0"/>
              </a:rPr>
              <a:t>shew</a:t>
            </a:r>
            <a:r>
              <a:rPr lang="en-US" sz="1600" b="1" dirty="0" smtClean="0">
                <a:latin typeface="Century Gothic" pitchFamily="34" charset="0"/>
              </a:rPr>
              <a:t> whether of these two thou hast chosen,</a:t>
            </a:r>
          </a:p>
          <a:p>
            <a:pPr algn="just"/>
            <a:r>
              <a:rPr lang="en-US" sz="1600" b="1" baseline="30000" dirty="0" smtClean="0">
                <a:latin typeface="Century Gothic" pitchFamily="34" charset="0"/>
              </a:rPr>
              <a:t>25 </a:t>
            </a:r>
            <a:r>
              <a:rPr lang="en-US" sz="1600" b="1" dirty="0" smtClean="0">
                <a:latin typeface="Century Gothic" pitchFamily="34" charset="0"/>
              </a:rPr>
              <a:t>That he may take part of this ministry and apostleship, from which Judas by transgression fell, that he might go to his own place.</a:t>
            </a:r>
          </a:p>
          <a:p>
            <a:pPr algn="just"/>
            <a:r>
              <a:rPr lang="en-US" sz="1600" baseline="30000" dirty="0" smtClean="0">
                <a:latin typeface="Century Gothic" pitchFamily="34" charset="0"/>
              </a:rPr>
              <a:t>26 </a:t>
            </a:r>
            <a:r>
              <a:rPr lang="en-US" sz="1600" b="1" dirty="0" smtClean="0">
                <a:latin typeface="Century Gothic" pitchFamily="34" charset="0"/>
              </a:rPr>
              <a:t>And they gave forth their lots; and the lot fell upon Matthias; and he was numbered with the eleven apostles.</a:t>
            </a:r>
            <a:endParaRPr lang="en-US" sz="1600" dirty="0" smtClean="0">
              <a:latin typeface="Century Gothic" pitchFamily="34" charset="0"/>
            </a:endParaRPr>
          </a:p>
        </p:txBody>
      </p:sp>
      <p:sp>
        <p:nvSpPr>
          <p:cNvPr id="7" name="TextBox 6"/>
          <p:cNvSpPr txBox="1"/>
          <p:nvPr/>
        </p:nvSpPr>
        <p:spPr>
          <a:xfrm>
            <a:off x="6170612" y="3429000"/>
            <a:ext cx="5638800" cy="1815882"/>
          </a:xfrm>
          <a:prstGeom prst="rect">
            <a:avLst/>
          </a:prstGeom>
          <a:noFill/>
        </p:spPr>
        <p:txBody>
          <a:bodyPr wrap="square" rtlCol="0">
            <a:spAutoFit/>
          </a:bodyPr>
          <a:lstStyle/>
          <a:p>
            <a:pPr algn="just"/>
            <a:r>
              <a:rPr lang="en-US" sz="1600" dirty="0" smtClean="0">
                <a:latin typeface="Georgia" pitchFamily="18" charset="0"/>
              </a:rPr>
              <a:t>… </a:t>
            </a:r>
            <a:r>
              <a:rPr lang="en-US" sz="1600" b="1" u="sng" dirty="0" smtClean="0">
                <a:latin typeface="Georgia" pitchFamily="18" charset="0"/>
              </a:rPr>
              <a:t>And He ordained twelve, that they should be with Him, and that He might send them forth to preach.”</a:t>
            </a:r>
            <a:r>
              <a:rPr lang="en-US" sz="1600" dirty="0" smtClean="0">
                <a:latin typeface="Georgia" pitchFamily="18" charset="0"/>
              </a:rPr>
              <a:t> {DA 290.1}</a:t>
            </a:r>
          </a:p>
          <a:p>
            <a:pPr algn="just"/>
            <a:r>
              <a:rPr lang="en-US" sz="1600" b="1" u="sng" dirty="0" smtClean="0">
                <a:latin typeface="Georgia" pitchFamily="18" charset="0"/>
              </a:rPr>
              <a:t>The first step was now to be taken in the organization of the church that after Christ’s departure was to be His representative on earth. </a:t>
            </a:r>
            <a:r>
              <a:rPr lang="en-US" sz="1600" u="sng" dirty="0" smtClean="0">
                <a:latin typeface="Georgia" pitchFamily="18" charset="0"/>
              </a:rPr>
              <a:t>{DA 291.2}</a:t>
            </a:r>
            <a:endParaRPr lang="en-US" sz="1600" dirty="0">
              <a:latin typeface="Georgia" pitchFamily="18" charset="0"/>
            </a:endParaRPr>
          </a:p>
        </p:txBody>
      </p:sp>
      <p:sp>
        <p:nvSpPr>
          <p:cNvPr id="8" name="Rectangle 7"/>
          <p:cNvSpPr/>
          <p:nvPr/>
        </p:nvSpPr>
        <p:spPr>
          <a:xfrm>
            <a:off x="6170612" y="5288340"/>
            <a:ext cx="5791200" cy="1569660"/>
          </a:xfrm>
          <a:prstGeom prst="rect">
            <a:avLst/>
          </a:prstGeom>
        </p:spPr>
        <p:txBody>
          <a:bodyPr wrap="square">
            <a:spAutoFit/>
          </a:bodyPr>
          <a:lstStyle/>
          <a:p>
            <a:pPr algn="just"/>
            <a:r>
              <a:rPr lang="en-US" sz="1600" b="1" u="sng" dirty="0" smtClean="0">
                <a:latin typeface="Georgia" pitchFamily="18" charset="0"/>
              </a:rPr>
              <a:t>While Jesus was preparing the disciples for their ordination, one who had not been summoned urged his presence among them. It was Judas Iscariot, a man who professed to be a follower of Christ. He now came forward, soliciting a place in this inner circle of disciples. </a:t>
            </a:r>
            <a:r>
              <a:rPr lang="en-US" sz="1600" dirty="0" smtClean="0">
                <a:latin typeface="Georgia" pitchFamily="18" charset="0"/>
              </a:rPr>
              <a:t>{DA 293.2}</a:t>
            </a:r>
            <a:endParaRPr lang="en-US" sz="1600" dirty="0">
              <a:latin typeface="Georgia" pitchFamily="18" charset="0"/>
            </a:endParaRPr>
          </a:p>
        </p:txBody>
      </p:sp>
      <p:sp>
        <p:nvSpPr>
          <p:cNvPr id="10" name="TextBox 9"/>
          <p:cNvSpPr txBox="1"/>
          <p:nvPr/>
        </p:nvSpPr>
        <p:spPr>
          <a:xfrm>
            <a:off x="227012" y="1371600"/>
            <a:ext cx="1676400" cy="400110"/>
          </a:xfrm>
          <a:prstGeom prst="rect">
            <a:avLst/>
          </a:prstGeom>
          <a:noFill/>
        </p:spPr>
        <p:txBody>
          <a:bodyPr wrap="square" rtlCol="0">
            <a:spAutoFit/>
          </a:bodyPr>
          <a:lstStyle/>
          <a:p>
            <a:r>
              <a:rPr lang="en-US" sz="2000" b="1" dirty="0" smtClean="0">
                <a:latin typeface="Broadway" pitchFamily="82" charset="0"/>
              </a:rPr>
              <a:t>ACTS 1:</a:t>
            </a:r>
            <a:endParaRPr lang="en-US" sz="2000" b="1" dirty="0">
              <a:latin typeface="Broadway" pitchFamily="82" charset="0"/>
            </a:endParaRPr>
          </a:p>
        </p:txBody>
      </p:sp>
      <p:sp>
        <p:nvSpPr>
          <p:cNvPr id="11" name="TextBox 10"/>
          <p:cNvSpPr txBox="1"/>
          <p:nvPr/>
        </p:nvSpPr>
        <p:spPr>
          <a:xfrm>
            <a:off x="8532812" y="1219200"/>
            <a:ext cx="3656013" cy="1200329"/>
          </a:xfrm>
          <a:prstGeom prst="rect">
            <a:avLst/>
          </a:prstGeom>
          <a:noFill/>
          <a:ln>
            <a:solidFill>
              <a:schemeClr val="tx1"/>
            </a:solidFill>
          </a:ln>
        </p:spPr>
        <p:txBody>
          <a:bodyPr wrap="square" rtlCol="0">
            <a:spAutoFit/>
          </a:bodyPr>
          <a:lstStyle/>
          <a:p>
            <a:pPr algn="r"/>
            <a:r>
              <a:rPr lang="en-US" sz="2400" dirty="0" smtClean="0"/>
              <a:t>Side Note the ordination of Matthias in reference to organization.</a:t>
            </a:r>
            <a:endParaRPr lang="en-US" sz="2400" dirty="0"/>
          </a:p>
        </p:txBody>
      </p:sp>
      <p:sp>
        <p:nvSpPr>
          <p:cNvPr id="12" name="TextBox 11"/>
          <p:cNvSpPr txBox="1"/>
          <p:nvPr/>
        </p:nvSpPr>
        <p:spPr>
          <a:xfrm>
            <a:off x="6246812" y="2743200"/>
            <a:ext cx="4343400" cy="553998"/>
          </a:xfrm>
          <a:prstGeom prst="rect">
            <a:avLst/>
          </a:prstGeom>
          <a:noFill/>
        </p:spPr>
        <p:txBody>
          <a:bodyPr wrap="square" rtlCol="0">
            <a:spAutoFit/>
          </a:bodyPr>
          <a:lstStyle/>
          <a:p>
            <a:r>
              <a:rPr lang="en-US" sz="1500" b="1" dirty="0" smtClean="0">
                <a:latin typeface="Eras Bold ITC" pitchFamily="34" charset="0"/>
              </a:rPr>
              <a:t>Christ originally ordained 12 as the 1</a:t>
            </a:r>
            <a:r>
              <a:rPr lang="en-US" sz="1500" b="1" baseline="30000" dirty="0" smtClean="0">
                <a:latin typeface="Eras Bold ITC" pitchFamily="34" charset="0"/>
              </a:rPr>
              <a:t>st</a:t>
            </a:r>
            <a:r>
              <a:rPr lang="en-US" sz="1500" b="1" dirty="0" smtClean="0">
                <a:latin typeface="Eras Bold ITC" pitchFamily="34" charset="0"/>
              </a:rPr>
              <a:t> step to organization of the church.</a:t>
            </a:r>
            <a:endParaRPr lang="en-US" sz="1500" b="1" dirty="0">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20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from="(-#ppt_w/2)" to="(#ppt_x)" calcmode="lin" valueType="num">
                                      <p:cBhvr>
                                        <p:cTn id="26" dur="600" fill="hold">
                                          <p:stCondLst>
                                            <p:cond delay="0"/>
                                          </p:stCondLst>
                                        </p:cTn>
                                        <p:tgtEl>
                                          <p:spTgt spid="12"/>
                                        </p:tgtEl>
                                        <p:attrNameLst>
                                          <p:attrName>ppt_x</p:attrName>
                                        </p:attrNameLst>
                                      </p:cBhvr>
                                    </p:anim>
                                    <p:anim from="0" to="-1.0" calcmode="lin" valueType="num">
                                      <p:cBhvr>
                                        <p:cTn id="27" dur="200" decel="50000" autoRev="1" fill="hold">
                                          <p:stCondLst>
                                            <p:cond delay="600"/>
                                          </p:stCondLst>
                                        </p:cTn>
                                        <p:tgtEl>
                                          <p:spTgt spid="12"/>
                                        </p:tgtEl>
                                        <p:attrNameLst>
                                          <p:attrName>xshear</p:attrName>
                                        </p:attrNameLst>
                                      </p:cBhvr>
                                    </p:anim>
                                    <p:animScale>
                                      <p:cBhvr>
                                        <p:cTn id="28" dur="200" decel="100000" autoRev="1" fill="hold">
                                          <p:stCondLst>
                                            <p:cond delay="600"/>
                                          </p:stCondLst>
                                        </p:cTn>
                                        <p:tgtEl>
                                          <p:spTgt spid="12"/>
                                        </p:tgtEl>
                                      </p:cBhvr>
                                      <p:from x="100000" y="100000"/>
                                      <p:to x="80000" y="100000"/>
                                    </p:animScale>
                                    <p:anim by="(#ppt_h/3+#ppt_w*0.1)" calcmode="lin" valueType="num">
                                      <p:cBhvr additive="sum">
                                        <p:cTn id="29" dur="200" decel="100000" autoRev="1" fill="hold">
                                          <p:stCondLst>
                                            <p:cond delay="600"/>
                                          </p:stCondLst>
                                        </p:cTn>
                                        <p:tgtEl>
                                          <p:spTgt spid="12"/>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 Cont’</a:t>
            </a:r>
            <a:endParaRPr lang="en-US" dirty="0"/>
          </a:p>
        </p:txBody>
      </p:sp>
      <p:sp>
        <p:nvSpPr>
          <p:cNvPr id="4" name="TextBox 3"/>
          <p:cNvSpPr txBox="1"/>
          <p:nvPr/>
        </p:nvSpPr>
        <p:spPr>
          <a:xfrm>
            <a:off x="227012" y="1371600"/>
            <a:ext cx="9829800" cy="5355312"/>
          </a:xfrm>
          <a:prstGeom prst="rect">
            <a:avLst/>
          </a:prstGeom>
          <a:noFill/>
        </p:spPr>
        <p:txBody>
          <a:bodyPr wrap="square" rtlCol="0">
            <a:spAutoFit/>
          </a:bodyPr>
          <a:lstStyle/>
          <a:p>
            <a:pPr algn="just"/>
            <a:r>
              <a:rPr lang="en-US" b="1" u="sng" dirty="0" smtClean="0"/>
              <a:t>In obedience to Christ’s command, they waited in Jerusalem for the promise of the Father—the outpouring of the Spirit. They did not wait in idleness. The record says that they were “continually in the temple, praising and blessing God.” Luke 24:53. They also met together to present their requests to the Father in the name of Jesus. {AA 35.2}</a:t>
            </a:r>
            <a:endParaRPr lang="en-US" dirty="0" smtClean="0"/>
          </a:p>
          <a:p>
            <a:pPr algn="just"/>
            <a:r>
              <a:rPr lang="en-US" b="1" u="sng" dirty="0" smtClean="0"/>
              <a:t>As the disciples waited for the fulfillment of the promise, they humbled their hearts in true repentance and confessed their unbelief. As they called to remembrance the words that Christ had spoken to them before His death they understood more fully their meaning. Truths which had passed from their memory were again brought to their minds, and these they repeated to one another. They reproached themselves for their misapprehension of the </a:t>
            </a:r>
            <a:r>
              <a:rPr lang="en-US" b="1" u="sng" dirty="0" err="1" smtClean="0"/>
              <a:t>Saviour</a:t>
            </a:r>
            <a:r>
              <a:rPr lang="en-US" b="1" u="sng" dirty="0" smtClean="0"/>
              <a:t>. Like a procession, scene after scene of His wonderful life passed before them. As they meditated upon His pure, holy life they felt that no toil would be too hard, no sacrifice too great, if only they could bear witness in their lives to the loveliness of Christ’s character. Oh, if they could but have the past three years to live over, they thought, how differently they would act! If they could only see the Master again, how earnestly they would strive to show Him how deeply they loved Him, and how sincerely they sorrowed for having ever grieved Him by a word or an act of unbelief! But they were comforted by the thought that they were forgiven. And they determined that, so far as possible, they would atone for their unbelief by bravely confessing Him before the world. {AA 36.1}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9954207" cy="1143000"/>
          </a:xfrm>
        </p:spPr>
        <p:txBody>
          <a:bodyPr/>
          <a:lstStyle/>
          <a:p>
            <a:r>
              <a:rPr lang="en-US" dirty="0" smtClean="0">
                <a:latin typeface="Bernard MT Condensed" pitchFamily="18" charset="0"/>
              </a:rPr>
              <a:t>The Key Reform Lines</a:t>
            </a:r>
            <a:endParaRPr lang="en-US" dirty="0">
              <a:latin typeface="Bernard MT Condensed" pitchFamily="18" charset="0"/>
            </a:endParaRPr>
          </a:p>
        </p:txBody>
      </p:sp>
      <p:sp>
        <p:nvSpPr>
          <p:cNvPr id="4" name="TextBox 3"/>
          <p:cNvSpPr txBox="1"/>
          <p:nvPr/>
        </p:nvSpPr>
        <p:spPr>
          <a:xfrm>
            <a:off x="303212" y="1143000"/>
            <a:ext cx="9372600" cy="2585323"/>
          </a:xfrm>
          <a:prstGeom prst="rect">
            <a:avLst/>
          </a:prstGeom>
          <a:noFill/>
        </p:spPr>
        <p:txBody>
          <a:bodyPr wrap="square" rtlCol="0">
            <a:spAutoFit/>
          </a:bodyPr>
          <a:lstStyle/>
          <a:p>
            <a:pPr algn="just"/>
            <a:r>
              <a:rPr lang="en-US" dirty="0" smtClean="0"/>
              <a:t>There are four key reform lines that  demonstrates how God deals with His people and brings about reformation.  On these reform lines we can see how God dealt with literal Israel (Jewish nation) in ancient times and how God deals with spiritual Israel (Seventh Day Adventist) in modern times of which both have a beginning and an ending history. Using parable methodology, we  can look to how God dealt with literal Israel to tell us how He will deal with spiritual Israel. So in regards to ancient Israel, there is an alpha and omega history.  And similarly for modern Israel, there is an alpha and omega history; which can be broken down into four key reform lines. </a:t>
            </a:r>
          </a:p>
          <a:p>
            <a:endParaRPr lang="en-US" dirty="0"/>
          </a:p>
        </p:txBody>
      </p:sp>
      <p:sp>
        <p:nvSpPr>
          <p:cNvPr id="6" name="Left Bracket 5"/>
          <p:cNvSpPr/>
          <p:nvPr/>
        </p:nvSpPr>
        <p:spPr>
          <a:xfrm rot="16200000">
            <a:off x="2017712" y="36195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ket 6"/>
          <p:cNvSpPr/>
          <p:nvPr/>
        </p:nvSpPr>
        <p:spPr>
          <a:xfrm rot="16200000">
            <a:off x="5675312" y="36195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rot="16200000">
            <a:off x="9332912" y="36195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eft Bracket 8"/>
          <p:cNvSpPr/>
          <p:nvPr/>
        </p:nvSpPr>
        <p:spPr>
          <a:xfrm rot="16200000">
            <a:off x="2017712" y="49149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Left Bracket 9"/>
          <p:cNvSpPr/>
          <p:nvPr/>
        </p:nvSpPr>
        <p:spPr>
          <a:xfrm rot="16200000">
            <a:off x="9294812" y="4876800"/>
            <a:ext cx="762000" cy="24384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ket 10"/>
          <p:cNvSpPr/>
          <p:nvPr/>
        </p:nvSpPr>
        <p:spPr>
          <a:xfrm rot="16200000">
            <a:off x="5675312" y="4914900"/>
            <a:ext cx="762000" cy="25146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6" descr="C:\Users\User\AppData\Local\Microsoft\Windows\INetCache\IE\AOE6MOYD\768px-Gold_Star.svg[1].png"/>
          <p:cNvPicPr>
            <a:picLocks noChangeAspect="1" noChangeArrowheads="1"/>
          </p:cNvPicPr>
          <p:nvPr/>
        </p:nvPicPr>
        <p:blipFill>
          <a:blip r:embed="rId3" cstate="print">
            <a:duotone>
              <a:prstClr val="black"/>
              <a:schemeClr val="accent1">
                <a:tint val="45000"/>
                <a:satMod val="400000"/>
              </a:schemeClr>
            </a:duotone>
            <a:lum bright="-44000" contrast="85000"/>
          </a:blip>
          <a:srcRect/>
          <a:stretch>
            <a:fillRect/>
          </a:stretch>
        </p:blipFill>
        <p:spPr bwMode="auto">
          <a:xfrm rot="20024097">
            <a:off x="3037091" y="4257879"/>
            <a:ext cx="457200" cy="457200"/>
          </a:xfrm>
          <a:prstGeom prst="rect">
            <a:avLst/>
          </a:prstGeom>
          <a:noFill/>
        </p:spPr>
      </p:pic>
      <p:sp>
        <p:nvSpPr>
          <p:cNvPr id="17" name="TextBox 16"/>
          <p:cNvSpPr txBox="1"/>
          <p:nvPr/>
        </p:nvSpPr>
        <p:spPr>
          <a:xfrm>
            <a:off x="1293812" y="4876800"/>
            <a:ext cx="2209800" cy="275460"/>
          </a:xfrm>
          <a:prstGeom prst="rect">
            <a:avLst/>
          </a:prstGeom>
          <a:solidFill>
            <a:srgbClr val="FFFF00"/>
          </a:solidFill>
        </p:spPr>
        <p:txBody>
          <a:bodyPr wrap="square" rtlCol="0">
            <a:spAutoFit/>
          </a:bodyPr>
          <a:lstStyle/>
          <a:p>
            <a:pPr algn="ctr"/>
            <a:r>
              <a:rPr lang="en-US" sz="1190" b="1" dirty="0" smtClean="0">
                <a:solidFill>
                  <a:schemeClr val="bg1"/>
                </a:solidFill>
              </a:rPr>
              <a:t>Beginning of Ancient Israel</a:t>
            </a:r>
            <a:endParaRPr lang="en-US" sz="1190" b="1" dirty="0">
              <a:solidFill>
                <a:schemeClr val="bg1"/>
              </a:solidFill>
            </a:endParaRPr>
          </a:p>
        </p:txBody>
      </p:sp>
      <p:sp>
        <p:nvSpPr>
          <p:cNvPr id="18" name="TextBox 17"/>
          <p:cNvSpPr txBox="1"/>
          <p:nvPr/>
        </p:nvSpPr>
        <p:spPr>
          <a:xfrm>
            <a:off x="1293812" y="6172200"/>
            <a:ext cx="2133600" cy="275460"/>
          </a:xfrm>
          <a:prstGeom prst="rect">
            <a:avLst/>
          </a:prstGeom>
          <a:solidFill>
            <a:srgbClr val="FFFF00"/>
          </a:solidFill>
        </p:spPr>
        <p:txBody>
          <a:bodyPr wrap="square" rtlCol="0">
            <a:spAutoFit/>
          </a:bodyPr>
          <a:lstStyle/>
          <a:p>
            <a:pPr algn="ctr"/>
            <a:r>
              <a:rPr lang="en-US" sz="1190" b="1" dirty="0" smtClean="0">
                <a:solidFill>
                  <a:schemeClr val="bg1"/>
                </a:solidFill>
              </a:rPr>
              <a:t>Beginning of Modern Israel</a:t>
            </a:r>
            <a:endParaRPr lang="en-US" sz="1190" b="1" dirty="0">
              <a:solidFill>
                <a:schemeClr val="bg1"/>
              </a:solidFill>
            </a:endParaRPr>
          </a:p>
        </p:txBody>
      </p:sp>
      <p:sp>
        <p:nvSpPr>
          <p:cNvPr id="19" name="TextBox 18"/>
          <p:cNvSpPr txBox="1"/>
          <p:nvPr/>
        </p:nvSpPr>
        <p:spPr>
          <a:xfrm>
            <a:off x="8837612" y="4876800"/>
            <a:ext cx="1828800" cy="276999"/>
          </a:xfrm>
          <a:prstGeom prst="rect">
            <a:avLst/>
          </a:prstGeom>
          <a:solidFill>
            <a:srgbClr val="FFFF00"/>
          </a:solidFill>
        </p:spPr>
        <p:txBody>
          <a:bodyPr wrap="square" rtlCol="0">
            <a:spAutoFit/>
          </a:bodyPr>
          <a:lstStyle/>
          <a:p>
            <a:pPr algn="ctr"/>
            <a:r>
              <a:rPr lang="en-US" sz="1190" b="1" dirty="0" smtClean="0">
                <a:solidFill>
                  <a:schemeClr val="bg1"/>
                </a:solidFill>
              </a:rPr>
              <a:t>End of Ancient Israel</a:t>
            </a:r>
            <a:endParaRPr lang="en-US" sz="1190" b="1" dirty="0">
              <a:solidFill>
                <a:schemeClr val="bg1"/>
              </a:solidFill>
            </a:endParaRPr>
          </a:p>
        </p:txBody>
      </p:sp>
      <p:sp>
        <p:nvSpPr>
          <p:cNvPr id="20" name="TextBox 19"/>
          <p:cNvSpPr txBox="1"/>
          <p:nvPr/>
        </p:nvSpPr>
        <p:spPr>
          <a:xfrm>
            <a:off x="8685212" y="6096000"/>
            <a:ext cx="2057400" cy="275460"/>
          </a:xfrm>
          <a:prstGeom prst="rect">
            <a:avLst/>
          </a:prstGeom>
          <a:solidFill>
            <a:srgbClr val="FFFF00"/>
          </a:solidFill>
        </p:spPr>
        <p:txBody>
          <a:bodyPr wrap="square" rtlCol="0">
            <a:spAutoFit/>
          </a:bodyPr>
          <a:lstStyle/>
          <a:p>
            <a:pPr algn="ctr"/>
            <a:r>
              <a:rPr lang="en-US" sz="1190" b="1" dirty="0" smtClean="0">
                <a:solidFill>
                  <a:schemeClr val="bg1"/>
                </a:solidFill>
              </a:rPr>
              <a:t>End of Modern Israel</a:t>
            </a:r>
            <a:endParaRPr lang="en-US" sz="1190" b="1" dirty="0">
              <a:solidFill>
                <a:schemeClr val="bg1"/>
              </a:solidFill>
            </a:endParaRPr>
          </a:p>
        </p:txBody>
      </p:sp>
      <p:sp>
        <p:nvSpPr>
          <p:cNvPr id="21" name="TextBox 20"/>
          <p:cNvSpPr txBox="1"/>
          <p:nvPr/>
        </p:nvSpPr>
        <p:spPr>
          <a:xfrm>
            <a:off x="150812" y="3886200"/>
            <a:ext cx="914400" cy="369332"/>
          </a:xfrm>
          <a:prstGeom prst="rect">
            <a:avLst/>
          </a:prstGeom>
          <a:noFill/>
        </p:spPr>
        <p:txBody>
          <a:bodyPr wrap="square" rtlCol="0">
            <a:spAutoFit/>
          </a:bodyPr>
          <a:lstStyle/>
          <a:p>
            <a:r>
              <a:rPr lang="en-US" dirty="0" smtClean="0"/>
              <a:t>Egypt</a:t>
            </a:r>
            <a:endParaRPr lang="en-US" dirty="0"/>
          </a:p>
        </p:txBody>
      </p:sp>
      <p:sp>
        <p:nvSpPr>
          <p:cNvPr id="22" name="TextBox 21"/>
          <p:cNvSpPr txBox="1"/>
          <p:nvPr/>
        </p:nvSpPr>
        <p:spPr>
          <a:xfrm>
            <a:off x="3732212" y="3962400"/>
            <a:ext cx="1219200" cy="369332"/>
          </a:xfrm>
          <a:prstGeom prst="rect">
            <a:avLst/>
          </a:prstGeom>
          <a:noFill/>
        </p:spPr>
        <p:txBody>
          <a:bodyPr wrap="square" rtlCol="0">
            <a:spAutoFit/>
          </a:bodyPr>
          <a:lstStyle/>
          <a:p>
            <a:r>
              <a:rPr lang="en-US" dirty="0" smtClean="0"/>
              <a:t>Babylon</a:t>
            </a:r>
            <a:endParaRPr lang="en-US" dirty="0"/>
          </a:p>
        </p:txBody>
      </p:sp>
      <p:sp>
        <p:nvSpPr>
          <p:cNvPr id="23" name="TextBox 22"/>
          <p:cNvSpPr txBox="1"/>
          <p:nvPr/>
        </p:nvSpPr>
        <p:spPr>
          <a:xfrm>
            <a:off x="7466012" y="3886200"/>
            <a:ext cx="914400" cy="369332"/>
          </a:xfrm>
          <a:prstGeom prst="rect">
            <a:avLst/>
          </a:prstGeom>
          <a:noFill/>
        </p:spPr>
        <p:txBody>
          <a:bodyPr wrap="square" rtlCol="0">
            <a:spAutoFit/>
          </a:bodyPr>
          <a:lstStyle/>
          <a:p>
            <a:r>
              <a:rPr lang="en-US" dirty="0" smtClean="0"/>
              <a:t>Rome</a:t>
            </a:r>
            <a:endParaRPr lang="en-US" dirty="0"/>
          </a:p>
        </p:txBody>
      </p:sp>
      <p:sp>
        <p:nvSpPr>
          <p:cNvPr id="24" name="TextBox 23"/>
          <p:cNvSpPr txBox="1"/>
          <p:nvPr/>
        </p:nvSpPr>
        <p:spPr>
          <a:xfrm>
            <a:off x="0" y="5486400"/>
            <a:ext cx="3579812" cy="369332"/>
          </a:xfrm>
          <a:prstGeom prst="rect">
            <a:avLst/>
          </a:prstGeom>
          <a:noFill/>
        </p:spPr>
        <p:txBody>
          <a:bodyPr wrap="square" rtlCol="0">
            <a:spAutoFit/>
          </a:bodyPr>
          <a:lstStyle/>
          <a:p>
            <a:r>
              <a:rPr lang="en-US" dirty="0" smtClean="0"/>
              <a:t>1260       </a:t>
            </a:r>
            <a:r>
              <a:rPr lang="en-US" sz="1100" dirty="0" smtClean="0"/>
              <a:t>(Apostate Protestantism)</a:t>
            </a:r>
            <a:endParaRPr lang="en-US" sz="1200" dirty="0"/>
          </a:p>
        </p:txBody>
      </p:sp>
      <p:sp>
        <p:nvSpPr>
          <p:cNvPr id="25" name="TextBox 24"/>
          <p:cNvSpPr txBox="1"/>
          <p:nvPr/>
        </p:nvSpPr>
        <p:spPr>
          <a:xfrm>
            <a:off x="3732212" y="5486400"/>
            <a:ext cx="762000" cy="369332"/>
          </a:xfrm>
          <a:prstGeom prst="rect">
            <a:avLst/>
          </a:prstGeom>
          <a:noFill/>
        </p:spPr>
        <p:txBody>
          <a:bodyPr wrap="square" rtlCol="0">
            <a:spAutoFit/>
          </a:bodyPr>
          <a:lstStyle/>
          <a:p>
            <a:r>
              <a:rPr lang="en-US" dirty="0" smtClean="0"/>
              <a:t>1888</a:t>
            </a:r>
            <a:endParaRPr lang="en-US" dirty="0"/>
          </a:p>
        </p:txBody>
      </p:sp>
      <p:pic>
        <p:nvPicPr>
          <p:cNvPr id="27" name="Picture 6" descr="C:\Users\User\AppData\Local\Microsoft\Windows\INetCache\IE\AOE6MOYD\768px-Gold_Star.svg[1].png"/>
          <p:cNvPicPr>
            <a:picLocks noChangeAspect="1" noChangeArrowheads="1"/>
          </p:cNvPicPr>
          <p:nvPr/>
        </p:nvPicPr>
        <p:blipFill>
          <a:blip r:embed="rId3" cstate="print">
            <a:duotone>
              <a:prstClr val="black"/>
              <a:schemeClr val="accent1">
                <a:tint val="45000"/>
                <a:satMod val="400000"/>
              </a:schemeClr>
            </a:duotone>
            <a:lum bright="-44000" contrast="85000"/>
          </a:blip>
          <a:srcRect/>
          <a:stretch>
            <a:fillRect/>
          </a:stretch>
        </p:blipFill>
        <p:spPr bwMode="auto">
          <a:xfrm rot="19313550">
            <a:off x="3062565" y="5578752"/>
            <a:ext cx="457200" cy="457200"/>
          </a:xfrm>
          <a:prstGeom prst="rect">
            <a:avLst/>
          </a:prstGeom>
          <a:noFill/>
        </p:spPr>
      </p:pic>
      <p:pic>
        <p:nvPicPr>
          <p:cNvPr id="28" name="Picture 6" descr="C:\Users\User\AppData\Local\Microsoft\Windows\INetCache\IE\AOE6MOYD\768px-Gold_Star.svg[1].png"/>
          <p:cNvPicPr>
            <a:picLocks noChangeAspect="1" noChangeArrowheads="1"/>
          </p:cNvPicPr>
          <p:nvPr/>
        </p:nvPicPr>
        <p:blipFill>
          <a:blip r:embed="rId3" cstate="print">
            <a:duotone>
              <a:prstClr val="black"/>
              <a:schemeClr val="accent1">
                <a:tint val="45000"/>
                <a:satMod val="400000"/>
              </a:schemeClr>
            </a:duotone>
            <a:lum bright="-44000" contrast="85000"/>
          </a:blip>
          <a:srcRect/>
          <a:stretch>
            <a:fillRect/>
          </a:stretch>
        </p:blipFill>
        <p:spPr bwMode="auto">
          <a:xfrm rot="1675451">
            <a:off x="10289650" y="4271437"/>
            <a:ext cx="457200" cy="457200"/>
          </a:xfrm>
          <a:prstGeom prst="rect">
            <a:avLst/>
          </a:prstGeom>
          <a:noFill/>
        </p:spPr>
      </p:pic>
      <p:pic>
        <p:nvPicPr>
          <p:cNvPr id="29" name="Picture 6" descr="C:\Users\User\AppData\Local\Microsoft\Windows\INetCache\IE\AOE6MOYD\768px-Gold_Star.svg[1].png"/>
          <p:cNvPicPr>
            <a:picLocks noChangeAspect="1" noChangeArrowheads="1"/>
          </p:cNvPicPr>
          <p:nvPr/>
        </p:nvPicPr>
        <p:blipFill>
          <a:blip r:embed="rId3" cstate="print">
            <a:duotone>
              <a:prstClr val="black"/>
              <a:schemeClr val="accent1">
                <a:tint val="45000"/>
                <a:satMod val="400000"/>
              </a:schemeClr>
            </a:duotone>
            <a:lum bright="-44000" contrast="85000"/>
          </a:blip>
          <a:srcRect/>
          <a:stretch>
            <a:fillRect/>
          </a:stretch>
        </p:blipFill>
        <p:spPr bwMode="auto">
          <a:xfrm rot="1904495">
            <a:off x="10371484" y="5496272"/>
            <a:ext cx="457200" cy="457200"/>
          </a:xfrm>
          <a:prstGeom prst="rect">
            <a:avLst/>
          </a:prstGeom>
          <a:noFill/>
        </p:spPr>
      </p:pic>
      <p:sp>
        <p:nvSpPr>
          <p:cNvPr id="30" name="TextBox 29"/>
          <p:cNvSpPr txBox="1"/>
          <p:nvPr/>
        </p:nvSpPr>
        <p:spPr>
          <a:xfrm>
            <a:off x="1293812" y="5257800"/>
            <a:ext cx="2514600" cy="276999"/>
          </a:xfrm>
          <a:prstGeom prst="rect">
            <a:avLst/>
          </a:prstGeom>
          <a:noFill/>
        </p:spPr>
        <p:txBody>
          <a:bodyPr wrap="square" rtlCol="0">
            <a:spAutoFit/>
          </a:bodyPr>
          <a:lstStyle/>
          <a:p>
            <a:r>
              <a:rPr lang="en-US" sz="1200" b="1" dirty="0" smtClean="0"/>
              <a:t>Two Leaders: Moses | Joshua</a:t>
            </a:r>
            <a:endParaRPr lang="en-US" sz="1200" b="1" dirty="0"/>
          </a:p>
        </p:txBody>
      </p:sp>
      <p:sp>
        <p:nvSpPr>
          <p:cNvPr id="31" name="TextBox 30"/>
          <p:cNvSpPr txBox="1"/>
          <p:nvPr/>
        </p:nvSpPr>
        <p:spPr>
          <a:xfrm>
            <a:off x="8609012" y="5257800"/>
            <a:ext cx="3657600" cy="276999"/>
          </a:xfrm>
          <a:prstGeom prst="rect">
            <a:avLst/>
          </a:prstGeom>
          <a:noFill/>
        </p:spPr>
        <p:txBody>
          <a:bodyPr wrap="square" rtlCol="0">
            <a:spAutoFit/>
          </a:bodyPr>
          <a:lstStyle/>
          <a:p>
            <a:r>
              <a:rPr lang="en-US" sz="1200" b="1" dirty="0" smtClean="0"/>
              <a:t>Two Leaders: J.Bapt. | </a:t>
            </a:r>
            <a:r>
              <a:rPr lang="en-US" sz="1200" b="1" dirty="0" smtClean="0">
                <a:solidFill>
                  <a:schemeClr val="accent2">
                    <a:lumMod val="60000"/>
                    <a:lumOff val="40000"/>
                  </a:schemeClr>
                </a:solidFill>
              </a:rPr>
              <a:t>Christ — </a:t>
            </a:r>
            <a:r>
              <a:rPr lang="en-US" sz="900" b="1" dirty="0" smtClean="0">
                <a:solidFill>
                  <a:schemeClr val="accent2">
                    <a:lumMod val="60000"/>
                    <a:lumOff val="40000"/>
                  </a:schemeClr>
                </a:solidFill>
              </a:rPr>
              <a:t>Parable Teaching</a:t>
            </a:r>
            <a:endParaRPr lang="en-US" sz="1200" b="1" dirty="0">
              <a:solidFill>
                <a:schemeClr val="accent2">
                  <a:lumMod val="60000"/>
                  <a:lumOff val="40000"/>
                </a:schemeClr>
              </a:solidFill>
            </a:endParaRPr>
          </a:p>
        </p:txBody>
      </p:sp>
      <p:sp>
        <p:nvSpPr>
          <p:cNvPr id="32" name="TextBox 31"/>
          <p:cNvSpPr txBox="1"/>
          <p:nvPr/>
        </p:nvSpPr>
        <p:spPr>
          <a:xfrm>
            <a:off x="1293812" y="6581001"/>
            <a:ext cx="2133600" cy="276999"/>
          </a:xfrm>
          <a:prstGeom prst="rect">
            <a:avLst/>
          </a:prstGeom>
          <a:noFill/>
        </p:spPr>
        <p:txBody>
          <a:bodyPr wrap="square" rtlCol="0">
            <a:spAutoFit/>
          </a:bodyPr>
          <a:lstStyle/>
          <a:p>
            <a:pPr algn="ctr"/>
            <a:r>
              <a:rPr lang="en-US" sz="1200" b="1" dirty="0" smtClean="0"/>
              <a:t>Two Leaders: Miller | Snow</a:t>
            </a:r>
            <a:endParaRPr lang="en-US" sz="1200" b="1" dirty="0"/>
          </a:p>
        </p:txBody>
      </p:sp>
      <p:sp>
        <p:nvSpPr>
          <p:cNvPr id="33" name="TextBox 32"/>
          <p:cNvSpPr txBox="1"/>
          <p:nvPr/>
        </p:nvSpPr>
        <p:spPr>
          <a:xfrm>
            <a:off x="8456612" y="6457890"/>
            <a:ext cx="3656013" cy="400110"/>
          </a:xfrm>
          <a:prstGeom prst="rect">
            <a:avLst/>
          </a:prstGeom>
          <a:noFill/>
        </p:spPr>
        <p:txBody>
          <a:bodyPr wrap="square" rtlCol="0">
            <a:spAutoFit/>
          </a:bodyPr>
          <a:lstStyle/>
          <a:p>
            <a:pPr algn="ctr"/>
            <a:r>
              <a:rPr lang="en-US" sz="1200" b="1" dirty="0" smtClean="0"/>
              <a:t>Two Leaders: Elders J. | </a:t>
            </a:r>
            <a:r>
              <a:rPr lang="en-US" sz="1200" b="1" dirty="0" smtClean="0">
                <a:solidFill>
                  <a:schemeClr val="accent2">
                    <a:lumMod val="60000"/>
                    <a:lumOff val="40000"/>
                  </a:schemeClr>
                </a:solidFill>
              </a:rPr>
              <a:t>P.</a:t>
            </a:r>
            <a:r>
              <a:rPr lang="en-US" sz="2000" b="1" dirty="0" smtClean="0">
                <a:solidFill>
                  <a:schemeClr val="accent2">
                    <a:lumMod val="60000"/>
                    <a:lumOff val="40000"/>
                  </a:schemeClr>
                </a:solidFill>
              </a:rPr>
              <a:t> </a:t>
            </a:r>
            <a:r>
              <a:rPr lang="en-US" sz="1200" b="1" dirty="0" smtClean="0">
                <a:solidFill>
                  <a:schemeClr val="accent2">
                    <a:lumMod val="60000"/>
                    <a:lumOff val="40000"/>
                  </a:schemeClr>
                </a:solidFill>
              </a:rPr>
              <a:t>— </a:t>
            </a:r>
            <a:r>
              <a:rPr lang="en-US" sz="900" b="1" dirty="0" smtClean="0">
                <a:solidFill>
                  <a:schemeClr val="accent2">
                    <a:lumMod val="60000"/>
                    <a:lumOff val="40000"/>
                  </a:schemeClr>
                </a:solidFill>
              </a:rPr>
              <a:t>Parable Teaching  </a:t>
            </a:r>
            <a:endParaRPr lang="en-US" sz="1200" b="1" dirty="0">
              <a:solidFill>
                <a:schemeClr val="accent2">
                  <a:lumMod val="60000"/>
                  <a:lumOff val="40000"/>
                </a:schemeClr>
              </a:solidFill>
            </a:endParaRPr>
          </a:p>
        </p:txBody>
      </p:sp>
      <p:sp>
        <p:nvSpPr>
          <p:cNvPr id="34" name="TextBox 33"/>
          <p:cNvSpPr txBox="1"/>
          <p:nvPr/>
        </p:nvSpPr>
        <p:spPr>
          <a:xfrm>
            <a:off x="1217612" y="3581400"/>
            <a:ext cx="9144000" cy="307777"/>
          </a:xfrm>
          <a:prstGeom prst="rect">
            <a:avLst/>
          </a:prstGeom>
          <a:noFill/>
        </p:spPr>
        <p:txBody>
          <a:bodyPr wrap="square" rtlCol="0">
            <a:spAutoFit/>
          </a:bodyPr>
          <a:lstStyle/>
          <a:p>
            <a:pPr algn="ctr"/>
            <a:r>
              <a:rPr lang="en-US" sz="1400" b="1" dirty="0" smtClean="0">
                <a:solidFill>
                  <a:srgbClr val="FF7111"/>
                </a:solidFill>
              </a:rPr>
              <a:t>Apis Bull… Form:  (Calf) / Character:  (Warrior King/Conquer, Courage, Strength, and Fertility)….Idolatry</a:t>
            </a:r>
            <a:endParaRPr lang="en-US" sz="1400" b="1" dirty="0">
              <a:solidFill>
                <a:srgbClr val="FF7111"/>
              </a:solidFill>
            </a:endParaRPr>
          </a:p>
        </p:txBody>
      </p:sp>
      <p:sp>
        <p:nvSpPr>
          <p:cNvPr id="35" name="TextBox 34"/>
          <p:cNvSpPr txBox="1"/>
          <p:nvPr/>
        </p:nvSpPr>
        <p:spPr>
          <a:xfrm>
            <a:off x="0" y="5105400"/>
            <a:ext cx="1217612" cy="246221"/>
          </a:xfrm>
          <a:prstGeom prst="rect">
            <a:avLst/>
          </a:prstGeom>
          <a:noFill/>
        </p:spPr>
        <p:txBody>
          <a:bodyPr wrap="square" rtlCol="0">
            <a:spAutoFit/>
          </a:bodyPr>
          <a:lstStyle/>
          <a:p>
            <a:r>
              <a:rPr lang="en-US" sz="1000" dirty="0" smtClean="0">
                <a:solidFill>
                  <a:srgbClr val="FF7111"/>
                </a:solidFill>
              </a:rPr>
              <a:t> Lit. Form &amp; Spirit</a:t>
            </a:r>
            <a:endParaRPr lang="en-US" sz="1000" dirty="0">
              <a:solidFill>
                <a:srgbClr val="FF7111"/>
              </a:solidFill>
            </a:endParaRPr>
          </a:p>
        </p:txBody>
      </p:sp>
      <p:sp>
        <p:nvSpPr>
          <p:cNvPr id="37" name="TextBox 36"/>
          <p:cNvSpPr txBox="1"/>
          <p:nvPr/>
        </p:nvSpPr>
        <p:spPr>
          <a:xfrm>
            <a:off x="7237412" y="5105400"/>
            <a:ext cx="1219200" cy="253916"/>
          </a:xfrm>
          <a:prstGeom prst="rect">
            <a:avLst/>
          </a:prstGeom>
          <a:noFill/>
        </p:spPr>
        <p:txBody>
          <a:bodyPr wrap="square" rtlCol="0">
            <a:spAutoFit/>
          </a:bodyPr>
          <a:lstStyle/>
          <a:p>
            <a:pPr algn="ctr"/>
            <a:r>
              <a:rPr lang="en-US" sz="1050" dirty="0" smtClean="0">
                <a:solidFill>
                  <a:srgbClr val="FF7111"/>
                </a:solidFill>
              </a:rPr>
              <a:t>Lit. Character</a:t>
            </a:r>
            <a:endParaRPr lang="en-US" sz="1050" dirty="0">
              <a:solidFill>
                <a:srgbClr val="FF7111"/>
              </a:solidFill>
            </a:endParaRPr>
          </a:p>
        </p:txBody>
      </p:sp>
      <p:sp>
        <p:nvSpPr>
          <p:cNvPr id="38" name="TextBox 37"/>
          <p:cNvSpPr txBox="1"/>
          <p:nvPr/>
        </p:nvSpPr>
        <p:spPr>
          <a:xfrm>
            <a:off x="0" y="6477000"/>
            <a:ext cx="1217612" cy="246221"/>
          </a:xfrm>
          <a:prstGeom prst="rect">
            <a:avLst/>
          </a:prstGeom>
          <a:noFill/>
        </p:spPr>
        <p:txBody>
          <a:bodyPr wrap="square" rtlCol="0">
            <a:spAutoFit/>
          </a:bodyPr>
          <a:lstStyle/>
          <a:p>
            <a:r>
              <a:rPr lang="en-US" sz="1000" dirty="0" smtClean="0">
                <a:solidFill>
                  <a:srgbClr val="FF7111"/>
                </a:solidFill>
              </a:rPr>
              <a:t>Sp. Form &amp; Spirit</a:t>
            </a:r>
            <a:endParaRPr lang="en-US" sz="1000" dirty="0">
              <a:solidFill>
                <a:srgbClr val="FF7111"/>
              </a:solidFill>
            </a:endParaRPr>
          </a:p>
        </p:txBody>
      </p:sp>
      <p:sp>
        <p:nvSpPr>
          <p:cNvPr id="40" name="TextBox 39"/>
          <p:cNvSpPr txBox="1"/>
          <p:nvPr/>
        </p:nvSpPr>
        <p:spPr>
          <a:xfrm>
            <a:off x="7313612" y="6400800"/>
            <a:ext cx="1219200" cy="253916"/>
          </a:xfrm>
          <a:prstGeom prst="rect">
            <a:avLst/>
          </a:prstGeom>
          <a:noFill/>
        </p:spPr>
        <p:txBody>
          <a:bodyPr wrap="square" rtlCol="0">
            <a:spAutoFit/>
          </a:bodyPr>
          <a:lstStyle/>
          <a:p>
            <a:pPr algn="ctr"/>
            <a:r>
              <a:rPr lang="en-US" sz="1050" dirty="0" smtClean="0">
                <a:solidFill>
                  <a:srgbClr val="FF7111"/>
                </a:solidFill>
              </a:rPr>
              <a:t>Sp. Character</a:t>
            </a:r>
            <a:endParaRPr lang="en-US" sz="1050" dirty="0">
              <a:solidFill>
                <a:srgbClr val="FF7111"/>
              </a:solidFill>
            </a:endParaRPr>
          </a:p>
        </p:txBody>
      </p:sp>
      <p:sp>
        <p:nvSpPr>
          <p:cNvPr id="41" name="TextBox 40"/>
          <p:cNvSpPr txBox="1"/>
          <p:nvPr/>
        </p:nvSpPr>
        <p:spPr>
          <a:xfrm>
            <a:off x="0" y="4343400"/>
            <a:ext cx="1141412" cy="584775"/>
          </a:xfrm>
          <a:prstGeom prst="rect">
            <a:avLst/>
          </a:prstGeom>
          <a:noFill/>
        </p:spPr>
        <p:txBody>
          <a:bodyPr wrap="square" rtlCol="0">
            <a:spAutoFit/>
          </a:bodyPr>
          <a:lstStyle/>
          <a:p>
            <a:pPr>
              <a:buFont typeface="Wingdings" pitchFamily="2" charset="2"/>
              <a:buChar char="§"/>
            </a:pPr>
            <a:r>
              <a:rPr lang="en-US" sz="800" b="1" dirty="0" smtClean="0"/>
              <a:t> Darkness</a:t>
            </a:r>
          </a:p>
          <a:p>
            <a:pPr>
              <a:buFont typeface="Wingdings" pitchFamily="2" charset="2"/>
              <a:buChar char="§"/>
            </a:pPr>
            <a:r>
              <a:rPr lang="en-US" sz="800" b="1" dirty="0" smtClean="0"/>
              <a:t> Captivity </a:t>
            </a:r>
          </a:p>
          <a:p>
            <a:pPr>
              <a:buFont typeface="Wingdings" pitchFamily="2" charset="2"/>
              <a:buChar char="§"/>
            </a:pPr>
            <a:r>
              <a:rPr lang="en-US" sz="800" b="1" dirty="0" smtClean="0"/>
              <a:t> Idolatry</a:t>
            </a:r>
          </a:p>
          <a:p>
            <a:pPr>
              <a:buFont typeface="Wingdings" pitchFamily="2" charset="2"/>
              <a:buChar char="§"/>
            </a:pPr>
            <a:r>
              <a:rPr lang="en-US" sz="800" b="1" dirty="0" smtClean="0"/>
              <a:t> Lost of Sabbath</a:t>
            </a:r>
            <a:endParaRPr lang="en-US" sz="800" b="1" dirty="0"/>
          </a:p>
        </p:txBody>
      </p:sp>
      <p:sp>
        <p:nvSpPr>
          <p:cNvPr id="42" name="TextBox 41"/>
          <p:cNvSpPr txBox="1"/>
          <p:nvPr/>
        </p:nvSpPr>
        <p:spPr>
          <a:xfrm>
            <a:off x="0" y="5791200"/>
            <a:ext cx="1141412" cy="707886"/>
          </a:xfrm>
          <a:prstGeom prst="rect">
            <a:avLst/>
          </a:prstGeom>
          <a:noFill/>
        </p:spPr>
        <p:txBody>
          <a:bodyPr wrap="square" rtlCol="0">
            <a:spAutoFit/>
          </a:bodyPr>
          <a:lstStyle/>
          <a:p>
            <a:pPr>
              <a:buFont typeface="Wingdings" pitchFamily="2" charset="2"/>
              <a:buChar char="§"/>
            </a:pPr>
            <a:r>
              <a:rPr lang="en-US" sz="800" b="1" dirty="0" smtClean="0"/>
              <a:t> Papal persecution </a:t>
            </a:r>
          </a:p>
          <a:p>
            <a:pPr>
              <a:buFont typeface="Wingdings" pitchFamily="2" charset="2"/>
              <a:buChar char="§"/>
            </a:pPr>
            <a:r>
              <a:rPr lang="en-US" sz="800" b="1" dirty="0" smtClean="0"/>
              <a:t> Darkness</a:t>
            </a:r>
          </a:p>
          <a:p>
            <a:pPr>
              <a:buFont typeface="Wingdings" pitchFamily="2" charset="2"/>
              <a:buChar char="§"/>
            </a:pPr>
            <a:r>
              <a:rPr lang="en-US" sz="800" b="1" dirty="0" smtClean="0"/>
              <a:t> Captivity </a:t>
            </a:r>
          </a:p>
          <a:p>
            <a:pPr>
              <a:buFont typeface="Wingdings" pitchFamily="2" charset="2"/>
              <a:buChar char="§"/>
            </a:pPr>
            <a:r>
              <a:rPr lang="en-US" sz="800" b="1" dirty="0" smtClean="0"/>
              <a:t> Idolatry</a:t>
            </a:r>
          </a:p>
          <a:p>
            <a:pPr>
              <a:buFont typeface="Wingdings" pitchFamily="2" charset="2"/>
              <a:buChar char="§"/>
            </a:pPr>
            <a:r>
              <a:rPr lang="en-US" sz="800" b="1" dirty="0" smtClean="0"/>
              <a:t> Lost of Sabbath</a:t>
            </a:r>
            <a:endParaRPr lang="en-US" sz="800" b="1" dirty="0"/>
          </a:p>
        </p:txBody>
      </p:sp>
      <p:sp>
        <p:nvSpPr>
          <p:cNvPr id="44" name="TextBox 43"/>
          <p:cNvSpPr txBox="1"/>
          <p:nvPr/>
        </p:nvSpPr>
        <p:spPr>
          <a:xfrm>
            <a:off x="7313612" y="4495800"/>
            <a:ext cx="1066800" cy="584775"/>
          </a:xfrm>
          <a:prstGeom prst="rect">
            <a:avLst/>
          </a:prstGeom>
          <a:noFill/>
        </p:spPr>
        <p:txBody>
          <a:bodyPr wrap="square" rtlCol="0">
            <a:spAutoFit/>
          </a:bodyPr>
          <a:lstStyle/>
          <a:p>
            <a:pPr>
              <a:buFont typeface="Wingdings" pitchFamily="2" charset="2"/>
              <a:buChar char="§"/>
            </a:pPr>
            <a:r>
              <a:rPr lang="en-US" sz="800" b="1" dirty="0" smtClean="0">
                <a:solidFill>
                  <a:srgbClr val="FF8BFF"/>
                </a:solidFill>
              </a:rPr>
              <a:t>Cured from making images </a:t>
            </a:r>
          </a:p>
          <a:p>
            <a:pPr>
              <a:buFont typeface="Wingdings" pitchFamily="2" charset="2"/>
              <a:buChar char="§"/>
            </a:pPr>
            <a:r>
              <a:rPr lang="en-US" sz="800" b="1" u="sng" dirty="0" smtClean="0">
                <a:solidFill>
                  <a:srgbClr val="F200F2"/>
                </a:solidFill>
              </a:rPr>
              <a:t>Not </a:t>
            </a:r>
            <a:r>
              <a:rPr lang="en-US" sz="800" b="1" dirty="0" smtClean="0">
                <a:solidFill>
                  <a:srgbClr val="F200F2"/>
                </a:solidFill>
              </a:rPr>
              <a:t>cured from character of idol</a:t>
            </a:r>
          </a:p>
        </p:txBody>
      </p:sp>
      <p:sp>
        <p:nvSpPr>
          <p:cNvPr id="45" name="TextBox 44"/>
          <p:cNvSpPr txBox="1"/>
          <p:nvPr/>
        </p:nvSpPr>
        <p:spPr>
          <a:xfrm>
            <a:off x="3656012" y="4419600"/>
            <a:ext cx="1066800" cy="584775"/>
          </a:xfrm>
          <a:prstGeom prst="rect">
            <a:avLst/>
          </a:prstGeom>
          <a:noFill/>
        </p:spPr>
        <p:txBody>
          <a:bodyPr wrap="square" rtlCol="0">
            <a:spAutoFit/>
          </a:bodyPr>
          <a:lstStyle/>
          <a:p>
            <a:pPr>
              <a:buFont typeface="Wingdings" pitchFamily="2" charset="2"/>
              <a:buChar char="§"/>
            </a:pPr>
            <a:r>
              <a:rPr lang="en-US" sz="800" b="1" dirty="0" smtClean="0">
                <a:solidFill>
                  <a:srgbClr val="FF8BFF"/>
                </a:solidFill>
              </a:rPr>
              <a:t>Sabbath reinstituted</a:t>
            </a:r>
          </a:p>
          <a:p>
            <a:pPr>
              <a:buFont typeface="Wingdings" pitchFamily="2" charset="2"/>
              <a:buChar char="§"/>
            </a:pPr>
            <a:r>
              <a:rPr lang="en-US" sz="800" b="1" dirty="0" smtClean="0">
                <a:solidFill>
                  <a:srgbClr val="FF8BFF"/>
                </a:solidFill>
              </a:rPr>
              <a:t> Given a prophet—Moses</a:t>
            </a:r>
            <a:endParaRPr lang="en-US" sz="800" b="1" dirty="0">
              <a:solidFill>
                <a:srgbClr val="FF8BFF"/>
              </a:solidFill>
            </a:endParaRPr>
          </a:p>
        </p:txBody>
      </p:sp>
      <p:sp>
        <p:nvSpPr>
          <p:cNvPr id="47" name="TextBox 46"/>
          <p:cNvSpPr txBox="1"/>
          <p:nvPr/>
        </p:nvSpPr>
        <p:spPr>
          <a:xfrm>
            <a:off x="836612" y="4191000"/>
            <a:ext cx="2819400" cy="261610"/>
          </a:xfrm>
          <a:prstGeom prst="rect">
            <a:avLst/>
          </a:prstGeom>
          <a:noFill/>
        </p:spPr>
        <p:txBody>
          <a:bodyPr wrap="square" rtlCol="0">
            <a:spAutoFit/>
          </a:bodyPr>
          <a:lstStyle/>
          <a:p>
            <a:r>
              <a:rPr lang="en-US" sz="1050" u="sng" dirty="0" smtClean="0"/>
              <a:t>TOE</a:t>
            </a:r>
            <a:r>
              <a:rPr lang="en-US" sz="1050" dirty="0" smtClean="0"/>
              <a:t> – Completion of time prophesy</a:t>
            </a:r>
            <a:endParaRPr lang="en-US" sz="1050" dirty="0"/>
          </a:p>
        </p:txBody>
      </p:sp>
      <p:sp>
        <p:nvSpPr>
          <p:cNvPr id="49" name="TextBox 48"/>
          <p:cNvSpPr txBox="1"/>
          <p:nvPr/>
        </p:nvSpPr>
        <p:spPr>
          <a:xfrm>
            <a:off x="3656012" y="5867400"/>
            <a:ext cx="990600" cy="584775"/>
          </a:xfrm>
          <a:prstGeom prst="rect">
            <a:avLst/>
          </a:prstGeom>
          <a:noFill/>
        </p:spPr>
        <p:txBody>
          <a:bodyPr wrap="square" rtlCol="0">
            <a:spAutoFit/>
          </a:bodyPr>
          <a:lstStyle/>
          <a:p>
            <a:pPr>
              <a:buFont typeface="Wingdings" pitchFamily="2" charset="2"/>
              <a:buChar char="§"/>
            </a:pPr>
            <a:r>
              <a:rPr lang="en-US" sz="800" b="1" dirty="0" smtClean="0">
                <a:solidFill>
                  <a:srgbClr val="FF8BFF"/>
                </a:solidFill>
              </a:rPr>
              <a:t>Sabbath reinstituted</a:t>
            </a:r>
          </a:p>
          <a:p>
            <a:pPr>
              <a:buFont typeface="Wingdings" pitchFamily="2" charset="2"/>
              <a:buChar char="§"/>
            </a:pPr>
            <a:r>
              <a:rPr lang="en-US" sz="800" b="1" dirty="0" smtClean="0">
                <a:solidFill>
                  <a:srgbClr val="FF8BFF"/>
                </a:solidFill>
              </a:rPr>
              <a:t> Given a prophet—EW</a:t>
            </a:r>
            <a:endParaRPr lang="en-US" sz="800" b="1" dirty="0">
              <a:solidFill>
                <a:srgbClr val="FF8BFF"/>
              </a:solidFill>
            </a:endParaRPr>
          </a:p>
        </p:txBody>
      </p:sp>
      <p:sp>
        <p:nvSpPr>
          <p:cNvPr id="50" name="TextBox 49"/>
          <p:cNvSpPr txBox="1"/>
          <p:nvPr/>
        </p:nvSpPr>
        <p:spPr>
          <a:xfrm>
            <a:off x="3656012" y="5105400"/>
            <a:ext cx="1217612" cy="246221"/>
          </a:xfrm>
          <a:prstGeom prst="rect">
            <a:avLst/>
          </a:prstGeom>
          <a:noFill/>
        </p:spPr>
        <p:txBody>
          <a:bodyPr wrap="square" rtlCol="0">
            <a:spAutoFit/>
          </a:bodyPr>
          <a:lstStyle/>
          <a:p>
            <a:r>
              <a:rPr lang="en-US" sz="1000" dirty="0" smtClean="0">
                <a:solidFill>
                  <a:srgbClr val="FF7111"/>
                </a:solidFill>
              </a:rPr>
              <a:t> Lit. Form &amp; Spirit</a:t>
            </a:r>
            <a:endParaRPr lang="en-US" sz="1000" dirty="0">
              <a:solidFill>
                <a:srgbClr val="FF7111"/>
              </a:solidFill>
            </a:endParaRPr>
          </a:p>
        </p:txBody>
      </p:sp>
      <p:sp>
        <p:nvSpPr>
          <p:cNvPr id="51" name="TextBox 50"/>
          <p:cNvSpPr txBox="1"/>
          <p:nvPr/>
        </p:nvSpPr>
        <p:spPr>
          <a:xfrm>
            <a:off x="3579812" y="6477000"/>
            <a:ext cx="1217612" cy="246221"/>
          </a:xfrm>
          <a:prstGeom prst="rect">
            <a:avLst/>
          </a:prstGeom>
          <a:noFill/>
        </p:spPr>
        <p:txBody>
          <a:bodyPr wrap="square" rtlCol="0">
            <a:spAutoFit/>
          </a:bodyPr>
          <a:lstStyle/>
          <a:p>
            <a:r>
              <a:rPr lang="en-US" sz="1000" dirty="0" smtClean="0">
                <a:solidFill>
                  <a:srgbClr val="FF7111"/>
                </a:solidFill>
              </a:rPr>
              <a:t> Sp.  Form &amp; Spirit</a:t>
            </a:r>
            <a:endParaRPr lang="en-US" sz="1000" dirty="0">
              <a:solidFill>
                <a:srgbClr val="FF7111"/>
              </a:solidFill>
            </a:endParaRPr>
          </a:p>
        </p:txBody>
      </p:sp>
      <p:cxnSp>
        <p:nvCxnSpPr>
          <p:cNvPr id="54" name="Straight Arrow Connector 53"/>
          <p:cNvCxnSpPr/>
          <p:nvPr/>
        </p:nvCxnSpPr>
        <p:spPr>
          <a:xfrm>
            <a:off x="684212" y="5715000"/>
            <a:ext cx="304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27212" y="3886200"/>
            <a:ext cx="1066800" cy="307777"/>
          </a:xfrm>
          <a:prstGeom prst="rect">
            <a:avLst/>
          </a:prstGeom>
          <a:noFill/>
        </p:spPr>
        <p:txBody>
          <a:bodyPr wrap="square" rtlCol="0">
            <a:spAutoFit/>
          </a:bodyPr>
          <a:lstStyle/>
          <a:p>
            <a:pPr algn="ctr"/>
            <a:r>
              <a:rPr lang="en-US" sz="1400" dirty="0" smtClean="0">
                <a:solidFill>
                  <a:srgbClr val="FF0000"/>
                </a:solidFill>
              </a:rPr>
              <a:t>Failure</a:t>
            </a:r>
            <a:endParaRPr lang="en-US" sz="1400" dirty="0">
              <a:solidFill>
                <a:srgbClr val="FF0000"/>
              </a:solidFill>
            </a:endParaRPr>
          </a:p>
        </p:txBody>
      </p:sp>
      <p:sp>
        <p:nvSpPr>
          <p:cNvPr id="57" name="TextBox 56"/>
          <p:cNvSpPr txBox="1"/>
          <p:nvPr/>
        </p:nvSpPr>
        <p:spPr>
          <a:xfrm>
            <a:off x="5561012" y="3962400"/>
            <a:ext cx="1066800" cy="307777"/>
          </a:xfrm>
          <a:prstGeom prst="rect">
            <a:avLst/>
          </a:prstGeom>
          <a:noFill/>
        </p:spPr>
        <p:txBody>
          <a:bodyPr wrap="square" rtlCol="0">
            <a:spAutoFit/>
          </a:bodyPr>
          <a:lstStyle/>
          <a:p>
            <a:pPr algn="ctr"/>
            <a:r>
              <a:rPr lang="en-US" sz="1400" dirty="0" smtClean="0">
                <a:solidFill>
                  <a:srgbClr val="FF0000"/>
                </a:solidFill>
              </a:rPr>
              <a:t>Failure</a:t>
            </a:r>
            <a:endParaRPr lang="en-US" sz="1400" dirty="0">
              <a:solidFill>
                <a:srgbClr val="FF0000"/>
              </a:solidFill>
            </a:endParaRPr>
          </a:p>
        </p:txBody>
      </p:sp>
      <p:sp>
        <p:nvSpPr>
          <p:cNvPr id="58" name="TextBox 57"/>
          <p:cNvSpPr txBox="1"/>
          <p:nvPr/>
        </p:nvSpPr>
        <p:spPr>
          <a:xfrm>
            <a:off x="9066212" y="3962400"/>
            <a:ext cx="1447800" cy="307777"/>
          </a:xfrm>
          <a:prstGeom prst="rect">
            <a:avLst/>
          </a:prstGeom>
          <a:noFill/>
        </p:spPr>
        <p:txBody>
          <a:bodyPr wrap="square" rtlCol="0">
            <a:spAutoFit/>
          </a:bodyPr>
          <a:lstStyle/>
          <a:p>
            <a:pPr algn="ctr"/>
            <a:r>
              <a:rPr lang="en-US" sz="1400" b="1" dirty="0" smtClean="0">
                <a:solidFill>
                  <a:srgbClr val="009200"/>
                </a:solidFill>
              </a:rPr>
              <a:t>Success</a:t>
            </a:r>
            <a:endParaRPr lang="en-US" sz="1400" b="1" dirty="0">
              <a:solidFill>
                <a:srgbClr val="009200"/>
              </a:solidFill>
            </a:endParaRPr>
          </a:p>
        </p:txBody>
      </p:sp>
      <p:sp>
        <p:nvSpPr>
          <p:cNvPr id="59" name="Rectangle 58"/>
          <p:cNvSpPr/>
          <p:nvPr/>
        </p:nvSpPr>
        <p:spPr>
          <a:xfrm>
            <a:off x="4646612" y="5562600"/>
            <a:ext cx="1604927" cy="261610"/>
          </a:xfrm>
          <a:prstGeom prst="rect">
            <a:avLst/>
          </a:prstGeom>
        </p:spPr>
        <p:txBody>
          <a:bodyPr wrap="none">
            <a:spAutoFit/>
          </a:bodyPr>
          <a:lstStyle/>
          <a:p>
            <a:r>
              <a:rPr lang="en-US" sz="1100" dirty="0" smtClean="0"/>
              <a:t> (Laodicean Condition)</a:t>
            </a:r>
            <a:endParaRPr lang="en-US" sz="1100" dirty="0"/>
          </a:p>
        </p:txBody>
      </p:sp>
      <p:cxnSp>
        <p:nvCxnSpPr>
          <p:cNvPr id="60" name="Straight Arrow Connector 59"/>
          <p:cNvCxnSpPr/>
          <p:nvPr/>
        </p:nvCxnSpPr>
        <p:spPr>
          <a:xfrm>
            <a:off x="4418012" y="5715000"/>
            <a:ext cx="304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075612" y="5410200"/>
            <a:ext cx="762000" cy="276999"/>
          </a:xfrm>
          <a:prstGeom prst="rect">
            <a:avLst/>
          </a:prstGeom>
          <a:noFill/>
        </p:spPr>
        <p:txBody>
          <a:bodyPr wrap="square" rtlCol="0">
            <a:spAutoFit/>
          </a:bodyPr>
          <a:lstStyle/>
          <a:p>
            <a:pPr algn="ctr"/>
            <a:r>
              <a:rPr lang="en-US" sz="1200" u="sng" dirty="0" smtClean="0"/>
              <a:t>1989</a:t>
            </a:r>
            <a:endParaRPr lang="en-US" sz="1200" u="sng" dirty="0"/>
          </a:p>
        </p:txBody>
      </p:sp>
      <p:sp>
        <p:nvSpPr>
          <p:cNvPr id="63" name="Rectangle 62"/>
          <p:cNvSpPr/>
          <p:nvPr/>
        </p:nvSpPr>
        <p:spPr>
          <a:xfrm>
            <a:off x="7618412" y="5562600"/>
            <a:ext cx="569387" cy="369332"/>
          </a:xfrm>
          <a:prstGeom prst="rect">
            <a:avLst/>
          </a:prstGeom>
        </p:spPr>
        <p:txBody>
          <a:bodyPr wrap="none">
            <a:spAutoFit/>
          </a:bodyPr>
          <a:lstStyle/>
          <a:p>
            <a:r>
              <a:rPr lang="en-US" dirty="0" smtClean="0"/>
              <a:t>126</a:t>
            </a:r>
            <a:endParaRPr lang="en-US" dirty="0"/>
          </a:p>
        </p:txBody>
      </p:sp>
      <p:sp>
        <p:nvSpPr>
          <p:cNvPr id="48" name="Rectangle 47"/>
          <p:cNvSpPr/>
          <p:nvPr/>
        </p:nvSpPr>
        <p:spPr>
          <a:xfrm>
            <a:off x="7847012" y="304800"/>
            <a:ext cx="4113213" cy="307777"/>
          </a:xfrm>
          <a:prstGeom prst="rect">
            <a:avLst/>
          </a:prstGeom>
        </p:spPr>
        <p:txBody>
          <a:bodyPr wrap="square">
            <a:spAutoFit/>
          </a:bodyPr>
          <a:lstStyle/>
          <a:p>
            <a:pPr algn="r"/>
            <a:r>
              <a:rPr lang="en-US" sz="1400" dirty="0" smtClean="0"/>
              <a:t>Question: How many </a:t>
            </a:r>
            <a:r>
              <a:rPr lang="en-US" sz="1400" b="1" dirty="0" smtClean="0"/>
              <a:t>key</a:t>
            </a:r>
            <a:r>
              <a:rPr lang="en-US" sz="1400" dirty="0" smtClean="0"/>
              <a:t> reform lines are there?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Bottom)">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lide(fromBottom)">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1"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ppt_x</p:attrName>
                                        </p:attrNameLst>
                                      </p:cBhvr>
                                      <p:tavLst>
                                        <p:tav tm="0">
                                          <p:val>
                                            <p:strVal val="#ppt_x"/>
                                          </p:val>
                                        </p:tav>
                                        <p:tav tm="100000">
                                          <p:val>
                                            <p:strVal val="#ppt_x"/>
                                          </p:val>
                                        </p:tav>
                                      </p:tavLst>
                                    </p:anim>
                                    <p:anim calcmode="lin" valueType="num">
                                      <p:cBhvr>
                                        <p:cTn id="3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7" grpId="0" animBg="1"/>
      <p:bldP spid="18" grpId="0" animBg="1"/>
      <p:bldP spid="19" grpId="0" animBg="1"/>
      <p:bldP spid="20" grpId="0" animBg="1"/>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esus' Concluding Prayer in the Upper Room — Watchtower ONLINE LIBRARY"/>
          <p:cNvPicPr>
            <a:picLocks noChangeAspect="1" noChangeArrowheads="1"/>
          </p:cNvPicPr>
          <p:nvPr/>
        </p:nvPicPr>
        <p:blipFill>
          <a:blip r:embed="rId3"/>
          <a:srcRect l="39281" r="6522" b="-1557"/>
          <a:stretch>
            <a:fillRect/>
          </a:stretch>
        </p:blipFill>
        <p:spPr bwMode="auto">
          <a:xfrm>
            <a:off x="7923212" y="533400"/>
            <a:ext cx="4265613" cy="6324600"/>
          </a:xfrm>
          <a:prstGeom prst="rect">
            <a:avLst/>
          </a:prstGeom>
          <a:noFill/>
          <a:effectLst>
            <a:softEdge rad="317500"/>
          </a:effectLst>
        </p:spPr>
      </p:pic>
      <p:sp>
        <p:nvSpPr>
          <p:cNvPr id="2" name="Title 1"/>
          <p:cNvSpPr>
            <a:spLocks noGrp="1"/>
          </p:cNvSpPr>
          <p:nvPr>
            <p:ph type="title"/>
          </p:nvPr>
        </p:nvSpPr>
        <p:spPr/>
        <p:txBody>
          <a:bodyPr/>
          <a:lstStyle/>
          <a:p>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 Cont’</a:t>
            </a:r>
            <a:endParaRPr lang="en-US" dirty="0"/>
          </a:p>
        </p:txBody>
      </p:sp>
      <p:sp>
        <p:nvSpPr>
          <p:cNvPr id="18" name="TextBox 17"/>
          <p:cNvSpPr txBox="1"/>
          <p:nvPr/>
        </p:nvSpPr>
        <p:spPr>
          <a:xfrm>
            <a:off x="150812" y="1524000"/>
            <a:ext cx="8534400" cy="1323439"/>
          </a:xfrm>
          <a:prstGeom prst="rect">
            <a:avLst/>
          </a:prstGeom>
          <a:noFill/>
        </p:spPr>
        <p:txBody>
          <a:bodyPr wrap="square" rtlCol="0">
            <a:spAutoFit/>
          </a:bodyPr>
          <a:lstStyle/>
          <a:p>
            <a:pPr algn="just"/>
            <a:r>
              <a:rPr lang="en-US" sz="1600" dirty="0" smtClean="0"/>
              <a:t>The disciples prayed with intense earnestness for a fitness to meet men and in their daily intercourse to speak words that would lead sinners to Christ. </a:t>
            </a:r>
            <a:r>
              <a:rPr lang="en-US" sz="1600" b="1" u="sng" dirty="0" smtClean="0"/>
              <a:t>Putting away all differences, all desire for the supremacy, they came close together in Christian fellowship. They drew nearer and nearer to God, and as they did this they realized what a privilege had been theirs in being permitted to associate so closely with Christ</a:t>
            </a:r>
            <a:r>
              <a:rPr lang="en-US" sz="1600" dirty="0" smtClean="0"/>
              <a:t>. {AA 37.1}</a:t>
            </a:r>
          </a:p>
        </p:txBody>
      </p:sp>
      <p:sp>
        <p:nvSpPr>
          <p:cNvPr id="19" name="TextBox 18"/>
          <p:cNvSpPr txBox="1"/>
          <p:nvPr/>
        </p:nvSpPr>
        <p:spPr>
          <a:xfrm>
            <a:off x="150812" y="2971800"/>
            <a:ext cx="8534400" cy="3785652"/>
          </a:xfrm>
          <a:prstGeom prst="rect">
            <a:avLst/>
          </a:prstGeom>
          <a:noFill/>
        </p:spPr>
        <p:txBody>
          <a:bodyPr wrap="square" rtlCol="0">
            <a:spAutoFit/>
          </a:bodyPr>
          <a:lstStyle/>
          <a:p>
            <a:pPr algn="just"/>
            <a:r>
              <a:rPr lang="en-US" sz="1600" b="1" u="sng" dirty="0" smtClean="0"/>
              <a:t>These days of preparation were days of deep heart searching.</a:t>
            </a:r>
            <a:r>
              <a:rPr lang="en-US" sz="1600" b="1" dirty="0" smtClean="0"/>
              <a:t> </a:t>
            </a:r>
            <a:r>
              <a:rPr lang="en-US" sz="1600" b="1" u="sng" dirty="0" smtClean="0"/>
              <a:t>The disciples felt their spiritual need and cried to the Lord for the holy unction that was to fit them for the work of soul saving. They did not ask for a blessing for themselves merely. They were weighted with the burden of the salvation of souls. They realized that the gospel was to be carried to the world, and they claimed the power that Christ had promised. {AA 37.2}</a:t>
            </a:r>
            <a:endParaRPr lang="en-US" sz="1600" dirty="0" smtClean="0"/>
          </a:p>
          <a:p>
            <a:pPr algn="just"/>
            <a:r>
              <a:rPr lang="en-US" sz="1600" b="1" u="sng" dirty="0" smtClean="0"/>
              <a:t> “And when the Day of Pentecost was fully come, they were all with one accord in one place. And suddenly there came a sound from heaven as of a rushing mighty wind, and it filled all the house where they were sitting.” {AA 37.4}</a:t>
            </a:r>
            <a:endParaRPr lang="en-US" sz="1600" dirty="0" smtClean="0"/>
          </a:p>
          <a:p>
            <a:pPr algn="just"/>
            <a:r>
              <a:rPr lang="en-US" sz="1600" b="1" u="sng" dirty="0" smtClean="0"/>
              <a:t>The Spirit came upon the waiting, praying disciples with a fullness that reached every heart. The Infinite One revealed Himself in power to His church. It was as if for ages this influence had been held in restraint, and now Heaven rejoiced in being able to pour out upon the church the riches of the Spirit’s grace. And under the influence of the Spirit, words of penitence and confession mingled with songs of praise for sins forgiven. Words of thanksgiving and of prophecy were heard. {AA 38.1}</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ongues of Fire in Jerusalem (Acts 2) | Bible Story"/>
          <p:cNvPicPr>
            <a:picLocks noChangeAspect="1" noChangeArrowheads="1"/>
          </p:cNvPicPr>
          <p:nvPr/>
        </p:nvPicPr>
        <p:blipFill>
          <a:blip r:embed="rId2">
            <a:duotone>
              <a:prstClr val="black"/>
              <a:srgbClr val="D9C3A5">
                <a:tint val="50000"/>
                <a:satMod val="180000"/>
              </a:srgbClr>
            </a:duotone>
            <a:lum bright="1000"/>
          </a:blip>
          <a:srcRect t="8163"/>
          <a:stretch>
            <a:fillRect/>
          </a:stretch>
        </p:blipFill>
        <p:spPr bwMode="auto">
          <a:xfrm>
            <a:off x="0" y="3505200"/>
            <a:ext cx="12188825" cy="3429000"/>
          </a:xfrm>
          <a:prstGeom prst="rect">
            <a:avLst/>
          </a:prstGeom>
          <a:noFill/>
          <a:effectLst>
            <a:softEdge rad="317500"/>
          </a:effectLst>
        </p:spPr>
      </p:pic>
      <p:sp>
        <p:nvSpPr>
          <p:cNvPr id="2" name="Title 1"/>
          <p:cNvSpPr>
            <a:spLocks noGrp="1"/>
          </p:cNvSpPr>
          <p:nvPr>
            <p:ph type="title"/>
          </p:nvPr>
        </p:nvSpPr>
        <p:spPr>
          <a:xfrm>
            <a:off x="150812" y="0"/>
            <a:ext cx="9954207" cy="1143000"/>
          </a:xfrm>
        </p:spPr>
        <p:txBody>
          <a:bodyPr/>
          <a:lstStyle/>
          <a:p>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 Cont’</a:t>
            </a:r>
            <a:endParaRPr lang="en-US" dirty="0"/>
          </a:p>
        </p:txBody>
      </p:sp>
      <p:sp>
        <p:nvSpPr>
          <p:cNvPr id="9" name="TextBox 8"/>
          <p:cNvSpPr txBox="1"/>
          <p:nvPr/>
        </p:nvSpPr>
        <p:spPr>
          <a:xfrm>
            <a:off x="760412" y="1828800"/>
            <a:ext cx="8458200" cy="369332"/>
          </a:xfrm>
          <a:prstGeom prst="rect">
            <a:avLst/>
          </a:prstGeom>
          <a:noFill/>
        </p:spPr>
        <p:txBody>
          <a:bodyPr wrap="square" rtlCol="0">
            <a:spAutoFit/>
          </a:bodyPr>
          <a:lstStyle/>
          <a:p>
            <a:endParaRPr lang="en-US" dirty="0"/>
          </a:p>
        </p:txBody>
      </p:sp>
      <p:sp>
        <p:nvSpPr>
          <p:cNvPr id="10" name="TextBox 9"/>
          <p:cNvSpPr txBox="1"/>
          <p:nvPr/>
        </p:nvSpPr>
        <p:spPr>
          <a:xfrm>
            <a:off x="150812" y="990600"/>
            <a:ext cx="7620000" cy="1077218"/>
          </a:xfrm>
          <a:prstGeom prst="rect">
            <a:avLst/>
          </a:prstGeom>
          <a:noFill/>
        </p:spPr>
        <p:txBody>
          <a:bodyPr wrap="square" rtlCol="0">
            <a:spAutoFit/>
          </a:bodyPr>
          <a:lstStyle/>
          <a:p>
            <a:pPr algn="just"/>
            <a:r>
              <a:rPr lang="en-US" sz="1600" b="1" u="sng" dirty="0" smtClean="0"/>
              <a:t>The Holy Spirit, assuming the form of tongues of fire, rested upon those assembled. This was an emblem of the gift then bestowed on the disciples, which enabled them to speak with fluency languages with which they had heretofore been unacquainted.</a:t>
            </a:r>
            <a:r>
              <a:rPr lang="en-US" sz="1600" dirty="0" smtClean="0"/>
              <a:t> {AA 39.1}</a:t>
            </a:r>
            <a:endParaRPr lang="en-US" sz="1600" dirty="0"/>
          </a:p>
        </p:txBody>
      </p:sp>
      <p:sp>
        <p:nvSpPr>
          <p:cNvPr id="11" name="TextBox 10"/>
          <p:cNvSpPr txBox="1"/>
          <p:nvPr/>
        </p:nvSpPr>
        <p:spPr>
          <a:xfrm>
            <a:off x="150812" y="2133600"/>
            <a:ext cx="7696200" cy="1569660"/>
          </a:xfrm>
          <a:prstGeom prst="rect">
            <a:avLst/>
          </a:prstGeom>
          <a:noFill/>
        </p:spPr>
        <p:txBody>
          <a:bodyPr wrap="square" rtlCol="0">
            <a:spAutoFit/>
          </a:bodyPr>
          <a:lstStyle/>
          <a:p>
            <a:pPr algn="just"/>
            <a:r>
              <a:rPr lang="en-US" sz="1600" b="1" u="sng" dirty="0" smtClean="0"/>
              <a:t>Under the influence of this heavenly illumination the scriptures that Christ had explained to the disciples stood out before them with the luster of perfect truth. The veil that had prevented them from seeing to the end of that which had been abolished, was now removed, and they comprehended with perfect clearness the object of Christ’s mission and the nature of His kingdom.</a:t>
            </a:r>
            <a:r>
              <a:rPr lang="en-US" sz="1600" dirty="0" smtClean="0"/>
              <a:t> {AA 44.1}</a:t>
            </a:r>
            <a:endParaRPr lang="en-US" sz="1600" dirty="0"/>
          </a:p>
        </p:txBody>
      </p:sp>
      <p:sp>
        <p:nvSpPr>
          <p:cNvPr id="7" name="Rectangle 6"/>
          <p:cNvSpPr/>
          <p:nvPr/>
        </p:nvSpPr>
        <p:spPr>
          <a:xfrm>
            <a:off x="8685212" y="990600"/>
            <a:ext cx="3048000" cy="2462213"/>
          </a:xfrm>
          <a:prstGeom prst="rect">
            <a:avLst/>
          </a:prstGeom>
          <a:ln w="38100">
            <a:solidFill>
              <a:schemeClr val="tx1"/>
            </a:solidFill>
          </a:ln>
        </p:spPr>
        <p:txBody>
          <a:bodyPr wrap="square">
            <a:spAutoFit/>
          </a:bodyPr>
          <a:lstStyle/>
          <a:p>
            <a:r>
              <a:rPr lang="en-US" sz="1400" dirty="0" smtClean="0"/>
              <a:t>ACTS 2:1</a:t>
            </a:r>
          </a:p>
          <a:p>
            <a:r>
              <a:rPr lang="en-US" sz="1400" dirty="0" smtClean="0"/>
              <a:t> </a:t>
            </a:r>
            <a:r>
              <a:rPr lang="en-US" sz="1400" u="sng" dirty="0" smtClean="0"/>
              <a:t>And when the day of Pentecost was fully come, they were all with one accord in one place.</a:t>
            </a:r>
            <a:br>
              <a:rPr lang="en-US" sz="1400" u="sng" dirty="0" smtClean="0"/>
            </a:br>
            <a:r>
              <a:rPr lang="en-US" sz="1400" b="1" dirty="0" smtClean="0"/>
              <a:t>fully (G4845) From:G4862 and G4137, to implenish completely that is (of space) to swamp (a boat) or (of time) to accomplish (passively be complete): - (fully) come fill up. KJV Usage: be fully come </a:t>
            </a:r>
            <a:r>
              <a:rPr lang="en-US" sz="1200" dirty="0" smtClean="0"/>
              <a:t>(Strongs Concordance)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0"/>
                                        </p:tgtEl>
                                        <p:attrNameLst>
                                          <p:attrName>ppt_x</p:attrName>
                                          <p:attrName>ppt_y</p:attrName>
                                        </p:attrNameLst>
                                      </p:cBhvr>
                                    </p:animMotion>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gtEl>
                                        <p:attrNameLst>
                                          <p:attrName>ppt_x</p:attrName>
                                          <p:attrName>ppt_y</p:attrName>
                                        </p:attrNameLst>
                                      </p:cBhvr>
                                    </p:animMotion>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2" y="0"/>
            <a:ext cx="9954207" cy="1143000"/>
          </a:xfrm>
        </p:spPr>
        <p:txBody>
          <a:bodyPr/>
          <a:lstStyle/>
          <a:p>
            <a:pPr algn="ctr"/>
            <a:r>
              <a:rPr lang="en-US" dirty="0" smtClean="0">
                <a:latin typeface="Bernard MT Condensed" pitchFamily="18" charset="0"/>
              </a:rPr>
              <a:t>2</a:t>
            </a:r>
            <a:r>
              <a:rPr lang="en-US" baseline="30000" dirty="0" smtClean="0">
                <a:latin typeface="Bernard MT Condensed" pitchFamily="18" charset="0"/>
              </a:rPr>
              <a:t>ND</a:t>
            </a:r>
            <a:r>
              <a:rPr lang="en-US" dirty="0" smtClean="0">
                <a:latin typeface="Bernard MT Condensed" pitchFamily="18" charset="0"/>
              </a:rPr>
              <a:t> Upper Room Experience Cont’</a:t>
            </a:r>
            <a:endParaRPr lang="en-US" dirty="0"/>
          </a:p>
        </p:txBody>
      </p:sp>
      <p:sp>
        <p:nvSpPr>
          <p:cNvPr id="6" name="TextBox 5"/>
          <p:cNvSpPr txBox="1"/>
          <p:nvPr/>
        </p:nvSpPr>
        <p:spPr>
          <a:xfrm>
            <a:off x="227012" y="4057233"/>
            <a:ext cx="11657012" cy="2800767"/>
          </a:xfrm>
          <a:prstGeom prst="rect">
            <a:avLst/>
          </a:prstGeom>
          <a:noFill/>
        </p:spPr>
        <p:txBody>
          <a:bodyPr wrap="square" rtlCol="0">
            <a:spAutoFit/>
          </a:bodyPr>
          <a:lstStyle/>
          <a:p>
            <a:pPr algn="just"/>
            <a:r>
              <a:rPr lang="en-US" sz="1600" b="1" u="sng" dirty="0" smtClean="0"/>
              <a:t>Under the training of Christ the disciples had been led to feel their need of the Spirit. Under the Spirit’s teaching they received the final qualification, and went forth to their lifework. No longer were they ignorant and uncultured. No longer were they a collection of independent units or discordant, conflicting elements. No longer were their hopes set on worldly greatness. They were of “one accord,” “of one heart and of one soul.” Acts 2:46; 4:32. Christ filled their thoughts; the advancement of His kingdom was their aim. In mind and character they had become like their Master, and men “took knowledge of them, that they had been with Jesus.” Acts 4:13. {AA 45.2}</a:t>
            </a:r>
            <a:endParaRPr lang="en-US" sz="1600" dirty="0" smtClean="0"/>
          </a:p>
          <a:p>
            <a:pPr algn="just"/>
            <a:r>
              <a:rPr lang="en-US" sz="1600" b="1" u="sng" dirty="0" smtClean="0"/>
              <a:t>Pentecost brought them the heavenly illumination. The truths they could not understand while Christ was with them were now unfolded. With a faith and assurance that they had never before known, they accepted the teachings of the Sacred Word.</a:t>
            </a:r>
            <a:r>
              <a:rPr lang="en-US" sz="1600" dirty="0" smtClean="0"/>
              <a:t> {AA 45.3}</a:t>
            </a:r>
          </a:p>
          <a:p>
            <a:pPr algn="just"/>
            <a:r>
              <a:rPr lang="en-US" sz="1600" b="1" u="sng" dirty="0" smtClean="0"/>
              <a:t>They realized the greatness of their debt to heaven and the responsibility of their work. Strengthened by the endowment of the Holy Spirit, they went forth filled with zeal to extend the triumphs of the cross.</a:t>
            </a:r>
            <a:r>
              <a:rPr lang="en-US" sz="1600" dirty="0" smtClean="0"/>
              <a:t> {AA 46.1}</a:t>
            </a:r>
            <a:endParaRPr lang="en-US" sz="1600" dirty="0"/>
          </a:p>
        </p:txBody>
      </p:sp>
      <p:pic>
        <p:nvPicPr>
          <p:cNvPr id="8" name="Picture 7" descr="disciples praying.jpg"/>
          <p:cNvPicPr>
            <a:picLocks noChangeAspect="1"/>
          </p:cNvPicPr>
          <p:nvPr/>
        </p:nvPicPr>
        <p:blipFill>
          <a:blip r:embed="rId2"/>
          <a:stretch>
            <a:fillRect/>
          </a:stretch>
        </p:blipFill>
        <p:spPr>
          <a:xfrm>
            <a:off x="227012" y="990600"/>
            <a:ext cx="11734800" cy="3009900"/>
          </a:xfrm>
          <a:prstGeom prst="rect">
            <a:avLst/>
          </a:prstGeom>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0"/>
            <a:ext cx="9954207" cy="1143000"/>
          </a:xfrm>
        </p:spPr>
        <p:txBody>
          <a:bodyPr/>
          <a:lstStyle/>
          <a:p>
            <a:r>
              <a:rPr lang="en-US" dirty="0" smtClean="0">
                <a:latin typeface="Bernard MT Condensed" pitchFamily="18" charset="0"/>
              </a:rPr>
              <a:t>A Compare and Contrast</a:t>
            </a:r>
            <a:endParaRPr lang="en-US" dirty="0">
              <a:latin typeface="Bernard MT Condensed" pitchFamily="18" charset="0"/>
            </a:endParaRPr>
          </a:p>
        </p:txBody>
      </p:sp>
      <p:sp>
        <p:nvSpPr>
          <p:cNvPr id="5" name="TextBox 4"/>
          <p:cNvSpPr txBox="1"/>
          <p:nvPr/>
        </p:nvSpPr>
        <p:spPr>
          <a:xfrm>
            <a:off x="912812" y="1524000"/>
            <a:ext cx="3657600" cy="461665"/>
          </a:xfrm>
          <a:prstGeom prst="rect">
            <a:avLst/>
          </a:prstGeom>
          <a:noFill/>
        </p:spPr>
        <p:txBody>
          <a:bodyPr wrap="square" rtlCol="0">
            <a:spAutoFit/>
          </a:bodyPr>
          <a:lstStyle/>
          <a:p>
            <a:pPr algn="ctr"/>
            <a:r>
              <a:rPr lang="en-US" sz="2400" dirty="0" smtClean="0"/>
              <a:t>#1 </a:t>
            </a:r>
            <a:r>
              <a:rPr lang="en-US" sz="2400" b="1" dirty="0" smtClean="0">
                <a:latin typeface="Ink Free" pitchFamily="66" charset="0"/>
              </a:rPr>
              <a:t>Upper Room Experience</a:t>
            </a:r>
            <a:endParaRPr lang="en-US" sz="2400" b="1" dirty="0">
              <a:latin typeface="Ink Free" pitchFamily="66" charset="0"/>
            </a:endParaRPr>
          </a:p>
        </p:txBody>
      </p:sp>
      <p:sp>
        <p:nvSpPr>
          <p:cNvPr id="7" name="TextBox 6"/>
          <p:cNvSpPr txBox="1"/>
          <p:nvPr/>
        </p:nvSpPr>
        <p:spPr>
          <a:xfrm>
            <a:off x="6094412" y="1524000"/>
            <a:ext cx="4953000" cy="461665"/>
          </a:xfrm>
          <a:prstGeom prst="rect">
            <a:avLst/>
          </a:prstGeom>
          <a:noFill/>
        </p:spPr>
        <p:txBody>
          <a:bodyPr wrap="square" rtlCol="0">
            <a:spAutoFit/>
          </a:bodyPr>
          <a:lstStyle/>
          <a:p>
            <a:pPr algn="ctr"/>
            <a:r>
              <a:rPr lang="en-US" sz="2400" dirty="0" smtClean="0"/>
              <a:t>#2  </a:t>
            </a:r>
            <a:r>
              <a:rPr lang="en-US" sz="2400" b="1" dirty="0" smtClean="0">
                <a:latin typeface="Ink Free" pitchFamily="66" charset="0"/>
              </a:rPr>
              <a:t>Upper Room Experience</a:t>
            </a:r>
            <a:endParaRPr lang="en-US" sz="2400" b="1" dirty="0">
              <a:latin typeface="Ink Free" pitchFamily="66" charset="0"/>
            </a:endParaRPr>
          </a:p>
        </p:txBody>
      </p:sp>
      <p:cxnSp>
        <p:nvCxnSpPr>
          <p:cNvPr id="27" name="Straight Connector 26"/>
          <p:cNvCxnSpPr/>
          <p:nvPr/>
        </p:nvCxnSpPr>
        <p:spPr>
          <a:xfrm rot="5400000">
            <a:off x="3009106" y="4075906"/>
            <a:ext cx="5562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3988" y="2133600"/>
            <a:ext cx="12188825"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7012" y="2590800"/>
            <a:ext cx="5334000" cy="3901068"/>
          </a:xfrm>
          <a:prstGeom prst="rect">
            <a:avLst/>
          </a:prstGeom>
          <a:noFill/>
        </p:spPr>
        <p:txBody>
          <a:bodyPr wrap="square" rtlCol="0">
            <a:spAutoFit/>
          </a:bodyPr>
          <a:lstStyle/>
          <a:p>
            <a:pPr>
              <a:buFont typeface="Wingdings" pitchFamily="2" charset="2"/>
              <a:buChar char="§"/>
            </a:pPr>
            <a:r>
              <a:rPr lang="en-US" sz="1650" b="1" dirty="0" smtClean="0">
                <a:latin typeface="Tempus Sans ITC" pitchFamily="82" charset="0"/>
              </a:rPr>
              <a:t> 12 disciples and one leaves—Start with 12 and end with 11</a:t>
            </a:r>
          </a:p>
          <a:p>
            <a:pPr>
              <a:buFont typeface="Wingdings" pitchFamily="2" charset="2"/>
              <a:buChar char="§"/>
            </a:pPr>
            <a:r>
              <a:rPr lang="en-US" sz="1650" b="1" dirty="0" smtClean="0">
                <a:latin typeface="Tempus Sans ITC" pitchFamily="82" charset="0"/>
              </a:rPr>
              <a:t> God’s character is revealed. Christ reveals Himself to them and the nature of His kingdom. He is demonstrating to His disciples His mission through the services</a:t>
            </a:r>
          </a:p>
          <a:p>
            <a:pPr>
              <a:buFont typeface="Wingdings" pitchFamily="2" charset="2"/>
              <a:buChar char="§"/>
            </a:pPr>
            <a:r>
              <a:rPr lang="en-US" sz="1650" b="1" dirty="0" smtClean="0">
                <a:latin typeface="Tempus Sans ITC" pitchFamily="82" charset="0"/>
              </a:rPr>
              <a:t>2 part service: Preparatory—foot washing &amp;</a:t>
            </a:r>
          </a:p>
          <a:p>
            <a:r>
              <a:rPr lang="en-US" sz="1650" b="1" dirty="0" smtClean="0">
                <a:latin typeface="Tempus Sans ITC" pitchFamily="82" charset="0"/>
              </a:rPr>
              <a:t>Communal—eating of the bread and drinking of the unfermented wine</a:t>
            </a:r>
          </a:p>
          <a:p>
            <a:pPr>
              <a:buFont typeface="Wingdings" pitchFamily="2" charset="2"/>
              <a:buChar char="§"/>
            </a:pPr>
            <a:r>
              <a:rPr lang="en-US" sz="1650" b="1" dirty="0" smtClean="0">
                <a:latin typeface="Tempus Sans ITC" pitchFamily="82" charset="0"/>
              </a:rPr>
              <a:t>Disciples are not humble</a:t>
            </a:r>
          </a:p>
          <a:p>
            <a:pPr>
              <a:buFont typeface="Wingdings" pitchFamily="2" charset="2"/>
              <a:buChar char="§"/>
            </a:pPr>
            <a:r>
              <a:rPr lang="en-US" sz="1650" b="1" dirty="0" smtClean="0">
                <a:latin typeface="Tempus Sans ITC" pitchFamily="82" charset="0"/>
              </a:rPr>
              <a:t> Strife among the disciples—which should be accounted the greatest.</a:t>
            </a:r>
          </a:p>
          <a:p>
            <a:pPr>
              <a:buFont typeface="Wingdings" pitchFamily="2" charset="2"/>
              <a:buChar char="§"/>
            </a:pPr>
            <a:r>
              <a:rPr lang="en-US" sz="1650" b="1" dirty="0" smtClean="0">
                <a:latin typeface="Tempus Sans ITC" pitchFamily="82" charset="0"/>
              </a:rPr>
              <a:t> Exaltation of self—thinking one is better than the other</a:t>
            </a:r>
          </a:p>
          <a:p>
            <a:pPr>
              <a:buFont typeface="Wingdings" pitchFamily="2" charset="2"/>
              <a:buChar char="§"/>
            </a:pPr>
            <a:r>
              <a:rPr lang="en-US" sz="1650" b="1" dirty="0" smtClean="0">
                <a:latin typeface="Tempus Sans ITC" pitchFamily="82" charset="0"/>
              </a:rPr>
              <a:t> Disciples’ hearts were full of resentful feelings</a:t>
            </a:r>
          </a:p>
          <a:p>
            <a:pPr>
              <a:buFont typeface="Wingdings" pitchFamily="2" charset="2"/>
              <a:buChar char="§"/>
            </a:pPr>
            <a:r>
              <a:rPr lang="en-US" sz="1650" b="1" dirty="0" smtClean="0">
                <a:latin typeface="Tempus Sans ITC" pitchFamily="82" charset="0"/>
              </a:rPr>
              <a:t>Disciples held onto wrong belief—earthly king—misunderstanding of Christ and the nature of His kingdom.</a:t>
            </a:r>
            <a:endParaRPr lang="en-US" sz="1650" b="1" dirty="0">
              <a:latin typeface="Tempus Sans ITC" pitchFamily="82" charset="0"/>
            </a:endParaRPr>
          </a:p>
        </p:txBody>
      </p:sp>
      <p:sp>
        <p:nvSpPr>
          <p:cNvPr id="31" name="TextBox 30"/>
          <p:cNvSpPr txBox="1"/>
          <p:nvPr/>
        </p:nvSpPr>
        <p:spPr>
          <a:xfrm>
            <a:off x="6018212" y="2590800"/>
            <a:ext cx="5486400" cy="3416320"/>
          </a:xfrm>
          <a:prstGeom prst="rect">
            <a:avLst/>
          </a:prstGeom>
          <a:noFill/>
        </p:spPr>
        <p:txBody>
          <a:bodyPr wrap="square" rtlCol="0">
            <a:spAutoFit/>
          </a:bodyPr>
          <a:lstStyle/>
          <a:p>
            <a:pPr>
              <a:buFont typeface="Wingdings" pitchFamily="2" charset="2"/>
              <a:buChar char="§"/>
            </a:pPr>
            <a:r>
              <a:rPr lang="en-US" b="1" dirty="0" smtClean="0">
                <a:latin typeface="Tempus Sans ITC" pitchFamily="82" charset="0"/>
              </a:rPr>
              <a:t> 11 disciples and one is added—Start with 11 and end with 12</a:t>
            </a:r>
          </a:p>
          <a:p>
            <a:pPr>
              <a:buFont typeface="Wingdings" pitchFamily="2" charset="2"/>
              <a:buChar char="§"/>
            </a:pPr>
            <a:r>
              <a:rPr lang="en-US" b="1" dirty="0" smtClean="0">
                <a:latin typeface="Tempus Sans ITC" pitchFamily="82" charset="0"/>
              </a:rPr>
              <a:t> Anointing of Matthias—organization</a:t>
            </a:r>
          </a:p>
          <a:p>
            <a:pPr>
              <a:buFont typeface="Wingdings" pitchFamily="2" charset="2"/>
              <a:buChar char="§"/>
            </a:pPr>
            <a:r>
              <a:rPr lang="en-US" b="1" dirty="0" smtClean="0">
                <a:latin typeface="Tempus Sans ITC" pitchFamily="82" charset="0"/>
              </a:rPr>
              <a:t>The disciples pray for and receive the Holy Spirit</a:t>
            </a:r>
          </a:p>
          <a:p>
            <a:pPr>
              <a:buFont typeface="Wingdings" pitchFamily="2" charset="2"/>
              <a:buChar char="§"/>
            </a:pPr>
            <a:r>
              <a:rPr lang="en-US" b="1" dirty="0" smtClean="0">
                <a:latin typeface="Tempus Sans ITC" pitchFamily="82" charset="0"/>
                <a:ea typeface="Tahoma" pitchFamily="34" charset="0"/>
                <a:cs typeface="Tahoma" pitchFamily="34" charset="0"/>
              </a:rPr>
              <a:t>Christ revealed Himself in power to His church</a:t>
            </a:r>
          </a:p>
          <a:p>
            <a:pPr>
              <a:buFont typeface="Wingdings" pitchFamily="2" charset="2"/>
              <a:buChar char="§"/>
            </a:pPr>
            <a:r>
              <a:rPr lang="en-US" b="1" dirty="0" smtClean="0">
                <a:latin typeface="Tempus Sans ITC" pitchFamily="82" charset="0"/>
              </a:rPr>
              <a:t> Disciples are in one accord </a:t>
            </a:r>
          </a:p>
          <a:p>
            <a:pPr>
              <a:buFont typeface="Wingdings" pitchFamily="2" charset="2"/>
              <a:buChar char="§"/>
            </a:pPr>
            <a:r>
              <a:rPr lang="en-US" b="1" dirty="0" smtClean="0">
                <a:latin typeface="Tempus Sans ITC" pitchFamily="82" charset="0"/>
              </a:rPr>
              <a:t> Disciples set aside differences</a:t>
            </a:r>
          </a:p>
          <a:p>
            <a:pPr>
              <a:buFont typeface="Wingdings" pitchFamily="2" charset="2"/>
              <a:buChar char="§"/>
            </a:pPr>
            <a:r>
              <a:rPr lang="en-US" b="1" dirty="0" smtClean="0">
                <a:latin typeface="Tempus Sans ITC" pitchFamily="82" charset="0"/>
              </a:rPr>
              <a:t> Deep heart searching</a:t>
            </a:r>
          </a:p>
          <a:p>
            <a:pPr>
              <a:buFont typeface="Wingdings" pitchFamily="2" charset="2"/>
              <a:buChar char="§"/>
            </a:pPr>
            <a:r>
              <a:rPr lang="en-US" b="1" dirty="0" smtClean="0">
                <a:latin typeface="Tempus Sans ITC" pitchFamily="82" charset="0"/>
              </a:rPr>
              <a:t>Disciples humbled their hearts in true repentance</a:t>
            </a:r>
          </a:p>
          <a:p>
            <a:pPr>
              <a:buFont typeface="Wingdings" pitchFamily="2" charset="2"/>
              <a:buChar char="§"/>
            </a:pPr>
            <a:r>
              <a:rPr lang="en-US" b="1" dirty="0" smtClean="0">
                <a:latin typeface="Tempus Sans ITC" pitchFamily="82" charset="0"/>
              </a:rPr>
              <a:t> In mind and character they have become like Christ</a:t>
            </a:r>
          </a:p>
          <a:p>
            <a:pPr>
              <a:buFont typeface="Wingdings" pitchFamily="2" charset="2"/>
              <a:buChar char="§"/>
            </a:pPr>
            <a:r>
              <a:rPr lang="en-US" b="1" dirty="0" smtClean="0">
                <a:latin typeface="Tempus Sans ITC" pitchFamily="82" charset="0"/>
              </a:rPr>
              <a:t> Truths that they could not understand are now understood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9954207" cy="1143000"/>
          </a:xfrm>
        </p:spPr>
        <p:txBody>
          <a:bodyPr/>
          <a:lstStyle/>
          <a:p>
            <a:pPr algn="ctr"/>
            <a:r>
              <a:rPr lang="en-US" dirty="0" smtClean="0">
                <a:latin typeface="Bernard MT Condensed" pitchFamily="18" charset="0"/>
              </a:rPr>
              <a:t>Summary</a:t>
            </a:r>
            <a:endParaRPr lang="en-US" dirty="0">
              <a:latin typeface="Bernard MT Condensed" pitchFamily="18" charset="0"/>
            </a:endParaRPr>
          </a:p>
        </p:txBody>
      </p:sp>
      <p:sp>
        <p:nvSpPr>
          <p:cNvPr id="23" name="TextBox 22"/>
          <p:cNvSpPr txBox="1"/>
          <p:nvPr/>
        </p:nvSpPr>
        <p:spPr>
          <a:xfrm>
            <a:off x="1065212" y="1828800"/>
            <a:ext cx="8153400" cy="369332"/>
          </a:xfrm>
          <a:prstGeom prst="rect">
            <a:avLst/>
          </a:prstGeom>
          <a:noFill/>
        </p:spPr>
        <p:txBody>
          <a:bodyPr wrap="square" rtlCol="0">
            <a:spAutoFit/>
          </a:bodyPr>
          <a:lstStyle/>
          <a:p>
            <a:endParaRPr lang="en-US" dirty="0"/>
          </a:p>
        </p:txBody>
      </p:sp>
      <p:sp>
        <p:nvSpPr>
          <p:cNvPr id="24" name="TextBox 23"/>
          <p:cNvSpPr txBox="1"/>
          <p:nvPr/>
        </p:nvSpPr>
        <p:spPr>
          <a:xfrm>
            <a:off x="608012" y="1371600"/>
            <a:ext cx="10287000" cy="5170646"/>
          </a:xfrm>
          <a:prstGeom prst="rect">
            <a:avLst/>
          </a:prstGeom>
          <a:noFill/>
        </p:spPr>
        <p:txBody>
          <a:bodyPr wrap="square" rtlCol="0">
            <a:spAutoFit/>
          </a:bodyPr>
          <a:lstStyle/>
          <a:p>
            <a:pPr algn="just">
              <a:buFont typeface="Wingdings" pitchFamily="2" charset="2"/>
              <a:buChar char="ü"/>
            </a:pPr>
            <a:r>
              <a:rPr lang="en-US" sz="1500" b="1" dirty="0" smtClean="0">
                <a:latin typeface="Book Antiqua" pitchFamily="18" charset="0"/>
                <a:ea typeface="Gadugi" pitchFamily="34" charset="0"/>
              </a:rPr>
              <a:t> </a:t>
            </a:r>
            <a:r>
              <a:rPr lang="en-US" sz="1500" b="1" dirty="0" smtClean="0">
                <a:latin typeface="Kristen ITC" pitchFamily="66" charset="0"/>
                <a:ea typeface="Gadugi" pitchFamily="34" charset="0"/>
              </a:rPr>
              <a:t>The study of reform lines opened up in 1989. Reform lines are the guide God has given us that places us in history/time and reveals to us our past, present, and future condition (on a corporate level and an individual level) as light is opened up on events occurring both internally and externally of the Movement.</a:t>
            </a:r>
          </a:p>
          <a:p>
            <a:pPr algn="just">
              <a:buFont typeface="Wingdings" pitchFamily="2" charset="2"/>
              <a:buChar char="ü"/>
            </a:pPr>
            <a:r>
              <a:rPr lang="en-US" sz="1500" b="1" dirty="0" smtClean="0">
                <a:latin typeface="Kristen ITC" pitchFamily="66" charset="0"/>
                <a:ea typeface="Gadugi" pitchFamily="34" charset="0"/>
              </a:rPr>
              <a:t> There are four key reform lines God uses to bring about reformation to His church identified as: the beginning of ancient Israel, the end of ancient Israel, the beginning of modern Israel, and the end of modern Israel.</a:t>
            </a:r>
          </a:p>
          <a:p>
            <a:pPr algn="just">
              <a:buFont typeface="Wingdings" pitchFamily="2" charset="2"/>
              <a:buChar char="ü"/>
            </a:pPr>
            <a:r>
              <a:rPr lang="en-US" sz="1500" b="1" dirty="0" smtClean="0">
                <a:latin typeface="Kristen ITC" pitchFamily="66" charset="0"/>
                <a:ea typeface="Gadugi" pitchFamily="34" charset="0"/>
              </a:rPr>
              <a:t> In the alpha history, there is one call to the church and one call to the world. It is a history of failure. God’s people do not complete their job function and Christ’s Advent is delayed. In the omega history, there are two calls to the church and one call to the world. It is a history of success. God’s people complete their job function and Christ comes in their history.</a:t>
            </a:r>
          </a:p>
          <a:p>
            <a:pPr algn="just">
              <a:buFont typeface="Wingdings" pitchFamily="2" charset="2"/>
              <a:buChar char="ü"/>
            </a:pPr>
            <a:r>
              <a:rPr lang="en-US" sz="1500" b="1" dirty="0" smtClean="0">
                <a:latin typeface="Kristen ITC" pitchFamily="66" charset="0"/>
                <a:ea typeface="Gadugi" pitchFamily="34" charset="0"/>
              </a:rPr>
              <a:t> In every reform line there are 5 primary waymarks and 4 dispensations in between that divide the agricultural process: ploughing, early rain, latter rain, and harvest.</a:t>
            </a:r>
          </a:p>
          <a:p>
            <a:pPr algn="just">
              <a:buFont typeface="Wingdings" pitchFamily="2" charset="2"/>
              <a:buChar char="ü"/>
            </a:pPr>
            <a:r>
              <a:rPr lang="en-US" sz="1500" b="1" dirty="0" smtClean="0">
                <a:latin typeface="Kristen ITC" pitchFamily="66" charset="0"/>
                <a:ea typeface="Gadugi" pitchFamily="34" charset="0"/>
              </a:rPr>
              <a:t> In every dispensation of a reform line we can identify a repeating pattern: B, C, E, Test/: A message unsealed, IOK, Formalization, Test.</a:t>
            </a:r>
          </a:p>
          <a:p>
            <a:pPr algn="just">
              <a:buFont typeface="Wingdings" pitchFamily="2" charset="2"/>
              <a:buChar char="ü"/>
            </a:pPr>
            <a:r>
              <a:rPr lang="en-US" sz="1500" b="1" dirty="0" smtClean="0">
                <a:latin typeface="Kristen ITC" pitchFamily="66" charset="0"/>
                <a:ea typeface="Gadugi" pitchFamily="34" charset="0"/>
              </a:rPr>
              <a:t> In every reform line there is a big scale that can be reduced to similar smaller scales called fractals. These fractals are quasi-similar, not identical, but alike in their principle parts to each other and the whole.</a:t>
            </a:r>
          </a:p>
          <a:p>
            <a:pPr algn="just">
              <a:buFont typeface="Wingdings" pitchFamily="2" charset="2"/>
              <a:buChar char="ü"/>
            </a:pPr>
            <a:r>
              <a:rPr lang="en-US" sz="1500" b="1" dirty="0" smtClean="0">
                <a:latin typeface="Kristen ITC" pitchFamily="66" charset="0"/>
                <a:ea typeface="Gadugi" pitchFamily="34" charset="0"/>
              </a:rPr>
              <a:t> We can line up reform lines with each other and compare and contrast them to see what it is telling us about our own history.</a:t>
            </a:r>
          </a:p>
          <a:p>
            <a:pPr algn="just">
              <a:buFont typeface="Wingdings" pitchFamily="2" charset="2"/>
              <a:buChar char="ü"/>
            </a:pPr>
            <a:r>
              <a:rPr lang="en-US" sz="1500" b="1" dirty="0" smtClean="0">
                <a:latin typeface="Kristen ITC" pitchFamily="66" charset="0"/>
                <a:ea typeface="Gadugi" pitchFamily="34" charset="0"/>
              </a:rPr>
              <a:t> In this study we looked at the omega history of ancient Israel; though not making any application, we focused particularly on the fractal of the first group, the disciples, and identified two upper room experiences and compared and contrasted the two in their historical context using the Bible and the Spirit of Prophesy.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20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20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20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20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fade">
                                      <p:cBhvr>
                                        <p:cTn id="32" dur="2000"/>
                                        <p:tgtEl>
                                          <p:spTgt spid="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animEffect transition="in" filter="fade">
                                      <p:cBhvr>
                                        <p:cTn id="37" dur="2000"/>
                                        <p:tgtEl>
                                          <p:spTgt spid="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xEl>
                                              <p:pRg st="7" end="7"/>
                                            </p:txEl>
                                          </p:spTgt>
                                        </p:tgtEl>
                                        <p:attrNameLst>
                                          <p:attrName>style.visibility</p:attrName>
                                        </p:attrNameLst>
                                      </p:cBhvr>
                                      <p:to>
                                        <p:strVal val="visible"/>
                                      </p:to>
                                    </p:set>
                                    <p:animEffect transition="in" filter="fade">
                                      <p:cBhvr>
                                        <p:cTn id="42" dur="20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The Structure of the Reform Lines</a:t>
            </a:r>
            <a:endParaRPr lang="en-US" dirty="0">
              <a:latin typeface="Bernard MT Condensed" pitchFamily="18" charset="0"/>
            </a:endParaRPr>
          </a:p>
        </p:txBody>
      </p:sp>
      <p:sp>
        <p:nvSpPr>
          <p:cNvPr id="4" name="TextBox 3"/>
          <p:cNvSpPr txBox="1"/>
          <p:nvPr/>
        </p:nvSpPr>
        <p:spPr>
          <a:xfrm>
            <a:off x="1141412" y="2057400"/>
            <a:ext cx="4038600" cy="369332"/>
          </a:xfrm>
          <a:prstGeom prst="rect">
            <a:avLst/>
          </a:prstGeom>
          <a:noFill/>
        </p:spPr>
        <p:txBody>
          <a:bodyPr wrap="square" rtlCol="0">
            <a:spAutoFit/>
          </a:bodyPr>
          <a:lstStyle/>
          <a:p>
            <a:r>
              <a:rPr lang="en-US" dirty="0" smtClean="0"/>
              <a:t>Alpha History Reform Line Structure</a:t>
            </a:r>
            <a:endParaRPr lang="en-US" dirty="0"/>
          </a:p>
        </p:txBody>
      </p:sp>
      <p:pic>
        <p:nvPicPr>
          <p:cNvPr id="5" name="Picture 3" descr="C:\Users\User\AppData\Local\Microsoft\Windows\INetCache\IE\AOE6MOYD\972px-Alpha_lowercase.svg[1].png"/>
          <p:cNvPicPr>
            <a:picLocks noChangeAspect="1" noChangeArrowheads="1"/>
          </p:cNvPicPr>
          <p:nvPr/>
        </p:nvPicPr>
        <p:blipFill>
          <a:blip r:embed="rId3" cstate="print">
            <a:lum bright="74000"/>
          </a:blip>
          <a:srcRect/>
          <a:stretch>
            <a:fillRect/>
          </a:stretch>
        </p:blipFill>
        <p:spPr bwMode="auto">
          <a:xfrm>
            <a:off x="379412" y="2057400"/>
            <a:ext cx="678030" cy="304800"/>
          </a:xfrm>
          <a:prstGeom prst="rect">
            <a:avLst/>
          </a:prstGeom>
          <a:noFill/>
        </p:spPr>
      </p:pic>
      <p:pic>
        <p:nvPicPr>
          <p:cNvPr id="6" name="Picture 5" descr="C:\Users\User\AppData\Local\Microsoft\Windows\INetCache\IE\8CHUBLFK\1200px-Greek_uc_Omega.svg[1].png"/>
          <p:cNvPicPr>
            <a:picLocks noChangeAspect="1" noChangeArrowheads="1"/>
          </p:cNvPicPr>
          <p:nvPr/>
        </p:nvPicPr>
        <p:blipFill>
          <a:blip r:embed="rId4" cstate="print">
            <a:lum bright="67000" contrast="-26000"/>
          </a:blip>
          <a:srcRect/>
          <a:stretch>
            <a:fillRect/>
          </a:stretch>
        </p:blipFill>
        <p:spPr bwMode="auto">
          <a:xfrm>
            <a:off x="6399212" y="1752600"/>
            <a:ext cx="838200" cy="838200"/>
          </a:xfrm>
          <a:prstGeom prst="rect">
            <a:avLst/>
          </a:prstGeom>
          <a:noFill/>
        </p:spPr>
      </p:pic>
      <p:sp>
        <p:nvSpPr>
          <p:cNvPr id="7" name="TextBox 6"/>
          <p:cNvSpPr txBox="1"/>
          <p:nvPr/>
        </p:nvSpPr>
        <p:spPr>
          <a:xfrm>
            <a:off x="1903412" y="1600200"/>
            <a:ext cx="1066800" cy="369332"/>
          </a:xfrm>
          <a:prstGeom prst="rect">
            <a:avLst/>
          </a:prstGeom>
          <a:noFill/>
        </p:spPr>
        <p:txBody>
          <a:bodyPr wrap="square" rtlCol="0">
            <a:spAutoFit/>
          </a:bodyPr>
          <a:lstStyle/>
          <a:p>
            <a:pPr algn="ctr"/>
            <a:r>
              <a:rPr lang="en-US" dirty="0" smtClean="0">
                <a:solidFill>
                  <a:srgbClr val="FF0000"/>
                </a:solidFill>
              </a:rPr>
              <a:t>Failure</a:t>
            </a:r>
            <a:endParaRPr lang="en-US" dirty="0">
              <a:solidFill>
                <a:srgbClr val="FF0000"/>
              </a:solidFill>
            </a:endParaRPr>
          </a:p>
        </p:txBody>
      </p:sp>
      <p:sp>
        <p:nvSpPr>
          <p:cNvPr id="8" name="TextBox 7"/>
          <p:cNvSpPr txBox="1"/>
          <p:nvPr/>
        </p:nvSpPr>
        <p:spPr>
          <a:xfrm>
            <a:off x="8228012" y="1600200"/>
            <a:ext cx="1447800" cy="369332"/>
          </a:xfrm>
          <a:prstGeom prst="rect">
            <a:avLst/>
          </a:prstGeom>
          <a:noFill/>
        </p:spPr>
        <p:txBody>
          <a:bodyPr wrap="square" rtlCol="0">
            <a:spAutoFit/>
          </a:bodyPr>
          <a:lstStyle/>
          <a:p>
            <a:pPr algn="ctr"/>
            <a:r>
              <a:rPr lang="en-US" b="1" dirty="0" smtClean="0">
                <a:solidFill>
                  <a:srgbClr val="009200"/>
                </a:solidFill>
              </a:rPr>
              <a:t>Success</a:t>
            </a:r>
            <a:endParaRPr lang="en-US" b="1" dirty="0">
              <a:solidFill>
                <a:srgbClr val="009200"/>
              </a:solidFill>
            </a:endParaRPr>
          </a:p>
        </p:txBody>
      </p:sp>
      <p:sp>
        <p:nvSpPr>
          <p:cNvPr id="9" name="TextBox 8"/>
          <p:cNvSpPr txBox="1"/>
          <p:nvPr/>
        </p:nvSpPr>
        <p:spPr>
          <a:xfrm>
            <a:off x="7237412" y="2133600"/>
            <a:ext cx="4267200" cy="369332"/>
          </a:xfrm>
          <a:prstGeom prst="rect">
            <a:avLst/>
          </a:prstGeom>
          <a:noFill/>
        </p:spPr>
        <p:txBody>
          <a:bodyPr wrap="square" rtlCol="0">
            <a:spAutoFit/>
          </a:bodyPr>
          <a:lstStyle/>
          <a:p>
            <a:r>
              <a:rPr lang="en-US" dirty="0" smtClean="0"/>
              <a:t>Omega History Reform Line Structure</a:t>
            </a:r>
            <a:endParaRPr lang="en-US" dirty="0"/>
          </a:p>
        </p:txBody>
      </p:sp>
      <p:cxnSp>
        <p:nvCxnSpPr>
          <p:cNvPr id="22" name="Straight Connector 21"/>
          <p:cNvCxnSpPr/>
          <p:nvPr/>
        </p:nvCxnSpPr>
        <p:spPr>
          <a:xfrm>
            <a:off x="379412" y="3657600"/>
            <a:ext cx="495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5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028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37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4282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266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45425" y="6027003"/>
            <a:ext cx="4343400" cy="830997"/>
          </a:xfrm>
          <a:prstGeom prst="rect">
            <a:avLst/>
          </a:prstGeom>
          <a:noFill/>
        </p:spPr>
        <p:txBody>
          <a:bodyPr wrap="square" rtlCol="0">
            <a:spAutoFit/>
          </a:bodyPr>
          <a:lstStyle/>
          <a:p>
            <a:pPr algn="r">
              <a:buFont typeface="Wingdings" pitchFamily="2" charset="2"/>
              <a:buChar char="q"/>
            </a:pPr>
            <a:r>
              <a:rPr lang="en-US" sz="1600" b="1" dirty="0" smtClean="0">
                <a:latin typeface="Ink Free" pitchFamily="66" charset="0"/>
              </a:rPr>
              <a:t>Two calls to the church; One to the world</a:t>
            </a:r>
          </a:p>
          <a:p>
            <a:pPr algn="r">
              <a:buFont typeface="Wingdings" pitchFamily="2" charset="2"/>
              <a:buChar char="q"/>
            </a:pPr>
            <a:r>
              <a:rPr lang="en-US" sz="1600" b="1" dirty="0" smtClean="0">
                <a:latin typeface="Ink Free" pitchFamily="66" charset="0"/>
              </a:rPr>
              <a:t>Complete their job function</a:t>
            </a:r>
          </a:p>
          <a:p>
            <a:pPr algn="r">
              <a:buFont typeface="Wingdings" pitchFamily="2" charset="2"/>
              <a:buChar char="q"/>
            </a:pPr>
            <a:r>
              <a:rPr lang="en-US" sz="1600" b="1" dirty="0" smtClean="0">
                <a:latin typeface="Ink Free" pitchFamily="66" charset="0"/>
              </a:rPr>
              <a:t>Christ comes in their history</a:t>
            </a:r>
            <a:endParaRPr lang="en-US" sz="1600" b="1" dirty="0">
              <a:latin typeface="Ink Free" pitchFamily="66" charset="0"/>
            </a:endParaRPr>
          </a:p>
        </p:txBody>
      </p:sp>
      <p:sp>
        <p:nvSpPr>
          <p:cNvPr id="41" name="TextBox 40"/>
          <p:cNvSpPr txBox="1"/>
          <p:nvPr/>
        </p:nvSpPr>
        <p:spPr>
          <a:xfrm>
            <a:off x="0" y="6027003"/>
            <a:ext cx="4800600" cy="830997"/>
          </a:xfrm>
          <a:prstGeom prst="rect">
            <a:avLst/>
          </a:prstGeom>
          <a:noFill/>
        </p:spPr>
        <p:txBody>
          <a:bodyPr wrap="square" rtlCol="0">
            <a:spAutoFit/>
          </a:bodyPr>
          <a:lstStyle/>
          <a:p>
            <a:pPr>
              <a:buFont typeface="Wingdings" pitchFamily="2" charset="2"/>
              <a:buChar char="q"/>
            </a:pPr>
            <a:r>
              <a:rPr lang="en-US" sz="1600" b="1" dirty="0" smtClean="0">
                <a:latin typeface="Ink Free" pitchFamily="66" charset="0"/>
              </a:rPr>
              <a:t> One call to the church; one call to the world</a:t>
            </a:r>
          </a:p>
          <a:p>
            <a:pPr>
              <a:buFont typeface="Wingdings" pitchFamily="2" charset="2"/>
              <a:buChar char="q"/>
            </a:pPr>
            <a:r>
              <a:rPr lang="en-US" sz="1600" b="1" dirty="0" smtClean="0">
                <a:latin typeface="Ink Free" pitchFamily="66" charset="0"/>
              </a:rPr>
              <a:t> Fail to complete their job function</a:t>
            </a:r>
          </a:p>
          <a:p>
            <a:pPr>
              <a:buFont typeface="Wingdings" pitchFamily="2" charset="2"/>
              <a:buChar char="q"/>
            </a:pPr>
            <a:r>
              <a:rPr lang="en-US" sz="1600" b="1" dirty="0" smtClean="0">
                <a:latin typeface="Ink Free" pitchFamily="66" charset="0"/>
              </a:rPr>
              <a:t> Christ does not come in their history</a:t>
            </a:r>
            <a:endParaRPr lang="en-US" sz="1600" b="1" dirty="0">
              <a:latin typeface="Ink Free" pitchFamily="66" charset="0"/>
            </a:endParaRPr>
          </a:p>
        </p:txBody>
      </p:sp>
      <p:cxnSp>
        <p:nvCxnSpPr>
          <p:cNvPr id="23" name="Straight Connector 22"/>
          <p:cNvCxnSpPr/>
          <p:nvPr/>
        </p:nvCxnSpPr>
        <p:spPr>
          <a:xfrm rot="5400000">
            <a:off x="6171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933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96766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04386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1124406" y="33520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99012" y="5638800"/>
            <a:ext cx="2286000" cy="1077218"/>
          </a:xfrm>
          <a:prstGeom prst="rect">
            <a:avLst/>
          </a:prstGeom>
          <a:noFill/>
          <a:ln>
            <a:solidFill>
              <a:schemeClr val="tx1"/>
            </a:solidFill>
          </a:ln>
          <a:effectLst>
            <a:glow rad="101600">
              <a:schemeClr val="accent2">
                <a:satMod val="175000"/>
                <a:alpha val="40000"/>
              </a:schemeClr>
            </a:glow>
          </a:effectLst>
        </p:spPr>
        <p:txBody>
          <a:bodyPr wrap="square" rtlCol="0">
            <a:spAutoFit/>
          </a:bodyPr>
          <a:lstStyle/>
          <a:p>
            <a:pPr algn="ctr"/>
            <a:r>
              <a:rPr lang="en-US" sz="1600" b="1" dirty="0" smtClean="0">
                <a:latin typeface="Century Gothic" pitchFamily="34" charset="0"/>
              </a:rPr>
              <a:t>If the alpha history succeeded, there wouldn’t be a need for an omega history.</a:t>
            </a:r>
            <a:endParaRPr lang="en-US" sz="1600" b="1" dirty="0">
              <a:latin typeface="Century Gothic" pitchFamily="34" charset="0"/>
            </a:endParaRPr>
          </a:p>
        </p:txBody>
      </p:sp>
      <p:cxnSp>
        <p:nvCxnSpPr>
          <p:cNvPr id="42" name="Straight Connector 41"/>
          <p:cNvCxnSpPr/>
          <p:nvPr/>
        </p:nvCxnSpPr>
        <p:spPr>
          <a:xfrm>
            <a:off x="6475412" y="3657600"/>
            <a:ext cx="495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9712" y="34671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865312" y="34671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9412" y="4724400"/>
            <a:ext cx="335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17612" y="5715000"/>
            <a:ext cx="335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4612" y="4419600"/>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837406" y="44188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28206" y="44188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666206" y="44188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751806" y="44188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913606" y="5409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1751806" y="5409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666206" y="5409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428206" y="5409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266406" y="5409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5412" y="4495800"/>
            <a:ext cx="2895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8418512" y="34671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9180512" y="34671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03212" y="2590800"/>
            <a:ext cx="2362200" cy="275460"/>
          </a:xfrm>
          <a:prstGeom prst="rect">
            <a:avLst/>
          </a:prstGeom>
          <a:solidFill>
            <a:srgbClr val="FFFF00"/>
          </a:solidFill>
        </p:spPr>
        <p:txBody>
          <a:bodyPr wrap="square" rtlCol="0">
            <a:spAutoFit/>
          </a:bodyPr>
          <a:lstStyle/>
          <a:p>
            <a:pPr algn="ctr"/>
            <a:r>
              <a:rPr lang="en-US" sz="1190" b="1" dirty="0" smtClean="0">
                <a:solidFill>
                  <a:schemeClr val="bg1"/>
                </a:solidFill>
              </a:rPr>
              <a:t>Beginning of Ancient Israel</a:t>
            </a:r>
            <a:endParaRPr lang="en-US" sz="1190" b="1" dirty="0">
              <a:solidFill>
                <a:schemeClr val="bg1"/>
              </a:solidFill>
            </a:endParaRPr>
          </a:p>
        </p:txBody>
      </p:sp>
      <p:sp>
        <p:nvSpPr>
          <p:cNvPr id="77" name="TextBox 76"/>
          <p:cNvSpPr txBox="1"/>
          <p:nvPr/>
        </p:nvSpPr>
        <p:spPr>
          <a:xfrm>
            <a:off x="2817812" y="2590800"/>
            <a:ext cx="2438400" cy="275460"/>
          </a:xfrm>
          <a:prstGeom prst="rect">
            <a:avLst/>
          </a:prstGeom>
          <a:solidFill>
            <a:srgbClr val="FFFF00"/>
          </a:solidFill>
        </p:spPr>
        <p:txBody>
          <a:bodyPr wrap="square" rtlCol="0">
            <a:spAutoFit/>
          </a:bodyPr>
          <a:lstStyle/>
          <a:p>
            <a:pPr algn="ctr"/>
            <a:r>
              <a:rPr lang="en-US" sz="1190" b="1" dirty="0" smtClean="0">
                <a:solidFill>
                  <a:schemeClr val="bg1"/>
                </a:solidFill>
              </a:rPr>
              <a:t>Beginning of Modern Israel</a:t>
            </a:r>
            <a:endParaRPr lang="en-US" sz="1190" b="1" dirty="0">
              <a:solidFill>
                <a:schemeClr val="bg1"/>
              </a:solidFill>
            </a:endParaRPr>
          </a:p>
        </p:txBody>
      </p:sp>
      <p:cxnSp>
        <p:nvCxnSpPr>
          <p:cNvPr id="78" name="Straight Connector 77"/>
          <p:cNvCxnSpPr/>
          <p:nvPr/>
        </p:nvCxnSpPr>
        <p:spPr>
          <a:xfrm>
            <a:off x="7237412" y="5334000"/>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923212" y="6019800"/>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6246812" y="42672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7009606" y="42664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7695406" y="42664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8381206" y="42664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9143206" y="42664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009606" y="51046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7695406" y="51046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8381206" y="51046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9143206" y="51046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9829006" y="51046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7731918" y="58293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8418512" y="58293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9180512" y="58293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9866312" y="58293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10552112" y="58293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323012" y="2590800"/>
            <a:ext cx="2438400" cy="275460"/>
          </a:xfrm>
          <a:prstGeom prst="rect">
            <a:avLst/>
          </a:prstGeom>
          <a:solidFill>
            <a:srgbClr val="FFFF00"/>
          </a:solidFill>
        </p:spPr>
        <p:txBody>
          <a:bodyPr wrap="square" rtlCol="0">
            <a:spAutoFit/>
          </a:bodyPr>
          <a:lstStyle/>
          <a:p>
            <a:pPr algn="ctr"/>
            <a:r>
              <a:rPr lang="en-US" sz="1190" b="1" dirty="0" smtClean="0">
                <a:solidFill>
                  <a:schemeClr val="bg1"/>
                </a:solidFill>
              </a:rPr>
              <a:t>End of Ancient Israel</a:t>
            </a:r>
            <a:endParaRPr lang="en-US" sz="1190" b="1" dirty="0">
              <a:solidFill>
                <a:schemeClr val="bg1"/>
              </a:solidFill>
            </a:endParaRPr>
          </a:p>
        </p:txBody>
      </p:sp>
      <p:sp>
        <p:nvSpPr>
          <p:cNvPr id="104" name="TextBox 103"/>
          <p:cNvSpPr txBox="1"/>
          <p:nvPr/>
        </p:nvSpPr>
        <p:spPr>
          <a:xfrm>
            <a:off x="8913812" y="2590800"/>
            <a:ext cx="2438400" cy="275460"/>
          </a:xfrm>
          <a:prstGeom prst="rect">
            <a:avLst/>
          </a:prstGeom>
          <a:solidFill>
            <a:srgbClr val="FFFF00"/>
          </a:solidFill>
        </p:spPr>
        <p:txBody>
          <a:bodyPr wrap="square" rtlCol="0">
            <a:spAutoFit/>
          </a:bodyPr>
          <a:lstStyle/>
          <a:p>
            <a:pPr algn="ctr"/>
            <a:r>
              <a:rPr lang="en-US" sz="1190" b="1" dirty="0" smtClean="0">
                <a:solidFill>
                  <a:schemeClr val="bg1"/>
                </a:solidFill>
              </a:rPr>
              <a:t>End of Modern Israel</a:t>
            </a:r>
            <a:endParaRPr lang="en-US" sz="1190" b="1" dirty="0">
              <a:solidFill>
                <a:schemeClr val="bg1"/>
              </a:solidFill>
            </a:endParaRPr>
          </a:p>
        </p:txBody>
      </p:sp>
      <p:sp>
        <p:nvSpPr>
          <p:cNvPr id="111" name="Rectangle 110"/>
          <p:cNvSpPr/>
          <p:nvPr/>
        </p:nvSpPr>
        <p:spPr>
          <a:xfrm>
            <a:off x="8912225" y="457200"/>
            <a:ext cx="3276600" cy="738664"/>
          </a:xfrm>
          <a:prstGeom prst="rect">
            <a:avLst/>
          </a:prstGeom>
        </p:spPr>
        <p:txBody>
          <a:bodyPr wrap="square">
            <a:spAutoFit/>
          </a:bodyPr>
          <a:lstStyle/>
          <a:p>
            <a:pPr algn="r"/>
            <a:r>
              <a:rPr lang="en-US" sz="1400" dirty="0" smtClean="0"/>
              <a:t>Question: Which structure is the alpha history and which structure is the omega history?</a:t>
            </a:r>
            <a:endParaRPr lang="en-US" sz="1400" dirty="0"/>
          </a:p>
        </p:txBody>
      </p:sp>
      <p:sp>
        <p:nvSpPr>
          <p:cNvPr id="63" name="TextBox 62"/>
          <p:cNvSpPr txBox="1"/>
          <p:nvPr/>
        </p:nvSpPr>
        <p:spPr>
          <a:xfrm>
            <a:off x="0" y="5638800"/>
            <a:ext cx="914400" cy="381000"/>
          </a:xfrm>
          <a:prstGeom prst="rect">
            <a:avLst/>
          </a:prstGeom>
          <a:noFill/>
        </p:spPr>
        <p:txBody>
          <a:bodyPr wrap="square" rtlCol="0">
            <a:spAutoFit/>
          </a:bodyPr>
          <a:lstStyle/>
          <a:p>
            <a:r>
              <a:rPr lang="en-US" u="sng" dirty="0" smtClean="0"/>
              <a:t>3 H</a:t>
            </a:r>
            <a:endParaRPr lang="en-US" u="sng" dirty="0"/>
          </a:p>
        </p:txBody>
      </p:sp>
      <p:sp>
        <p:nvSpPr>
          <p:cNvPr id="69" name="TextBox 68"/>
          <p:cNvSpPr txBox="1"/>
          <p:nvPr/>
        </p:nvSpPr>
        <p:spPr>
          <a:xfrm>
            <a:off x="11274425" y="5638800"/>
            <a:ext cx="914400" cy="381000"/>
          </a:xfrm>
          <a:prstGeom prst="rect">
            <a:avLst/>
          </a:prstGeom>
          <a:noFill/>
        </p:spPr>
        <p:txBody>
          <a:bodyPr wrap="square" rtlCol="0">
            <a:spAutoFit/>
          </a:bodyPr>
          <a:lstStyle/>
          <a:p>
            <a:pPr algn="r"/>
            <a:r>
              <a:rPr lang="en-US" u="sng" dirty="0" smtClean="0"/>
              <a:t>4 H</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amond(in)">
                                      <p:cBhvr>
                                        <p:cTn id="7" dur="2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p:cTn id="32" dur="2000" fill="hold"/>
                                        <p:tgtEl>
                                          <p:spTgt spid="76"/>
                                        </p:tgtEl>
                                        <p:attrNameLst>
                                          <p:attrName>ppt_x</p:attrName>
                                        </p:attrNameLst>
                                      </p:cBhvr>
                                      <p:tavLst>
                                        <p:tav tm="0">
                                          <p:val>
                                            <p:strVal val="#ppt_x-.2"/>
                                          </p:val>
                                        </p:tav>
                                        <p:tav tm="100000">
                                          <p:val>
                                            <p:strVal val="#ppt_x"/>
                                          </p:val>
                                        </p:tav>
                                      </p:tavLst>
                                    </p:anim>
                                    <p:anim calcmode="lin" valueType="num">
                                      <p:cBhvr>
                                        <p:cTn id="33" dur="2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34" dur="20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p:cTn id="39" dur="2000" fill="hold"/>
                                        <p:tgtEl>
                                          <p:spTgt spid="77"/>
                                        </p:tgtEl>
                                        <p:attrNameLst>
                                          <p:attrName>ppt_x</p:attrName>
                                        </p:attrNameLst>
                                      </p:cBhvr>
                                      <p:tavLst>
                                        <p:tav tm="0">
                                          <p:val>
                                            <p:strVal val="#ppt_x-.2"/>
                                          </p:val>
                                        </p:tav>
                                        <p:tav tm="100000">
                                          <p:val>
                                            <p:strVal val="#ppt_x"/>
                                          </p:val>
                                        </p:tav>
                                      </p:tavLst>
                                    </p:anim>
                                    <p:anim calcmode="lin" valueType="num">
                                      <p:cBhvr>
                                        <p:cTn id="40" dur="2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41" dur="20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03"/>
                                        </p:tgtEl>
                                        <p:attrNameLst>
                                          <p:attrName>style.visibility</p:attrName>
                                        </p:attrNameLst>
                                      </p:cBhvr>
                                      <p:to>
                                        <p:strVal val="visible"/>
                                      </p:to>
                                    </p:set>
                                    <p:anim calcmode="lin" valueType="num">
                                      <p:cBhvr>
                                        <p:cTn id="46" dur="2000" fill="hold"/>
                                        <p:tgtEl>
                                          <p:spTgt spid="103"/>
                                        </p:tgtEl>
                                        <p:attrNameLst>
                                          <p:attrName>ppt_x</p:attrName>
                                        </p:attrNameLst>
                                      </p:cBhvr>
                                      <p:tavLst>
                                        <p:tav tm="0">
                                          <p:val>
                                            <p:strVal val="#ppt_x-.2"/>
                                          </p:val>
                                        </p:tav>
                                        <p:tav tm="100000">
                                          <p:val>
                                            <p:strVal val="#ppt_x"/>
                                          </p:val>
                                        </p:tav>
                                      </p:tavLst>
                                    </p:anim>
                                    <p:anim calcmode="lin" valueType="num">
                                      <p:cBhvr>
                                        <p:cTn id="47" dur="2000" fill="hold"/>
                                        <p:tgtEl>
                                          <p:spTgt spid="103"/>
                                        </p:tgtEl>
                                        <p:attrNameLst>
                                          <p:attrName>ppt_y</p:attrName>
                                        </p:attrNameLst>
                                      </p:cBhvr>
                                      <p:tavLst>
                                        <p:tav tm="0">
                                          <p:val>
                                            <p:strVal val="#ppt_y"/>
                                          </p:val>
                                        </p:tav>
                                        <p:tav tm="100000">
                                          <p:val>
                                            <p:strVal val="#ppt_y"/>
                                          </p:val>
                                        </p:tav>
                                      </p:tavLst>
                                    </p:anim>
                                    <p:animEffect transition="in" filter="wipe(right)" prLst="gradientSize: 0.1">
                                      <p:cBhvr>
                                        <p:cTn id="48" dur="20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2000" fill="hold"/>
                                        <p:tgtEl>
                                          <p:spTgt spid="104"/>
                                        </p:tgtEl>
                                        <p:attrNameLst>
                                          <p:attrName>ppt_x</p:attrName>
                                        </p:attrNameLst>
                                      </p:cBhvr>
                                      <p:tavLst>
                                        <p:tav tm="0">
                                          <p:val>
                                            <p:strVal val="#ppt_x-.2"/>
                                          </p:val>
                                        </p:tav>
                                        <p:tav tm="100000">
                                          <p:val>
                                            <p:strVal val="#ppt_x"/>
                                          </p:val>
                                        </p:tav>
                                      </p:tavLst>
                                    </p:anim>
                                    <p:anim calcmode="lin" valueType="num">
                                      <p:cBhvr>
                                        <p:cTn id="54" dur="2000" fill="hold"/>
                                        <p:tgtEl>
                                          <p:spTgt spid="104"/>
                                        </p:tgtEl>
                                        <p:attrNameLst>
                                          <p:attrName>ppt_y</p:attrName>
                                        </p:attrNameLst>
                                      </p:cBhvr>
                                      <p:tavLst>
                                        <p:tav tm="0">
                                          <p:val>
                                            <p:strVal val="#ppt_y"/>
                                          </p:val>
                                        </p:tav>
                                        <p:tav tm="100000">
                                          <p:val>
                                            <p:strVal val="#ppt_y"/>
                                          </p:val>
                                        </p:tav>
                                      </p:tavLst>
                                    </p:anim>
                                    <p:animEffect transition="in" filter="wipe(right)" prLst="gradientSize: 0.1">
                                      <p:cBhvr>
                                        <p:cTn id="55" dur="2000"/>
                                        <p:tgtEl>
                                          <p:spTgt spid="104"/>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xEl>
                                              <p:pRg st="0" end="0"/>
                                            </p:txEl>
                                          </p:spTgt>
                                        </p:tgtEl>
                                        <p:attrNameLst>
                                          <p:attrName>style.visibility</p:attrName>
                                        </p:attrNameLst>
                                      </p:cBhvr>
                                      <p:to>
                                        <p:strVal val="visible"/>
                                      </p:to>
                                    </p:set>
                                    <p:animEffect transition="in" filter="fade">
                                      <p:cBhvr>
                                        <p:cTn id="74" dur="2000"/>
                                        <p:tgtEl>
                                          <p:spTgt spid="6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xEl>
                                              <p:pRg st="0" end="0"/>
                                            </p:txEl>
                                          </p:spTgt>
                                        </p:tgtEl>
                                        <p:attrNameLst>
                                          <p:attrName>style.visibility</p:attrName>
                                        </p:attrNameLst>
                                      </p:cBhvr>
                                      <p:to>
                                        <p:strVal val="visible"/>
                                      </p:to>
                                    </p:set>
                                    <p:animEffect transition="in" filter="fade">
                                      <p:cBhvr>
                                        <p:cTn id="79" dur="2000"/>
                                        <p:tgtEl>
                                          <p:spTgt spid="4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1">
                                            <p:txEl>
                                              <p:pRg st="1" end="1"/>
                                            </p:txEl>
                                          </p:spTgt>
                                        </p:tgtEl>
                                        <p:attrNameLst>
                                          <p:attrName>style.visibility</p:attrName>
                                        </p:attrNameLst>
                                      </p:cBhvr>
                                      <p:to>
                                        <p:strVal val="visible"/>
                                      </p:to>
                                    </p:set>
                                    <p:animEffect transition="in" filter="fade">
                                      <p:cBhvr>
                                        <p:cTn id="84" dur="2000"/>
                                        <p:tgtEl>
                                          <p:spTgt spid="41">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
                                            <p:txEl>
                                              <p:pRg st="2" end="2"/>
                                            </p:txEl>
                                          </p:spTgt>
                                        </p:tgtEl>
                                        <p:attrNameLst>
                                          <p:attrName>style.visibility</p:attrName>
                                        </p:attrNameLst>
                                      </p:cBhvr>
                                      <p:to>
                                        <p:strVal val="visible"/>
                                      </p:to>
                                    </p:set>
                                    <p:animEffect transition="in" filter="fade">
                                      <p:cBhvr>
                                        <p:cTn id="89" dur="2000"/>
                                        <p:tgtEl>
                                          <p:spTgt spid="41">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xEl>
                                              <p:pRg st="0" end="0"/>
                                            </p:txEl>
                                          </p:spTgt>
                                        </p:tgtEl>
                                        <p:attrNameLst>
                                          <p:attrName>style.visibility</p:attrName>
                                        </p:attrNameLst>
                                      </p:cBhvr>
                                      <p:to>
                                        <p:strVal val="visible"/>
                                      </p:to>
                                    </p:set>
                                    <p:animEffect transition="in" filter="fade">
                                      <p:cBhvr>
                                        <p:cTn id="101" dur="2000"/>
                                        <p:tgtEl>
                                          <p:spTgt spid="69">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0">
                                            <p:txEl>
                                              <p:pRg st="0" end="0"/>
                                            </p:txEl>
                                          </p:spTgt>
                                        </p:tgtEl>
                                        <p:attrNameLst>
                                          <p:attrName>style.visibility</p:attrName>
                                        </p:attrNameLst>
                                      </p:cBhvr>
                                      <p:to>
                                        <p:strVal val="visible"/>
                                      </p:to>
                                    </p:set>
                                    <p:animEffect transition="in" filter="fade">
                                      <p:cBhvr>
                                        <p:cTn id="106" dur="2000"/>
                                        <p:tgtEl>
                                          <p:spTgt spid="40">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0">
                                            <p:txEl>
                                              <p:pRg st="1" end="1"/>
                                            </p:txEl>
                                          </p:spTgt>
                                        </p:tgtEl>
                                        <p:attrNameLst>
                                          <p:attrName>style.visibility</p:attrName>
                                        </p:attrNameLst>
                                      </p:cBhvr>
                                      <p:to>
                                        <p:strVal val="visible"/>
                                      </p:to>
                                    </p:set>
                                    <p:animEffect transition="in" filter="fade">
                                      <p:cBhvr>
                                        <p:cTn id="111" dur="2000"/>
                                        <p:tgtEl>
                                          <p:spTgt spid="40">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0">
                                            <p:txEl>
                                              <p:pRg st="2" end="2"/>
                                            </p:txEl>
                                          </p:spTgt>
                                        </p:tgtEl>
                                        <p:attrNameLst>
                                          <p:attrName>style.visibility</p:attrName>
                                        </p:attrNameLst>
                                      </p:cBhvr>
                                      <p:to>
                                        <p:strVal val="visible"/>
                                      </p:to>
                                    </p:set>
                                    <p:animEffect transition="in" filter="fade">
                                      <p:cBhvr>
                                        <p:cTn id="116" dur="20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40" grpId="0" build="p"/>
      <p:bldP spid="41" grpId="0" build="p"/>
      <p:bldP spid="28" grpId="0" animBg="1"/>
      <p:bldP spid="76" grpId="0" animBg="1"/>
      <p:bldP spid="77" grpId="0" animBg="1"/>
      <p:bldP spid="103" grpId="0" animBg="1"/>
      <p:bldP spid="104" grpId="0" animBg="1"/>
      <p:bldP spid="111" grpId="0"/>
      <p:bldP spid="63" grpId="0" build="p"/>
      <p:bldP spid="6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52400"/>
            <a:ext cx="9954207" cy="1143000"/>
          </a:xfrm>
        </p:spPr>
        <p:txBody>
          <a:bodyPr/>
          <a:lstStyle/>
          <a:p>
            <a:r>
              <a:rPr lang="en-US" dirty="0" smtClean="0">
                <a:latin typeface="Bernard MT Condensed" pitchFamily="18" charset="0"/>
              </a:rPr>
              <a:t>The Structure of the Reform Lines Cont’</a:t>
            </a:r>
            <a:endParaRPr lang="en-US" dirty="0">
              <a:latin typeface="Bernard MT Condensed" pitchFamily="18" charset="0"/>
            </a:endParaRPr>
          </a:p>
        </p:txBody>
      </p:sp>
      <p:sp>
        <p:nvSpPr>
          <p:cNvPr id="5" name="TextBox 4"/>
          <p:cNvSpPr txBox="1"/>
          <p:nvPr/>
        </p:nvSpPr>
        <p:spPr>
          <a:xfrm>
            <a:off x="0" y="3962400"/>
            <a:ext cx="2133600" cy="261610"/>
          </a:xfrm>
          <a:prstGeom prst="rect">
            <a:avLst/>
          </a:prstGeom>
          <a:noFill/>
        </p:spPr>
        <p:txBody>
          <a:bodyPr wrap="square" rtlCol="0">
            <a:spAutoFit/>
          </a:bodyPr>
          <a:lstStyle/>
          <a:p>
            <a:pPr algn="ctr"/>
            <a:r>
              <a:rPr lang="en-US" sz="1100" b="1" dirty="0" smtClean="0"/>
              <a:t>Beginning of Ancient Israel</a:t>
            </a:r>
            <a:endParaRPr lang="en-US" sz="1100" b="1" dirty="0"/>
          </a:p>
        </p:txBody>
      </p:sp>
      <p:sp>
        <p:nvSpPr>
          <p:cNvPr id="6" name="TextBox 5"/>
          <p:cNvSpPr txBox="1"/>
          <p:nvPr/>
        </p:nvSpPr>
        <p:spPr>
          <a:xfrm>
            <a:off x="0" y="6596390"/>
            <a:ext cx="2208212" cy="261610"/>
          </a:xfrm>
          <a:prstGeom prst="rect">
            <a:avLst/>
          </a:prstGeom>
          <a:noFill/>
        </p:spPr>
        <p:txBody>
          <a:bodyPr wrap="square" rtlCol="0">
            <a:spAutoFit/>
          </a:bodyPr>
          <a:lstStyle/>
          <a:p>
            <a:pPr algn="ctr"/>
            <a:r>
              <a:rPr lang="en-US" sz="1100" b="1" dirty="0" smtClean="0"/>
              <a:t>Beginning of Modern Israel</a:t>
            </a:r>
            <a:endParaRPr lang="en-US" sz="1100" b="1" dirty="0"/>
          </a:p>
        </p:txBody>
      </p:sp>
      <p:sp>
        <p:nvSpPr>
          <p:cNvPr id="7" name="TextBox 6"/>
          <p:cNvSpPr txBox="1"/>
          <p:nvPr/>
        </p:nvSpPr>
        <p:spPr>
          <a:xfrm>
            <a:off x="5789612" y="3886200"/>
            <a:ext cx="1600200" cy="261610"/>
          </a:xfrm>
          <a:prstGeom prst="rect">
            <a:avLst/>
          </a:prstGeom>
          <a:noFill/>
        </p:spPr>
        <p:txBody>
          <a:bodyPr wrap="square" rtlCol="0">
            <a:spAutoFit/>
          </a:bodyPr>
          <a:lstStyle/>
          <a:p>
            <a:pPr algn="ctr"/>
            <a:r>
              <a:rPr lang="en-US" sz="1100" b="1" dirty="0" smtClean="0"/>
              <a:t>End of Ancient Israel</a:t>
            </a:r>
            <a:endParaRPr lang="en-US" sz="1100" b="1" dirty="0"/>
          </a:p>
        </p:txBody>
      </p:sp>
      <p:sp>
        <p:nvSpPr>
          <p:cNvPr id="8" name="TextBox 7"/>
          <p:cNvSpPr txBox="1"/>
          <p:nvPr/>
        </p:nvSpPr>
        <p:spPr>
          <a:xfrm>
            <a:off x="5789612" y="6596390"/>
            <a:ext cx="1600200" cy="261610"/>
          </a:xfrm>
          <a:prstGeom prst="rect">
            <a:avLst/>
          </a:prstGeom>
          <a:noFill/>
        </p:spPr>
        <p:txBody>
          <a:bodyPr wrap="square" rtlCol="0">
            <a:spAutoFit/>
          </a:bodyPr>
          <a:lstStyle/>
          <a:p>
            <a:pPr algn="ctr"/>
            <a:r>
              <a:rPr lang="en-US" sz="1100" b="1" dirty="0" smtClean="0"/>
              <a:t>End of Modern Israel</a:t>
            </a:r>
            <a:endParaRPr lang="en-US" sz="1100" b="1" dirty="0"/>
          </a:p>
        </p:txBody>
      </p:sp>
      <p:cxnSp>
        <p:nvCxnSpPr>
          <p:cNvPr id="13" name="Straight Connector 12"/>
          <p:cNvCxnSpPr/>
          <p:nvPr/>
        </p:nvCxnSpPr>
        <p:spPr>
          <a:xfrm>
            <a:off x="227012" y="2133600"/>
            <a:ext cx="495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3012" y="2133600"/>
            <a:ext cx="449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012" y="3048000"/>
            <a:ext cx="3429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5212" y="3962400"/>
            <a:ext cx="335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23012" y="28194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08812" y="34290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18412" y="40386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7012" y="5181600"/>
            <a:ext cx="495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7012" y="5943600"/>
            <a:ext cx="3429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5212" y="6553200"/>
            <a:ext cx="335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23012" y="5105400"/>
            <a:ext cx="457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23012" y="57150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32612" y="63246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2212" y="6856412"/>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09106" y="4075906"/>
            <a:ext cx="5562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0" y="4191000"/>
            <a:ext cx="12188825"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38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827609" y="19808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8366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9514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1894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4274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589609" y="19808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588" y="28194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836612" y="28194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513012" y="28194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751012" y="28194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427412" y="28194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836612" y="3733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751012" y="3733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189412" y="3733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513012" y="3733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427412" y="3733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588" y="4953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836612" y="4953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864915" y="5067697"/>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626121" y="5067697"/>
            <a:ext cx="2301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427412" y="4953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189412" y="4953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951412" y="4953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6115" y="5753497"/>
            <a:ext cx="3825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875109" y="5752703"/>
            <a:ext cx="3817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826815" y="5791597"/>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588815" y="5791597"/>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465909" y="5752703"/>
            <a:ext cx="3817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9513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35421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43041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60944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7802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8076009" y="19808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3" name="Picture 1" descr="C:\Users\User\AppData\Local\Microsoft\Windows\INetCache\IE\ZMG6PA1D\Simpleicons_Places_church-black-silhouette-with-a-cross-on-top.svg[1].png"/>
          <p:cNvPicPr>
            <a:picLocks noChangeAspect="1" noChangeArrowheads="1"/>
          </p:cNvPicPr>
          <p:nvPr/>
        </p:nvPicPr>
        <p:blipFill>
          <a:blip r:embed="rId3" cstate="print">
            <a:lum bright="79000" contrast="57000"/>
          </a:blip>
          <a:srcRect/>
          <a:stretch>
            <a:fillRect/>
          </a:stretch>
        </p:blipFill>
        <p:spPr bwMode="auto">
          <a:xfrm>
            <a:off x="5027612" y="2590800"/>
            <a:ext cx="533400" cy="533400"/>
          </a:xfrm>
          <a:prstGeom prst="rect">
            <a:avLst/>
          </a:prstGeom>
          <a:noFill/>
          <a:effectLst>
            <a:glow rad="63500">
              <a:schemeClr val="accent4">
                <a:satMod val="175000"/>
                <a:alpha val="40000"/>
              </a:schemeClr>
            </a:glow>
          </a:effectLst>
        </p:spPr>
      </p:pic>
      <p:pic>
        <p:nvPicPr>
          <p:cNvPr id="18434" name="Picture 2" descr="C:\Users\User\AppData\Local\Microsoft\Windows\INetCache\IE\ZMG6PA1D\512px-Earth_-_The_Noun_Project.svg[1].png"/>
          <p:cNvPicPr>
            <a:picLocks noChangeAspect="1" noChangeArrowheads="1"/>
          </p:cNvPicPr>
          <p:nvPr/>
        </p:nvPicPr>
        <p:blipFill>
          <a:blip r:embed="rId4" cstate="print">
            <a:lum bright="89000" contrast="81000"/>
          </a:blip>
          <a:srcRect/>
          <a:stretch>
            <a:fillRect/>
          </a:stretch>
        </p:blipFill>
        <p:spPr bwMode="auto">
          <a:xfrm>
            <a:off x="5027612" y="3505200"/>
            <a:ext cx="457200" cy="457200"/>
          </a:xfrm>
          <a:prstGeom prst="rect">
            <a:avLst/>
          </a:prstGeom>
          <a:noFill/>
          <a:effectLst>
            <a:glow rad="101600">
              <a:schemeClr val="accent4">
                <a:satMod val="175000"/>
                <a:alpha val="40000"/>
              </a:schemeClr>
            </a:glow>
          </a:effectLst>
        </p:spPr>
      </p:pic>
      <p:pic>
        <p:nvPicPr>
          <p:cNvPr id="97" name="Picture 3" descr="C:\Users\User\AppData\Local\Microsoft\Windows\INetCache\IE\AOE6MOYD\972px-Alpha_lowercase.svg[1].png"/>
          <p:cNvPicPr>
            <a:picLocks noChangeAspect="1" noChangeArrowheads="1"/>
          </p:cNvPicPr>
          <p:nvPr/>
        </p:nvPicPr>
        <p:blipFill>
          <a:blip r:embed="rId5" cstate="print">
            <a:lum bright="74000"/>
          </a:blip>
          <a:srcRect/>
          <a:stretch>
            <a:fillRect/>
          </a:stretch>
        </p:blipFill>
        <p:spPr bwMode="auto">
          <a:xfrm>
            <a:off x="227012" y="3581400"/>
            <a:ext cx="678030" cy="304800"/>
          </a:xfrm>
          <a:prstGeom prst="rect">
            <a:avLst/>
          </a:prstGeom>
          <a:noFill/>
        </p:spPr>
      </p:pic>
      <p:pic>
        <p:nvPicPr>
          <p:cNvPr id="98" name="Picture 3" descr="C:\Users\User\AppData\Local\Microsoft\Windows\INetCache\IE\AOE6MOYD\972px-Alpha_lowercase.svg[1].png"/>
          <p:cNvPicPr>
            <a:picLocks noChangeAspect="1" noChangeArrowheads="1"/>
          </p:cNvPicPr>
          <p:nvPr/>
        </p:nvPicPr>
        <p:blipFill>
          <a:blip r:embed="rId5" cstate="print">
            <a:lum bright="74000"/>
          </a:blip>
          <a:srcRect/>
          <a:stretch>
            <a:fillRect/>
          </a:stretch>
        </p:blipFill>
        <p:spPr bwMode="auto">
          <a:xfrm>
            <a:off x="227012" y="6248400"/>
            <a:ext cx="678030" cy="304800"/>
          </a:xfrm>
          <a:prstGeom prst="rect">
            <a:avLst/>
          </a:prstGeom>
          <a:noFill/>
        </p:spPr>
      </p:pic>
      <p:pic>
        <p:nvPicPr>
          <p:cNvPr id="99" name="Picture 1" descr="C:\Users\User\AppData\Local\Microsoft\Windows\INetCache\IE\ZMG6PA1D\Simpleicons_Places_church-black-silhouette-with-a-cross-on-top.svg[1].png"/>
          <p:cNvPicPr>
            <a:picLocks noChangeAspect="1" noChangeArrowheads="1"/>
          </p:cNvPicPr>
          <p:nvPr/>
        </p:nvPicPr>
        <p:blipFill>
          <a:blip r:embed="rId3" cstate="print">
            <a:lum bright="97000" contrast="96000"/>
          </a:blip>
          <a:srcRect/>
          <a:stretch>
            <a:fillRect/>
          </a:stretch>
        </p:blipFill>
        <p:spPr bwMode="auto">
          <a:xfrm>
            <a:off x="5256212" y="5486400"/>
            <a:ext cx="457200" cy="457200"/>
          </a:xfrm>
          <a:prstGeom prst="rect">
            <a:avLst/>
          </a:prstGeom>
          <a:noFill/>
          <a:effectLst>
            <a:glow rad="63500">
              <a:schemeClr val="accent4">
                <a:satMod val="175000"/>
                <a:alpha val="40000"/>
              </a:schemeClr>
            </a:glow>
          </a:effectLst>
        </p:spPr>
      </p:pic>
      <p:pic>
        <p:nvPicPr>
          <p:cNvPr id="100" name="Picture 2" descr="C:\Users\User\AppData\Local\Microsoft\Windows\INetCache\IE\ZMG6PA1D\512px-Earth_-_The_Noun_Project.svg[1].png"/>
          <p:cNvPicPr>
            <a:picLocks noChangeAspect="1" noChangeArrowheads="1"/>
          </p:cNvPicPr>
          <p:nvPr/>
        </p:nvPicPr>
        <p:blipFill>
          <a:blip r:embed="rId6" cstate="print">
            <a:lum bright="74000"/>
          </a:blip>
          <a:srcRect/>
          <a:stretch>
            <a:fillRect/>
          </a:stretch>
        </p:blipFill>
        <p:spPr bwMode="auto">
          <a:xfrm>
            <a:off x="5256212" y="6324600"/>
            <a:ext cx="381000" cy="381000"/>
          </a:xfrm>
          <a:prstGeom prst="rect">
            <a:avLst/>
          </a:prstGeom>
          <a:noFill/>
          <a:effectLst>
            <a:glow rad="63500">
              <a:schemeClr val="accent4">
                <a:satMod val="175000"/>
                <a:alpha val="40000"/>
              </a:schemeClr>
            </a:glow>
          </a:effectLst>
        </p:spPr>
      </p:pic>
      <p:pic>
        <p:nvPicPr>
          <p:cNvPr id="101" name="Picture 100" descr="C:\Users\User\AppData\Local\Microsoft\Windows\INetCache\IE\8CHUBLFK\1200px-Greek_uc_Omega.svg[1].png"/>
          <p:cNvPicPr>
            <a:picLocks noChangeAspect="1" noChangeArrowheads="1"/>
          </p:cNvPicPr>
          <p:nvPr/>
        </p:nvPicPr>
        <p:blipFill>
          <a:blip r:embed="rId7" cstate="print">
            <a:lum bright="67000" contrast="-26000"/>
          </a:blip>
          <a:srcRect/>
          <a:stretch>
            <a:fillRect/>
          </a:stretch>
        </p:blipFill>
        <p:spPr bwMode="auto">
          <a:xfrm>
            <a:off x="5865812" y="3200400"/>
            <a:ext cx="838200" cy="838200"/>
          </a:xfrm>
          <a:prstGeom prst="rect">
            <a:avLst/>
          </a:prstGeom>
          <a:noFill/>
        </p:spPr>
      </p:pic>
      <p:pic>
        <p:nvPicPr>
          <p:cNvPr id="102" name="Picture 101" descr="C:\Users\User\AppData\Local\Microsoft\Windows\INetCache\IE\8CHUBLFK\1200px-Greek_uc_Omega.svg[1].png"/>
          <p:cNvPicPr>
            <a:picLocks noChangeAspect="1" noChangeArrowheads="1"/>
          </p:cNvPicPr>
          <p:nvPr/>
        </p:nvPicPr>
        <p:blipFill>
          <a:blip r:embed="rId7" cstate="print">
            <a:lum bright="67000" contrast="-26000"/>
          </a:blip>
          <a:srcRect/>
          <a:stretch>
            <a:fillRect/>
          </a:stretch>
        </p:blipFill>
        <p:spPr bwMode="auto">
          <a:xfrm>
            <a:off x="5789612" y="5867400"/>
            <a:ext cx="838200" cy="838200"/>
          </a:xfrm>
          <a:prstGeom prst="rect">
            <a:avLst/>
          </a:prstGeom>
          <a:noFill/>
        </p:spPr>
      </p:pic>
      <p:sp>
        <p:nvSpPr>
          <p:cNvPr id="105" name="TextBox 104"/>
          <p:cNvSpPr txBox="1"/>
          <p:nvPr/>
        </p:nvSpPr>
        <p:spPr>
          <a:xfrm>
            <a:off x="4722812" y="2590800"/>
            <a:ext cx="228600" cy="369332"/>
          </a:xfrm>
          <a:prstGeom prst="rect">
            <a:avLst/>
          </a:prstGeom>
          <a:noFill/>
          <a:effectLst>
            <a:glow rad="139700">
              <a:schemeClr val="accent2">
                <a:satMod val="175000"/>
                <a:alpha val="40000"/>
              </a:schemeClr>
            </a:glow>
          </a:effectLst>
        </p:spPr>
        <p:txBody>
          <a:bodyPr wrap="square" rtlCol="0">
            <a:spAutoFit/>
          </a:bodyPr>
          <a:lstStyle/>
          <a:p>
            <a:r>
              <a:rPr lang="en-US" b="1" dirty="0" smtClean="0"/>
              <a:t>1</a:t>
            </a:r>
            <a:endParaRPr lang="en-US" b="1" dirty="0"/>
          </a:p>
        </p:txBody>
      </p:sp>
      <p:sp>
        <p:nvSpPr>
          <p:cNvPr id="106" name="TextBox 105"/>
          <p:cNvSpPr txBox="1"/>
          <p:nvPr/>
        </p:nvSpPr>
        <p:spPr>
          <a:xfrm>
            <a:off x="4722812" y="3429000"/>
            <a:ext cx="228600" cy="369332"/>
          </a:xfrm>
          <a:prstGeom prst="rect">
            <a:avLst/>
          </a:prstGeom>
          <a:noFill/>
        </p:spPr>
        <p:txBody>
          <a:bodyPr wrap="square" rtlCol="0">
            <a:spAutoFit/>
          </a:bodyPr>
          <a:lstStyle/>
          <a:p>
            <a:r>
              <a:rPr lang="en-US" b="1" dirty="0" smtClean="0"/>
              <a:t>1</a:t>
            </a:r>
            <a:endParaRPr lang="en-US" b="1" dirty="0"/>
          </a:p>
        </p:txBody>
      </p:sp>
      <p:sp>
        <p:nvSpPr>
          <p:cNvPr id="107" name="TextBox 106"/>
          <p:cNvSpPr txBox="1"/>
          <p:nvPr/>
        </p:nvSpPr>
        <p:spPr>
          <a:xfrm>
            <a:off x="5103812" y="5334000"/>
            <a:ext cx="228600" cy="369332"/>
          </a:xfrm>
          <a:prstGeom prst="rect">
            <a:avLst/>
          </a:prstGeom>
          <a:noFill/>
        </p:spPr>
        <p:txBody>
          <a:bodyPr wrap="square" rtlCol="0">
            <a:spAutoFit/>
          </a:bodyPr>
          <a:lstStyle/>
          <a:p>
            <a:r>
              <a:rPr lang="en-US" b="1" dirty="0" smtClean="0"/>
              <a:t>1</a:t>
            </a:r>
            <a:endParaRPr lang="en-US" b="1" dirty="0"/>
          </a:p>
        </p:txBody>
      </p:sp>
      <p:sp>
        <p:nvSpPr>
          <p:cNvPr id="108" name="TextBox 107"/>
          <p:cNvSpPr txBox="1"/>
          <p:nvPr/>
        </p:nvSpPr>
        <p:spPr>
          <a:xfrm>
            <a:off x="5027612" y="6019800"/>
            <a:ext cx="228600" cy="369332"/>
          </a:xfrm>
          <a:prstGeom prst="rect">
            <a:avLst/>
          </a:prstGeom>
          <a:noFill/>
        </p:spPr>
        <p:txBody>
          <a:bodyPr wrap="square" rtlCol="0">
            <a:spAutoFit/>
          </a:bodyPr>
          <a:lstStyle/>
          <a:p>
            <a:r>
              <a:rPr lang="en-US" b="1" dirty="0" smtClean="0"/>
              <a:t>1</a:t>
            </a:r>
            <a:endParaRPr lang="en-US" b="1" dirty="0"/>
          </a:p>
        </p:txBody>
      </p:sp>
      <p:cxnSp>
        <p:nvCxnSpPr>
          <p:cNvPr id="109" name="Straight Connector 108"/>
          <p:cNvCxnSpPr/>
          <p:nvPr/>
        </p:nvCxnSpPr>
        <p:spPr>
          <a:xfrm rot="5400000">
            <a:off x="8761809" y="19808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105902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99806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371012" y="19050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6209109" y="2704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6894909" y="2704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8799909" y="2704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8114109" y="2704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504509" y="2704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6894909" y="3314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7504509" y="3314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8114109" y="3314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8799909" y="3314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9485709" y="3314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7504509" y="3923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8114109" y="3923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8799909" y="3923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9485709" y="3923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10095309" y="3923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6" name="Picture 1" descr="C:\Users\User\AppData\Local\Microsoft\Windows\INetCache\IE\ZMG6PA1D\Simpleicons_Places_church-black-silhouette-with-a-cross-on-top.svg[1].png"/>
          <p:cNvPicPr>
            <a:picLocks noChangeAspect="1" noChangeArrowheads="1"/>
          </p:cNvPicPr>
          <p:nvPr/>
        </p:nvPicPr>
        <p:blipFill>
          <a:blip r:embed="rId3" cstate="print">
            <a:lum bright="79000" contrast="57000"/>
          </a:blip>
          <a:srcRect/>
          <a:stretch>
            <a:fillRect/>
          </a:stretch>
        </p:blipFill>
        <p:spPr bwMode="auto">
          <a:xfrm>
            <a:off x="11274425" y="2362200"/>
            <a:ext cx="838200" cy="838200"/>
          </a:xfrm>
          <a:prstGeom prst="rect">
            <a:avLst/>
          </a:prstGeom>
          <a:noFill/>
          <a:effectLst>
            <a:glow rad="101600">
              <a:schemeClr val="accent4">
                <a:satMod val="175000"/>
                <a:alpha val="40000"/>
              </a:schemeClr>
            </a:glow>
          </a:effectLst>
        </p:spPr>
      </p:pic>
      <p:pic>
        <p:nvPicPr>
          <p:cNvPr id="137" name="Picture 2" descr="C:\Users\User\AppData\Local\Microsoft\Windows\INetCache\IE\ZMG6PA1D\512px-Earth_-_The_Noun_Project.svg[1].png"/>
          <p:cNvPicPr>
            <a:picLocks noChangeAspect="1" noChangeArrowheads="1"/>
          </p:cNvPicPr>
          <p:nvPr/>
        </p:nvPicPr>
        <p:blipFill>
          <a:blip r:embed="rId8" cstate="print">
            <a:lum bright="89000" contrast="81000"/>
          </a:blip>
          <a:srcRect/>
          <a:stretch>
            <a:fillRect/>
          </a:stretch>
        </p:blipFill>
        <p:spPr bwMode="auto">
          <a:xfrm>
            <a:off x="11428412" y="3505200"/>
            <a:ext cx="482600" cy="482600"/>
          </a:xfrm>
          <a:prstGeom prst="rect">
            <a:avLst/>
          </a:prstGeom>
          <a:noFill/>
          <a:effectLst>
            <a:glow rad="63500">
              <a:schemeClr val="accent4">
                <a:satMod val="175000"/>
                <a:alpha val="40000"/>
              </a:schemeClr>
            </a:glow>
          </a:effectLst>
        </p:spPr>
      </p:pic>
      <p:cxnSp>
        <p:nvCxnSpPr>
          <p:cNvPr id="138" name="Straight Connector 137"/>
          <p:cNvCxnSpPr/>
          <p:nvPr/>
        </p:nvCxnSpPr>
        <p:spPr>
          <a:xfrm rot="5400000">
            <a:off x="6094412" y="4876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1123612" y="2362200"/>
            <a:ext cx="228600" cy="369332"/>
          </a:xfrm>
          <a:prstGeom prst="rect">
            <a:avLst/>
          </a:prstGeom>
          <a:noFill/>
          <a:effectLst>
            <a:glow rad="139700">
              <a:schemeClr val="accent2">
                <a:satMod val="175000"/>
                <a:alpha val="40000"/>
              </a:schemeClr>
            </a:glow>
          </a:effectLst>
        </p:spPr>
        <p:txBody>
          <a:bodyPr wrap="square" rtlCol="0">
            <a:spAutoFit/>
          </a:bodyPr>
          <a:lstStyle/>
          <a:p>
            <a:r>
              <a:rPr lang="en-US" b="1" dirty="0" smtClean="0"/>
              <a:t>2</a:t>
            </a:r>
            <a:endParaRPr lang="en-US" b="1" dirty="0"/>
          </a:p>
        </p:txBody>
      </p:sp>
      <p:sp>
        <p:nvSpPr>
          <p:cNvPr id="140" name="TextBox 139"/>
          <p:cNvSpPr txBox="1"/>
          <p:nvPr/>
        </p:nvSpPr>
        <p:spPr>
          <a:xfrm>
            <a:off x="11123612" y="3505200"/>
            <a:ext cx="228600" cy="369332"/>
          </a:xfrm>
          <a:prstGeom prst="rect">
            <a:avLst/>
          </a:prstGeom>
          <a:noFill/>
        </p:spPr>
        <p:txBody>
          <a:bodyPr wrap="square" rtlCol="0">
            <a:spAutoFit/>
          </a:bodyPr>
          <a:lstStyle/>
          <a:p>
            <a:r>
              <a:rPr lang="en-US" b="1" dirty="0" smtClean="0"/>
              <a:t>1</a:t>
            </a:r>
            <a:endParaRPr lang="en-US" b="1" dirty="0"/>
          </a:p>
        </p:txBody>
      </p:sp>
      <p:cxnSp>
        <p:nvCxnSpPr>
          <p:cNvPr id="141" name="Straight Connector 140"/>
          <p:cNvCxnSpPr/>
          <p:nvPr/>
        </p:nvCxnSpPr>
        <p:spPr>
          <a:xfrm rot="5400000">
            <a:off x="6704012" y="4876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0666412" y="4876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9980612" y="4876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9371012" y="48768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8076009" y="49526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8761809" y="49526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6209109" y="5600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6818709" y="5600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7428309" y="5600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8114109" y="5600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8799909" y="5600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6818709" y="6209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428309" y="6209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8114109" y="6209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8799909" y="6209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9485709" y="6209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7428309" y="6742509"/>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8114109" y="6742509"/>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8799909" y="6742509"/>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9485709" y="6742509"/>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10171509" y="6742509"/>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9" name="Picture 1" descr="C:\Users\User\AppData\Local\Microsoft\Windows\INetCache\IE\ZMG6PA1D\Simpleicons_Places_church-black-silhouette-with-a-cross-on-top.svg[1].png"/>
          <p:cNvPicPr>
            <a:picLocks noChangeAspect="1" noChangeArrowheads="1"/>
          </p:cNvPicPr>
          <p:nvPr/>
        </p:nvPicPr>
        <p:blipFill>
          <a:blip r:embed="rId3" cstate="print">
            <a:lum bright="79000" contrast="57000"/>
          </a:blip>
          <a:srcRect/>
          <a:stretch>
            <a:fillRect/>
          </a:stretch>
        </p:blipFill>
        <p:spPr bwMode="auto">
          <a:xfrm>
            <a:off x="11352211" y="5259386"/>
            <a:ext cx="836613" cy="836613"/>
          </a:xfrm>
          <a:prstGeom prst="rect">
            <a:avLst/>
          </a:prstGeom>
          <a:noFill/>
          <a:effectLst>
            <a:glow rad="101600">
              <a:schemeClr val="accent4">
                <a:satMod val="175000"/>
                <a:alpha val="40000"/>
              </a:schemeClr>
            </a:glow>
          </a:effectLst>
        </p:spPr>
      </p:pic>
      <p:pic>
        <p:nvPicPr>
          <p:cNvPr id="170" name="Picture 2" descr="C:\Users\User\AppData\Local\Microsoft\Windows\INetCache\IE\ZMG6PA1D\512px-Earth_-_The_Noun_Project.svg[1].png"/>
          <p:cNvPicPr>
            <a:picLocks noChangeAspect="1" noChangeArrowheads="1"/>
          </p:cNvPicPr>
          <p:nvPr/>
        </p:nvPicPr>
        <p:blipFill>
          <a:blip r:embed="rId9" cstate="print">
            <a:lum bright="89000" contrast="81000"/>
          </a:blip>
          <a:srcRect/>
          <a:stretch>
            <a:fillRect/>
          </a:stretch>
        </p:blipFill>
        <p:spPr bwMode="auto">
          <a:xfrm>
            <a:off x="11580812" y="6324600"/>
            <a:ext cx="381000" cy="381000"/>
          </a:xfrm>
          <a:prstGeom prst="rect">
            <a:avLst/>
          </a:prstGeom>
          <a:noFill/>
          <a:effectLst>
            <a:glow rad="63500">
              <a:schemeClr val="accent4">
                <a:satMod val="175000"/>
                <a:alpha val="40000"/>
              </a:schemeClr>
            </a:glow>
          </a:effectLst>
        </p:spPr>
      </p:pic>
      <p:sp>
        <p:nvSpPr>
          <p:cNvPr id="171" name="TextBox 170"/>
          <p:cNvSpPr txBox="1"/>
          <p:nvPr/>
        </p:nvSpPr>
        <p:spPr>
          <a:xfrm>
            <a:off x="11276012" y="5257800"/>
            <a:ext cx="228600" cy="369332"/>
          </a:xfrm>
          <a:prstGeom prst="rect">
            <a:avLst/>
          </a:prstGeom>
          <a:noFill/>
          <a:effectLst>
            <a:glow rad="139700">
              <a:schemeClr val="accent2">
                <a:satMod val="175000"/>
                <a:alpha val="40000"/>
              </a:schemeClr>
            </a:glow>
          </a:effectLst>
        </p:spPr>
        <p:txBody>
          <a:bodyPr wrap="square" rtlCol="0">
            <a:spAutoFit/>
          </a:bodyPr>
          <a:lstStyle/>
          <a:p>
            <a:r>
              <a:rPr lang="en-US" b="1" dirty="0" smtClean="0"/>
              <a:t>2</a:t>
            </a:r>
            <a:endParaRPr lang="en-US" b="1" dirty="0"/>
          </a:p>
        </p:txBody>
      </p:sp>
      <p:sp>
        <p:nvSpPr>
          <p:cNvPr id="172" name="TextBox 171"/>
          <p:cNvSpPr txBox="1"/>
          <p:nvPr/>
        </p:nvSpPr>
        <p:spPr>
          <a:xfrm>
            <a:off x="11276012" y="6324600"/>
            <a:ext cx="228600" cy="369332"/>
          </a:xfrm>
          <a:prstGeom prst="rect">
            <a:avLst/>
          </a:prstGeom>
          <a:noFill/>
        </p:spPr>
        <p:txBody>
          <a:bodyPr wrap="square" rtlCol="0">
            <a:spAutoFit/>
          </a:bodyPr>
          <a:lstStyle/>
          <a:p>
            <a:r>
              <a:rPr lang="en-US" b="1" dirty="0" smtClean="0"/>
              <a:t>1</a:t>
            </a:r>
            <a:endParaRPr lang="en-US" b="1" dirty="0"/>
          </a:p>
        </p:txBody>
      </p:sp>
      <p:sp>
        <p:nvSpPr>
          <p:cNvPr id="173" name="TextBox 172"/>
          <p:cNvSpPr txBox="1"/>
          <p:nvPr/>
        </p:nvSpPr>
        <p:spPr>
          <a:xfrm>
            <a:off x="6018212" y="1371600"/>
            <a:ext cx="685800" cy="269304"/>
          </a:xfrm>
          <a:prstGeom prst="rect">
            <a:avLst/>
          </a:prstGeom>
          <a:noFill/>
        </p:spPr>
        <p:txBody>
          <a:bodyPr wrap="square" rtlCol="0">
            <a:spAutoFit/>
          </a:bodyPr>
          <a:lstStyle/>
          <a:p>
            <a:r>
              <a:rPr lang="en-US" sz="1150" b="1" dirty="0" smtClean="0"/>
              <a:t>- 4BC</a:t>
            </a:r>
            <a:endParaRPr lang="en-US" sz="1150" b="1" dirty="0"/>
          </a:p>
        </p:txBody>
      </p:sp>
      <p:sp>
        <p:nvSpPr>
          <p:cNvPr id="174" name="TextBox 173"/>
          <p:cNvSpPr txBox="1"/>
          <p:nvPr/>
        </p:nvSpPr>
        <p:spPr>
          <a:xfrm>
            <a:off x="6780212" y="1371600"/>
            <a:ext cx="609600" cy="269304"/>
          </a:xfrm>
          <a:prstGeom prst="rect">
            <a:avLst/>
          </a:prstGeom>
          <a:noFill/>
        </p:spPr>
        <p:txBody>
          <a:bodyPr wrap="square" rtlCol="0">
            <a:spAutoFit/>
          </a:bodyPr>
          <a:lstStyle/>
          <a:p>
            <a:r>
              <a:rPr lang="en-US" sz="1150" b="1" dirty="0" smtClean="0"/>
              <a:t>27AD</a:t>
            </a:r>
            <a:endParaRPr lang="en-US" sz="1150" b="1" dirty="0"/>
          </a:p>
        </p:txBody>
      </p:sp>
      <p:sp>
        <p:nvSpPr>
          <p:cNvPr id="176" name="TextBox 175"/>
          <p:cNvSpPr txBox="1"/>
          <p:nvPr/>
        </p:nvSpPr>
        <p:spPr>
          <a:xfrm>
            <a:off x="8609012" y="1524000"/>
            <a:ext cx="685800" cy="269304"/>
          </a:xfrm>
          <a:prstGeom prst="rect">
            <a:avLst/>
          </a:prstGeom>
          <a:noFill/>
        </p:spPr>
        <p:txBody>
          <a:bodyPr wrap="square" rtlCol="0">
            <a:spAutoFit/>
          </a:bodyPr>
          <a:lstStyle/>
          <a:p>
            <a:r>
              <a:rPr lang="en-US" sz="1150" b="1" dirty="0" smtClean="0"/>
              <a:t>Pent..</a:t>
            </a:r>
            <a:endParaRPr lang="en-US" sz="1150" b="1" dirty="0"/>
          </a:p>
        </p:txBody>
      </p:sp>
      <p:sp>
        <p:nvSpPr>
          <p:cNvPr id="177" name="TextBox 176"/>
          <p:cNvSpPr txBox="1"/>
          <p:nvPr/>
        </p:nvSpPr>
        <p:spPr>
          <a:xfrm>
            <a:off x="9294812" y="1371600"/>
            <a:ext cx="609600" cy="269304"/>
          </a:xfrm>
          <a:prstGeom prst="rect">
            <a:avLst/>
          </a:prstGeom>
          <a:noFill/>
        </p:spPr>
        <p:txBody>
          <a:bodyPr wrap="square" rtlCol="0">
            <a:spAutoFit/>
          </a:bodyPr>
          <a:lstStyle/>
          <a:p>
            <a:r>
              <a:rPr lang="en-US" sz="1150" b="1" dirty="0" smtClean="0"/>
              <a:t>34AD</a:t>
            </a:r>
            <a:endParaRPr lang="en-US" sz="1150" b="1" dirty="0"/>
          </a:p>
        </p:txBody>
      </p:sp>
      <p:sp>
        <p:nvSpPr>
          <p:cNvPr id="178" name="TextBox 177"/>
          <p:cNvSpPr txBox="1"/>
          <p:nvPr/>
        </p:nvSpPr>
        <p:spPr>
          <a:xfrm>
            <a:off x="9904412" y="1371600"/>
            <a:ext cx="609600" cy="269304"/>
          </a:xfrm>
          <a:prstGeom prst="rect">
            <a:avLst/>
          </a:prstGeom>
          <a:noFill/>
        </p:spPr>
        <p:txBody>
          <a:bodyPr wrap="square" rtlCol="0">
            <a:spAutoFit/>
          </a:bodyPr>
          <a:lstStyle/>
          <a:p>
            <a:r>
              <a:rPr lang="en-US" sz="1150" b="1" dirty="0" smtClean="0"/>
              <a:t>70AD</a:t>
            </a:r>
            <a:endParaRPr lang="en-US" sz="1150" b="1" dirty="0"/>
          </a:p>
        </p:txBody>
      </p:sp>
      <p:sp>
        <p:nvSpPr>
          <p:cNvPr id="179" name="TextBox 178"/>
          <p:cNvSpPr txBox="1"/>
          <p:nvPr/>
        </p:nvSpPr>
        <p:spPr>
          <a:xfrm>
            <a:off x="10514012" y="1371600"/>
            <a:ext cx="685800" cy="269304"/>
          </a:xfrm>
          <a:prstGeom prst="rect">
            <a:avLst/>
          </a:prstGeom>
          <a:noFill/>
        </p:spPr>
        <p:txBody>
          <a:bodyPr wrap="square" rtlCol="0">
            <a:spAutoFit/>
          </a:bodyPr>
          <a:lstStyle/>
          <a:p>
            <a:r>
              <a:rPr lang="en-US" sz="1150" b="1" dirty="0" smtClean="0"/>
              <a:t>100AD</a:t>
            </a:r>
            <a:endParaRPr lang="en-US" sz="1150" b="1" dirty="0"/>
          </a:p>
        </p:txBody>
      </p:sp>
      <p:pic>
        <p:nvPicPr>
          <p:cNvPr id="180" name="Picture 3" descr="C:\Users\User\AppData\Local\Microsoft\Windows\INetCache\IE\0WCAAP1C\1200px-Christian_cross_trans.svg[1].png"/>
          <p:cNvPicPr>
            <a:picLocks noChangeAspect="1" noChangeArrowheads="1"/>
          </p:cNvPicPr>
          <p:nvPr/>
        </p:nvPicPr>
        <p:blipFill>
          <a:blip r:embed="rId10" cstate="print">
            <a:lum bright="100000"/>
          </a:blip>
          <a:srcRect/>
          <a:stretch>
            <a:fillRect/>
          </a:stretch>
        </p:blipFill>
        <p:spPr bwMode="auto">
          <a:xfrm>
            <a:off x="8151812" y="1524000"/>
            <a:ext cx="134976" cy="242253"/>
          </a:xfrm>
          <a:prstGeom prst="rect">
            <a:avLst/>
          </a:prstGeom>
          <a:noFill/>
        </p:spPr>
      </p:pic>
      <p:sp>
        <p:nvSpPr>
          <p:cNvPr id="181" name="TextBox 180"/>
          <p:cNvSpPr txBox="1"/>
          <p:nvPr/>
        </p:nvSpPr>
        <p:spPr>
          <a:xfrm>
            <a:off x="6018212" y="2286000"/>
            <a:ext cx="685800" cy="269304"/>
          </a:xfrm>
          <a:prstGeom prst="rect">
            <a:avLst/>
          </a:prstGeom>
          <a:noFill/>
        </p:spPr>
        <p:txBody>
          <a:bodyPr wrap="square" rtlCol="0">
            <a:spAutoFit/>
          </a:bodyPr>
          <a:lstStyle/>
          <a:p>
            <a:r>
              <a:rPr lang="en-US" sz="1150" b="1" dirty="0" smtClean="0"/>
              <a:t>- 4BC</a:t>
            </a:r>
            <a:endParaRPr lang="en-US" sz="1150" b="1" dirty="0"/>
          </a:p>
        </p:txBody>
      </p:sp>
      <p:sp>
        <p:nvSpPr>
          <p:cNvPr id="182" name="TextBox 181"/>
          <p:cNvSpPr txBox="1"/>
          <p:nvPr/>
        </p:nvSpPr>
        <p:spPr>
          <a:xfrm>
            <a:off x="6704012" y="2286000"/>
            <a:ext cx="609600" cy="269304"/>
          </a:xfrm>
          <a:prstGeom prst="rect">
            <a:avLst/>
          </a:prstGeom>
          <a:noFill/>
        </p:spPr>
        <p:txBody>
          <a:bodyPr wrap="square" rtlCol="0">
            <a:spAutoFit/>
          </a:bodyPr>
          <a:lstStyle/>
          <a:p>
            <a:r>
              <a:rPr lang="en-US" sz="1150" b="1" dirty="0" smtClean="0"/>
              <a:t>27AD</a:t>
            </a:r>
            <a:endParaRPr lang="en-US" sz="1150" b="1" dirty="0"/>
          </a:p>
        </p:txBody>
      </p:sp>
      <p:sp>
        <p:nvSpPr>
          <p:cNvPr id="184" name="TextBox 183"/>
          <p:cNvSpPr txBox="1"/>
          <p:nvPr/>
        </p:nvSpPr>
        <p:spPr>
          <a:xfrm>
            <a:off x="7389812" y="2286000"/>
            <a:ext cx="609600" cy="269304"/>
          </a:xfrm>
          <a:prstGeom prst="rect">
            <a:avLst/>
          </a:prstGeom>
          <a:noFill/>
        </p:spPr>
        <p:txBody>
          <a:bodyPr wrap="square" rtlCol="0">
            <a:spAutoFit/>
          </a:bodyPr>
          <a:lstStyle/>
          <a:p>
            <a:r>
              <a:rPr lang="en-US" sz="1150" b="1" dirty="0" smtClean="0"/>
              <a:t>1TC</a:t>
            </a:r>
            <a:endParaRPr lang="en-US" sz="1150" b="1" dirty="0"/>
          </a:p>
        </p:txBody>
      </p:sp>
      <p:pic>
        <p:nvPicPr>
          <p:cNvPr id="185" name="Picture 3" descr="C:\Users\User\AppData\Local\Microsoft\Windows\INetCache\IE\0WCAAP1C\1200px-Christian_cross_trans.svg[1].png"/>
          <p:cNvPicPr>
            <a:picLocks noChangeAspect="1" noChangeArrowheads="1"/>
          </p:cNvPicPr>
          <p:nvPr/>
        </p:nvPicPr>
        <p:blipFill>
          <a:blip r:embed="rId10" cstate="print">
            <a:lum bright="100000"/>
          </a:blip>
          <a:srcRect/>
          <a:stretch>
            <a:fillRect/>
          </a:stretch>
        </p:blipFill>
        <p:spPr bwMode="auto">
          <a:xfrm>
            <a:off x="8151812" y="2362200"/>
            <a:ext cx="134976" cy="242253"/>
          </a:xfrm>
          <a:prstGeom prst="rect">
            <a:avLst/>
          </a:prstGeom>
          <a:noFill/>
        </p:spPr>
      </p:pic>
      <p:pic>
        <p:nvPicPr>
          <p:cNvPr id="186" name="Picture 3" descr="C:\Users\User\AppData\Local\Microsoft\Windows\INetCache\IE\0WCAAP1C\1200px-Christian_cross_trans.svg[1].png"/>
          <p:cNvPicPr>
            <a:picLocks noChangeAspect="1" noChangeArrowheads="1"/>
          </p:cNvPicPr>
          <p:nvPr/>
        </p:nvPicPr>
        <p:blipFill>
          <a:blip r:embed="rId10" cstate="print">
            <a:lum bright="100000"/>
          </a:blip>
          <a:srcRect/>
          <a:stretch>
            <a:fillRect/>
          </a:stretch>
        </p:blipFill>
        <p:spPr bwMode="auto">
          <a:xfrm>
            <a:off x="8151812" y="2895600"/>
            <a:ext cx="134976" cy="242253"/>
          </a:xfrm>
          <a:prstGeom prst="rect">
            <a:avLst/>
          </a:prstGeom>
          <a:noFill/>
        </p:spPr>
      </p:pic>
      <p:pic>
        <p:nvPicPr>
          <p:cNvPr id="187" name="Picture 3" descr="C:\Users\User\AppData\Local\Microsoft\Windows\INetCache\IE\0WCAAP1C\1200px-Christian_cross_trans.svg[1].png"/>
          <p:cNvPicPr>
            <a:picLocks noChangeAspect="1" noChangeArrowheads="1"/>
          </p:cNvPicPr>
          <p:nvPr/>
        </p:nvPicPr>
        <p:blipFill>
          <a:blip r:embed="rId10" cstate="print">
            <a:lum bright="100000"/>
          </a:blip>
          <a:srcRect/>
          <a:stretch>
            <a:fillRect/>
          </a:stretch>
        </p:blipFill>
        <p:spPr bwMode="auto">
          <a:xfrm>
            <a:off x="8151812" y="3505200"/>
            <a:ext cx="134976" cy="242253"/>
          </a:xfrm>
          <a:prstGeom prst="rect">
            <a:avLst/>
          </a:prstGeom>
          <a:noFill/>
        </p:spPr>
      </p:pic>
      <p:sp>
        <p:nvSpPr>
          <p:cNvPr id="188" name="TextBox 187"/>
          <p:cNvSpPr txBox="1"/>
          <p:nvPr/>
        </p:nvSpPr>
        <p:spPr>
          <a:xfrm>
            <a:off x="8609012" y="2286000"/>
            <a:ext cx="685800" cy="269304"/>
          </a:xfrm>
          <a:prstGeom prst="rect">
            <a:avLst/>
          </a:prstGeom>
          <a:noFill/>
        </p:spPr>
        <p:txBody>
          <a:bodyPr wrap="square" rtlCol="0">
            <a:spAutoFit/>
          </a:bodyPr>
          <a:lstStyle/>
          <a:p>
            <a:r>
              <a:rPr lang="en-US" sz="1150" b="1" dirty="0" smtClean="0"/>
              <a:t>Pent..</a:t>
            </a:r>
            <a:endParaRPr lang="en-US" sz="1150" b="1" dirty="0"/>
          </a:p>
        </p:txBody>
      </p:sp>
      <p:sp>
        <p:nvSpPr>
          <p:cNvPr id="189" name="TextBox 188"/>
          <p:cNvSpPr txBox="1"/>
          <p:nvPr/>
        </p:nvSpPr>
        <p:spPr>
          <a:xfrm>
            <a:off x="8609012" y="2895600"/>
            <a:ext cx="685800" cy="269304"/>
          </a:xfrm>
          <a:prstGeom prst="rect">
            <a:avLst/>
          </a:prstGeom>
          <a:noFill/>
        </p:spPr>
        <p:txBody>
          <a:bodyPr wrap="square" rtlCol="0">
            <a:spAutoFit/>
          </a:bodyPr>
          <a:lstStyle/>
          <a:p>
            <a:r>
              <a:rPr lang="en-US" sz="1150" b="1" dirty="0" smtClean="0"/>
              <a:t>Pent..</a:t>
            </a:r>
            <a:endParaRPr lang="en-US" sz="1150" b="1" dirty="0"/>
          </a:p>
        </p:txBody>
      </p:sp>
      <p:sp>
        <p:nvSpPr>
          <p:cNvPr id="190" name="TextBox 189"/>
          <p:cNvSpPr txBox="1"/>
          <p:nvPr/>
        </p:nvSpPr>
        <p:spPr>
          <a:xfrm>
            <a:off x="8609012" y="3505200"/>
            <a:ext cx="685800" cy="269304"/>
          </a:xfrm>
          <a:prstGeom prst="rect">
            <a:avLst/>
          </a:prstGeom>
          <a:noFill/>
        </p:spPr>
        <p:txBody>
          <a:bodyPr wrap="square" rtlCol="0">
            <a:spAutoFit/>
          </a:bodyPr>
          <a:lstStyle/>
          <a:p>
            <a:r>
              <a:rPr lang="en-US" sz="1150" b="1" dirty="0" smtClean="0"/>
              <a:t>Pent..</a:t>
            </a:r>
            <a:endParaRPr lang="en-US" sz="1150" b="1" dirty="0"/>
          </a:p>
        </p:txBody>
      </p:sp>
      <p:sp>
        <p:nvSpPr>
          <p:cNvPr id="191" name="TextBox 190"/>
          <p:cNvSpPr txBox="1"/>
          <p:nvPr/>
        </p:nvSpPr>
        <p:spPr>
          <a:xfrm>
            <a:off x="6704012" y="2895600"/>
            <a:ext cx="609600" cy="269304"/>
          </a:xfrm>
          <a:prstGeom prst="rect">
            <a:avLst/>
          </a:prstGeom>
          <a:noFill/>
        </p:spPr>
        <p:txBody>
          <a:bodyPr wrap="square" rtlCol="0">
            <a:spAutoFit/>
          </a:bodyPr>
          <a:lstStyle/>
          <a:p>
            <a:r>
              <a:rPr lang="en-US" sz="1150" b="1" dirty="0" smtClean="0"/>
              <a:t>27AD</a:t>
            </a:r>
            <a:endParaRPr lang="en-US" sz="1150" b="1" dirty="0"/>
          </a:p>
        </p:txBody>
      </p:sp>
      <p:sp>
        <p:nvSpPr>
          <p:cNvPr id="192" name="TextBox 191"/>
          <p:cNvSpPr txBox="1"/>
          <p:nvPr/>
        </p:nvSpPr>
        <p:spPr>
          <a:xfrm>
            <a:off x="7389812" y="2895600"/>
            <a:ext cx="609600" cy="269304"/>
          </a:xfrm>
          <a:prstGeom prst="rect">
            <a:avLst/>
          </a:prstGeom>
          <a:noFill/>
        </p:spPr>
        <p:txBody>
          <a:bodyPr wrap="square" rtlCol="0">
            <a:spAutoFit/>
          </a:bodyPr>
          <a:lstStyle/>
          <a:p>
            <a:r>
              <a:rPr lang="en-US" sz="1150" b="1" dirty="0" smtClean="0"/>
              <a:t>1TC</a:t>
            </a:r>
            <a:endParaRPr lang="en-US" sz="1150" b="1" dirty="0"/>
          </a:p>
        </p:txBody>
      </p:sp>
      <p:sp>
        <p:nvSpPr>
          <p:cNvPr id="193" name="TextBox 192"/>
          <p:cNvSpPr txBox="1"/>
          <p:nvPr/>
        </p:nvSpPr>
        <p:spPr>
          <a:xfrm>
            <a:off x="9294812" y="2895600"/>
            <a:ext cx="609600" cy="269304"/>
          </a:xfrm>
          <a:prstGeom prst="rect">
            <a:avLst/>
          </a:prstGeom>
          <a:noFill/>
        </p:spPr>
        <p:txBody>
          <a:bodyPr wrap="square" rtlCol="0">
            <a:spAutoFit/>
          </a:bodyPr>
          <a:lstStyle/>
          <a:p>
            <a:r>
              <a:rPr lang="en-US" sz="1150" b="1" dirty="0" smtClean="0"/>
              <a:t>34AD</a:t>
            </a:r>
            <a:endParaRPr lang="en-US" sz="1150" b="1" dirty="0"/>
          </a:p>
        </p:txBody>
      </p:sp>
      <p:sp>
        <p:nvSpPr>
          <p:cNvPr id="194" name="TextBox 193"/>
          <p:cNvSpPr txBox="1"/>
          <p:nvPr/>
        </p:nvSpPr>
        <p:spPr>
          <a:xfrm>
            <a:off x="9294812" y="3505200"/>
            <a:ext cx="609600" cy="269304"/>
          </a:xfrm>
          <a:prstGeom prst="rect">
            <a:avLst/>
          </a:prstGeom>
          <a:noFill/>
        </p:spPr>
        <p:txBody>
          <a:bodyPr wrap="square" rtlCol="0">
            <a:spAutoFit/>
          </a:bodyPr>
          <a:lstStyle/>
          <a:p>
            <a:r>
              <a:rPr lang="en-US" sz="1150" b="1" dirty="0" smtClean="0"/>
              <a:t>34AD</a:t>
            </a:r>
            <a:endParaRPr lang="en-US" sz="1150" b="1" dirty="0"/>
          </a:p>
        </p:txBody>
      </p:sp>
      <p:sp>
        <p:nvSpPr>
          <p:cNvPr id="195" name="TextBox 194"/>
          <p:cNvSpPr txBox="1"/>
          <p:nvPr/>
        </p:nvSpPr>
        <p:spPr>
          <a:xfrm>
            <a:off x="9904412" y="3505200"/>
            <a:ext cx="609600" cy="269304"/>
          </a:xfrm>
          <a:prstGeom prst="rect">
            <a:avLst/>
          </a:prstGeom>
          <a:noFill/>
        </p:spPr>
        <p:txBody>
          <a:bodyPr wrap="square" rtlCol="0">
            <a:spAutoFit/>
          </a:bodyPr>
          <a:lstStyle/>
          <a:p>
            <a:r>
              <a:rPr lang="en-US" sz="1150" b="1" dirty="0" smtClean="0"/>
              <a:t>70AD</a:t>
            </a:r>
            <a:endParaRPr lang="en-US" sz="1150" b="1" dirty="0"/>
          </a:p>
        </p:txBody>
      </p:sp>
      <p:sp>
        <p:nvSpPr>
          <p:cNvPr id="196" name="TextBox 195"/>
          <p:cNvSpPr txBox="1"/>
          <p:nvPr/>
        </p:nvSpPr>
        <p:spPr>
          <a:xfrm>
            <a:off x="7389812" y="3581400"/>
            <a:ext cx="609600" cy="269304"/>
          </a:xfrm>
          <a:prstGeom prst="rect">
            <a:avLst/>
          </a:prstGeom>
          <a:noFill/>
        </p:spPr>
        <p:txBody>
          <a:bodyPr wrap="square" rtlCol="0">
            <a:spAutoFit/>
          </a:bodyPr>
          <a:lstStyle/>
          <a:p>
            <a:r>
              <a:rPr lang="en-US" sz="1150" b="1" dirty="0" smtClean="0"/>
              <a:t>1TC</a:t>
            </a:r>
            <a:endParaRPr lang="en-US" sz="1150" b="1" dirty="0"/>
          </a:p>
        </p:txBody>
      </p:sp>
      <p:sp>
        <p:nvSpPr>
          <p:cNvPr id="198" name="TextBox 197"/>
          <p:cNvSpPr txBox="1"/>
          <p:nvPr/>
        </p:nvSpPr>
        <p:spPr>
          <a:xfrm>
            <a:off x="6018212" y="4343400"/>
            <a:ext cx="685800" cy="269304"/>
          </a:xfrm>
          <a:prstGeom prst="rect">
            <a:avLst/>
          </a:prstGeom>
          <a:noFill/>
        </p:spPr>
        <p:txBody>
          <a:bodyPr wrap="square" rtlCol="0">
            <a:spAutoFit/>
          </a:bodyPr>
          <a:lstStyle/>
          <a:p>
            <a:r>
              <a:rPr lang="en-US" sz="1150" b="1" dirty="0" smtClean="0"/>
              <a:t>1989</a:t>
            </a:r>
            <a:endParaRPr lang="en-US" sz="1150" b="1" dirty="0"/>
          </a:p>
        </p:txBody>
      </p:sp>
      <p:sp>
        <p:nvSpPr>
          <p:cNvPr id="199" name="TextBox 198"/>
          <p:cNvSpPr txBox="1"/>
          <p:nvPr/>
        </p:nvSpPr>
        <p:spPr>
          <a:xfrm>
            <a:off x="7999412" y="4495800"/>
            <a:ext cx="609600" cy="269304"/>
          </a:xfrm>
          <a:prstGeom prst="rect">
            <a:avLst/>
          </a:prstGeom>
          <a:noFill/>
        </p:spPr>
        <p:txBody>
          <a:bodyPr wrap="square" rtlCol="0">
            <a:spAutoFit/>
          </a:bodyPr>
          <a:lstStyle/>
          <a:p>
            <a:r>
              <a:rPr lang="en-US" sz="1150" b="1" dirty="0" smtClean="0"/>
              <a:t>2019</a:t>
            </a:r>
            <a:endParaRPr lang="en-US" sz="1150" b="1" dirty="0"/>
          </a:p>
        </p:txBody>
      </p:sp>
      <p:sp>
        <p:nvSpPr>
          <p:cNvPr id="200" name="TextBox 199"/>
          <p:cNvSpPr txBox="1"/>
          <p:nvPr/>
        </p:nvSpPr>
        <p:spPr>
          <a:xfrm>
            <a:off x="6704012" y="4343400"/>
            <a:ext cx="609600" cy="269304"/>
          </a:xfrm>
          <a:prstGeom prst="rect">
            <a:avLst/>
          </a:prstGeom>
          <a:noFill/>
        </p:spPr>
        <p:txBody>
          <a:bodyPr wrap="square" rtlCol="0">
            <a:spAutoFit/>
          </a:bodyPr>
          <a:lstStyle/>
          <a:p>
            <a:r>
              <a:rPr lang="en-US" sz="1150" b="1" dirty="0" smtClean="0"/>
              <a:t>2001</a:t>
            </a:r>
            <a:endParaRPr lang="en-US" sz="1150" b="1" dirty="0"/>
          </a:p>
        </p:txBody>
      </p:sp>
      <p:sp>
        <p:nvSpPr>
          <p:cNvPr id="201" name="TextBox 200"/>
          <p:cNvSpPr txBox="1"/>
          <p:nvPr/>
        </p:nvSpPr>
        <p:spPr>
          <a:xfrm>
            <a:off x="8685212" y="4495800"/>
            <a:ext cx="533400" cy="269304"/>
          </a:xfrm>
          <a:prstGeom prst="rect">
            <a:avLst/>
          </a:prstGeom>
          <a:noFill/>
        </p:spPr>
        <p:txBody>
          <a:bodyPr wrap="square" rtlCol="0">
            <a:spAutoFit/>
          </a:bodyPr>
          <a:lstStyle/>
          <a:p>
            <a:r>
              <a:rPr lang="en-US" sz="1150" b="1" dirty="0" smtClean="0"/>
              <a:t>2021</a:t>
            </a:r>
            <a:endParaRPr lang="en-US" sz="1150" b="1" dirty="0"/>
          </a:p>
        </p:txBody>
      </p:sp>
      <p:sp>
        <p:nvSpPr>
          <p:cNvPr id="202" name="TextBox 201"/>
          <p:cNvSpPr txBox="1"/>
          <p:nvPr/>
        </p:nvSpPr>
        <p:spPr>
          <a:xfrm>
            <a:off x="9447212" y="4343400"/>
            <a:ext cx="381000" cy="269304"/>
          </a:xfrm>
          <a:prstGeom prst="rect">
            <a:avLst/>
          </a:prstGeom>
          <a:noFill/>
        </p:spPr>
        <p:txBody>
          <a:bodyPr wrap="square" rtlCol="0">
            <a:spAutoFit/>
          </a:bodyPr>
          <a:lstStyle/>
          <a:p>
            <a:r>
              <a:rPr lang="en-US" sz="1150" b="1" dirty="0" smtClean="0"/>
              <a:t>SL</a:t>
            </a:r>
            <a:endParaRPr lang="en-US" sz="1150" b="1" dirty="0"/>
          </a:p>
        </p:txBody>
      </p:sp>
      <p:sp>
        <p:nvSpPr>
          <p:cNvPr id="203" name="TextBox 202"/>
          <p:cNvSpPr txBox="1"/>
          <p:nvPr/>
        </p:nvSpPr>
        <p:spPr>
          <a:xfrm>
            <a:off x="9980612" y="4343400"/>
            <a:ext cx="533400" cy="269304"/>
          </a:xfrm>
          <a:prstGeom prst="rect">
            <a:avLst/>
          </a:prstGeom>
          <a:noFill/>
        </p:spPr>
        <p:txBody>
          <a:bodyPr wrap="square" rtlCol="0">
            <a:spAutoFit/>
          </a:bodyPr>
          <a:lstStyle/>
          <a:p>
            <a:r>
              <a:rPr lang="en-US" sz="1150" b="1" dirty="0" smtClean="0"/>
              <a:t>COP</a:t>
            </a:r>
            <a:endParaRPr lang="en-US" sz="1150" b="1" dirty="0"/>
          </a:p>
        </p:txBody>
      </p:sp>
      <p:sp>
        <p:nvSpPr>
          <p:cNvPr id="204" name="TextBox 203"/>
          <p:cNvSpPr txBox="1"/>
          <p:nvPr/>
        </p:nvSpPr>
        <p:spPr>
          <a:xfrm>
            <a:off x="10590212" y="4343400"/>
            <a:ext cx="838200" cy="269304"/>
          </a:xfrm>
          <a:prstGeom prst="rect">
            <a:avLst/>
          </a:prstGeom>
          <a:noFill/>
        </p:spPr>
        <p:txBody>
          <a:bodyPr wrap="square" rtlCol="0">
            <a:spAutoFit/>
          </a:bodyPr>
          <a:lstStyle/>
          <a:p>
            <a:r>
              <a:rPr lang="en-US" sz="1150" b="1" dirty="0" smtClean="0"/>
              <a:t>2</a:t>
            </a:r>
            <a:r>
              <a:rPr lang="en-US" sz="1150" b="1" baseline="30000" dirty="0" smtClean="0"/>
              <a:t>ND</a:t>
            </a:r>
            <a:r>
              <a:rPr lang="en-US" sz="1150" b="1" dirty="0" smtClean="0"/>
              <a:t> ADV</a:t>
            </a:r>
            <a:endParaRPr lang="en-US" sz="1150" b="1" dirty="0"/>
          </a:p>
        </p:txBody>
      </p:sp>
      <p:sp>
        <p:nvSpPr>
          <p:cNvPr id="205" name="TextBox 204"/>
          <p:cNvSpPr txBox="1"/>
          <p:nvPr/>
        </p:nvSpPr>
        <p:spPr>
          <a:xfrm>
            <a:off x="6094412" y="5181600"/>
            <a:ext cx="685800" cy="269304"/>
          </a:xfrm>
          <a:prstGeom prst="rect">
            <a:avLst/>
          </a:prstGeom>
          <a:noFill/>
        </p:spPr>
        <p:txBody>
          <a:bodyPr wrap="square" rtlCol="0">
            <a:spAutoFit/>
          </a:bodyPr>
          <a:lstStyle/>
          <a:p>
            <a:r>
              <a:rPr lang="en-US" sz="1150" b="1" dirty="0" smtClean="0"/>
              <a:t>1989</a:t>
            </a:r>
            <a:endParaRPr lang="en-US" sz="1150" b="1" dirty="0"/>
          </a:p>
        </p:txBody>
      </p:sp>
      <p:sp>
        <p:nvSpPr>
          <p:cNvPr id="206" name="TextBox 205"/>
          <p:cNvSpPr txBox="1"/>
          <p:nvPr/>
        </p:nvSpPr>
        <p:spPr>
          <a:xfrm>
            <a:off x="6704012" y="5181600"/>
            <a:ext cx="609600" cy="269304"/>
          </a:xfrm>
          <a:prstGeom prst="rect">
            <a:avLst/>
          </a:prstGeom>
          <a:noFill/>
        </p:spPr>
        <p:txBody>
          <a:bodyPr wrap="square" rtlCol="0">
            <a:spAutoFit/>
          </a:bodyPr>
          <a:lstStyle/>
          <a:p>
            <a:r>
              <a:rPr lang="en-US" sz="1150" b="1" dirty="0" smtClean="0"/>
              <a:t>2001</a:t>
            </a:r>
            <a:endParaRPr lang="en-US" sz="1150" b="1" dirty="0"/>
          </a:p>
        </p:txBody>
      </p:sp>
      <p:sp>
        <p:nvSpPr>
          <p:cNvPr id="207" name="TextBox 206"/>
          <p:cNvSpPr txBox="1"/>
          <p:nvPr/>
        </p:nvSpPr>
        <p:spPr>
          <a:xfrm>
            <a:off x="6704012" y="5791200"/>
            <a:ext cx="609600" cy="269304"/>
          </a:xfrm>
          <a:prstGeom prst="rect">
            <a:avLst/>
          </a:prstGeom>
          <a:noFill/>
        </p:spPr>
        <p:txBody>
          <a:bodyPr wrap="square" rtlCol="0">
            <a:spAutoFit/>
          </a:bodyPr>
          <a:lstStyle/>
          <a:p>
            <a:r>
              <a:rPr lang="en-US" sz="1150" b="1" dirty="0" smtClean="0"/>
              <a:t>2001</a:t>
            </a:r>
            <a:endParaRPr lang="en-US" sz="1150" b="1" dirty="0"/>
          </a:p>
        </p:txBody>
      </p:sp>
      <p:sp>
        <p:nvSpPr>
          <p:cNvPr id="208" name="TextBox 207"/>
          <p:cNvSpPr txBox="1"/>
          <p:nvPr/>
        </p:nvSpPr>
        <p:spPr>
          <a:xfrm>
            <a:off x="7313612" y="5181600"/>
            <a:ext cx="533400" cy="269304"/>
          </a:xfrm>
          <a:prstGeom prst="rect">
            <a:avLst/>
          </a:prstGeom>
          <a:noFill/>
        </p:spPr>
        <p:txBody>
          <a:bodyPr wrap="square" rtlCol="0">
            <a:spAutoFit/>
          </a:bodyPr>
          <a:lstStyle/>
          <a:p>
            <a:r>
              <a:rPr lang="en-US" sz="1150" b="1" dirty="0" smtClean="0"/>
              <a:t>2014</a:t>
            </a:r>
            <a:endParaRPr lang="en-US" sz="1150" b="1" dirty="0"/>
          </a:p>
        </p:txBody>
      </p:sp>
      <p:sp>
        <p:nvSpPr>
          <p:cNvPr id="209" name="TextBox 208"/>
          <p:cNvSpPr txBox="1"/>
          <p:nvPr/>
        </p:nvSpPr>
        <p:spPr>
          <a:xfrm>
            <a:off x="7313612" y="5791200"/>
            <a:ext cx="533400" cy="269304"/>
          </a:xfrm>
          <a:prstGeom prst="rect">
            <a:avLst/>
          </a:prstGeom>
          <a:noFill/>
        </p:spPr>
        <p:txBody>
          <a:bodyPr wrap="square" rtlCol="0">
            <a:spAutoFit/>
          </a:bodyPr>
          <a:lstStyle/>
          <a:p>
            <a:r>
              <a:rPr lang="en-US" sz="1150" b="1" dirty="0" smtClean="0"/>
              <a:t>2014</a:t>
            </a:r>
            <a:endParaRPr lang="en-US" sz="1150" b="1" dirty="0"/>
          </a:p>
        </p:txBody>
      </p:sp>
      <p:sp>
        <p:nvSpPr>
          <p:cNvPr id="210" name="TextBox 209"/>
          <p:cNvSpPr txBox="1"/>
          <p:nvPr/>
        </p:nvSpPr>
        <p:spPr>
          <a:xfrm>
            <a:off x="7313612" y="6324600"/>
            <a:ext cx="533400" cy="269304"/>
          </a:xfrm>
          <a:prstGeom prst="rect">
            <a:avLst/>
          </a:prstGeom>
          <a:noFill/>
        </p:spPr>
        <p:txBody>
          <a:bodyPr wrap="square" rtlCol="0">
            <a:spAutoFit/>
          </a:bodyPr>
          <a:lstStyle/>
          <a:p>
            <a:r>
              <a:rPr lang="en-US" sz="1150" b="1" dirty="0" smtClean="0"/>
              <a:t>2014</a:t>
            </a:r>
            <a:endParaRPr lang="en-US" sz="1150" b="1" dirty="0"/>
          </a:p>
        </p:txBody>
      </p:sp>
      <p:sp>
        <p:nvSpPr>
          <p:cNvPr id="211" name="TextBox 210"/>
          <p:cNvSpPr txBox="1"/>
          <p:nvPr/>
        </p:nvSpPr>
        <p:spPr>
          <a:xfrm>
            <a:off x="7999412" y="5181600"/>
            <a:ext cx="609600" cy="269304"/>
          </a:xfrm>
          <a:prstGeom prst="rect">
            <a:avLst/>
          </a:prstGeom>
          <a:noFill/>
        </p:spPr>
        <p:txBody>
          <a:bodyPr wrap="square" rtlCol="0">
            <a:spAutoFit/>
          </a:bodyPr>
          <a:lstStyle/>
          <a:p>
            <a:r>
              <a:rPr lang="en-US" sz="1150" b="1" dirty="0" smtClean="0"/>
              <a:t>2019</a:t>
            </a:r>
            <a:endParaRPr lang="en-US" sz="1150" b="1" dirty="0"/>
          </a:p>
        </p:txBody>
      </p:sp>
      <p:sp>
        <p:nvSpPr>
          <p:cNvPr id="212" name="TextBox 211"/>
          <p:cNvSpPr txBox="1"/>
          <p:nvPr/>
        </p:nvSpPr>
        <p:spPr>
          <a:xfrm>
            <a:off x="7999412" y="5791200"/>
            <a:ext cx="609600" cy="269304"/>
          </a:xfrm>
          <a:prstGeom prst="rect">
            <a:avLst/>
          </a:prstGeom>
          <a:noFill/>
        </p:spPr>
        <p:txBody>
          <a:bodyPr wrap="square" rtlCol="0">
            <a:spAutoFit/>
          </a:bodyPr>
          <a:lstStyle/>
          <a:p>
            <a:r>
              <a:rPr lang="en-US" sz="1150" b="1" dirty="0" smtClean="0"/>
              <a:t>2019</a:t>
            </a:r>
            <a:endParaRPr lang="en-US" sz="1150" b="1" dirty="0"/>
          </a:p>
        </p:txBody>
      </p:sp>
      <p:sp>
        <p:nvSpPr>
          <p:cNvPr id="213" name="TextBox 212"/>
          <p:cNvSpPr txBox="1"/>
          <p:nvPr/>
        </p:nvSpPr>
        <p:spPr>
          <a:xfrm>
            <a:off x="7999412" y="6324600"/>
            <a:ext cx="609600" cy="269304"/>
          </a:xfrm>
          <a:prstGeom prst="rect">
            <a:avLst/>
          </a:prstGeom>
          <a:noFill/>
        </p:spPr>
        <p:txBody>
          <a:bodyPr wrap="square" rtlCol="0">
            <a:spAutoFit/>
          </a:bodyPr>
          <a:lstStyle/>
          <a:p>
            <a:r>
              <a:rPr lang="en-US" sz="1150" b="1" dirty="0" smtClean="0"/>
              <a:t>2019</a:t>
            </a:r>
            <a:endParaRPr lang="en-US" sz="1150" b="1" dirty="0"/>
          </a:p>
        </p:txBody>
      </p:sp>
      <p:sp>
        <p:nvSpPr>
          <p:cNvPr id="214" name="TextBox 213"/>
          <p:cNvSpPr txBox="1"/>
          <p:nvPr/>
        </p:nvSpPr>
        <p:spPr>
          <a:xfrm>
            <a:off x="8685212" y="5181600"/>
            <a:ext cx="533400" cy="269304"/>
          </a:xfrm>
          <a:prstGeom prst="rect">
            <a:avLst/>
          </a:prstGeom>
          <a:noFill/>
        </p:spPr>
        <p:txBody>
          <a:bodyPr wrap="square" rtlCol="0">
            <a:spAutoFit/>
          </a:bodyPr>
          <a:lstStyle/>
          <a:p>
            <a:r>
              <a:rPr lang="en-US" sz="1150" b="1" dirty="0" smtClean="0"/>
              <a:t>2021</a:t>
            </a:r>
            <a:endParaRPr lang="en-US" sz="1150" b="1" dirty="0"/>
          </a:p>
        </p:txBody>
      </p:sp>
      <p:sp>
        <p:nvSpPr>
          <p:cNvPr id="215" name="TextBox 214"/>
          <p:cNvSpPr txBox="1"/>
          <p:nvPr/>
        </p:nvSpPr>
        <p:spPr>
          <a:xfrm>
            <a:off x="8685212" y="5791200"/>
            <a:ext cx="533400" cy="269304"/>
          </a:xfrm>
          <a:prstGeom prst="rect">
            <a:avLst/>
          </a:prstGeom>
          <a:noFill/>
        </p:spPr>
        <p:txBody>
          <a:bodyPr wrap="square" rtlCol="0">
            <a:spAutoFit/>
          </a:bodyPr>
          <a:lstStyle/>
          <a:p>
            <a:r>
              <a:rPr lang="en-US" sz="1150" b="1" dirty="0" smtClean="0"/>
              <a:t>2021</a:t>
            </a:r>
            <a:endParaRPr lang="en-US" sz="1150" b="1" dirty="0"/>
          </a:p>
        </p:txBody>
      </p:sp>
      <p:sp>
        <p:nvSpPr>
          <p:cNvPr id="216" name="TextBox 215"/>
          <p:cNvSpPr txBox="1"/>
          <p:nvPr/>
        </p:nvSpPr>
        <p:spPr>
          <a:xfrm>
            <a:off x="8685212" y="6324600"/>
            <a:ext cx="533400" cy="269304"/>
          </a:xfrm>
          <a:prstGeom prst="rect">
            <a:avLst/>
          </a:prstGeom>
          <a:noFill/>
        </p:spPr>
        <p:txBody>
          <a:bodyPr wrap="square" rtlCol="0">
            <a:spAutoFit/>
          </a:bodyPr>
          <a:lstStyle/>
          <a:p>
            <a:r>
              <a:rPr lang="en-US" sz="1150" b="1" dirty="0" smtClean="0"/>
              <a:t>2021</a:t>
            </a:r>
            <a:endParaRPr lang="en-US" sz="1150" b="1" dirty="0"/>
          </a:p>
        </p:txBody>
      </p:sp>
      <p:sp>
        <p:nvSpPr>
          <p:cNvPr id="217" name="TextBox 216"/>
          <p:cNvSpPr txBox="1"/>
          <p:nvPr/>
        </p:nvSpPr>
        <p:spPr>
          <a:xfrm>
            <a:off x="9447212" y="5791200"/>
            <a:ext cx="381000" cy="269304"/>
          </a:xfrm>
          <a:prstGeom prst="rect">
            <a:avLst/>
          </a:prstGeom>
          <a:noFill/>
        </p:spPr>
        <p:txBody>
          <a:bodyPr wrap="square" rtlCol="0">
            <a:spAutoFit/>
          </a:bodyPr>
          <a:lstStyle/>
          <a:p>
            <a:r>
              <a:rPr lang="en-US" sz="1150" b="1" dirty="0" smtClean="0"/>
              <a:t>SL</a:t>
            </a:r>
            <a:endParaRPr lang="en-US" sz="1150" b="1" dirty="0"/>
          </a:p>
        </p:txBody>
      </p:sp>
      <p:sp>
        <p:nvSpPr>
          <p:cNvPr id="218" name="TextBox 217"/>
          <p:cNvSpPr txBox="1"/>
          <p:nvPr/>
        </p:nvSpPr>
        <p:spPr>
          <a:xfrm>
            <a:off x="9447212" y="6400800"/>
            <a:ext cx="381000" cy="269304"/>
          </a:xfrm>
          <a:prstGeom prst="rect">
            <a:avLst/>
          </a:prstGeom>
          <a:noFill/>
        </p:spPr>
        <p:txBody>
          <a:bodyPr wrap="square" rtlCol="0">
            <a:spAutoFit/>
          </a:bodyPr>
          <a:lstStyle/>
          <a:p>
            <a:r>
              <a:rPr lang="en-US" sz="1150" b="1" dirty="0" smtClean="0"/>
              <a:t>SL</a:t>
            </a:r>
            <a:endParaRPr lang="en-US" sz="1150" b="1" dirty="0"/>
          </a:p>
        </p:txBody>
      </p:sp>
      <p:sp>
        <p:nvSpPr>
          <p:cNvPr id="219" name="TextBox 218"/>
          <p:cNvSpPr txBox="1"/>
          <p:nvPr/>
        </p:nvSpPr>
        <p:spPr>
          <a:xfrm>
            <a:off x="10056812" y="6324600"/>
            <a:ext cx="609600" cy="269304"/>
          </a:xfrm>
          <a:prstGeom prst="rect">
            <a:avLst/>
          </a:prstGeom>
          <a:noFill/>
        </p:spPr>
        <p:txBody>
          <a:bodyPr wrap="square" rtlCol="0">
            <a:spAutoFit/>
          </a:bodyPr>
          <a:lstStyle/>
          <a:p>
            <a:r>
              <a:rPr lang="en-US" sz="1150" b="1" dirty="0" smtClean="0"/>
              <a:t>COP</a:t>
            </a:r>
            <a:endParaRPr lang="en-US" sz="1150" b="1" dirty="0"/>
          </a:p>
        </p:txBody>
      </p:sp>
      <p:sp>
        <p:nvSpPr>
          <p:cNvPr id="220" name="TextBox 219"/>
          <p:cNvSpPr txBox="1"/>
          <p:nvPr/>
        </p:nvSpPr>
        <p:spPr>
          <a:xfrm>
            <a:off x="0" y="4419600"/>
            <a:ext cx="685800" cy="269304"/>
          </a:xfrm>
          <a:prstGeom prst="rect">
            <a:avLst/>
          </a:prstGeom>
          <a:noFill/>
        </p:spPr>
        <p:txBody>
          <a:bodyPr wrap="square" rtlCol="0">
            <a:spAutoFit/>
          </a:bodyPr>
          <a:lstStyle/>
          <a:p>
            <a:r>
              <a:rPr lang="en-US" sz="1150" b="1" dirty="0" smtClean="0"/>
              <a:t>1798</a:t>
            </a:r>
            <a:endParaRPr lang="en-US" sz="1150" b="1" dirty="0"/>
          </a:p>
        </p:txBody>
      </p:sp>
      <p:sp>
        <p:nvSpPr>
          <p:cNvPr id="221" name="TextBox 220"/>
          <p:cNvSpPr txBox="1"/>
          <p:nvPr/>
        </p:nvSpPr>
        <p:spPr>
          <a:xfrm>
            <a:off x="912812" y="4343400"/>
            <a:ext cx="685800" cy="269304"/>
          </a:xfrm>
          <a:prstGeom prst="rect">
            <a:avLst/>
          </a:prstGeom>
          <a:noFill/>
        </p:spPr>
        <p:txBody>
          <a:bodyPr wrap="square" rtlCol="0">
            <a:spAutoFit/>
          </a:bodyPr>
          <a:lstStyle/>
          <a:p>
            <a:r>
              <a:rPr lang="en-US" sz="1150" b="1" dirty="0" smtClean="0"/>
              <a:t>1840</a:t>
            </a:r>
            <a:endParaRPr lang="en-US" sz="1150" b="1" dirty="0"/>
          </a:p>
        </p:txBody>
      </p:sp>
      <p:sp>
        <p:nvSpPr>
          <p:cNvPr id="222" name="TextBox 221"/>
          <p:cNvSpPr txBox="1"/>
          <p:nvPr/>
        </p:nvSpPr>
        <p:spPr>
          <a:xfrm>
            <a:off x="1598612" y="4495800"/>
            <a:ext cx="762000" cy="446276"/>
          </a:xfrm>
          <a:prstGeom prst="rect">
            <a:avLst/>
          </a:prstGeom>
          <a:noFill/>
        </p:spPr>
        <p:txBody>
          <a:bodyPr wrap="square" rtlCol="0">
            <a:spAutoFit/>
          </a:bodyPr>
          <a:lstStyle/>
          <a:p>
            <a:pPr algn="ctr"/>
            <a:r>
              <a:rPr lang="en-US" sz="1150" b="1" dirty="0" smtClean="0"/>
              <a:t>7/21</a:t>
            </a:r>
          </a:p>
          <a:p>
            <a:pPr algn="ctr"/>
            <a:r>
              <a:rPr lang="en-US" sz="1150" b="1" dirty="0" smtClean="0"/>
              <a:t>1844</a:t>
            </a:r>
            <a:endParaRPr lang="en-US" sz="1150" b="1" dirty="0"/>
          </a:p>
        </p:txBody>
      </p:sp>
      <p:sp>
        <p:nvSpPr>
          <p:cNvPr id="223" name="TextBox 222"/>
          <p:cNvSpPr txBox="1"/>
          <p:nvPr/>
        </p:nvSpPr>
        <p:spPr>
          <a:xfrm>
            <a:off x="2360612" y="4495800"/>
            <a:ext cx="685800" cy="446276"/>
          </a:xfrm>
          <a:prstGeom prst="rect">
            <a:avLst/>
          </a:prstGeom>
          <a:noFill/>
        </p:spPr>
        <p:txBody>
          <a:bodyPr wrap="square" rtlCol="0">
            <a:spAutoFit/>
          </a:bodyPr>
          <a:lstStyle/>
          <a:p>
            <a:pPr algn="ctr"/>
            <a:r>
              <a:rPr lang="en-US" sz="1150" b="1" dirty="0" smtClean="0"/>
              <a:t>10/22</a:t>
            </a:r>
          </a:p>
          <a:p>
            <a:pPr algn="ctr"/>
            <a:r>
              <a:rPr lang="en-US" sz="1150" b="1" dirty="0" smtClean="0"/>
              <a:t>1844</a:t>
            </a:r>
            <a:endParaRPr lang="en-US" sz="1150" b="1" dirty="0"/>
          </a:p>
        </p:txBody>
      </p:sp>
      <p:sp>
        <p:nvSpPr>
          <p:cNvPr id="224" name="TextBox 223"/>
          <p:cNvSpPr txBox="1"/>
          <p:nvPr/>
        </p:nvSpPr>
        <p:spPr>
          <a:xfrm>
            <a:off x="3427412" y="4419600"/>
            <a:ext cx="685800" cy="269304"/>
          </a:xfrm>
          <a:prstGeom prst="rect">
            <a:avLst/>
          </a:prstGeom>
          <a:noFill/>
        </p:spPr>
        <p:txBody>
          <a:bodyPr wrap="square" rtlCol="0">
            <a:spAutoFit/>
          </a:bodyPr>
          <a:lstStyle/>
          <a:p>
            <a:r>
              <a:rPr lang="en-US" sz="1150" b="1" dirty="0" smtClean="0"/>
              <a:t>1850</a:t>
            </a:r>
            <a:endParaRPr lang="en-US" sz="1150" b="1" dirty="0"/>
          </a:p>
        </p:txBody>
      </p:sp>
      <p:sp>
        <p:nvSpPr>
          <p:cNvPr id="225" name="TextBox 224"/>
          <p:cNvSpPr txBox="1"/>
          <p:nvPr/>
        </p:nvSpPr>
        <p:spPr>
          <a:xfrm>
            <a:off x="4113212" y="4419600"/>
            <a:ext cx="685800" cy="269304"/>
          </a:xfrm>
          <a:prstGeom prst="rect">
            <a:avLst/>
          </a:prstGeom>
          <a:noFill/>
        </p:spPr>
        <p:txBody>
          <a:bodyPr wrap="square" rtlCol="0">
            <a:spAutoFit/>
          </a:bodyPr>
          <a:lstStyle/>
          <a:p>
            <a:r>
              <a:rPr lang="en-US" sz="1150" b="1" dirty="0" smtClean="0"/>
              <a:t>1861</a:t>
            </a:r>
            <a:endParaRPr lang="en-US" sz="1150" b="1" dirty="0"/>
          </a:p>
        </p:txBody>
      </p:sp>
      <p:sp>
        <p:nvSpPr>
          <p:cNvPr id="226" name="TextBox 225"/>
          <p:cNvSpPr txBox="1"/>
          <p:nvPr/>
        </p:nvSpPr>
        <p:spPr>
          <a:xfrm>
            <a:off x="4875212" y="4419600"/>
            <a:ext cx="685800" cy="269304"/>
          </a:xfrm>
          <a:prstGeom prst="rect">
            <a:avLst/>
          </a:prstGeom>
          <a:noFill/>
        </p:spPr>
        <p:txBody>
          <a:bodyPr wrap="square" rtlCol="0">
            <a:spAutoFit/>
          </a:bodyPr>
          <a:lstStyle/>
          <a:p>
            <a:r>
              <a:rPr lang="en-US" sz="1150" b="1" dirty="0" smtClean="0"/>
              <a:t>1863</a:t>
            </a:r>
            <a:endParaRPr lang="en-US" sz="1150" b="1" dirty="0"/>
          </a:p>
        </p:txBody>
      </p:sp>
      <p:sp>
        <p:nvSpPr>
          <p:cNvPr id="227" name="TextBox 226"/>
          <p:cNvSpPr txBox="1"/>
          <p:nvPr/>
        </p:nvSpPr>
        <p:spPr>
          <a:xfrm>
            <a:off x="0" y="5257800"/>
            <a:ext cx="685800" cy="269304"/>
          </a:xfrm>
          <a:prstGeom prst="rect">
            <a:avLst/>
          </a:prstGeom>
          <a:noFill/>
        </p:spPr>
        <p:txBody>
          <a:bodyPr wrap="square" rtlCol="0">
            <a:spAutoFit/>
          </a:bodyPr>
          <a:lstStyle/>
          <a:p>
            <a:r>
              <a:rPr lang="en-US" sz="1150" b="1" dirty="0" smtClean="0"/>
              <a:t>1798</a:t>
            </a:r>
            <a:endParaRPr lang="en-US" sz="1150" b="1" dirty="0"/>
          </a:p>
        </p:txBody>
      </p:sp>
      <p:sp>
        <p:nvSpPr>
          <p:cNvPr id="228" name="TextBox 227"/>
          <p:cNvSpPr txBox="1"/>
          <p:nvPr/>
        </p:nvSpPr>
        <p:spPr>
          <a:xfrm>
            <a:off x="836612" y="5257800"/>
            <a:ext cx="685800" cy="269304"/>
          </a:xfrm>
          <a:prstGeom prst="rect">
            <a:avLst/>
          </a:prstGeom>
          <a:noFill/>
        </p:spPr>
        <p:txBody>
          <a:bodyPr wrap="square" rtlCol="0">
            <a:spAutoFit/>
          </a:bodyPr>
          <a:lstStyle/>
          <a:p>
            <a:r>
              <a:rPr lang="en-US" sz="1150" b="1" dirty="0" smtClean="0"/>
              <a:t>1840</a:t>
            </a:r>
            <a:endParaRPr lang="en-US" sz="1150" b="1" dirty="0"/>
          </a:p>
        </p:txBody>
      </p:sp>
      <p:sp>
        <p:nvSpPr>
          <p:cNvPr id="229" name="TextBox 228"/>
          <p:cNvSpPr txBox="1"/>
          <p:nvPr/>
        </p:nvSpPr>
        <p:spPr>
          <a:xfrm>
            <a:off x="1598612" y="5181600"/>
            <a:ext cx="762000" cy="446276"/>
          </a:xfrm>
          <a:prstGeom prst="rect">
            <a:avLst/>
          </a:prstGeom>
          <a:noFill/>
        </p:spPr>
        <p:txBody>
          <a:bodyPr wrap="square" rtlCol="0">
            <a:spAutoFit/>
          </a:bodyPr>
          <a:lstStyle/>
          <a:p>
            <a:pPr algn="ctr"/>
            <a:r>
              <a:rPr lang="en-US" sz="1150" b="1" dirty="0" smtClean="0"/>
              <a:t>7/21</a:t>
            </a:r>
          </a:p>
          <a:p>
            <a:pPr algn="ctr"/>
            <a:r>
              <a:rPr lang="en-US" sz="1150" b="1" dirty="0" smtClean="0"/>
              <a:t>1844</a:t>
            </a:r>
            <a:endParaRPr lang="en-US" sz="1150" b="1" dirty="0"/>
          </a:p>
        </p:txBody>
      </p:sp>
      <p:sp>
        <p:nvSpPr>
          <p:cNvPr id="233" name="TextBox 232"/>
          <p:cNvSpPr txBox="1"/>
          <p:nvPr/>
        </p:nvSpPr>
        <p:spPr>
          <a:xfrm>
            <a:off x="2360612" y="5181600"/>
            <a:ext cx="685800" cy="446276"/>
          </a:xfrm>
          <a:prstGeom prst="rect">
            <a:avLst/>
          </a:prstGeom>
          <a:noFill/>
        </p:spPr>
        <p:txBody>
          <a:bodyPr wrap="square" rtlCol="0">
            <a:spAutoFit/>
          </a:bodyPr>
          <a:lstStyle/>
          <a:p>
            <a:pPr algn="ctr"/>
            <a:r>
              <a:rPr lang="en-US" sz="1150" b="1" dirty="0" smtClean="0"/>
              <a:t>10/22</a:t>
            </a:r>
          </a:p>
          <a:p>
            <a:pPr algn="ctr"/>
            <a:r>
              <a:rPr lang="en-US" sz="1150" b="1" dirty="0" smtClean="0"/>
              <a:t>1844</a:t>
            </a:r>
            <a:endParaRPr lang="en-US" sz="1150" b="1" dirty="0"/>
          </a:p>
        </p:txBody>
      </p:sp>
      <p:sp>
        <p:nvSpPr>
          <p:cNvPr id="234" name="TextBox 233"/>
          <p:cNvSpPr txBox="1"/>
          <p:nvPr/>
        </p:nvSpPr>
        <p:spPr>
          <a:xfrm>
            <a:off x="3427412" y="5257800"/>
            <a:ext cx="685800" cy="269304"/>
          </a:xfrm>
          <a:prstGeom prst="rect">
            <a:avLst/>
          </a:prstGeom>
          <a:noFill/>
        </p:spPr>
        <p:txBody>
          <a:bodyPr wrap="square" rtlCol="0">
            <a:spAutoFit/>
          </a:bodyPr>
          <a:lstStyle/>
          <a:p>
            <a:r>
              <a:rPr lang="en-US" sz="1150" b="1" dirty="0" smtClean="0"/>
              <a:t>1850</a:t>
            </a:r>
            <a:endParaRPr lang="en-US" sz="1150" b="1" dirty="0"/>
          </a:p>
        </p:txBody>
      </p:sp>
      <p:sp>
        <p:nvSpPr>
          <p:cNvPr id="235" name="TextBox 234"/>
          <p:cNvSpPr txBox="1"/>
          <p:nvPr/>
        </p:nvSpPr>
        <p:spPr>
          <a:xfrm>
            <a:off x="3427412" y="6019800"/>
            <a:ext cx="609600" cy="269304"/>
          </a:xfrm>
          <a:prstGeom prst="rect">
            <a:avLst/>
          </a:prstGeom>
          <a:noFill/>
        </p:spPr>
        <p:txBody>
          <a:bodyPr wrap="square" rtlCol="0">
            <a:spAutoFit/>
          </a:bodyPr>
          <a:lstStyle/>
          <a:p>
            <a:r>
              <a:rPr lang="en-US" sz="1150" b="1" dirty="0" smtClean="0"/>
              <a:t>1850</a:t>
            </a:r>
            <a:endParaRPr lang="en-US" sz="1150" b="1" dirty="0"/>
          </a:p>
        </p:txBody>
      </p:sp>
      <p:sp>
        <p:nvSpPr>
          <p:cNvPr id="236" name="TextBox 235"/>
          <p:cNvSpPr txBox="1"/>
          <p:nvPr/>
        </p:nvSpPr>
        <p:spPr>
          <a:xfrm>
            <a:off x="2436812" y="5943600"/>
            <a:ext cx="685800" cy="446276"/>
          </a:xfrm>
          <a:prstGeom prst="rect">
            <a:avLst/>
          </a:prstGeom>
          <a:noFill/>
        </p:spPr>
        <p:txBody>
          <a:bodyPr wrap="square" rtlCol="0">
            <a:spAutoFit/>
          </a:bodyPr>
          <a:lstStyle/>
          <a:p>
            <a:pPr algn="ctr"/>
            <a:r>
              <a:rPr lang="en-US" sz="1150" b="1" dirty="0" smtClean="0"/>
              <a:t>10/22</a:t>
            </a:r>
          </a:p>
          <a:p>
            <a:pPr algn="ctr"/>
            <a:r>
              <a:rPr lang="en-US" sz="1150" b="1" dirty="0" smtClean="0"/>
              <a:t>1844</a:t>
            </a:r>
            <a:endParaRPr lang="en-US" sz="1150" b="1" dirty="0"/>
          </a:p>
        </p:txBody>
      </p:sp>
      <p:cxnSp>
        <p:nvCxnSpPr>
          <p:cNvPr id="255" name="Straight Connector 254"/>
          <p:cNvCxnSpPr/>
          <p:nvPr/>
        </p:nvCxnSpPr>
        <p:spPr>
          <a:xfrm rot="5400000">
            <a:off x="2665015" y="6477397"/>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836612" y="6019800"/>
            <a:ext cx="685800" cy="269304"/>
          </a:xfrm>
          <a:prstGeom prst="rect">
            <a:avLst/>
          </a:prstGeom>
          <a:noFill/>
        </p:spPr>
        <p:txBody>
          <a:bodyPr wrap="square" rtlCol="0">
            <a:spAutoFit/>
          </a:bodyPr>
          <a:lstStyle/>
          <a:p>
            <a:r>
              <a:rPr lang="en-US" sz="1150" b="1" dirty="0" smtClean="0"/>
              <a:t>1840</a:t>
            </a:r>
            <a:endParaRPr lang="en-US" sz="1150" b="1" dirty="0"/>
          </a:p>
        </p:txBody>
      </p:sp>
      <p:sp>
        <p:nvSpPr>
          <p:cNvPr id="259" name="TextBox 258"/>
          <p:cNvSpPr txBox="1"/>
          <p:nvPr/>
        </p:nvSpPr>
        <p:spPr>
          <a:xfrm>
            <a:off x="1598612" y="5943600"/>
            <a:ext cx="762000" cy="446276"/>
          </a:xfrm>
          <a:prstGeom prst="rect">
            <a:avLst/>
          </a:prstGeom>
          <a:noFill/>
        </p:spPr>
        <p:txBody>
          <a:bodyPr wrap="square" rtlCol="0">
            <a:spAutoFit/>
          </a:bodyPr>
          <a:lstStyle/>
          <a:p>
            <a:pPr algn="ctr"/>
            <a:r>
              <a:rPr lang="en-US" sz="1150" b="1" dirty="0" smtClean="0"/>
              <a:t>7/21</a:t>
            </a:r>
          </a:p>
          <a:p>
            <a:pPr algn="ctr"/>
            <a:r>
              <a:rPr lang="en-US" sz="1150" b="1" dirty="0" smtClean="0"/>
              <a:t>1844</a:t>
            </a:r>
            <a:endParaRPr lang="en-US" sz="1150" b="1" dirty="0"/>
          </a:p>
        </p:txBody>
      </p:sp>
      <p:cxnSp>
        <p:nvCxnSpPr>
          <p:cNvPr id="261" name="Straight Connector 260"/>
          <p:cNvCxnSpPr/>
          <p:nvPr/>
        </p:nvCxnSpPr>
        <p:spPr>
          <a:xfrm rot="5400000">
            <a:off x="19038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4189412" y="6019800"/>
            <a:ext cx="685800" cy="269304"/>
          </a:xfrm>
          <a:prstGeom prst="rect">
            <a:avLst/>
          </a:prstGeom>
          <a:noFill/>
        </p:spPr>
        <p:txBody>
          <a:bodyPr wrap="square" rtlCol="0">
            <a:spAutoFit/>
          </a:bodyPr>
          <a:lstStyle/>
          <a:p>
            <a:r>
              <a:rPr lang="en-US" sz="1150" b="1" dirty="0" smtClean="0"/>
              <a:t>1861</a:t>
            </a:r>
            <a:endParaRPr lang="en-US" sz="1150" b="1" dirty="0"/>
          </a:p>
        </p:txBody>
      </p:sp>
      <p:sp>
        <p:nvSpPr>
          <p:cNvPr id="263" name="TextBox 262"/>
          <p:cNvSpPr txBox="1"/>
          <p:nvPr/>
        </p:nvSpPr>
        <p:spPr>
          <a:xfrm>
            <a:off x="9752012" y="2438400"/>
            <a:ext cx="1219200" cy="276999"/>
          </a:xfrm>
          <a:prstGeom prst="rect">
            <a:avLst/>
          </a:prstGeom>
          <a:noFill/>
        </p:spPr>
        <p:txBody>
          <a:bodyPr wrap="square" rtlCol="0">
            <a:spAutoFit/>
          </a:bodyPr>
          <a:lstStyle/>
          <a:p>
            <a:r>
              <a:rPr lang="en-US" sz="1200" b="1" dirty="0" smtClean="0">
                <a:latin typeface="Ink Free" pitchFamily="66" charset="0"/>
              </a:rPr>
              <a:t>-- </a:t>
            </a:r>
            <a:r>
              <a:rPr lang="en-US" sz="1200" b="1" u="sng" dirty="0" smtClean="0">
                <a:latin typeface="Ink Free" pitchFamily="66" charset="0"/>
              </a:rPr>
              <a:t>Disciples </a:t>
            </a:r>
            <a:endParaRPr lang="en-US" sz="1200" b="1" u="sng" dirty="0">
              <a:latin typeface="Ink Free" pitchFamily="66" charset="0"/>
            </a:endParaRPr>
          </a:p>
        </p:txBody>
      </p:sp>
      <p:sp>
        <p:nvSpPr>
          <p:cNvPr id="264" name="TextBox 263"/>
          <p:cNvSpPr txBox="1"/>
          <p:nvPr/>
        </p:nvSpPr>
        <p:spPr>
          <a:xfrm>
            <a:off x="9828212" y="2971800"/>
            <a:ext cx="1219200" cy="276999"/>
          </a:xfrm>
          <a:prstGeom prst="rect">
            <a:avLst/>
          </a:prstGeom>
          <a:noFill/>
        </p:spPr>
        <p:txBody>
          <a:bodyPr wrap="square" rtlCol="0">
            <a:spAutoFit/>
          </a:bodyPr>
          <a:lstStyle/>
          <a:p>
            <a:r>
              <a:rPr lang="en-US" sz="1200" b="1" dirty="0" smtClean="0">
                <a:latin typeface="Ink Free" pitchFamily="66" charset="0"/>
              </a:rPr>
              <a:t>-- </a:t>
            </a:r>
            <a:r>
              <a:rPr lang="en-US" sz="1200" b="1" u="sng" dirty="0" smtClean="0">
                <a:latin typeface="Ink Free" pitchFamily="66" charset="0"/>
              </a:rPr>
              <a:t>Jews</a:t>
            </a:r>
            <a:endParaRPr lang="en-US" sz="1400" b="1" u="sng" dirty="0">
              <a:latin typeface="Ink Free" pitchFamily="66" charset="0"/>
            </a:endParaRPr>
          </a:p>
        </p:txBody>
      </p:sp>
      <p:sp>
        <p:nvSpPr>
          <p:cNvPr id="265" name="TextBox 264"/>
          <p:cNvSpPr txBox="1"/>
          <p:nvPr/>
        </p:nvSpPr>
        <p:spPr>
          <a:xfrm>
            <a:off x="10285412" y="3733800"/>
            <a:ext cx="990600" cy="307777"/>
          </a:xfrm>
          <a:prstGeom prst="rect">
            <a:avLst/>
          </a:prstGeom>
          <a:noFill/>
        </p:spPr>
        <p:txBody>
          <a:bodyPr wrap="square" rtlCol="0">
            <a:spAutoFit/>
          </a:bodyPr>
          <a:lstStyle/>
          <a:p>
            <a:r>
              <a:rPr lang="en-US" sz="1400" b="1" u="sng" dirty="0" smtClean="0">
                <a:latin typeface="Ink Free" pitchFamily="66" charset="0"/>
              </a:rPr>
              <a:t>-- Gentiles</a:t>
            </a:r>
            <a:endParaRPr lang="en-US" sz="1400" b="1" u="sng" dirty="0">
              <a:latin typeface="Ink Free" pitchFamily="66" charset="0"/>
            </a:endParaRPr>
          </a:p>
        </p:txBody>
      </p:sp>
      <p:sp>
        <p:nvSpPr>
          <p:cNvPr id="266" name="TextBox 265"/>
          <p:cNvSpPr txBox="1"/>
          <p:nvPr/>
        </p:nvSpPr>
        <p:spPr>
          <a:xfrm>
            <a:off x="9980612" y="5334000"/>
            <a:ext cx="914400" cy="276999"/>
          </a:xfrm>
          <a:prstGeom prst="rect">
            <a:avLst/>
          </a:prstGeom>
          <a:noFill/>
        </p:spPr>
        <p:txBody>
          <a:bodyPr wrap="square" rtlCol="0">
            <a:spAutoFit/>
          </a:bodyPr>
          <a:lstStyle/>
          <a:p>
            <a:r>
              <a:rPr lang="en-US" sz="1200" b="1" u="sng" dirty="0" smtClean="0">
                <a:latin typeface="Ink Free" pitchFamily="66" charset="0"/>
              </a:rPr>
              <a:t>-- Priest</a:t>
            </a:r>
            <a:endParaRPr lang="en-US" sz="1200" b="1" u="sng" dirty="0">
              <a:latin typeface="Ink Free" pitchFamily="66" charset="0"/>
            </a:endParaRPr>
          </a:p>
        </p:txBody>
      </p:sp>
      <p:sp>
        <p:nvSpPr>
          <p:cNvPr id="267" name="TextBox 266"/>
          <p:cNvSpPr txBox="1"/>
          <p:nvPr/>
        </p:nvSpPr>
        <p:spPr>
          <a:xfrm>
            <a:off x="9980612" y="5867400"/>
            <a:ext cx="914400" cy="276999"/>
          </a:xfrm>
          <a:prstGeom prst="rect">
            <a:avLst/>
          </a:prstGeom>
          <a:noFill/>
        </p:spPr>
        <p:txBody>
          <a:bodyPr wrap="square" rtlCol="0">
            <a:spAutoFit/>
          </a:bodyPr>
          <a:lstStyle/>
          <a:p>
            <a:r>
              <a:rPr lang="en-US" sz="1200" b="1" u="sng" dirty="0" smtClean="0">
                <a:latin typeface="Ink Free" pitchFamily="66" charset="0"/>
              </a:rPr>
              <a:t>-- Levites</a:t>
            </a:r>
            <a:endParaRPr lang="en-US" sz="1200" b="1" u="sng" dirty="0">
              <a:latin typeface="Ink Free" pitchFamily="66" charset="0"/>
            </a:endParaRPr>
          </a:p>
        </p:txBody>
      </p:sp>
      <p:sp>
        <p:nvSpPr>
          <p:cNvPr id="268" name="TextBox 267"/>
          <p:cNvSpPr txBox="1"/>
          <p:nvPr/>
        </p:nvSpPr>
        <p:spPr>
          <a:xfrm>
            <a:off x="10285412" y="6581001"/>
            <a:ext cx="1143000" cy="276999"/>
          </a:xfrm>
          <a:prstGeom prst="rect">
            <a:avLst/>
          </a:prstGeom>
          <a:noFill/>
        </p:spPr>
        <p:txBody>
          <a:bodyPr wrap="square" rtlCol="0">
            <a:spAutoFit/>
          </a:bodyPr>
          <a:lstStyle/>
          <a:p>
            <a:r>
              <a:rPr lang="en-US" sz="1200" b="1" u="sng" dirty="0" smtClean="0">
                <a:latin typeface="Ink Free" pitchFamily="66" charset="0"/>
              </a:rPr>
              <a:t>-- Nethinims</a:t>
            </a:r>
            <a:endParaRPr lang="en-US" sz="1200" b="1" u="sng" dirty="0">
              <a:latin typeface="Ink Free" pitchFamily="66" charset="0"/>
            </a:endParaRPr>
          </a:p>
        </p:txBody>
      </p:sp>
      <p:sp>
        <p:nvSpPr>
          <p:cNvPr id="269" name="TextBox 268"/>
          <p:cNvSpPr txBox="1"/>
          <p:nvPr/>
        </p:nvSpPr>
        <p:spPr>
          <a:xfrm>
            <a:off x="4189412" y="5638800"/>
            <a:ext cx="914400" cy="276999"/>
          </a:xfrm>
          <a:prstGeom prst="rect">
            <a:avLst/>
          </a:prstGeom>
          <a:noFill/>
        </p:spPr>
        <p:txBody>
          <a:bodyPr wrap="square" rtlCol="0">
            <a:spAutoFit/>
          </a:bodyPr>
          <a:lstStyle/>
          <a:p>
            <a:r>
              <a:rPr lang="en-US" sz="1200" b="1" u="sng" dirty="0" smtClean="0">
                <a:latin typeface="Ink Free" pitchFamily="66" charset="0"/>
              </a:rPr>
              <a:t>-- 1 Group</a:t>
            </a:r>
            <a:endParaRPr lang="en-US" sz="1200" b="1" u="sng" dirty="0">
              <a:latin typeface="Ink Free" pitchFamily="66" charset="0"/>
            </a:endParaRPr>
          </a:p>
        </p:txBody>
      </p:sp>
      <p:sp>
        <p:nvSpPr>
          <p:cNvPr id="232" name="TextBox 231"/>
          <p:cNvSpPr txBox="1"/>
          <p:nvPr/>
        </p:nvSpPr>
        <p:spPr>
          <a:xfrm>
            <a:off x="11428411" y="4800600"/>
            <a:ext cx="760413" cy="276999"/>
          </a:xfrm>
          <a:prstGeom prst="rect">
            <a:avLst/>
          </a:prstGeom>
          <a:noFill/>
        </p:spPr>
        <p:txBody>
          <a:bodyPr wrap="square" rtlCol="0">
            <a:spAutoFit/>
          </a:bodyPr>
          <a:lstStyle/>
          <a:p>
            <a:r>
              <a:rPr lang="en-US" sz="1200" b="1" dirty="0" smtClean="0"/>
              <a:t>Ez.7|9</a:t>
            </a:r>
            <a:endParaRPr lang="en-US" sz="1200" b="1" dirty="0"/>
          </a:p>
        </p:txBody>
      </p:sp>
      <p:sp>
        <p:nvSpPr>
          <p:cNvPr id="197" name="TextBox 196"/>
          <p:cNvSpPr txBox="1"/>
          <p:nvPr/>
        </p:nvSpPr>
        <p:spPr>
          <a:xfrm>
            <a:off x="3884612" y="2743200"/>
            <a:ext cx="914400" cy="276999"/>
          </a:xfrm>
          <a:prstGeom prst="rect">
            <a:avLst/>
          </a:prstGeom>
          <a:noFill/>
        </p:spPr>
        <p:txBody>
          <a:bodyPr wrap="square" rtlCol="0">
            <a:spAutoFit/>
          </a:bodyPr>
          <a:lstStyle/>
          <a:p>
            <a:r>
              <a:rPr lang="en-US" sz="1200" b="1" u="sng" dirty="0" smtClean="0">
                <a:latin typeface="Ink Free" pitchFamily="66" charset="0"/>
              </a:rPr>
              <a:t>-- 1 Group</a:t>
            </a:r>
            <a:endParaRPr lang="en-US" sz="1200" b="1" u="sng" dirty="0">
              <a:latin typeface="Ink Free"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63"/>
                                        </p:tgtEl>
                                      </p:cBhvr>
                                    </p:animEffect>
                                    <p:animScale>
                                      <p:cBhvr>
                                        <p:cTn id="7" dur="250" autoRev="1" fill="hold"/>
                                        <p:tgtEl>
                                          <p:spTgt spid="26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64"/>
                                        </p:tgtEl>
                                      </p:cBhvr>
                                    </p:animEffect>
                                    <p:animScale>
                                      <p:cBhvr>
                                        <p:cTn id="12" dur="250" autoRev="1" fill="hold"/>
                                        <p:tgtEl>
                                          <p:spTgt spid="26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65"/>
                                        </p:tgtEl>
                                      </p:cBhvr>
                                    </p:animEffect>
                                    <p:animScale>
                                      <p:cBhvr>
                                        <p:cTn id="17" dur="250" autoRev="1" fill="hold"/>
                                        <p:tgtEl>
                                          <p:spTgt spid="26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66"/>
                                        </p:tgtEl>
                                      </p:cBhvr>
                                    </p:animEffect>
                                    <p:animScale>
                                      <p:cBhvr>
                                        <p:cTn id="22" dur="250" autoRev="1" fill="hold"/>
                                        <p:tgtEl>
                                          <p:spTgt spid="26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67"/>
                                        </p:tgtEl>
                                      </p:cBhvr>
                                    </p:animEffect>
                                    <p:animScale>
                                      <p:cBhvr>
                                        <p:cTn id="27" dur="250" autoRev="1" fill="hold"/>
                                        <p:tgtEl>
                                          <p:spTgt spid="267"/>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68"/>
                                        </p:tgtEl>
                                      </p:cBhvr>
                                    </p:animEffect>
                                    <p:animScale>
                                      <p:cBhvr>
                                        <p:cTn id="32" dur="250" autoRev="1" fill="hold"/>
                                        <p:tgtEl>
                                          <p:spTgt spid="26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197"/>
                                        </p:tgtEl>
                                      </p:cBhvr>
                                    </p:animEffect>
                                    <p:animScale>
                                      <p:cBhvr>
                                        <p:cTn id="37" dur="250" autoRev="1" fill="hold"/>
                                        <p:tgtEl>
                                          <p:spTgt spid="19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269"/>
                                        </p:tgtEl>
                                      </p:cBhvr>
                                    </p:animEffect>
                                    <p:animScale>
                                      <p:cBhvr>
                                        <p:cTn id="42" dur="250" autoRev="1" fill="hold"/>
                                        <p:tgtEl>
                                          <p:spTgt spid="2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267" grpId="0"/>
      <p:bldP spid="268" grpId="0"/>
      <p:bldP spid="269" grpId="0"/>
      <p:bldP spid="1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0"/>
            <a:ext cx="9954207" cy="1143000"/>
          </a:xfrm>
        </p:spPr>
        <p:txBody>
          <a:bodyPr/>
          <a:lstStyle/>
          <a:p>
            <a:r>
              <a:rPr lang="en-US" dirty="0" smtClean="0">
                <a:latin typeface="Bernard MT Condensed" pitchFamily="18" charset="0"/>
              </a:rPr>
              <a:t>The Agricultural Model</a:t>
            </a:r>
            <a:endParaRPr lang="en-US" dirty="0">
              <a:latin typeface="Bernard MT Condensed" pitchFamily="18" charset="0"/>
            </a:endParaRPr>
          </a:p>
        </p:txBody>
      </p:sp>
      <p:cxnSp>
        <p:nvCxnSpPr>
          <p:cNvPr id="3" name="Straight Connector 2"/>
          <p:cNvCxnSpPr/>
          <p:nvPr/>
        </p:nvCxnSpPr>
        <p:spPr>
          <a:xfrm rot="5400000">
            <a:off x="4302918" y="5219700"/>
            <a:ext cx="3277394" cy="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42012" y="3581400"/>
            <a:ext cx="6246813"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3212" y="3200400"/>
            <a:ext cx="838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92088" y="2705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8189912" y="2705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789112" y="2705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770312" y="2705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980112" y="2705100"/>
            <a:ext cx="991394"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descr="Vector Clipart Tractor - Disc Harrow Clip Art - Png Download - Full Size  Clipart (#82574) - PinClipart"/>
          <p:cNvPicPr>
            <a:picLocks noChangeAspect="1" noChangeArrowheads="1"/>
          </p:cNvPicPr>
          <p:nvPr/>
        </p:nvPicPr>
        <p:blipFill>
          <a:blip r:embed="rId3" cstate="print">
            <a:lum bright="74000"/>
          </a:blip>
          <a:srcRect/>
          <a:stretch>
            <a:fillRect/>
          </a:stretch>
        </p:blipFill>
        <p:spPr bwMode="auto">
          <a:xfrm>
            <a:off x="531812" y="1981200"/>
            <a:ext cx="1804467" cy="1073658"/>
          </a:xfrm>
          <a:prstGeom prst="rect">
            <a:avLst/>
          </a:prstGeom>
          <a:noFill/>
        </p:spPr>
      </p:pic>
      <p:pic>
        <p:nvPicPr>
          <p:cNvPr id="19" name="Picture 22" descr="C:\Users\User\AppData\Local\Microsoft\Windows\INetCache\IE\AOE6MOYD\1024px-Emoji_u1f327.svg[1].png"/>
          <p:cNvPicPr>
            <a:picLocks noChangeAspect="1" noChangeArrowheads="1"/>
          </p:cNvPicPr>
          <p:nvPr/>
        </p:nvPicPr>
        <p:blipFill>
          <a:blip r:embed="rId4" cstate="print">
            <a:lum bright="-30000"/>
          </a:blip>
          <a:srcRect/>
          <a:stretch>
            <a:fillRect/>
          </a:stretch>
        </p:blipFill>
        <p:spPr bwMode="auto">
          <a:xfrm>
            <a:off x="2665412" y="1981200"/>
            <a:ext cx="1143000" cy="1143000"/>
          </a:xfrm>
          <a:prstGeom prst="rect">
            <a:avLst/>
          </a:prstGeom>
          <a:noFill/>
        </p:spPr>
      </p:pic>
      <p:pic>
        <p:nvPicPr>
          <p:cNvPr id="20" name="Picture 19" descr="C:\Users\User\AppData\Local\Microsoft\Windows\INetCache\IE\0WCAAP1C\768px-Heavy_rain.svg[1].png"/>
          <p:cNvPicPr>
            <a:picLocks noChangeAspect="1" noChangeArrowheads="1"/>
          </p:cNvPicPr>
          <p:nvPr/>
        </p:nvPicPr>
        <p:blipFill>
          <a:blip r:embed="rId5" cstate="print">
            <a:lum bright="-30000"/>
          </a:blip>
          <a:srcRect/>
          <a:stretch>
            <a:fillRect/>
          </a:stretch>
        </p:blipFill>
        <p:spPr bwMode="auto">
          <a:xfrm>
            <a:off x="4722812" y="1905000"/>
            <a:ext cx="1295400" cy="1219200"/>
          </a:xfrm>
          <a:prstGeom prst="rect">
            <a:avLst/>
          </a:prstGeom>
          <a:noFill/>
        </p:spPr>
      </p:pic>
      <p:pic>
        <p:nvPicPr>
          <p:cNvPr id="21" name="Picture 26" descr="C:\Users\User\AppData\Local\Microsoft\Windows\INetCache\IE\ZQS0L068\wheat-867612_960_720[1].jpg"/>
          <p:cNvPicPr>
            <a:picLocks noChangeAspect="1" noChangeArrowheads="1"/>
          </p:cNvPicPr>
          <p:nvPr/>
        </p:nvPicPr>
        <p:blipFill>
          <a:blip r:embed="rId6" cstate="print">
            <a:grayscl/>
            <a:lum bright="-19000"/>
          </a:blip>
          <a:srcRect/>
          <a:stretch>
            <a:fillRect/>
          </a:stretch>
        </p:blipFill>
        <p:spPr bwMode="auto">
          <a:xfrm>
            <a:off x="6856412" y="2286000"/>
            <a:ext cx="1371600" cy="771525"/>
          </a:xfrm>
          <a:prstGeom prst="rect">
            <a:avLst/>
          </a:prstGeom>
          <a:noFill/>
        </p:spPr>
      </p:pic>
      <p:sp>
        <p:nvSpPr>
          <p:cNvPr id="22" name="Arc 21"/>
          <p:cNvSpPr/>
          <p:nvPr/>
        </p:nvSpPr>
        <p:spPr>
          <a:xfrm rot="16200000">
            <a:off x="950912" y="723900"/>
            <a:ext cx="685800" cy="1981200"/>
          </a:xfrm>
          <a:prstGeom prst="arc">
            <a:avLst>
              <a:gd name="adj1" fmla="val 16339179"/>
              <a:gd name="adj2" fmla="val 50600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0" y="1752600"/>
            <a:ext cx="762000" cy="377026"/>
          </a:xfrm>
          <a:prstGeom prst="rect">
            <a:avLst/>
          </a:prstGeom>
          <a:noFill/>
          <a:ln>
            <a:solidFill>
              <a:schemeClr val="bg1"/>
            </a:solidFill>
          </a:ln>
          <a:effectLst>
            <a:glow rad="63500">
              <a:schemeClr val="accent1">
                <a:satMod val="175000"/>
                <a:alpha val="40000"/>
              </a:schemeClr>
            </a:glow>
          </a:effectLst>
        </p:spPr>
        <p:txBody>
          <a:bodyPr wrap="square" rtlCol="0">
            <a:spAutoFit/>
          </a:bodyPr>
          <a:lstStyle/>
          <a:p>
            <a:pPr algn="ctr"/>
            <a:r>
              <a:rPr lang="en-US" sz="1850" b="1" dirty="0" smtClean="0"/>
              <a:t>1989</a:t>
            </a:r>
            <a:endParaRPr lang="en-US" sz="1850" b="1" dirty="0"/>
          </a:p>
        </p:txBody>
      </p:sp>
      <p:sp>
        <p:nvSpPr>
          <p:cNvPr id="25" name="TextBox 24"/>
          <p:cNvSpPr txBox="1"/>
          <p:nvPr/>
        </p:nvSpPr>
        <p:spPr>
          <a:xfrm>
            <a:off x="1903412" y="1752600"/>
            <a:ext cx="762000" cy="377026"/>
          </a:xfrm>
          <a:prstGeom prst="rect">
            <a:avLst/>
          </a:prstGeom>
          <a:noFill/>
          <a:ln>
            <a:solidFill>
              <a:schemeClr val="bg1"/>
            </a:solidFill>
          </a:ln>
          <a:effectLst>
            <a:glow rad="63500">
              <a:schemeClr val="accent1">
                <a:satMod val="175000"/>
                <a:alpha val="40000"/>
              </a:schemeClr>
            </a:glow>
          </a:effectLst>
        </p:spPr>
        <p:txBody>
          <a:bodyPr wrap="square" rtlCol="0">
            <a:spAutoFit/>
          </a:bodyPr>
          <a:lstStyle/>
          <a:p>
            <a:pPr algn="ctr"/>
            <a:r>
              <a:rPr lang="en-US" sz="1850" b="1" dirty="0" smtClean="0"/>
              <a:t>9/11</a:t>
            </a:r>
            <a:endParaRPr lang="en-US" sz="1850" b="1" dirty="0"/>
          </a:p>
        </p:txBody>
      </p:sp>
      <p:sp>
        <p:nvSpPr>
          <p:cNvPr id="26" name="TextBox 25"/>
          <p:cNvSpPr txBox="1"/>
          <p:nvPr/>
        </p:nvSpPr>
        <p:spPr>
          <a:xfrm>
            <a:off x="3960812" y="1828800"/>
            <a:ext cx="762000" cy="377026"/>
          </a:xfrm>
          <a:prstGeom prst="rect">
            <a:avLst/>
          </a:prstGeom>
          <a:noFill/>
          <a:ln>
            <a:solidFill>
              <a:schemeClr val="bg1"/>
            </a:solidFill>
          </a:ln>
          <a:effectLst>
            <a:glow rad="63500">
              <a:schemeClr val="accent2">
                <a:satMod val="175000"/>
                <a:alpha val="40000"/>
              </a:schemeClr>
            </a:glow>
          </a:effectLst>
        </p:spPr>
        <p:txBody>
          <a:bodyPr wrap="square" rtlCol="0">
            <a:spAutoFit/>
          </a:bodyPr>
          <a:lstStyle/>
          <a:p>
            <a:pPr algn="ctr"/>
            <a:r>
              <a:rPr lang="en-US" sz="1850" b="1" dirty="0" smtClean="0"/>
              <a:t>SL</a:t>
            </a:r>
            <a:endParaRPr lang="en-US" sz="1850" b="1" dirty="0"/>
          </a:p>
        </p:txBody>
      </p:sp>
      <p:sp>
        <p:nvSpPr>
          <p:cNvPr id="28" name="TextBox 27"/>
          <p:cNvSpPr txBox="1"/>
          <p:nvPr/>
        </p:nvSpPr>
        <p:spPr>
          <a:xfrm>
            <a:off x="6170612" y="1828800"/>
            <a:ext cx="762000" cy="377026"/>
          </a:xfrm>
          <a:prstGeom prst="rect">
            <a:avLst/>
          </a:prstGeom>
          <a:noFill/>
          <a:ln>
            <a:solidFill>
              <a:schemeClr val="bg1"/>
            </a:solidFill>
          </a:ln>
          <a:effectLst>
            <a:glow rad="63500">
              <a:schemeClr val="accent2">
                <a:satMod val="175000"/>
                <a:alpha val="40000"/>
              </a:schemeClr>
            </a:glow>
          </a:effectLst>
        </p:spPr>
        <p:txBody>
          <a:bodyPr wrap="square" rtlCol="0">
            <a:spAutoFit/>
          </a:bodyPr>
          <a:lstStyle/>
          <a:p>
            <a:pPr algn="ctr"/>
            <a:r>
              <a:rPr lang="en-US" sz="1850" b="1" dirty="0" smtClean="0"/>
              <a:t>COP</a:t>
            </a:r>
            <a:endParaRPr lang="en-US" sz="1850" b="1" dirty="0"/>
          </a:p>
        </p:txBody>
      </p:sp>
      <p:sp>
        <p:nvSpPr>
          <p:cNvPr id="29" name="TextBox 28"/>
          <p:cNvSpPr txBox="1"/>
          <p:nvPr/>
        </p:nvSpPr>
        <p:spPr>
          <a:xfrm>
            <a:off x="8228012" y="1752600"/>
            <a:ext cx="1143000" cy="377026"/>
          </a:xfrm>
          <a:prstGeom prst="rect">
            <a:avLst/>
          </a:prstGeom>
          <a:noFill/>
          <a:ln>
            <a:solidFill>
              <a:schemeClr val="bg1"/>
            </a:solidFill>
          </a:ln>
          <a:effectLst>
            <a:glow rad="63500">
              <a:schemeClr val="accent2">
                <a:satMod val="175000"/>
                <a:alpha val="40000"/>
              </a:schemeClr>
            </a:glow>
          </a:effectLst>
        </p:spPr>
        <p:txBody>
          <a:bodyPr wrap="square" rtlCol="0">
            <a:spAutoFit/>
          </a:bodyPr>
          <a:lstStyle/>
          <a:p>
            <a:pPr algn="ctr"/>
            <a:r>
              <a:rPr lang="en-US" sz="1850" b="1" dirty="0" smtClean="0"/>
              <a:t>2</a:t>
            </a:r>
            <a:r>
              <a:rPr lang="en-US" sz="1850" b="1" baseline="30000" dirty="0" smtClean="0"/>
              <a:t>nd</a:t>
            </a:r>
            <a:r>
              <a:rPr lang="en-US" sz="1850" b="1" dirty="0" smtClean="0"/>
              <a:t> Adv</a:t>
            </a:r>
            <a:endParaRPr lang="en-US" sz="1850" b="1" dirty="0"/>
          </a:p>
        </p:txBody>
      </p:sp>
      <p:sp>
        <p:nvSpPr>
          <p:cNvPr id="30" name="Arc 29"/>
          <p:cNvSpPr/>
          <p:nvPr/>
        </p:nvSpPr>
        <p:spPr>
          <a:xfrm rot="16200000">
            <a:off x="3008312" y="723900"/>
            <a:ext cx="609600" cy="1905000"/>
          </a:xfrm>
          <a:prstGeom prst="arc">
            <a:avLst>
              <a:gd name="adj1" fmla="val 16339179"/>
              <a:gd name="adj2" fmla="val 52821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p:cNvSpPr/>
          <p:nvPr/>
        </p:nvSpPr>
        <p:spPr>
          <a:xfrm rot="16200000">
            <a:off x="5103812" y="609600"/>
            <a:ext cx="609600" cy="2133600"/>
          </a:xfrm>
          <a:prstGeom prst="arc">
            <a:avLst>
              <a:gd name="adj1" fmla="val 16339179"/>
              <a:gd name="adj2" fmla="val 52821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p:cNvSpPr/>
          <p:nvPr/>
        </p:nvSpPr>
        <p:spPr>
          <a:xfrm rot="16200000">
            <a:off x="7275512" y="647700"/>
            <a:ext cx="609600" cy="2057400"/>
          </a:xfrm>
          <a:prstGeom prst="arc">
            <a:avLst>
              <a:gd name="adj1" fmla="val 16339179"/>
              <a:gd name="adj2" fmla="val 528219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Box 32"/>
          <p:cNvSpPr txBox="1"/>
          <p:nvPr/>
        </p:nvSpPr>
        <p:spPr>
          <a:xfrm>
            <a:off x="531812" y="1524000"/>
            <a:ext cx="1524000" cy="307777"/>
          </a:xfrm>
          <a:prstGeom prst="rect">
            <a:avLst/>
          </a:prstGeom>
          <a:noFill/>
        </p:spPr>
        <p:txBody>
          <a:bodyPr wrap="square" rtlCol="0">
            <a:spAutoFit/>
          </a:bodyPr>
          <a:lstStyle/>
          <a:p>
            <a:pPr algn="ctr"/>
            <a:r>
              <a:rPr lang="en-US" sz="1400" dirty="0" smtClean="0">
                <a:latin typeface="Kristen ITC" pitchFamily="66" charset="0"/>
              </a:rPr>
              <a:t>Ploughing</a:t>
            </a:r>
            <a:endParaRPr lang="en-US" sz="1400" dirty="0">
              <a:latin typeface="Kristen ITC" pitchFamily="66" charset="0"/>
            </a:endParaRPr>
          </a:p>
        </p:txBody>
      </p:sp>
      <p:sp>
        <p:nvSpPr>
          <p:cNvPr id="34" name="TextBox 33"/>
          <p:cNvSpPr txBox="1"/>
          <p:nvPr/>
        </p:nvSpPr>
        <p:spPr>
          <a:xfrm>
            <a:off x="2589212" y="1524000"/>
            <a:ext cx="1524000" cy="307777"/>
          </a:xfrm>
          <a:prstGeom prst="rect">
            <a:avLst/>
          </a:prstGeom>
          <a:noFill/>
        </p:spPr>
        <p:txBody>
          <a:bodyPr wrap="square" rtlCol="0">
            <a:spAutoFit/>
          </a:bodyPr>
          <a:lstStyle/>
          <a:p>
            <a:pPr algn="ctr"/>
            <a:r>
              <a:rPr lang="en-US" sz="1400" dirty="0" smtClean="0">
                <a:latin typeface="Kristen ITC" pitchFamily="66" charset="0"/>
              </a:rPr>
              <a:t>Early Rain</a:t>
            </a:r>
            <a:endParaRPr lang="en-US" sz="1400" dirty="0">
              <a:latin typeface="Kristen ITC" pitchFamily="66" charset="0"/>
            </a:endParaRPr>
          </a:p>
        </p:txBody>
      </p:sp>
      <p:sp>
        <p:nvSpPr>
          <p:cNvPr id="35" name="TextBox 34"/>
          <p:cNvSpPr txBox="1"/>
          <p:nvPr/>
        </p:nvSpPr>
        <p:spPr>
          <a:xfrm>
            <a:off x="4646612" y="1524000"/>
            <a:ext cx="1524000" cy="307777"/>
          </a:xfrm>
          <a:prstGeom prst="rect">
            <a:avLst/>
          </a:prstGeom>
          <a:noFill/>
        </p:spPr>
        <p:txBody>
          <a:bodyPr wrap="square" rtlCol="0">
            <a:spAutoFit/>
          </a:bodyPr>
          <a:lstStyle/>
          <a:p>
            <a:pPr algn="ctr"/>
            <a:r>
              <a:rPr lang="en-US" sz="1400" dirty="0" smtClean="0">
                <a:latin typeface="Kristen ITC" pitchFamily="66" charset="0"/>
              </a:rPr>
              <a:t>Latter Rain</a:t>
            </a:r>
            <a:endParaRPr lang="en-US" sz="1400" dirty="0">
              <a:latin typeface="Kristen ITC" pitchFamily="66" charset="0"/>
            </a:endParaRPr>
          </a:p>
        </p:txBody>
      </p:sp>
      <p:sp>
        <p:nvSpPr>
          <p:cNvPr id="36" name="TextBox 35"/>
          <p:cNvSpPr txBox="1"/>
          <p:nvPr/>
        </p:nvSpPr>
        <p:spPr>
          <a:xfrm>
            <a:off x="6856412" y="1524000"/>
            <a:ext cx="1524000" cy="307777"/>
          </a:xfrm>
          <a:prstGeom prst="rect">
            <a:avLst/>
          </a:prstGeom>
          <a:noFill/>
        </p:spPr>
        <p:txBody>
          <a:bodyPr wrap="square" rtlCol="0">
            <a:spAutoFit/>
          </a:bodyPr>
          <a:lstStyle/>
          <a:p>
            <a:pPr algn="ctr"/>
            <a:r>
              <a:rPr lang="en-US" sz="1400" dirty="0" smtClean="0">
                <a:latin typeface="Kristen ITC" pitchFamily="66" charset="0"/>
              </a:rPr>
              <a:t>Harvest</a:t>
            </a:r>
            <a:endParaRPr lang="en-US" sz="1400" dirty="0">
              <a:latin typeface="Kristen ITC" pitchFamily="66" charset="0"/>
            </a:endParaRPr>
          </a:p>
        </p:txBody>
      </p:sp>
      <p:sp>
        <p:nvSpPr>
          <p:cNvPr id="37" name="TextBox 36"/>
          <p:cNvSpPr txBox="1"/>
          <p:nvPr/>
        </p:nvSpPr>
        <p:spPr>
          <a:xfrm>
            <a:off x="0" y="1066800"/>
            <a:ext cx="762000" cy="307777"/>
          </a:xfrm>
          <a:prstGeom prst="rect">
            <a:avLst/>
          </a:prstGeom>
          <a:noFill/>
        </p:spPr>
        <p:txBody>
          <a:bodyPr wrap="square" rtlCol="0">
            <a:spAutoFit/>
          </a:bodyPr>
          <a:lstStyle/>
          <a:p>
            <a:r>
              <a:rPr lang="en-US" sz="1400" dirty="0" smtClean="0"/>
              <a:t>144K</a:t>
            </a:r>
            <a:endParaRPr lang="en-US" sz="1400" dirty="0"/>
          </a:p>
        </p:txBody>
      </p:sp>
      <p:sp>
        <p:nvSpPr>
          <p:cNvPr id="38" name="Rectangle 37"/>
          <p:cNvSpPr/>
          <p:nvPr/>
        </p:nvSpPr>
        <p:spPr>
          <a:xfrm>
            <a:off x="9371012" y="762000"/>
            <a:ext cx="2741613" cy="2677656"/>
          </a:xfrm>
          <a:prstGeom prst="rect">
            <a:avLst/>
          </a:prstGeom>
        </p:spPr>
        <p:txBody>
          <a:bodyPr wrap="square">
            <a:spAutoFit/>
          </a:bodyPr>
          <a:lstStyle/>
          <a:p>
            <a:pPr algn="ctr"/>
            <a:r>
              <a:rPr lang="en-US" sz="1400" dirty="0" smtClean="0">
                <a:latin typeface="Candara" pitchFamily="34" charset="0"/>
              </a:rPr>
              <a:t>In every reform line there are 5 primary waymarks with 4 dispensations in between. These 5 major waymarks divide up the four stages of the agriculture process: P, ER,  LR, H  i.e. The reform line of the 144K is composed of 5 major waymarks. We construct 1989 &amp; 9/11. EW gives us SL, COP, and 2</a:t>
            </a:r>
            <a:r>
              <a:rPr lang="en-US" sz="1400" baseline="30000" dirty="0" smtClean="0">
                <a:latin typeface="Candara" pitchFamily="34" charset="0"/>
              </a:rPr>
              <a:t>nd</a:t>
            </a:r>
            <a:r>
              <a:rPr lang="en-US" sz="1400" dirty="0" smtClean="0">
                <a:latin typeface="Candara" pitchFamily="34" charset="0"/>
              </a:rPr>
              <a:t> ADV. The 4 spaces in between denote the 4 stages of agriculture. </a:t>
            </a:r>
            <a:endParaRPr lang="en-US" sz="1400" dirty="0"/>
          </a:p>
        </p:txBody>
      </p:sp>
      <p:pic>
        <p:nvPicPr>
          <p:cNvPr id="39" name="Picture 7" descr="Clip Art Hand Washing | Clipart Panda - Free Clipart Images"/>
          <p:cNvPicPr>
            <a:picLocks noChangeAspect="1" noChangeArrowheads="1"/>
          </p:cNvPicPr>
          <p:nvPr/>
        </p:nvPicPr>
        <p:blipFill>
          <a:blip r:embed="rId7"/>
          <a:srcRect/>
          <a:stretch>
            <a:fillRect/>
          </a:stretch>
        </p:blipFill>
        <p:spPr bwMode="auto">
          <a:xfrm>
            <a:off x="455612" y="3733800"/>
            <a:ext cx="2743200" cy="2895600"/>
          </a:xfrm>
          <a:prstGeom prst="rect">
            <a:avLst/>
          </a:prstGeom>
          <a:noFill/>
          <a:effectLst>
            <a:glow rad="63500">
              <a:schemeClr val="accent1">
                <a:satMod val="175000"/>
                <a:alpha val="40000"/>
              </a:schemeClr>
            </a:glow>
          </a:effectLst>
        </p:spPr>
      </p:pic>
      <p:sp>
        <p:nvSpPr>
          <p:cNvPr id="40" name="Rectangle 39"/>
          <p:cNvSpPr/>
          <p:nvPr/>
        </p:nvSpPr>
        <p:spPr>
          <a:xfrm>
            <a:off x="3122612" y="4876800"/>
            <a:ext cx="2514600" cy="1477328"/>
          </a:xfrm>
          <a:prstGeom prst="rect">
            <a:avLst/>
          </a:prstGeom>
        </p:spPr>
        <p:txBody>
          <a:bodyPr wrap="square">
            <a:spAutoFit/>
          </a:bodyPr>
          <a:lstStyle/>
          <a:p>
            <a:pPr algn="ctr"/>
            <a:r>
              <a:rPr lang="en-US" b="1" dirty="0" smtClean="0">
                <a:latin typeface="Book Antiqua" pitchFamily="18" charset="0"/>
              </a:rPr>
              <a:t>We could use our hand as a tool to help us remember the 5 major waymarks and 4 stages.</a:t>
            </a:r>
            <a:endParaRPr lang="en-US" b="1" dirty="0">
              <a:latin typeface="Book Antiqua" pitchFamily="18" charset="0"/>
            </a:endParaRPr>
          </a:p>
        </p:txBody>
      </p:sp>
      <p:sp>
        <p:nvSpPr>
          <p:cNvPr id="41" name="Rectangle 40"/>
          <p:cNvSpPr/>
          <p:nvPr/>
        </p:nvSpPr>
        <p:spPr>
          <a:xfrm>
            <a:off x="989012" y="6488668"/>
            <a:ext cx="1837362" cy="369332"/>
          </a:xfrm>
          <a:prstGeom prst="rect">
            <a:avLst/>
          </a:prstGeom>
        </p:spPr>
        <p:txBody>
          <a:bodyPr wrap="none">
            <a:spAutoFit/>
          </a:bodyPr>
          <a:lstStyle/>
          <a:p>
            <a:r>
              <a:rPr lang="en-US" dirty="0" smtClean="0">
                <a:latin typeface="Bernard MT Condensed" pitchFamily="18" charset="0"/>
              </a:rPr>
              <a:t>A Handy Reminder</a:t>
            </a:r>
            <a:endParaRPr lang="en-US" dirty="0"/>
          </a:p>
        </p:txBody>
      </p:sp>
      <p:sp>
        <p:nvSpPr>
          <p:cNvPr id="42" name="TextBox 41"/>
          <p:cNvSpPr txBox="1"/>
          <p:nvPr/>
        </p:nvSpPr>
        <p:spPr>
          <a:xfrm rot="18870822">
            <a:off x="-203697" y="4753958"/>
            <a:ext cx="1066800" cy="307777"/>
          </a:xfrm>
          <a:prstGeom prst="rect">
            <a:avLst/>
          </a:prstGeom>
          <a:noFill/>
        </p:spPr>
        <p:txBody>
          <a:bodyPr wrap="square" rtlCol="0">
            <a:spAutoFit/>
          </a:bodyPr>
          <a:lstStyle/>
          <a:p>
            <a:pPr algn="ctr"/>
            <a:r>
              <a:rPr lang="en-US" sz="1400" dirty="0" smtClean="0">
                <a:latin typeface="Bernard MT Condensed" pitchFamily="18" charset="0"/>
              </a:rPr>
              <a:t>1989</a:t>
            </a:r>
            <a:endParaRPr lang="en-US" sz="1400" dirty="0">
              <a:latin typeface="Bernard MT Condensed" pitchFamily="18" charset="0"/>
            </a:endParaRPr>
          </a:p>
        </p:txBody>
      </p:sp>
      <p:sp>
        <p:nvSpPr>
          <p:cNvPr id="43" name="TextBox 42"/>
          <p:cNvSpPr txBox="1"/>
          <p:nvPr/>
        </p:nvSpPr>
        <p:spPr>
          <a:xfrm rot="20338915">
            <a:off x="627719" y="3533871"/>
            <a:ext cx="1066800" cy="307777"/>
          </a:xfrm>
          <a:prstGeom prst="rect">
            <a:avLst/>
          </a:prstGeom>
          <a:noFill/>
        </p:spPr>
        <p:txBody>
          <a:bodyPr wrap="square" rtlCol="0">
            <a:spAutoFit/>
          </a:bodyPr>
          <a:lstStyle/>
          <a:p>
            <a:pPr algn="ctr"/>
            <a:r>
              <a:rPr lang="en-US" sz="1400" dirty="0" smtClean="0">
                <a:latin typeface="Bernard MT Condensed" pitchFamily="18" charset="0"/>
              </a:rPr>
              <a:t>9/11</a:t>
            </a:r>
            <a:endParaRPr lang="en-US" sz="1400" dirty="0">
              <a:latin typeface="Bernard MT Condensed" pitchFamily="18" charset="0"/>
            </a:endParaRPr>
          </a:p>
        </p:txBody>
      </p:sp>
      <p:sp>
        <p:nvSpPr>
          <p:cNvPr id="44" name="Rectangle 43"/>
          <p:cNvSpPr/>
          <p:nvPr/>
        </p:nvSpPr>
        <p:spPr>
          <a:xfrm>
            <a:off x="1827212" y="3352800"/>
            <a:ext cx="325730" cy="307777"/>
          </a:xfrm>
          <a:prstGeom prst="rect">
            <a:avLst/>
          </a:prstGeom>
        </p:spPr>
        <p:txBody>
          <a:bodyPr wrap="none">
            <a:spAutoFit/>
          </a:bodyPr>
          <a:lstStyle/>
          <a:p>
            <a:pPr algn="ctr"/>
            <a:r>
              <a:rPr lang="en-US" sz="1400" dirty="0" smtClean="0">
                <a:latin typeface="Bernard MT Condensed" pitchFamily="18" charset="0"/>
              </a:rPr>
              <a:t>SL</a:t>
            </a:r>
            <a:endParaRPr lang="en-US" sz="1400" dirty="0">
              <a:latin typeface="Bernard MT Condensed" pitchFamily="18" charset="0"/>
            </a:endParaRPr>
          </a:p>
        </p:txBody>
      </p:sp>
      <p:sp>
        <p:nvSpPr>
          <p:cNvPr id="45" name="TextBox 44"/>
          <p:cNvSpPr txBox="1"/>
          <p:nvPr/>
        </p:nvSpPr>
        <p:spPr>
          <a:xfrm rot="962491">
            <a:off x="2312631" y="3524536"/>
            <a:ext cx="734819" cy="307777"/>
          </a:xfrm>
          <a:prstGeom prst="rect">
            <a:avLst/>
          </a:prstGeom>
          <a:noFill/>
        </p:spPr>
        <p:txBody>
          <a:bodyPr wrap="square" rtlCol="0">
            <a:spAutoFit/>
          </a:bodyPr>
          <a:lstStyle/>
          <a:p>
            <a:pPr algn="ctr"/>
            <a:r>
              <a:rPr lang="en-US" sz="1400" dirty="0" smtClean="0">
                <a:latin typeface="Bernard MT Condensed" pitchFamily="18" charset="0"/>
              </a:rPr>
              <a:t>COP</a:t>
            </a:r>
            <a:endParaRPr lang="en-US" sz="1400" dirty="0">
              <a:latin typeface="Bernard MT Condensed" pitchFamily="18" charset="0"/>
            </a:endParaRPr>
          </a:p>
        </p:txBody>
      </p:sp>
      <p:sp>
        <p:nvSpPr>
          <p:cNvPr id="46" name="TextBox 45"/>
          <p:cNvSpPr txBox="1"/>
          <p:nvPr/>
        </p:nvSpPr>
        <p:spPr>
          <a:xfrm rot="1825598">
            <a:off x="2910172" y="4092163"/>
            <a:ext cx="897082" cy="307777"/>
          </a:xfrm>
          <a:prstGeom prst="rect">
            <a:avLst/>
          </a:prstGeom>
          <a:noFill/>
        </p:spPr>
        <p:txBody>
          <a:bodyPr wrap="square" rtlCol="0">
            <a:spAutoFit/>
          </a:bodyPr>
          <a:lstStyle/>
          <a:p>
            <a:pPr algn="ctr"/>
            <a:r>
              <a:rPr lang="en-US" sz="1400" dirty="0" smtClean="0">
                <a:latin typeface="Bernard MT Condensed" pitchFamily="18" charset="0"/>
              </a:rPr>
              <a:t>2</a:t>
            </a:r>
            <a:r>
              <a:rPr lang="en-US" sz="1400" baseline="30000" dirty="0" smtClean="0">
                <a:latin typeface="Bernard MT Condensed" pitchFamily="18" charset="0"/>
              </a:rPr>
              <a:t>nd</a:t>
            </a:r>
            <a:r>
              <a:rPr lang="en-US" sz="1400" dirty="0" smtClean="0">
                <a:latin typeface="Bernard MT Condensed" pitchFamily="18" charset="0"/>
              </a:rPr>
              <a:t> Adv</a:t>
            </a:r>
            <a:endParaRPr lang="en-US" sz="1400" dirty="0">
              <a:latin typeface="Bernard MT Condensed" pitchFamily="18" charset="0"/>
            </a:endParaRPr>
          </a:p>
        </p:txBody>
      </p:sp>
      <p:cxnSp>
        <p:nvCxnSpPr>
          <p:cNvPr id="47" name="Straight Connector 46"/>
          <p:cNvCxnSpPr/>
          <p:nvPr/>
        </p:nvCxnSpPr>
        <p:spPr>
          <a:xfrm>
            <a:off x="6323012" y="4495800"/>
            <a:ext cx="457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23012" y="52578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6412" y="59436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42212" y="65532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094412" y="42672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627812" y="42672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76009" y="43430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761809" y="4343003"/>
            <a:ext cx="3055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9371012" y="42672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9980612" y="42672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0666412" y="4267200"/>
            <a:ext cx="4579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4089136">
            <a:off x="202625" y="4454048"/>
            <a:ext cx="1338712" cy="261610"/>
          </a:xfrm>
          <a:prstGeom prst="rect">
            <a:avLst/>
          </a:prstGeom>
          <a:noFill/>
        </p:spPr>
        <p:txBody>
          <a:bodyPr wrap="square" rtlCol="0">
            <a:spAutoFit/>
          </a:bodyPr>
          <a:lstStyle/>
          <a:p>
            <a:r>
              <a:rPr lang="en-US" sz="1100" b="1" dirty="0" smtClean="0">
                <a:latin typeface="Lucida Handwriting" pitchFamily="66" charset="0"/>
              </a:rPr>
              <a:t>Ploughing</a:t>
            </a:r>
            <a:endParaRPr lang="en-US" sz="1400" b="1" dirty="0">
              <a:latin typeface="Lucida Handwriting" pitchFamily="66" charset="0"/>
            </a:endParaRPr>
          </a:p>
        </p:txBody>
      </p:sp>
      <p:sp>
        <p:nvSpPr>
          <p:cNvPr id="59" name="TextBox 58"/>
          <p:cNvSpPr txBox="1"/>
          <p:nvPr/>
        </p:nvSpPr>
        <p:spPr>
          <a:xfrm rot="15909622">
            <a:off x="904902" y="3659151"/>
            <a:ext cx="1467069" cy="261610"/>
          </a:xfrm>
          <a:prstGeom prst="rect">
            <a:avLst/>
          </a:prstGeom>
          <a:noFill/>
        </p:spPr>
        <p:txBody>
          <a:bodyPr wrap="square" rtlCol="0">
            <a:spAutoFit/>
          </a:bodyPr>
          <a:lstStyle/>
          <a:p>
            <a:r>
              <a:rPr lang="en-US" sz="1100" b="1" dirty="0" smtClean="0">
                <a:latin typeface="Lucida Handwriting" pitchFamily="66" charset="0"/>
              </a:rPr>
              <a:t>Early Rain</a:t>
            </a:r>
          </a:p>
        </p:txBody>
      </p:sp>
      <p:sp>
        <p:nvSpPr>
          <p:cNvPr id="60" name="TextBox 59"/>
          <p:cNvSpPr txBox="1"/>
          <p:nvPr/>
        </p:nvSpPr>
        <p:spPr>
          <a:xfrm rot="16462159">
            <a:off x="1683897" y="3703990"/>
            <a:ext cx="1252500" cy="261610"/>
          </a:xfrm>
          <a:prstGeom prst="rect">
            <a:avLst/>
          </a:prstGeom>
          <a:noFill/>
        </p:spPr>
        <p:txBody>
          <a:bodyPr wrap="square" rtlCol="0">
            <a:spAutoFit/>
          </a:bodyPr>
          <a:lstStyle/>
          <a:p>
            <a:r>
              <a:rPr lang="en-US" sz="1100" b="1" dirty="0" smtClean="0">
                <a:latin typeface="Lucida Handwriting" pitchFamily="66" charset="0"/>
              </a:rPr>
              <a:t>Latter Rain</a:t>
            </a:r>
          </a:p>
        </p:txBody>
      </p:sp>
      <p:sp>
        <p:nvSpPr>
          <p:cNvPr id="61" name="TextBox 60"/>
          <p:cNvSpPr txBox="1"/>
          <p:nvPr/>
        </p:nvSpPr>
        <p:spPr>
          <a:xfrm rot="17416813">
            <a:off x="2411350" y="4085150"/>
            <a:ext cx="942089" cy="276999"/>
          </a:xfrm>
          <a:prstGeom prst="rect">
            <a:avLst/>
          </a:prstGeom>
          <a:noFill/>
        </p:spPr>
        <p:txBody>
          <a:bodyPr wrap="square" rtlCol="0">
            <a:spAutoFit/>
          </a:bodyPr>
          <a:lstStyle/>
          <a:p>
            <a:r>
              <a:rPr lang="en-US" sz="1200" b="1" dirty="0" smtClean="0">
                <a:latin typeface="Lucida Handwriting" pitchFamily="66" charset="0"/>
              </a:rPr>
              <a:t>Harvest</a:t>
            </a:r>
          </a:p>
        </p:txBody>
      </p:sp>
      <p:cxnSp>
        <p:nvCxnSpPr>
          <p:cNvPr id="62" name="Straight Connector 61"/>
          <p:cNvCxnSpPr/>
          <p:nvPr/>
        </p:nvCxnSpPr>
        <p:spPr>
          <a:xfrm rot="5400000">
            <a:off x="62091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67425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74283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81141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87999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7425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4283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81141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7999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94095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74283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81141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87999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94095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101715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094412" y="3733800"/>
            <a:ext cx="685800" cy="269304"/>
          </a:xfrm>
          <a:prstGeom prst="rect">
            <a:avLst/>
          </a:prstGeom>
          <a:noFill/>
        </p:spPr>
        <p:txBody>
          <a:bodyPr wrap="square" rtlCol="0">
            <a:spAutoFit/>
          </a:bodyPr>
          <a:lstStyle/>
          <a:p>
            <a:r>
              <a:rPr lang="en-US" sz="1150" b="1" dirty="0" smtClean="0"/>
              <a:t>1989</a:t>
            </a:r>
            <a:endParaRPr lang="en-US" sz="1150" b="1" dirty="0"/>
          </a:p>
        </p:txBody>
      </p:sp>
      <p:sp>
        <p:nvSpPr>
          <p:cNvPr id="78" name="TextBox 77"/>
          <p:cNvSpPr txBox="1"/>
          <p:nvPr/>
        </p:nvSpPr>
        <p:spPr>
          <a:xfrm>
            <a:off x="6094412" y="4724400"/>
            <a:ext cx="685800" cy="269304"/>
          </a:xfrm>
          <a:prstGeom prst="rect">
            <a:avLst/>
          </a:prstGeom>
          <a:noFill/>
        </p:spPr>
        <p:txBody>
          <a:bodyPr wrap="square" rtlCol="0">
            <a:spAutoFit/>
          </a:bodyPr>
          <a:lstStyle/>
          <a:p>
            <a:r>
              <a:rPr lang="en-US" sz="1150" b="1" dirty="0" smtClean="0"/>
              <a:t>1989</a:t>
            </a:r>
            <a:endParaRPr lang="en-US" sz="1150" b="1" dirty="0"/>
          </a:p>
        </p:txBody>
      </p:sp>
      <p:sp>
        <p:nvSpPr>
          <p:cNvPr id="79" name="TextBox 78"/>
          <p:cNvSpPr txBox="1"/>
          <p:nvPr/>
        </p:nvSpPr>
        <p:spPr>
          <a:xfrm>
            <a:off x="6627812" y="3733800"/>
            <a:ext cx="609600" cy="269304"/>
          </a:xfrm>
          <a:prstGeom prst="rect">
            <a:avLst/>
          </a:prstGeom>
          <a:noFill/>
        </p:spPr>
        <p:txBody>
          <a:bodyPr wrap="square" rtlCol="0">
            <a:spAutoFit/>
          </a:bodyPr>
          <a:lstStyle/>
          <a:p>
            <a:r>
              <a:rPr lang="en-US" sz="1150" b="1" dirty="0" smtClean="0"/>
              <a:t>2001</a:t>
            </a:r>
            <a:endParaRPr lang="en-US" sz="1150" b="1" dirty="0"/>
          </a:p>
        </p:txBody>
      </p:sp>
      <p:sp>
        <p:nvSpPr>
          <p:cNvPr id="80" name="TextBox 79"/>
          <p:cNvSpPr txBox="1"/>
          <p:nvPr/>
        </p:nvSpPr>
        <p:spPr>
          <a:xfrm>
            <a:off x="6627812" y="4724400"/>
            <a:ext cx="609600" cy="269304"/>
          </a:xfrm>
          <a:prstGeom prst="rect">
            <a:avLst/>
          </a:prstGeom>
          <a:noFill/>
        </p:spPr>
        <p:txBody>
          <a:bodyPr wrap="square" rtlCol="0">
            <a:spAutoFit/>
          </a:bodyPr>
          <a:lstStyle/>
          <a:p>
            <a:r>
              <a:rPr lang="en-US" sz="1150" b="1" dirty="0" smtClean="0"/>
              <a:t>2001</a:t>
            </a:r>
            <a:endParaRPr lang="en-US" sz="1150" b="1" dirty="0"/>
          </a:p>
        </p:txBody>
      </p:sp>
      <p:sp>
        <p:nvSpPr>
          <p:cNvPr id="81" name="TextBox 80"/>
          <p:cNvSpPr txBox="1"/>
          <p:nvPr/>
        </p:nvSpPr>
        <p:spPr>
          <a:xfrm>
            <a:off x="6627812" y="5410200"/>
            <a:ext cx="609600" cy="269304"/>
          </a:xfrm>
          <a:prstGeom prst="rect">
            <a:avLst/>
          </a:prstGeom>
          <a:noFill/>
        </p:spPr>
        <p:txBody>
          <a:bodyPr wrap="square" rtlCol="0">
            <a:spAutoFit/>
          </a:bodyPr>
          <a:lstStyle/>
          <a:p>
            <a:r>
              <a:rPr lang="en-US" sz="1150" b="1" dirty="0" smtClean="0"/>
              <a:t>2001</a:t>
            </a:r>
            <a:endParaRPr lang="en-US" sz="1150" b="1" dirty="0"/>
          </a:p>
        </p:txBody>
      </p:sp>
      <p:sp>
        <p:nvSpPr>
          <p:cNvPr id="82" name="TextBox 81"/>
          <p:cNvSpPr txBox="1"/>
          <p:nvPr/>
        </p:nvSpPr>
        <p:spPr>
          <a:xfrm>
            <a:off x="7313612" y="4724400"/>
            <a:ext cx="533400" cy="269304"/>
          </a:xfrm>
          <a:prstGeom prst="rect">
            <a:avLst/>
          </a:prstGeom>
          <a:noFill/>
        </p:spPr>
        <p:txBody>
          <a:bodyPr wrap="square" rtlCol="0">
            <a:spAutoFit/>
          </a:bodyPr>
          <a:lstStyle/>
          <a:p>
            <a:r>
              <a:rPr lang="en-US" sz="1150" b="1" dirty="0" smtClean="0"/>
              <a:t>2014</a:t>
            </a:r>
            <a:endParaRPr lang="en-US" sz="1150" b="1" dirty="0"/>
          </a:p>
        </p:txBody>
      </p:sp>
      <p:sp>
        <p:nvSpPr>
          <p:cNvPr id="83" name="TextBox 82"/>
          <p:cNvSpPr txBox="1"/>
          <p:nvPr/>
        </p:nvSpPr>
        <p:spPr>
          <a:xfrm>
            <a:off x="7313612" y="5410200"/>
            <a:ext cx="533400" cy="269304"/>
          </a:xfrm>
          <a:prstGeom prst="rect">
            <a:avLst/>
          </a:prstGeom>
          <a:noFill/>
        </p:spPr>
        <p:txBody>
          <a:bodyPr wrap="square" rtlCol="0">
            <a:spAutoFit/>
          </a:bodyPr>
          <a:lstStyle/>
          <a:p>
            <a:r>
              <a:rPr lang="en-US" sz="1150" b="1" dirty="0" smtClean="0"/>
              <a:t>2014</a:t>
            </a:r>
            <a:endParaRPr lang="en-US" sz="1150" b="1" dirty="0"/>
          </a:p>
        </p:txBody>
      </p:sp>
      <p:sp>
        <p:nvSpPr>
          <p:cNvPr id="84" name="TextBox 83"/>
          <p:cNvSpPr txBox="1"/>
          <p:nvPr/>
        </p:nvSpPr>
        <p:spPr>
          <a:xfrm>
            <a:off x="7313612" y="6019800"/>
            <a:ext cx="533400" cy="269304"/>
          </a:xfrm>
          <a:prstGeom prst="rect">
            <a:avLst/>
          </a:prstGeom>
          <a:noFill/>
        </p:spPr>
        <p:txBody>
          <a:bodyPr wrap="square" rtlCol="0">
            <a:spAutoFit/>
          </a:bodyPr>
          <a:lstStyle/>
          <a:p>
            <a:r>
              <a:rPr lang="en-US" sz="1150" b="1" dirty="0" smtClean="0"/>
              <a:t>2014</a:t>
            </a:r>
            <a:endParaRPr lang="en-US" sz="1150" b="1" dirty="0"/>
          </a:p>
        </p:txBody>
      </p:sp>
      <p:sp>
        <p:nvSpPr>
          <p:cNvPr id="85" name="TextBox 84"/>
          <p:cNvSpPr txBox="1"/>
          <p:nvPr/>
        </p:nvSpPr>
        <p:spPr>
          <a:xfrm>
            <a:off x="7999412" y="3886200"/>
            <a:ext cx="609600" cy="269304"/>
          </a:xfrm>
          <a:prstGeom prst="rect">
            <a:avLst/>
          </a:prstGeom>
          <a:noFill/>
        </p:spPr>
        <p:txBody>
          <a:bodyPr wrap="square" rtlCol="0">
            <a:spAutoFit/>
          </a:bodyPr>
          <a:lstStyle/>
          <a:p>
            <a:r>
              <a:rPr lang="en-US" sz="1150" b="1" dirty="0" smtClean="0"/>
              <a:t>2019</a:t>
            </a:r>
            <a:endParaRPr lang="en-US" sz="1150" b="1" dirty="0"/>
          </a:p>
        </p:txBody>
      </p:sp>
      <p:sp>
        <p:nvSpPr>
          <p:cNvPr id="86" name="TextBox 85"/>
          <p:cNvSpPr txBox="1"/>
          <p:nvPr/>
        </p:nvSpPr>
        <p:spPr>
          <a:xfrm>
            <a:off x="7999412" y="4724400"/>
            <a:ext cx="609600" cy="269304"/>
          </a:xfrm>
          <a:prstGeom prst="rect">
            <a:avLst/>
          </a:prstGeom>
          <a:noFill/>
        </p:spPr>
        <p:txBody>
          <a:bodyPr wrap="square" rtlCol="0">
            <a:spAutoFit/>
          </a:bodyPr>
          <a:lstStyle/>
          <a:p>
            <a:r>
              <a:rPr lang="en-US" sz="1150" b="1" dirty="0" smtClean="0"/>
              <a:t>2019</a:t>
            </a:r>
            <a:endParaRPr lang="en-US" sz="1150" b="1" dirty="0"/>
          </a:p>
        </p:txBody>
      </p:sp>
      <p:sp>
        <p:nvSpPr>
          <p:cNvPr id="87" name="TextBox 86"/>
          <p:cNvSpPr txBox="1"/>
          <p:nvPr/>
        </p:nvSpPr>
        <p:spPr>
          <a:xfrm>
            <a:off x="7999412" y="5410200"/>
            <a:ext cx="609600" cy="269304"/>
          </a:xfrm>
          <a:prstGeom prst="rect">
            <a:avLst/>
          </a:prstGeom>
          <a:noFill/>
        </p:spPr>
        <p:txBody>
          <a:bodyPr wrap="square" rtlCol="0">
            <a:spAutoFit/>
          </a:bodyPr>
          <a:lstStyle/>
          <a:p>
            <a:r>
              <a:rPr lang="en-US" sz="1150" b="1" dirty="0" smtClean="0"/>
              <a:t>2019</a:t>
            </a:r>
            <a:endParaRPr lang="en-US" sz="1150" b="1" dirty="0"/>
          </a:p>
        </p:txBody>
      </p:sp>
      <p:sp>
        <p:nvSpPr>
          <p:cNvPr id="88" name="TextBox 87"/>
          <p:cNvSpPr txBox="1"/>
          <p:nvPr/>
        </p:nvSpPr>
        <p:spPr>
          <a:xfrm>
            <a:off x="7999412" y="6019800"/>
            <a:ext cx="609600" cy="269304"/>
          </a:xfrm>
          <a:prstGeom prst="rect">
            <a:avLst/>
          </a:prstGeom>
          <a:noFill/>
        </p:spPr>
        <p:txBody>
          <a:bodyPr wrap="square" rtlCol="0">
            <a:spAutoFit/>
          </a:bodyPr>
          <a:lstStyle/>
          <a:p>
            <a:r>
              <a:rPr lang="en-US" sz="1150" b="1" dirty="0" smtClean="0"/>
              <a:t>2019</a:t>
            </a:r>
            <a:endParaRPr lang="en-US" sz="1150" b="1" dirty="0"/>
          </a:p>
        </p:txBody>
      </p:sp>
      <p:sp>
        <p:nvSpPr>
          <p:cNvPr id="89" name="TextBox 88"/>
          <p:cNvSpPr txBox="1"/>
          <p:nvPr/>
        </p:nvSpPr>
        <p:spPr>
          <a:xfrm>
            <a:off x="8685212" y="3886200"/>
            <a:ext cx="533400" cy="269304"/>
          </a:xfrm>
          <a:prstGeom prst="rect">
            <a:avLst/>
          </a:prstGeom>
          <a:noFill/>
        </p:spPr>
        <p:txBody>
          <a:bodyPr wrap="square" rtlCol="0">
            <a:spAutoFit/>
          </a:bodyPr>
          <a:lstStyle/>
          <a:p>
            <a:r>
              <a:rPr lang="en-US" sz="1150" b="1" dirty="0" smtClean="0"/>
              <a:t>2021</a:t>
            </a:r>
            <a:endParaRPr lang="en-US" sz="1150" b="1" dirty="0"/>
          </a:p>
        </p:txBody>
      </p:sp>
      <p:sp>
        <p:nvSpPr>
          <p:cNvPr id="90" name="TextBox 89"/>
          <p:cNvSpPr txBox="1"/>
          <p:nvPr/>
        </p:nvSpPr>
        <p:spPr>
          <a:xfrm>
            <a:off x="8685212" y="4724400"/>
            <a:ext cx="533400" cy="269304"/>
          </a:xfrm>
          <a:prstGeom prst="rect">
            <a:avLst/>
          </a:prstGeom>
          <a:noFill/>
        </p:spPr>
        <p:txBody>
          <a:bodyPr wrap="square" rtlCol="0">
            <a:spAutoFit/>
          </a:bodyPr>
          <a:lstStyle/>
          <a:p>
            <a:r>
              <a:rPr lang="en-US" sz="1150" b="1" dirty="0" smtClean="0"/>
              <a:t>2021</a:t>
            </a:r>
            <a:endParaRPr lang="en-US" sz="1150" b="1" dirty="0"/>
          </a:p>
        </p:txBody>
      </p:sp>
      <p:sp>
        <p:nvSpPr>
          <p:cNvPr id="91" name="TextBox 90"/>
          <p:cNvSpPr txBox="1"/>
          <p:nvPr/>
        </p:nvSpPr>
        <p:spPr>
          <a:xfrm>
            <a:off x="8685212" y="5410200"/>
            <a:ext cx="533400" cy="269304"/>
          </a:xfrm>
          <a:prstGeom prst="rect">
            <a:avLst/>
          </a:prstGeom>
          <a:noFill/>
        </p:spPr>
        <p:txBody>
          <a:bodyPr wrap="square" rtlCol="0">
            <a:spAutoFit/>
          </a:bodyPr>
          <a:lstStyle/>
          <a:p>
            <a:r>
              <a:rPr lang="en-US" sz="1150" b="1" dirty="0" smtClean="0"/>
              <a:t>2021</a:t>
            </a:r>
            <a:endParaRPr lang="en-US" sz="1150" b="1" dirty="0"/>
          </a:p>
        </p:txBody>
      </p:sp>
      <p:sp>
        <p:nvSpPr>
          <p:cNvPr id="92" name="TextBox 91"/>
          <p:cNvSpPr txBox="1"/>
          <p:nvPr/>
        </p:nvSpPr>
        <p:spPr>
          <a:xfrm>
            <a:off x="8685212" y="6019800"/>
            <a:ext cx="533400" cy="269304"/>
          </a:xfrm>
          <a:prstGeom prst="rect">
            <a:avLst/>
          </a:prstGeom>
          <a:noFill/>
        </p:spPr>
        <p:txBody>
          <a:bodyPr wrap="square" rtlCol="0">
            <a:spAutoFit/>
          </a:bodyPr>
          <a:lstStyle/>
          <a:p>
            <a:r>
              <a:rPr lang="en-US" sz="1150" b="1" dirty="0" smtClean="0"/>
              <a:t>2021</a:t>
            </a:r>
            <a:endParaRPr lang="en-US" sz="1150" b="1" dirty="0"/>
          </a:p>
        </p:txBody>
      </p:sp>
      <p:sp>
        <p:nvSpPr>
          <p:cNvPr id="93" name="TextBox 92"/>
          <p:cNvSpPr txBox="1"/>
          <p:nvPr/>
        </p:nvSpPr>
        <p:spPr>
          <a:xfrm>
            <a:off x="9447212" y="3733800"/>
            <a:ext cx="381000" cy="269304"/>
          </a:xfrm>
          <a:prstGeom prst="rect">
            <a:avLst/>
          </a:prstGeom>
          <a:noFill/>
        </p:spPr>
        <p:txBody>
          <a:bodyPr wrap="square" rtlCol="0">
            <a:spAutoFit/>
          </a:bodyPr>
          <a:lstStyle/>
          <a:p>
            <a:r>
              <a:rPr lang="en-US" sz="1150" b="1" dirty="0" smtClean="0"/>
              <a:t>SL</a:t>
            </a:r>
            <a:endParaRPr lang="en-US" sz="1150" b="1" dirty="0"/>
          </a:p>
        </p:txBody>
      </p:sp>
      <p:sp>
        <p:nvSpPr>
          <p:cNvPr id="94" name="TextBox 93"/>
          <p:cNvSpPr txBox="1"/>
          <p:nvPr/>
        </p:nvSpPr>
        <p:spPr>
          <a:xfrm>
            <a:off x="9371012" y="5410200"/>
            <a:ext cx="381000" cy="269304"/>
          </a:xfrm>
          <a:prstGeom prst="rect">
            <a:avLst/>
          </a:prstGeom>
          <a:noFill/>
        </p:spPr>
        <p:txBody>
          <a:bodyPr wrap="square" rtlCol="0">
            <a:spAutoFit/>
          </a:bodyPr>
          <a:lstStyle/>
          <a:p>
            <a:r>
              <a:rPr lang="en-US" sz="1150" b="1" dirty="0" smtClean="0"/>
              <a:t>SL</a:t>
            </a:r>
            <a:endParaRPr lang="en-US" sz="1150" b="1" dirty="0"/>
          </a:p>
        </p:txBody>
      </p:sp>
      <p:sp>
        <p:nvSpPr>
          <p:cNvPr id="95" name="TextBox 94"/>
          <p:cNvSpPr txBox="1"/>
          <p:nvPr/>
        </p:nvSpPr>
        <p:spPr>
          <a:xfrm>
            <a:off x="9371012" y="6019800"/>
            <a:ext cx="381000" cy="269304"/>
          </a:xfrm>
          <a:prstGeom prst="rect">
            <a:avLst/>
          </a:prstGeom>
          <a:noFill/>
        </p:spPr>
        <p:txBody>
          <a:bodyPr wrap="square" rtlCol="0">
            <a:spAutoFit/>
          </a:bodyPr>
          <a:lstStyle/>
          <a:p>
            <a:r>
              <a:rPr lang="en-US" sz="1150" b="1" dirty="0" smtClean="0"/>
              <a:t>SL</a:t>
            </a:r>
            <a:endParaRPr lang="en-US" sz="1150" b="1" dirty="0"/>
          </a:p>
        </p:txBody>
      </p:sp>
      <p:sp>
        <p:nvSpPr>
          <p:cNvPr id="98" name="TextBox 97"/>
          <p:cNvSpPr txBox="1"/>
          <p:nvPr/>
        </p:nvSpPr>
        <p:spPr>
          <a:xfrm>
            <a:off x="9980612" y="3733800"/>
            <a:ext cx="533400" cy="269304"/>
          </a:xfrm>
          <a:prstGeom prst="rect">
            <a:avLst/>
          </a:prstGeom>
          <a:noFill/>
        </p:spPr>
        <p:txBody>
          <a:bodyPr wrap="square" rtlCol="0">
            <a:spAutoFit/>
          </a:bodyPr>
          <a:lstStyle/>
          <a:p>
            <a:r>
              <a:rPr lang="en-US" sz="1150" b="1" dirty="0" smtClean="0"/>
              <a:t>COP</a:t>
            </a:r>
            <a:endParaRPr lang="en-US" sz="1150" b="1" dirty="0"/>
          </a:p>
        </p:txBody>
      </p:sp>
      <p:sp>
        <p:nvSpPr>
          <p:cNvPr id="99" name="TextBox 98"/>
          <p:cNvSpPr txBox="1"/>
          <p:nvPr/>
        </p:nvSpPr>
        <p:spPr>
          <a:xfrm>
            <a:off x="10056812" y="6019800"/>
            <a:ext cx="533400" cy="269304"/>
          </a:xfrm>
          <a:prstGeom prst="rect">
            <a:avLst/>
          </a:prstGeom>
          <a:noFill/>
        </p:spPr>
        <p:txBody>
          <a:bodyPr wrap="square" rtlCol="0">
            <a:spAutoFit/>
          </a:bodyPr>
          <a:lstStyle/>
          <a:p>
            <a:r>
              <a:rPr lang="en-US" sz="1150" b="1" dirty="0" smtClean="0"/>
              <a:t>COP</a:t>
            </a:r>
            <a:endParaRPr lang="en-US" sz="1150" b="1" dirty="0"/>
          </a:p>
        </p:txBody>
      </p:sp>
      <p:sp>
        <p:nvSpPr>
          <p:cNvPr id="100" name="TextBox 99"/>
          <p:cNvSpPr txBox="1"/>
          <p:nvPr/>
        </p:nvSpPr>
        <p:spPr>
          <a:xfrm>
            <a:off x="10514012" y="3733800"/>
            <a:ext cx="838200" cy="269304"/>
          </a:xfrm>
          <a:prstGeom prst="rect">
            <a:avLst/>
          </a:prstGeom>
          <a:noFill/>
        </p:spPr>
        <p:txBody>
          <a:bodyPr wrap="square" rtlCol="0">
            <a:spAutoFit/>
          </a:bodyPr>
          <a:lstStyle/>
          <a:p>
            <a:r>
              <a:rPr lang="en-US" sz="1150" b="1" dirty="0" smtClean="0"/>
              <a:t>2</a:t>
            </a:r>
            <a:r>
              <a:rPr lang="en-US" sz="1150" b="1" baseline="30000" dirty="0" smtClean="0"/>
              <a:t>ND</a:t>
            </a:r>
            <a:r>
              <a:rPr lang="en-US" sz="1150" b="1" dirty="0" smtClean="0"/>
              <a:t> ADV</a:t>
            </a:r>
            <a:endParaRPr lang="en-US" sz="1150" b="1" dirty="0"/>
          </a:p>
        </p:txBody>
      </p:sp>
      <p:sp>
        <p:nvSpPr>
          <p:cNvPr id="101" name="TextBox 100"/>
          <p:cNvSpPr txBox="1"/>
          <p:nvPr/>
        </p:nvSpPr>
        <p:spPr>
          <a:xfrm>
            <a:off x="6475412" y="4114800"/>
            <a:ext cx="2286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P</a:t>
            </a:r>
            <a:endParaRPr lang="en-US" sz="1600" dirty="0">
              <a:solidFill>
                <a:srgbClr val="FF7111"/>
              </a:solidFill>
              <a:latin typeface="Century Gothic" pitchFamily="34" charset="0"/>
            </a:endParaRPr>
          </a:p>
        </p:txBody>
      </p:sp>
      <p:sp>
        <p:nvSpPr>
          <p:cNvPr id="102" name="TextBox 101"/>
          <p:cNvSpPr txBox="1"/>
          <p:nvPr/>
        </p:nvSpPr>
        <p:spPr>
          <a:xfrm>
            <a:off x="7389812" y="41148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ER</a:t>
            </a:r>
            <a:endParaRPr lang="en-US" sz="1600" dirty="0">
              <a:solidFill>
                <a:srgbClr val="FF7111"/>
              </a:solidFill>
              <a:latin typeface="Century Gothic" pitchFamily="34" charset="0"/>
            </a:endParaRPr>
          </a:p>
        </p:txBody>
      </p:sp>
      <p:sp>
        <p:nvSpPr>
          <p:cNvPr id="103" name="TextBox 102"/>
          <p:cNvSpPr txBox="1"/>
          <p:nvPr/>
        </p:nvSpPr>
        <p:spPr>
          <a:xfrm>
            <a:off x="9675812" y="41148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LR</a:t>
            </a:r>
            <a:endParaRPr lang="en-US" sz="1600" dirty="0">
              <a:solidFill>
                <a:srgbClr val="FF7111"/>
              </a:solidFill>
              <a:latin typeface="Century Gothic" pitchFamily="34" charset="0"/>
            </a:endParaRPr>
          </a:p>
        </p:txBody>
      </p:sp>
      <p:sp>
        <p:nvSpPr>
          <p:cNvPr id="104" name="TextBox 103"/>
          <p:cNvSpPr txBox="1"/>
          <p:nvPr/>
        </p:nvSpPr>
        <p:spPr>
          <a:xfrm>
            <a:off x="10361612" y="41148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H</a:t>
            </a:r>
            <a:endParaRPr lang="en-US" sz="1600" dirty="0">
              <a:solidFill>
                <a:srgbClr val="FF7111"/>
              </a:solidFill>
              <a:latin typeface="Century Gothic" pitchFamily="34" charset="0"/>
            </a:endParaRPr>
          </a:p>
        </p:txBody>
      </p:sp>
      <p:cxnSp>
        <p:nvCxnSpPr>
          <p:cNvPr id="106" name="Straight Connector 105"/>
          <p:cNvCxnSpPr/>
          <p:nvPr/>
        </p:nvCxnSpPr>
        <p:spPr>
          <a:xfrm>
            <a:off x="7008812" y="4419600"/>
            <a:ext cx="2438400" cy="1588"/>
          </a:xfrm>
          <a:prstGeom prst="line">
            <a:avLst/>
          </a:prstGeom>
          <a:ln>
            <a:solidFill>
              <a:srgbClr val="FF711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475412" y="4876800"/>
            <a:ext cx="2286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P</a:t>
            </a:r>
            <a:endParaRPr lang="en-US" sz="1600" dirty="0">
              <a:solidFill>
                <a:srgbClr val="FF7111"/>
              </a:solidFill>
              <a:latin typeface="Century Gothic" pitchFamily="34" charset="0"/>
            </a:endParaRPr>
          </a:p>
        </p:txBody>
      </p:sp>
      <p:sp>
        <p:nvSpPr>
          <p:cNvPr id="109" name="TextBox 108"/>
          <p:cNvSpPr txBox="1"/>
          <p:nvPr/>
        </p:nvSpPr>
        <p:spPr>
          <a:xfrm>
            <a:off x="7085012" y="5562600"/>
            <a:ext cx="2286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P</a:t>
            </a:r>
            <a:endParaRPr lang="en-US" sz="1600" dirty="0">
              <a:solidFill>
                <a:srgbClr val="FF7111"/>
              </a:solidFill>
              <a:latin typeface="Century Gothic" pitchFamily="34" charset="0"/>
            </a:endParaRPr>
          </a:p>
        </p:txBody>
      </p:sp>
      <p:sp>
        <p:nvSpPr>
          <p:cNvPr id="110" name="TextBox 109"/>
          <p:cNvSpPr txBox="1"/>
          <p:nvPr/>
        </p:nvSpPr>
        <p:spPr>
          <a:xfrm>
            <a:off x="7770812" y="6172200"/>
            <a:ext cx="2286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P</a:t>
            </a:r>
            <a:endParaRPr lang="en-US" sz="1600" dirty="0">
              <a:solidFill>
                <a:srgbClr val="FF7111"/>
              </a:solidFill>
              <a:latin typeface="Century Gothic" pitchFamily="34" charset="0"/>
            </a:endParaRPr>
          </a:p>
        </p:txBody>
      </p:sp>
      <p:sp>
        <p:nvSpPr>
          <p:cNvPr id="111" name="TextBox 110"/>
          <p:cNvSpPr txBox="1"/>
          <p:nvPr/>
        </p:nvSpPr>
        <p:spPr>
          <a:xfrm>
            <a:off x="6932612" y="48768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ER</a:t>
            </a:r>
            <a:endParaRPr lang="en-US" sz="1600" dirty="0">
              <a:solidFill>
                <a:srgbClr val="FF7111"/>
              </a:solidFill>
              <a:latin typeface="Century Gothic" pitchFamily="34" charset="0"/>
            </a:endParaRPr>
          </a:p>
        </p:txBody>
      </p:sp>
      <p:sp>
        <p:nvSpPr>
          <p:cNvPr id="112" name="TextBox 111"/>
          <p:cNvSpPr txBox="1"/>
          <p:nvPr/>
        </p:nvSpPr>
        <p:spPr>
          <a:xfrm>
            <a:off x="7694612" y="55626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ER</a:t>
            </a:r>
            <a:endParaRPr lang="en-US" sz="1600" dirty="0">
              <a:solidFill>
                <a:srgbClr val="FF7111"/>
              </a:solidFill>
              <a:latin typeface="Century Gothic" pitchFamily="34" charset="0"/>
            </a:endParaRPr>
          </a:p>
        </p:txBody>
      </p:sp>
      <p:sp>
        <p:nvSpPr>
          <p:cNvPr id="113" name="TextBox 112"/>
          <p:cNvSpPr txBox="1"/>
          <p:nvPr/>
        </p:nvSpPr>
        <p:spPr>
          <a:xfrm>
            <a:off x="8380412" y="61722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ER</a:t>
            </a:r>
            <a:endParaRPr lang="en-US" sz="1600" dirty="0">
              <a:solidFill>
                <a:srgbClr val="FF7111"/>
              </a:solidFill>
              <a:latin typeface="Century Gothic" pitchFamily="34" charset="0"/>
            </a:endParaRPr>
          </a:p>
        </p:txBody>
      </p:sp>
      <p:sp>
        <p:nvSpPr>
          <p:cNvPr id="114" name="TextBox 113"/>
          <p:cNvSpPr txBox="1"/>
          <p:nvPr/>
        </p:nvSpPr>
        <p:spPr>
          <a:xfrm>
            <a:off x="7694612" y="48768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LR</a:t>
            </a:r>
            <a:endParaRPr lang="en-US" sz="1600" dirty="0">
              <a:solidFill>
                <a:srgbClr val="FF7111"/>
              </a:solidFill>
              <a:latin typeface="Century Gothic" pitchFamily="34" charset="0"/>
            </a:endParaRPr>
          </a:p>
        </p:txBody>
      </p:sp>
      <p:sp>
        <p:nvSpPr>
          <p:cNvPr id="115" name="TextBox 114"/>
          <p:cNvSpPr txBox="1"/>
          <p:nvPr/>
        </p:nvSpPr>
        <p:spPr>
          <a:xfrm>
            <a:off x="8304212" y="55626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LR</a:t>
            </a:r>
            <a:endParaRPr lang="en-US" sz="1600" dirty="0">
              <a:solidFill>
                <a:srgbClr val="FF7111"/>
              </a:solidFill>
              <a:latin typeface="Century Gothic" pitchFamily="34" charset="0"/>
            </a:endParaRPr>
          </a:p>
        </p:txBody>
      </p:sp>
      <p:sp>
        <p:nvSpPr>
          <p:cNvPr id="116" name="TextBox 115"/>
          <p:cNvSpPr txBox="1"/>
          <p:nvPr/>
        </p:nvSpPr>
        <p:spPr>
          <a:xfrm>
            <a:off x="8990012" y="61722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LR</a:t>
            </a:r>
            <a:endParaRPr lang="en-US" sz="1600" dirty="0">
              <a:solidFill>
                <a:srgbClr val="FF7111"/>
              </a:solidFill>
              <a:latin typeface="Century Gothic" pitchFamily="34" charset="0"/>
            </a:endParaRPr>
          </a:p>
        </p:txBody>
      </p:sp>
      <p:sp>
        <p:nvSpPr>
          <p:cNvPr id="117" name="TextBox 116"/>
          <p:cNvSpPr txBox="1"/>
          <p:nvPr/>
        </p:nvSpPr>
        <p:spPr>
          <a:xfrm>
            <a:off x="8304212" y="48768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H</a:t>
            </a:r>
            <a:endParaRPr lang="en-US" sz="1600" dirty="0">
              <a:solidFill>
                <a:srgbClr val="FF7111"/>
              </a:solidFill>
              <a:latin typeface="Century Gothic" pitchFamily="34" charset="0"/>
            </a:endParaRPr>
          </a:p>
        </p:txBody>
      </p:sp>
      <p:sp>
        <p:nvSpPr>
          <p:cNvPr id="118" name="TextBox 117"/>
          <p:cNvSpPr txBox="1"/>
          <p:nvPr/>
        </p:nvSpPr>
        <p:spPr>
          <a:xfrm>
            <a:off x="8990012" y="55626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H</a:t>
            </a:r>
            <a:endParaRPr lang="en-US" sz="1600" dirty="0">
              <a:solidFill>
                <a:srgbClr val="FF7111"/>
              </a:solidFill>
              <a:latin typeface="Century Gothic" pitchFamily="34" charset="0"/>
            </a:endParaRPr>
          </a:p>
        </p:txBody>
      </p:sp>
      <p:sp>
        <p:nvSpPr>
          <p:cNvPr id="119" name="TextBox 118"/>
          <p:cNvSpPr txBox="1"/>
          <p:nvPr/>
        </p:nvSpPr>
        <p:spPr>
          <a:xfrm>
            <a:off x="9675812" y="6172200"/>
            <a:ext cx="457200" cy="338554"/>
          </a:xfrm>
          <a:prstGeom prst="rect">
            <a:avLst/>
          </a:prstGeom>
          <a:noFill/>
        </p:spPr>
        <p:txBody>
          <a:bodyPr wrap="square" rtlCol="0">
            <a:spAutoFit/>
          </a:bodyPr>
          <a:lstStyle/>
          <a:p>
            <a:pPr algn="ctr"/>
            <a:r>
              <a:rPr lang="en-US" sz="1600" dirty="0" smtClean="0">
                <a:solidFill>
                  <a:srgbClr val="FF7111"/>
                </a:solidFill>
                <a:latin typeface="Century Gothic" pitchFamily="34" charset="0"/>
              </a:rPr>
              <a:t>H</a:t>
            </a:r>
            <a:endParaRPr lang="en-US" sz="1600" dirty="0">
              <a:solidFill>
                <a:srgbClr val="FF7111"/>
              </a:solidFill>
              <a:latin typeface="Century Gothic" pitchFamily="34" charset="0"/>
            </a:endParaRPr>
          </a:p>
        </p:txBody>
      </p:sp>
      <p:sp>
        <p:nvSpPr>
          <p:cNvPr id="107" name="TextBox 106"/>
          <p:cNvSpPr txBox="1"/>
          <p:nvPr/>
        </p:nvSpPr>
        <p:spPr>
          <a:xfrm>
            <a:off x="10666412" y="4648200"/>
            <a:ext cx="1522413" cy="2031325"/>
          </a:xfrm>
          <a:prstGeom prst="rect">
            <a:avLst/>
          </a:prstGeom>
          <a:noFill/>
          <a:ln>
            <a:noFill/>
          </a:ln>
        </p:spPr>
        <p:txBody>
          <a:bodyPr wrap="square" rtlCol="0">
            <a:spAutoFit/>
          </a:bodyPr>
          <a:lstStyle/>
          <a:p>
            <a:pPr algn="ctr"/>
            <a:r>
              <a:rPr lang="en-US" sz="1400" b="1" dirty="0" smtClean="0">
                <a:latin typeface="Ink Free" pitchFamily="66" charset="0"/>
              </a:rPr>
              <a:t>The theme of agriculture can be recognized in in every structure of a  reform line: ploughing, early rain, latter rain, and harvest.</a:t>
            </a:r>
            <a:endParaRPr lang="en-US" sz="1400" b="1" dirty="0">
              <a:latin typeface="Ink Free"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800" decel="100000"/>
                                        <p:tgtEl>
                                          <p:spTgt spid="33"/>
                                        </p:tgtEl>
                                      </p:cBhvr>
                                    </p:animEffect>
                                    <p:anim calcmode="lin" valueType="num">
                                      <p:cBhvr>
                                        <p:cTn id="15" dur="800" decel="100000" fill="hold"/>
                                        <p:tgtEl>
                                          <p:spTgt spid="33"/>
                                        </p:tgtEl>
                                        <p:attrNameLst>
                                          <p:attrName>style.rotation</p:attrName>
                                        </p:attrNameLst>
                                      </p:cBhvr>
                                      <p:tavLst>
                                        <p:tav tm="0">
                                          <p:val>
                                            <p:fltVal val="-90"/>
                                          </p:val>
                                        </p:tav>
                                        <p:tav tm="100000">
                                          <p:val>
                                            <p:fltVal val="0"/>
                                          </p:val>
                                        </p:tav>
                                      </p:tavLst>
                                    </p:anim>
                                    <p:anim calcmode="lin" valueType="num">
                                      <p:cBhvr>
                                        <p:cTn id="16" dur="800" decel="100000" fill="hold"/>
                                        <p:tgtEl>
                                          <p:spTgt spid="33"/>
                                        </p:tgtEl>
                                        <p:attrNameLst>
                                          <p:attrName>ppt_x</p:attrName>
                                        </p:attrNameLst>
                                      </p:cBhvr>
                                      <p:tavLst>
                                        <p:tav tm="0">
                                          <p:val>
                                            <p:strVal val="#ppt_x+0.4"/>
                                          </p:val>
                                        </p:tav>
                                        <p:tav tm="100000">
                                          <p:val>
                                            <p:strVal val="#ppt_x-0.05"/>
                                          </p:val>
                                        </p:tav>
                                      </p:tavLst>
                                    </p:anim>
                                    <p:anim calcmode="lin" valueType="num">
                                      <p:cBhvr>
                                        <p:cTn id="17" dur="800" decel="100000" fill="hold"/>
                                        <p:tgtEl>
                                          <p:spTgt spid="3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800" decel="100000"/>
                                        <p:tgtEl>
                                          <p:spTgt spid="34"/>
                                        </p:tgtEl>
                                      </p:cBhvr>
                                    </p:animEffect>
                                    <p:anim calcmode="lin" valueType="num">
                                      <p:cBhvr>
                                        <p:cTn id="25" dur="800" decel="100000" fill="hold"/>
                                        <p:tgtEl>
                                          <p:spTgt spid="34"/>
                                        </p:tgtEl>
                                        <p:attrNameLst>
                                          <p:attrName>style.rotation</p:attrName>
                                        </p:attrNameLst>
                                      </p:cBhvr>
                                      <p:tavLst>
                                        <p:tav tm="0">
                                          <p:val>
                                            <p:fltVal val="-90"/>
                                          </p:val>
                                        </p:tav>
                                        <p:tav tm="100000">
                                          <p:val>
                                            <p:fltVal val="0"/>
                                          </p:val>
                                        </p:tav>
                                      </p:tavLst>
                                    </p:anim>
                                    <p:anim calcmode="lin" valueType="num">
                                      <p:cBhvr>
                                        <p:cTn id="26" dur="800" decel="100000" fill="hold"/>
                                        <p:tgtEl>
                                          <p:spTgt spid="34"/>
                                        </p:tgtEl>
                                        <p:attrNameLst>
                                          <p:attrName>ppt_x</p:attrName>
                                        </p:attrNameLst>
                                      </p:cBhvr>
                                      <p:tavLst>
                                        <p:tav tm="0">
                                          <p:val>
                                            <p:strVal val="#ppt_x+0.4"/>
                                          </p:val>
                                        </p:tav>
                                        <p:tav tm="100000">
                                          <p:val>
                                            <p:strVal val="#ppt_x-0.05"/>
                                          </p:val>
                                        </p:tav>
                                      </p:tavLst>
                                    </p:anim>
                                    <p:anim calcmode="lin" valueType="num">
                                      <p:cBhvr>
                                        <p:cTn id="27" dur="800" decel="100000" fill="hold"/>
                                        <p:tgtEl>
                                          <p:spTgt spid="3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800" decel="100000"/>
                                        <p:tgtEl>
                                          <p:spTgt spid="35"/>
                                        </p:tgtEl>
                                      </p:cBhvr>
                                    </p:animEffect>
                                    <p:anim calcmode="lin" valueType="num">
                                      <p:cBhvr>
                                        <p:cTn id="35" dur="800" decel="100000" fill="hold"/>
                                        <p:tgtEl>
                                          <p:spTgt spid="35"/>
                                        </p:tgtEl>
                                        <p:attrNameLst>
                                          <p:attrName>style.rotation</p:attrName>
                                        </p:attrNameLst>
                                      </p:cBhvr>
                                      <p:tavLst>
                                        <p:tav tm="0">
                                          <p:val>
                                            <p:fltVal val="-90"/>
                                          </p:val>
                                        </p:tav>
                                        <p:tav tm="100000">
                                          <p:val>
                                            <p:fltVal val="0"/>
                                          </p:val>
                                        </p:tav>
                                      </p:tavLst>
                                    </p:anim>
                                    <p:anim calcmode="lin" valueType="num">
                                      <p:cBhvr>
                                        <p:cTn id="36" dur="800" decel="100000" fill="hold"/>
                                        <p:tgtEl>
                                          <p:spTgt spid="35"/>
                                        </p:tgtEl>
                                        <p:attrNameLst>
                                          <p:attrName>ppt_x</p:attrName>
                                        </p:attrNameLst>
                                      </p:cBhvr>
                                      <p:tavLst>
                                        <p:tav tm="0">
                                          <p:val>
                                            <p:strVal val="#ppt_x+0.4"/>
                                          </p:val>
                                        </p:tav>
                                        <p:tav tm="100000">
                                          <p:val>
                                            <p:strVal val="#ppt_x-0.05"/>
                                          </p:val>
                                        </p:tav>
                                      </p:tavLst>
                                    </p:anim>
                                    <p:anim calcmode="lin" valueType="num">
                                      <p:cBhvr>
                                        <p:cTn id="37" dur="800" decel="100000" fill="hold"/>
                                        <p:tgtEl>
                                          <p:spTgt spid="3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800" decel="100000"/>
                                        <p:tgtEl>
                                          <p:spTgt spid="36"/>
                                        </p:tgtEl>
                                      </p:cBhvr>
                                    </p:animEffect>
                                    <p:anim calcmode="lin" valueType="num">
                                      <p:cBhvr>
                                        <p:cTn id="45" dur="800" decel="100000" fill="hold"/>
                                        <p:tgtEl>
                                          <p:spTgt spid="36"/>
                                        </p:tgtEl>
                                        <p:attrNameLst>
                                          <p:attrName>style.rotation</p:attrName>
                                        </p:attrNameLst>
                                      </p:cBhvr>
                                      <p:tavLst>
                                        <p:tav tm="0">
                                          <p:val>
                                            <p:fltVal val="-90"/>
                                          </p:val>
                                        </p:tav>
                                        <p:tav tm="100000">
                                          <p:val>
                                            <p:fltVal val="0"/>
                                          </p:val>
                                        </p:tav>
                                      </p:tavLst>
                                    </p:anim>
                                    <p:anim calcmode="lin" valueType="num">
                                      <p:cBhvr>
                                        <p:cTn id="46" dur="800" decel="100000" fill="hold"/>
                                        <p:tgtEl>
                                          <p:spTgt spid="36"/>
                                        </p:tgtEl>
                                        <p:attrNameLst>
                                          <p:attrName>ppt_x</p:attrName>
                                        </p:attrNameLst>
                                      </p:cBhvr>
                                      <p:tavLst>
                                        <p:tav tm="0">
                                          <p:val>
                                            <p:strVal val="#ppt_x+0.4"/>
                                          </p:val>
                                        </p:tav>
                                        <p:tav tm="100000">
                                          <p:val>
                                            <p:strVal val="#ppt_x-0.05"/>
                                          </p:val>
                                        </p:tav>
                                      </p:tavLst>
                                    </p:anim>
                                    <p:anim calcmode="lin" valueType="num">
                                      <p:cBhvr>
                                        <p:cTn id="47" dur="800" decel="100000" fill="hold"/>
                                        <p:tgtEl>
                                          <p:spTgt spid="36"/>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ppt_x</p:attrName>
                                        </p:attrNameLst>
                                      </p:cBhvr>
                                      <p:tavLst>
                                        <p:tav tm="0">
                                          <p:val>
                                            <p:strVal val="#ppt_x-.2"/>
                                          </p:val>
                                        </p:tav>
                                        <p:tav tm="100000">
                                          <p:val>
                                            <p:strVal val="#ppt_x"/>
                                          </p:val>
                                        </p:tav>
                                      </p:tavLst>
                                    </p:anim>
                                    <p:anim calcmode="lin" valueType="num">
                                      <p:cBhvr>
                                        <p:cTn id="5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20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0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20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20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37" presetClass="entr" presetSubtype="0" fill="hold" nodeType="click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900" decel="100000" fill="hold"/>
                                        <p:tgtEl>
                                          <p:spTgt spid="39"/>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39"/>
                                        </p:tgtEl>
                                      </p:cBhvr>
                                    </p:animEffect>
                                    <p:animScale>
                                      <p:cBhvr>
                                        <p:cTn id="124" dur="250" autoRev="1" fill="hold"/>
                                        <p:tgtEl>
                                          <p:spTgt spid="39"/>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dissolve">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07"/>
                                        </p:tgtEl>
                                        <p:attrNameLst>
                                          <p:attrName>style.visibility</p:attrName>
                                        </p:attrNameLst>
                                      </p:cBhvr>
                                      <p:to>
                                        <p:strVal val="visible"/>
                                      </p:to>
                                    </p:set>
                                    <p:animEffect transition="in" filter="fade">
                                      <p:cBhvr>
                                        <p:cTn id="134" dur="1000"/>
                                        <p:tgtEl>
                                          <p:spTgt spid="107"/>
                                        </p:tgtEl>
                                      </p:cBhvr>
                                    </p:animEffect>
                                    <p:anim calcmode="lin" valueType="num">
                                      <p:cBhvr>
                                        <p:cTn id="135" dur="1000" fill="hold"/>
                                        <p:tgtEl>
                                          <p:spTgt spid="107"/>
                                        </p:tgtEl>
                                        <p:attrNameLst>
                                          <p:attrName>ppt_x</p:attrName>
                                        </p:attrNameLst>
                                      </p:cBhvr>
                                      <p:tavLst>
                                        <p:tav tm="0">
                                          <p:val>
                                            <p:strVal val="#ppt_x"/>
                                          </p:val>
                                        </p:tav>
                                        <p:tav tm="100000">
                                          <p:val>
                                            <p:strVal val="#ppt_x"/>
                                          </p:val>
                                        </p:tav>
                                      </p:tavLst>
                                    </p:anim>
                                    <p:anim calcmode="lin" valueType="num">
                                      <p:cBhvr>
                                        <p:cTn id="13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P spid="29" grpId="0" animBg="1"/>
      <p:bldP spid="33" grpId="0"/>
      <p:bldP spid="34" grpId="0"/>
      <p:bldP spid="35" grpId="0"/>
      <p:bldP spid="36" grpId="0"/>
      <p:bldP spid="37" grpId="0"/>
      <p:bldP spid="38" grpId="1"/>
      <p:bldP spid="40"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8991600" cy="1143000"/>
          </a:xfrm>
        </p:spPr>
        <p:txBody>
          <a:bodyPr/>
          <a:lstStyle/>
          <a:p>
            <a:r>
              <a:rPr lang="en-US" dirty="0" smtClean="0">
                <a:latin typeface="Bernard MT Condensed" pitchFamily="18" charset="0"/>
              </a:rPr>
              <a:t>A Repeating Pattern</a:t>
            </a:r>
            <a:endParaRPr lang="en-US" dirty="0">
              <a:latin typeface="Bernard MT Condensed" pitchFamily="18" charset="0"/>
            </a:endParaRPr>
          </a:p>
        </p:txBody>
      </p:sp>
      <p:cxnSp>
        <p:nvCxnSpPr>
          <p:cNvPr id="3" name="Straight Connector 2"/>
          <p:cNvCxnSpPr/>
          <p:nvPr/>
        </p:nvCxnSpPr>
        <p:spPr>
          <a:xfrm rot="5400000">
            <a:off x="4303712" y="5218906"/>
            <a:ext cx="3277394" cy="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942012" y="3581400"/>
            <a:ext cx="6246813"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8012" y="2819400"/>
            <a:ext cx="838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12712" y="2324100"/>
            <a:ext cx="991394" cy="794"/>
          </a:xfrm>
          <a:prstGeom prst="line">
            <a:avLst/>
          </a:prstGeom>
          <a:ln w="28575">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093912" y="2324100"/>
            <a:ext cx="991394" cy="794"/>
          </a:xfrm>
          <a:prstGeom prst="line">
            <a:avLst/>
          </a:prstGeom>
          <a:ln w="28575">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075112" y="2324100"/>
            <a:ext cx="991394" cy="794"/>
          </a:xfrm>
          <a:prstGeom prst="line">
            <a:avLst/>
          </a:prstGeom>
          <a:ln w="28575">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208712" y="2324100"/>
            <a:ext cx="991394" cy="794"/>
          </a:xfrm>
          <a:prstGeom prst="line">
            <a:avLst/>
          </a:prstGeom>
          <a:ln w="28575">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8494712" y="2324100"/>
            <a:ext cx="991394" cy="794"/>
          </a:xfrm>
          <a:prstGeom prst="line">
            <a:avLst/>
          </a:prstGeom>
          <a:ln w="28575">
            <a:solidFill>
              <a:schemeClr val="tx1"/>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9132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5990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9706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6564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9518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38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1616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923609" y="2514203"/>
            <a:ext cx="6103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flipH="1">
            <a:off x="3032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B</a:t>
            </a:r>
            <a:endParaRPr lang="en-US" sz="2000" b="1" dirty="0">
              <a:solidFill>
                <a:srgbClr val="14FC1F"/>
              </a:solidFill>
              <a:latin typeface="Baskerville Old Face" pitchFamily="18" charset="0"/>
            </a:endParaRPr>
          </a:p>
        </p:txBody>
      </p:sp>
      <p:sp>
        <p:nvSpPr>
          <p:cNvPr id="27" name="TextBox 26"/>
          <p:cNvSpPr txBox="1"/>
          <p:nvPr/>
        </p:nvSpPr>
        <p:spPr>
          <a:xfrm flipH="1">
            <a:off x="9128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C</a:t>
            </a:r>
            <a:endParaRPr lang="en-US" sz="2000" b="1" dirty="0">
              <a:solidFill>
                <a:srgbClr val="14FC1F"/>
              </a:solidFill>
              <a:latin typeface="Baskerville Old Face" pitchFamily="18" charset="0"/>
            </a:endParaRPr>
          </a:p>
        </p:txBody>
      </p:sp>
      <p:sp>
        <p:nvSpPr>
          <p:cNvPr id="28" name="TextBox 27"/>
          <p:cNvSpPr txBox="1"/>
          <p:nvPr/>
        </p:nvSpPr>
        <p:spPr>
          <a:xfrm flipH="1">
            <a:off x="15986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E</a:t>
            </a:r>
            <a:endParaRPr lang="en-US" sz="2000" b="1" dirty="0">
              <a:solidFill>
                <a:srgbClr val="14FC1F"/>
              </a:solidFill>
              <a:latin typeface="Baskerville Old Face" pitchFamily="18" charset="0"/>
            </a:endParaRPr>
          </a:p>
        </p:txBody>
      </p:sp>
      <p:sp>
        <p:nvSpPr>
          <p:cNvPr id="29" name="TextBox 28"/>
          <p:cNvSpPr txBox="1"/>
          <p:nvPr/>
        </p:nvSpPr>
        <p:spPr>
          <a:xfrm>
            <a:off x="150812" y="1219200"/>
            <a:ext cx="1143000" cy="304800"/>
          </a:xfrm>
          <a:prstGeom prst="rect">
            <a:avLst/>
          </a:prstGeom>
          <a:noFill/>
        </p:spPr>
        <p:txBody>
          <a:bodyPr wrap="square" rtlCol="0">
            <a:spAutoFit/>
          </a:bodyPr>
          <a:lstStyle/>
          <a:p>
            <a:pPr algn="ctr"/>
            <a:r>
              <a:rPr lang="en-US" sz="1400" b="1" dirty="0" smtClean="0">
                <a:solidFill>
                  <a:srgbClr val="B64BFF"/>
                </a:solidFill>
              </a:rPr>
              <a:t>Unsealing</a:t>
            </a:r>
            <a:endParaRPr lang="en-US" sz="1400" b="1" dirty="0">
              <a:solidFill>
                <a:srgbClr val="B64BFF"/>
              </a:solidFill>
            </a:endParaRPr>
          </a:p>
        </p:txBody>
      </p:sp>
      <p:sp>
        <p:nvSpPr>
          <p:cNvPr id="30" name="TextBox 29"/>
          <p:cNvSpPr txBox="1"/>
          <p:nvPr/>
        </p:nvSpPr>
        <p:spPr>
          <a:xfrm>
            <a:off x="227012" y="1447800"/>
            <a:ext cx="838200" cy="307777"/>
          </a:xfrm>
          <a:prstGeom prst="rect">
            <a:avLst/>
          </a:prstGeom>
          <a:noFill/>
        </p:spPr>
        <p:txBody>
          <a:bodyPr wrap="square" rtlCol="0">
            <a:spAutoFit/>
          </a:bodyPr>
          <a:lstStyle/>
          <a:p>
            <a:pPr algn="ctr"/>
            <a:r>
              <a:rPr lang="en-US" sz="1400" b="1" dirty="0" smtClean="0">
                <a:solidFill>
                  <a:srgbClr val="FFFF05"/>
                </a:solidFill>
              </a:rPr>
              <a:t>TEST</a:t>
            </a:r>
            <a:endParaRPr lang="en-US" sz="1400" b="1" dirty="0">
              <a:solidFill>
                <a:srgbClr val="FFFF05"/>
              </a:solidFill>
            </a:endParaRPr>
          </a:p>
        </p:txBody>
      </p:sp>
      <p:sp>
        <p:nvSpPr>
          <p:cNvPr id="31" name="TextBox 30"/>
          <p:cNvSpPr txBox="1"/>
          <p:nvPr/>
        </p:nvSpPr>
        <p:spPr>
          <a:xfrm>
            <a:off x="2055812" y="1219200"/>
            <a:ext cx="1143000" cy="304800"/>
          </a:xfrm>
          <a:prstGeom prst="rect">
            <a:avLst/>
          </a:prstGeom>
          <a:noFill/>
        </p:spPr>
        <p:txBody>
          <a:bodyPr wrap="square" rtlCol="0">
            <a:spAutoFit/>
          </a:bodyPr>
          <a:lstStyle/>
          <a:p>
            <a:pPr algn="ctr"/>
            <a:r>
              <a:rPr lang="en-US" sz="1400" b="1" dirty="0" smtClean="0">
                <a:solidFill>
                  <a:srgbClr val="B64BFF"/>
                </a:solidFill>
              </a:rPr>
              <a:t>Unsealing</a:t>
            </a:r>
            <a:endParaRPr lang="en-US" sz="1400" b="1" dirty="0">
              <a:solidFill>
                <a:srgbClr val="B64BFF"/>
              </a:solidFill>
            </a:endParaRPr>
          </a:p>
        </p:txBody>
      </p:sp>
      <p:sp>
        <p:nvSpPr>
          <p:cNvPr id="32" name="TextBox 31"/>
          <p:cNvSpPr txBox="1"/>
          <p:nvPr/>
        </p:nvSpPr>
        <p:spPr>
          <a:xfrm>
            <a:off x="2208212" y="1447800"/>
            <a:ext cx="838200" cy="307777"/>
          </a:xfrm>
          <a:prstGeom prst="rect">
            <a:avLst/>
          </a:prstGeom>
          <a:noFill/>
        </p:spPr>
        <p:txBody>
          <a:bodyPr wrap="square" rtlCol="0">
            <a:spAutoFit/>
          </a:bodyPr>
          <a:lstStyle/>
          <a:p>
            <a:pPr algn="ctr"/>
            <a:r>
              <a:rPr lang="en-US" sz="1400" b="1" dirty="0" smtClean="0">
                <a:solidFill>
                  <a:srgbClr val="FFFF05"/>
                </a:solidFill>
              </a:rPr>
              <a:t>TEST</a:t>
            </a:r>
            <a:endParaRPr lang="en-US" sz="1400" b="1" dirty="0">
              <a:solidFill>
                <a:srgbClr val="FFFF05"/>
              </a:solidFill>
            </a:endParaRPr>
          </a:p>
        </p:txBody>
      </p:sp>
      <p:cxnSp>
        <p:nvCxnSpPr>
          <p:cNvPr id="34" name="Straight Connector 33"/>
          <p:cNvCxnSpPr/>
          <p:nvPr/>
        </p:nvCxnSpPr>
        <p:spPr>
          <a:xfrm flipV="1">
            <a:off x="684212" y="2438400"/>
            <a:ext cx="1219200" cy="3048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65212" y="1905000"/>
            <a:ext cx="457200" cy="276999"/>
          </a:xfrm>
          <a:prstGeom prst="rect">
            <a:avLst/>
          </a:prstGeom>
          <a:noFill/>
        </p:spPr>
        <p:txBody>
          <a:bodyPr wrap="square" rtlCol="0">
            <a:spAutoFit/>
          </a:bodyPr>
          <a:lstStyle/>
          <a:p>
            <a:r>
              <a:rPr lang="en-US" sz="1200" dirty="0" smtClean="0">
                <a:solidFill>
                  <a:srgbClr val="00B6F6"/>
                </a:solidFill>
              </a:rPr>
              <a:t>IOK</a:t>
            </a:r>
            <a:endParaRPr lang="en-US" sz="1200" dirty="0">
              <a:solidFill>
                <a:srgbClr val="00B6F6"/>
              </a:solidFill>
            </a:endParaRPr>
          </a:p>
        </p:txBody>
      </p:sp>
      <p:sp>
        <p:nvSpPr>
          <p:cNvPr id="36" name="TextBox 35"/>
          <p:cNvSpPr txBox="1"/>
          <p:nvPr/>
        </p:nvSpPr>
        <p:spPr>
          <a:xfrm>
            <a:off x="1674812" y="1905000"/>
            <a:ext cx="609600" cy="276999"/>
          </a:xfrm>
          <a:prstGeom prst="rect">
            <a:avLst/>
          </a:prstGeom>
          <a:noFill/>
        </p:spPr>
        <p:txBody>
          <a:bodyPr wrap="square" rtlCol="0">
            <a:spAutoFit/>
          </a:bodyPr>
          <a:lstStyle/>
          <a:p>
            <a:r>
              <a:rPr lang="en-US" sz="1200" dirty="0" smtClean="0">
                <a:solidFill>
                  <a:srgbClr val="00B0F0"/>
                </a:solidFill>
              </a:rPr>
              <a:t>Form</a:t>
            </a:r>
            <a:endParaRPr lang="en-US" sz="1200" dirty="0">
              <a:solidFill>
                <a:srgbClr val="00B0F0"/>
              </a:solidFill>
            </a:endParaRPr>
          </a:p>
        </p:txBody>
      </p:sp>
      <p:sp>
        <p:nvSpPr>
          <p:cNvPr id="38" name="TextBox 37"/>
          <p:cNvSpPr txBox="1"/>
          <p:nvPr/>
        </p:nvSpPr>
        <p:spPr>
          <a:xfrm>
            <a:off x="3046412" y="1905000"/>
            <a:ext cx="457200" cy="276999"/>
          </a:xfrm>
          <a:prstGeom prst="rect">
            <a:avLst/>
          </a:prstGeom>
          <a:noFill/>
        </p:spPr>
        <p:txBody>
          <a:bodyPr wrap="square" rtlCol="0">
            <a:spAutoFit/>
          </a:bodyPr>
          <a:lstStyle/>
          <a:p>
            <a:r>
              <a:rPr lang="en-US" sz="1200" dirty="0" smtClean="0">
                <a:solidFill>
                  <a:srgbClr val="00B6F6"/>
                </a:solidFill>
              </a:rPr>
              <a:t>IOK</a:t>
            </a:r>
            <a:endParaRPr lang="en-US" sz="1200" dirty="0">
              <a:solidFill>
                <a:srgbClr val="00B6F6"/>
              </a:solidFill>
            </a:endParaRPr>
          </a:p>
        </p:txBody>
      </p:sp>
      <p:sp>
        <p:nvSpPr>
          <p:cNvPr id="39" name="TextBox 38"/>
          <p:cNvSpPr txBox="1"/>
          <p:nvPr/>
        </p:nvSpPr>
        <p:spPr>
          <a:xfrm>
            <a:off x="5027612" y="1905000"/>
            <a:ext cx="457200" cy="276999"/>
          </a:xfrm>
          <a:prstGeom prst="rect">
            <a:avLst/>
          </a:prstGeom>
          <a:noFill/>
        </p:spPr>
        <p:txBody>
          <a:bodyPr wrap="square" rtlCol="0">
            <a:spAutoFit/>
          </a:bodyPr>
          <a:lstStyle/>
          <a:p>
            <a:r>
              <a:rPr lang="en-US" sz="1200" dirty="0" smtClean="0">
                <a:solidFill>
                  <a:srgbClr val="00B6F6"/>
                </a:solidFill>
              </a:rPr>
              <a:t>IOK</a:t>
            </a:r>
            <a:endParaRPr lang="en-US" sz="1200" dirty="0">
              <a:solidFill>
                <a:srgbClr val="00B6F6"/>
              </a:solidFill>
            </a:endParaRPr>
          </a:p>
        </p:txBody>
      </p:sp>
      <p:sp>
        <p:nvSpPr>
          <p:cNvPr id="40" name="TextBox 39"/>
          <p:cNvSpPr txBox="1"/>
          <p:nvPr/>
        </p:nvSpPr>
        <p:spPr>
          <a:xfrm>
            <a:off x="7237412" y="1905000"/>
            <a:ext cx="457200" cy="276999"/>
          </a:xfrm>
          <a:prstGeom prst="rect">
            <a:avLst/>
          </a:prstGeom>
          <a:noFill/>
        </p:spPr>
        <p:txBody>
          <a:bodyPr wrap="square" rtlCol="0">
            <a:spAutoFit/>
          </a:bodyPr>
          <a:lstStyle/>
          <a:p>
            <a:r>
              <a:rPr lang="en-US" sz="1200" dirty="0" smtClean="0">
                <a:solidFill>
                  <a:srgbClr val="00B6F6"/>
                </a:solidFill>
              </a:rPr>
              <a:t>IOK</a:t>
            </a:r>
            <a:endParaRPr lang="en-US" sz="1200" dirty="0">
              <a:solidFill>
                <a:srgbClr val="00B6F6"/>
              </a:solidFill>
            </a:endParaRPr>
          </a:p>
        </p:txBody>
      </p:sp>
      <p:sp>
        <p:nvSpPr>
          <p:cNvPr id="41" name="TextBox 40"/>
          <p:cNvSpPr txBox="1"/>
          <p:nvPr/>
        </p:nvSpPr>
        <p:spPr>
          <a:xfrm>
            <a:off x="3732212" y="1905000"/>
            <a:ext cx="609600" cy="276999"/>
          </a:xfrm>
          <a:prstGeom prst="rect">
            <a:avLst/>
          </a:prstGeom>
          <a:noFill/>
        </p:spPr>
        <p:txBody>
          <a:bodyPr wrap="square" rtlCol="0">
            <a:spAutoFit/>
          </a:bodyPr>
          <a:lstStyle/>
          <a:p>
            <a:r>
              <a:rPr lang="en-US" sz="1200" dirty="0" smtClean="0">
                <a:solidFill>
                  <a:srgbClr val="00B0F0"/>
                </a:solidFill>
              </a:rPr>
              <a:t>Form</a:t>
            </a:r>
            <a:endParaRPr lang="en-US" sz="1200" dirty="0">
              <a:solidFill>
                <a:srgbClr val="00B0F0"/>
              </a:solidFill>
            </a:endParaRPr>
          </a:p>
        </p:txBody>
      </p:sp>
      <p:sp>
        <p:nvSpPr>
          <p:cNvPr id="42" name="TextBox 41"/>
          <p:cNvSpPr txBox="1"/>
          <p:nvPr/>
        </p:nvSpPr>
        <p:spPr>
          <a:xfrm>
            <a:off x="5789612" y="1905000"/>
            <a:ext cx="609600" cy="276999"/>
          </a:xfrm>
          <a:prstGeom prst="rect">
            <a:avLst/>
          </a:prstGeom>
          <a:noFill/>
        </p:spPr>
        <p:txBody>
          <a:bodyPr wrap="square" rtlCol="0">
            <a:spAutoFit/>
          </a:bodyPr>
          <a:lstStyle/>
          <a:p>
            <a:r>
              <a:rPr lang="en-US" sz="1200" dirty="0" smtClean="0">
                <a:solidFill>
                  <a:srgbClr val="00B0F0"/>
                </a:solidFill>
              </a:rPr>
              <a:t>Form</a:t>
            </a:r>
            <a:endParaRPr lang="en-US" sz="1200" dirty="0">
              <a:solidFill>
                <a:srgbClr val="00B0F0"/>
              </a:solidFill>
            </a:endParaRPr>
          </a:p>
        </p:txBody>
      </p:sp>
      <p:sp>
        <p:nvSpPr>
          <p:cNvPr id="43" name="TextBox 42"/>
          <p:cNvSpPr txBox="1"/>
          <p:nvPr/>
        </p:nvSpPr>
        <p:spPr>
          <a:xfrm>
            <a:off x="7999412" y="1905000"/>
            <a:ext cx="609600" cy="276999"/>
          </a:xfrm>
          <a:prstGeom prst="rect">
            <a:avLst/>
          </a:prstGeom>
          <a:noFill/>
        </p:spPr>
        <p:txBody>
          <a:bodyPr wrap="square" rtlCol="0">
            <a:spAutoFit/>
          </a:bodyPr>
          <a:lstStyle/>
          <a:p>
            <a:r>
              <a:rPr lang="en-US" sz="1200" dirty="0" smtClean="0">
                <a:solidFill>
                  <a:srgbClr val="00B0F0"/>
                </a:solidFill>
              </a:rPr>
              <a:t>Form</a:t>
            </a:r>
            <a:endParaRPr lang="en-US" sz="1200" dirty="0">
              <a:solidFill>
                <a:srgbClr val="00B0F0"/>
              </a:solidFill>
            </a:endParaRPr>
          </a:p>
        </p:txBody>
      </p:sp>
      <p:sp>
        <p:nvSpPr>
          <p:cNvPr id="44" name="TextBox 43"/>
          <p:cNvSpPr txBox="1"/>
          <p:nvPr/>
        </p:nvSpPr>
        <p:spPr>
          <a:xfrm>
            <a:off x="4037012" y="1219200"/>
            <a:ext cx="1143000" cy="304800"/>
          </a:xfrm>
          <a:prstGeom prst="rect">
            <a:avLst/>
          </a:prstGeom>
          <a:noFill/>
        </p:spPr>
        <p:txBody>
          <a:bodyPr wrap="square" rtlCol="0">
            <a:spAutoFit/>
          </a:bodyPr>
          <a:lstStyle/>
          <a:p>
            <a:pPr algn="ctr"/>
            <a:r>
              <a:rPr lang="en-US" sz="1400" b="1" dirty="0" smtClean="0">
                <a:solidFill>
                  <a:srgbClr val="B64BFF"/>
                </a:solidFill>
              </a:rPr>
              <a:t>Unsealing</a:t>
            </a:r>
            <a:endParaRPr lang="en-US" sz="1400" b="1" dirty="0">
              <a:solidFill>
                <a:srgbClr val="B64BFF"/>
              </a:solidFill>
            </a:endParaRPr>
          </a:p>
        </p:txBody>
      </p:sp>
      <p:sp>
        <p:nvSpPr>
          <p:cNvPr id="45" name="TextBox 44"/>
          <p:cNvSpPr txBox="1"/>
          <p:nvPr/>
        </p:nvSpPr>
        <p:spPr>
          <a:xfrm>
            <a:off x="6170612" y="1219200"/>
            <a:ext cx="1143000" cy="304800"/>
          </a:xfrm>
          <a:prstGeom prst="rect">
            <a:avLst/>
          </a:prstGeom>
          <a:noFill/>
        </p:spPr>
        <p:txBody>
          <a:bodyPr wrap="square" rtlCol="0">
            <a:spAutoFit/>
          </a:bodyPr>
          <a:lstStyle/>
          <a:p>
            <a:pPr algn="ctr"/>
            <a:r>
              <a:rPr lang="en-US" sz="1400" b="1" dirty="0" smtClean="0">
                <a:solidFill>
                  <a:srgbClr val="B64BFF"/>
                </a:solidFill>
              </a:rPr>
              <a:t>Unsealing</a:t>
            </a:r>
            <a:endParaRPr lang="en-US" sz="1400" b="1" dirty="0">
              <a:solidFill>
                <a:srgbClr val="B64BFF"/>
              </a:solidFill>
            </a:endParaRPr>
          </a:p>
        </p:txBody>
      </p:sp>
      <p:sp>
        <p:nvSpPr>
          <p:cNvPr id="46" name="TextBox 45"/>
          <p:cNvSpPr txBox="1"/>
          <p:nvPr/>
        </p:nvSpPr>
        <p:spPr>
          <a:xfrm>
            <a:off x="8456612" y="1219200"/>
            <a:ext cx="1143000" cy="304800"/>
          </a:xfrm>
          <a:prstGeom prst="rect">
            <a:avLst/>
          </a:prstGeom>
          <a:noFill/>
        </p:spPr>
        <p:txBody>
          <a:bodyPr wrap="square" rtlCol="0">
            <a:spAutoFit/>
          </a:bodyPr>
          <a:lstStyle/>
          <a:p>
            <a:pPr algn="ctr"/>
            <a:r>
              <a:rPr lang="en-US" sz="1400" b="1" dirty="0" smtClean="0">
                <a:solidFill>
                  <a:srgbClr val="B64BFF"/>
                </a:solidFill>
              </a:rPr>
              <a:t>Unsealing</a:t>
            </a:r>
            <a:endParaRPr lang="en-US" sz="1400" b="1" dirty="0">
              <a:solidFill>
                <a:srgbClr val="B64BFF"/>
              </a:solidFill>
            </a:endParaRPr>
          </a:p>
        </p:txBody>
      </p:sp>
      <p:sp>
        <p:nvSpPr>
          <p:cNvPr id="47" name="TextBox 46"/>
          <p:cNvSpPr txBox="1"/>
          <p:nvPr/>
        </p:nvSpPr>
        <p:spPr>
          <a:xfrm>
            <a:off x="4189412" y="1447800"/>
            <a:ext cx="838200" cy="307777"/>
          </a:xfrm>
          <a:prstGeom prst="rect">
            <a:avLst/>
          </a:prstGeom>
          <a:noFill/>
        </p:spPr>
        <p:txBody>
          <a:bodyPr wrap="square" rtlCol="0">
            <a:spAutoFit/>
          </a:bodyPr>
          <a:lstStyle/>
          <a:p>
            <a:pPr algn="ctr"/>
            <a:r>
              <a:rPr lang="en-US" sz="1400" b="1" dirty="0" smtClean="0">
                <a:solidFill>
                  <a:srgbClr val="FFFF05"/>
                </a:solidFill>
              </a:rPr>
              <a:t>TEST</a:t>
            </a:r>
            <a:endParaRPr lang="en-US" sz="1400" b="1" dirty="0">
              <a:solidFill>
                <a:srgbClr val="FFFF05"/>
              </a:solidFill>
            </a:endParaRPr>
          </a:p>
        </p:txBody>
      </p:sp>
      <p:sp>
        <p:nvSpPr>
          <p:cNvPr id="48" name="TextBox 47"/>
          <p:cNvSpPr txBox="1"/>
          <p:nvPr/>
        </p:nvSpPr>
        <p:spPr>
          <a:xfrm>
            <a:off x="6323012" y="1447800"/>
            <a:ext cx="838200" cy="307777"/>
          </a:xfrm>
          <a:prstGeom prst="rect">
            <a:avLst/>
          </a:prstGeom>
          <a:noFill/>
        </p:spPr>
        <p:txBody>
          <a:bodyPr wrap="square" rtlCol="0">
            <a:spAutoFit/>
          </a:bodyPr>
          <a:lstStyle/>
          <a:p>
            <a:pPr algn="ctr"/>
            <a:r>
              <a:rPr lang="en-US" sz="1400" b="1" dirty="0" smtClean="0">
                <a:solidFill>
                  <a:srgbClr val="FFFF05"/>
                </a:solidFill>
              </a:rPr>
              <a:t>TEST</a:t>
            </a:r>
            <a:endParaRPr lang="en-US" sz="1400" b="1" dirty="0">
              <a:solidFill>
                <a:srgbClr val="FFFF05"/>
              </a:solidFill>
            </a:endParaRPr>
          </a:p>
        </p:txBody>
      </p:sp>
      <p:sp>
        <p:nvSpPr>
          <p:cNvPr id="49" name="TextBox 48"/>
          <p:cNvSpPr txBox="1"/>
          <p:nvPr/>
        </p:nvSpPr>
        <p:spPr>
          <a:xfrm>
            <a:off x="8609012" y="1447800"/>
            <a:ext cx="838200" cy="307777"/>
          </a:xfrm>
          <a:prstGeom prst="rect">
            <a:avLst/>
          </a:prstGeom>
          <a:noFill/>
        </p:spPr>
        <p:txBody>
          <a:bodyPr wrap="square" rtlCol="0">
            <a:spAutoFit/>
          </a:bodyPr>
          <a:lstStyle/>
          <a:p>
            <a:pPr algn="ctr"/>
            <a:r>
              <a:rPr lang="en-US" sz="1400" b="1" dirty="0" smtClean="0">
                <a:solidFill>
                  <a:srgbClr val="FFFF05"/>
                </a:solidFill>
              </a:rPr>
              <a:t>TEST</a:t>
            </a:r>
            <a:endParaRPr lang="en-US" sz="1400" b="1" dirty="0">
              <a:solidFill>
                <a:srgbClr val="FFFF05"/>
              </a:solidFill>
            </a:endParaRPr>
          </a:p>
        </p:txBody>
      </p:sp>
      <p:cxnSp>
        <p:nvCxnSpPr>
          <p:cNvPr id="50" name="Straight Connector 49"/>
          <p:cNvCxnSpPr/>
          <p:nvPr/>
        </p:nvCxnSpPr>
        <p:spPr>
          <a:xfrm flipV="1">
            <a:off x="2665412" y="2362200"/>
            <a:ext cx="1295400" cy="3810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570412" y="2362200"/>
            <a:ext cx="1447800" cy="3810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780212" y="2362200"/>
            <a:ext cx="1371600" cy="3810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flipH="1">
            <a:off x="22844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B</a:t>
            </a:r>
            <a:endParaRPr lang="en-US" sz="2000" b="1" dirty="0">
              <a:solidFill>
                <a:srgbClr val="14FC1F"/>
              </a:solidFill>
              <a:latin typeface="Baskerville Old Face" pitchFamily="18" charset="0"/>
            </a:endParaRPr>
          </a:p>
        </p:txBody>
      </p:sp>
      <p:sp>
        <p:nvSpPr>
          <p:cNvPr id="63" name="TextBox 62"/>
          <p:cNvSpPr txBox="1"/>
          <p:nvPr/>
        </p:nvSpPr>
        <p:spPr>
          <a:xfrm flipH="1">
            <a:off x="42656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B</a:t>
            </a:r>
            <a:endParaRPr lang="en-US" sz="2000" b="1" dirty="0">
              <a:solidFill>
                <a:srgbClr val="14FC1F"/>
              </a:solidFill>
              <a:latin typeface="Baskerville Old Face" pitchFamily="18" charset="0"/>
            </a:endParaRPr>
          </a:p>
        </p:txBody>
      </p:sp>
      <p:sp>
        <p:nvSpPr>
          <p:cNvPr id="64" name="TextBox 63"/>
          <p:cNvSpPr txBox="1"/>
          <p:nvPr/>
        </p:nvSpPr>
        <p:spPr>
          <a:xfrm flipH="1">
            <a:off x="64754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B</a:t>
            </a:r>
            <a:endParaRPr lang="en-US" sz="2000" b="1" dirty="0">
              <a:solidFill>
                <a:srgbClr val="14FC1F"/>
              </a:solidFill>
              <a:latin typeface="Baskerville Old Face" pitchFamily="18" charset="0"/>
            </a:endParaRPr>
          </a:p>
        </p:txBody>
      </p:sp>
      <p:sp>
        <p:nvSpPr>
          <p:cNvPr id="65" name="TextBox 64"/>
          <p:cNvSpPr txBox="1"/>
          <p:nvPr/>
        </p:nvSpPr>
        <p:spPr>
          <a:xfrm flipH="1">
            <a:off x="86852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B</a:t>
            </a:r>
            <a:endParaRPr lang="en-US" sz="2000" b="1" dirty="0">
              <a:solidFill>
                <a:srgbClr val="14FC1F"/>
              </a:solidFill>
              <a:latin typeface="Baskerville Old Face" pitchFamily="18" charset="0"/>
            </a:endParaRPr>
          </a:p>
        </p:txBody>
      </p:sp>
      <p:sp>
        <p:nvSpPr>
          <p:cNvPr id="66" name="TextBox 65"/>
          <p:cNvSpPr txBox="1"/>
          <p:nvPr/>
        </p:nvSpPr>
        <p:spPr>
          <a:xfrm flipH="1">
            <a:off x="29702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C</a:t>
            </a:r>
            <a:endParaRPr lang="en-US" sz="2000" b="1" dirty="0">
              <a:solidFill>
                <a:srgbClr val="14FC1F"/>
              </a:solidFill>
              <a:latin typeface="Baskerville Old Face" pitchFamily="18" charset="0"/>
            </a:endParaRPr>
          </a:p>
        </p:txBody>
      </p:sp>
      <p:sp>
        <p:nvSpPr>
          <p:cNvPr id="67" name="TextBox 66"/>
          <p:cNvSpPr txBox="1"/>
          <p:nvPr/>
        </p:nvSpPr>
        <p:spPr>
          <a:xfrm flipH="1">
            <a:off x="36560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E</a:t>
            </a:r>
            <a:endParaRPr lang="en-US" sz="2000" b="1" dirty="0">
              <a:solidFill>
                <a:srgbClr val="14FC1F"/>
              </a:solidFill>
              <a:latin typeface="Baskerville Old Face" pitchFamily="18" charset="0"/>
            </a:endParaRPr>
          </a:p>
        </p:txBody>
      </p:sp>
      <p:sp>
        <p:nvSpPr>
          <p:cNvPr id="79" name="TextBox 78"/>
          <p:cNvSpPr txBox="1"/>
          <p:nvPr/>
        </p:nvSpPr>
        <p:spPr>
          <a:xfrm flipH="1">
            <a:off x="49514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C</a:t>
            </a:r>
            <a:endParaRPr lang="en-US" sz="2000" b="1" dirty="0">
              <a:solidFill>
                <a:srgbClr val="14FC1F"/>
              </a:solidFill>
              <a:latin typeface="Baskerville Old Face" pitchFamily="18" charset="0"/>
            </a:endParaRPr>
          </a:p>
        </p:txBody>
      </p:sp>
      <p:sp>
        <p:nvSpPr>
          <p:cNvPr id="80" name="TextBox 79"/>
          <p:cNvSpPr txBox="1"/>
          <p:nvPr/>
        </p:nvSpPr>
        <p:spPr>
          <a:xfrm flipH="1">
            <a:off x="71612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C</a:t>
            </a:r>
            <a:endParaRPr lang="en-US" sz="2000" b="1" dirty="0">
              <a:solidFill>
                <a:srgbClr val="14FC1F"/>
              </a:solidFill>
              <a:latin typeface="Baskerville Old Face" pitchFamily="18" charset="0"/>
            </a:endParaRPr>
          </a:p>
        </p:txBody>
      </p:sp>
      <p:sp>
        <p:nvSpPr>
          <p:cNvPr id="82" name="TextBox 81"/>
          <p:cNvSpPr txBox="1"/>
          <p:nvPr/>
        </p:nvSpPr>
        <p:spPr>
          <a:xfrm flipH="1">
            <a:off x="57134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E</a:t>
            </a:r>
            <a:endParaRPr lang="en-US" sz="2000" b="1" dirty="0">
              <a:solidFill>
                <a:srgbClr val="14FC1F"/>
              </a:solidFill>
              <a:latin typeface="Baskerville Old Face" pitchFamily="18" charset="0"/>
            </a:endParaRPr>
          </a:p>
        </p:txBody>
      </p:sp>
      <p:sp>
        <p:nvSpPr>
          <p:cNvPr id="83" name="TextBox 82"/>
          <p:cNvSpPr txBox="1"/>
          <p:nvPr/>
        </p:nvSpPr>
        <p:spPr>
          <a:xfrm flipH="1">
            <a:off x="7923212" y="2819400"/>
            <a:ext cx="609600" cy="400110"/>
          </a:xfrm>
          <a:prstGeom prst="rect">
            <a:avLst/>
          </a:prstGeom>
          <a:noFill/>
        </p:spPr>
        <p:txBody>
          <a:bodyPr wrap="square" rtlCol="0">
            <a:spAutoFit/>
          </a:bodyPr>
          <a:lstStyle/>
          <a:p>
            <a:pPr algn="ctr"/>
            <a:r>
              <a:rPr lang="en-US" sz="2000" b="1" dirty="0" smtClean="0">
                <a:solidFill>
                  <a:srgbClr val="14FC1F"/>
                </a:solidFill>
                <a:latin typeface="Baskerville Old Face" pitchFamily="18" charset="0"/>
              </a:rPr>
              <a:t>E</a:t>
            </a:r>
            <a:endParaRPr lang="en-US" sz="2000" b="1" dirty="0">
              <a:solidFill>
                <a:srgbClr val="14FC1F"/>
              </a:solidFill>
              <a:latin typeface="Baskerville Old Face" pitchFamily="18" charset="0"/>
            </a:endParaRPr>
          </a:p>
        </p:txBody>
      </p:sp>
      <p:sp>
        <p:nvSpPr>
          <p:cNvPr id="85" name="TextBox 84"/>
          <p:cNvSpPr txBox="1"/>
          <p:nvPr/>
        </p:nvSpPr>
        <p:spPr>
          <a:xfrm>
            <a:off x="9599612" y="1371600"/>
            <a:ext cx="2436813" cy="1323439"/>
          </a:xfrm>
          <a:prstGeom prst="rect">
            <a:avLst/>
          </a:prstGeom>
          <a:noFill/>
          <a:ln>
            <a:solidFill>
              <a:schemeClr val="tx1"/>
            </a:solidFill>
          </a:ln>
        </p:spPr>
        <p:txBody>
          <a:bodyPr wrap="square" rtlCol="0">
            <a:spAutoFit/>
          </a:bodyPr>
          <a:lstStyle/>
          <a:p>
            <a:pPr algn="ctr"/>
            <a:r>
              <a:rPr lang="en-US" sz="1600" dirty="0" smtClean="0">
                <a:latin typeface="Bernard MT Condensed" pitchFamily="18" charset="0"/>
              </a:rPr>
              <a:t>A message is unsealed; there is an increase of knowledge; that message is formalized; There is a test —answers are finalized.</a:t>
            </a:r>
            <a:endParaRPr lang="en-US" sz="1600" dirty="0">
              <a:latin typeface="Bernard MT Condensed" pitchFamily="18" charset="0"/>
            </a:endParaRPr>
          </a:p>
        </p:txBody>
      </p:sp>
      <p:sp>
        <p:nvSpPr>
          <p:cNvPr id="86" name="TextBox 85"/>
          <p:cNvSpPr txBox="1"/>
          <p:nvPr/>
        </p:nvSpPr>
        <p:spPr>
          <a:xfrm>
            <a:off x="9371012" y="2819400"/>
            <a:ext cx="2817813" cy="692497"/>
          </a:xfrm>
          <a:prstGeom prst="rect">
            <a:avLst/>
          </a:prstGeom>
          <a:noFill/>
        </p:spPr>
        <p:txBody>
          <a:bodyPr wrap="square" rtlCol="0">
            <a:spAutoFit/>
          </a:bodyPr>
          <a:lstStyle/>
          <a:p>
            <a:r>
              <a:rPr lang="en-US" sz="1300" b="1" dirty="0" smtClean="0">
                <a:latin typeface="Ink Free" pitchFamily="66" charset="0"/>
              </a:rPr>
              <a:t>B = Boston – Unsealing of a message</a:t>
            </a:r>
          </a:p>
          <a:p>
            <a:r>
              <a:rPr lang="en-US" sz="1300" b="1" dirty="0" smtClean="0">
                <a:latin typeface="Ink Free" pitchFamily="66" charset="0"/>
              </a:rPr>
              <a:t>C = Concord – Unity—in one accord</a:t>
            </a:r>
          </a:p>
          <a:p>
            <a:r>
              <a:rPr lang="en-US" sz="1300" b="1" dirty="0" smtClean="0">
                <a:latin typeface="Ink Free" pitchFamily="66" charset="0"/>
              </a:rPr>
              <a:t>E = Exeter – Time element</a:t>
            </a:r>
            <a:endParaRPr lang="en-US" sz="1300" b="1" dirty="0">
              <a:latin typeface="Ink Free" pitchFamily="66" charset="0"/>
            </a:endParaRPr>
          </a:p>
        </p:txBody>
      </p:sp>
      <p:sp>
        <p:nvSpPr>
          <p:cNvPr id="87" name="TextBox 86"/>
          <p:cNvSpPr txBox="1"/>
          <p:nvPr/>
        </p:nvSpPr>
        <p:spPr>
          <a:xfrm>
            <a:off x="1370012" y="3352800"/>
            <a:ext cx="4495800" cy="2031325"/>
          </a:xfrm>
          <a:prstGeom prst="rect">
            <a:avLst/>
          </a:prstGeom>
          <a:noFill/>
        </p:spPr>
        <p:txBody>
          <a:bodyPr wrap="square" rtlCol="0">
            <a:spAutoFit/>
          </a:bodyPr>
          <a:lstStyle/>
          <a:p>
            <a:pPr algn="just"/>
            <a:r>
              <a:rPr lang="en-US" sz="1400" dirty="0" smtClean="0">
                <a:latin typeface="Calisto MT" pitchFamily="18" charset="0"/>
              </a:rPr>
              <a:t>In the time of the Millerites, Samuel Snow spoke at 3 camp meetings. The first held in Boston on July 21, 1844; Again in Concord on Aug 1, 1844; and in Exeter on Aug 15, 1844. The MC message, 1</a:t>
            </a:r>
            <a:r>
              <a:rPr lang="en-US" sz="1400" baseline="30000" dirty="0" smtClean="0">
                <a:latin typeface="Calisto MT" pitchFamily="18" charset="0"/>
              </a:rPr>
              <a:t>st</a:t>
            </a:r>
            <a:r>
              <a:rPr lang="en-US" sz="1400" dirty="0" smtClean="0">
                <a:latin typeface="Calisto MT" pitchFamily="18" charset="0"/>
              </a:rPr>
              <a:t>  given publicly by Snow at the Boston camp meeting, had swelled to a LC at the Exeter Camp meeting, at which his message that Jesus would return Oct 22, 1844, was accepted. On Oct 22, 1844, their faith was tested when Christ did not come that date, which was a great disappointment for them. </a:t>
            </a:r>
            <a:endParaRPr lang="en-US" sz="1400" dirty="0">
              <a:latin typeface="Calisto MT" pitchFamily="18" charset="0"/>
            </a:endParaRPr>
          </a:p>
        </p:txBody>
      </p:sp>
      <p:sp>
        <p:nvSpPr>
          <p:cNvPr id="59" name="Rectangle 58"/>
          <p:cNvSpPr/>
          <p:nvPr/>
        </p:nvSpPr>
        <p:spPr>
          <a:xfrm>
            <a:off x="10436225" y="4648200"/>
            <a:ext cx="1752600" cy="2031325"/>
          </a:xfrm>
          <a:prstGeom prst="rect">
            <a:avLst/>
          </a:prstGeom>
        </p:spPr>
        <p:txBody>
          <a:bodyPr wrap="square">
            <a:spAutoFit/>
          </a:bodyPr>
          <a:lstStyle/>
          <a:p>
            <a:pPr algn="ctr"/>
            <a:r>
              <a:rPr lang="en-US" sz="1400" b="1" dirty="0" smtClean="0">
                <a:latin typeface="Ink Free" pitchFamily="66" charset="0"/>
              </a:rPr>
              <a:t>i.e.,</a:t>
            </a:r>
          </a:p>
          <a:p>
            <a:pPr algn="ctr"/>
            <a:r>
              <a:rPr lang="en-US" sz="1400" b="1" dirty="0" smtClean="0">
                <a:latin typeface="Ink Free" pitchFamily="66" charset="0"/>
              </a:rPr>
              <a:t>In every dispensation of the structure of a reform line you see this pattern repeat: B, C, E, Test/: Message unsealed, IOK, Form, Test. </a:t>
            </a:r>
            <a:endParaRPr lang="en-US" sz="1400" dirty="0"/>
          </a:p>
        </p:txBody>
      </p:sp>
      <p:sp>
        <p:nvSpPr>
          <p:cNvPr id="60" name="TextBox 59"/>
          <p:cNvSpPr txBox="1"/>
          <p:nvPr/>
        </p:nvSpPr>
        <p:spPr>
          <a:xfrm>
            <a:off x="227012" y="5562600"/>
            <a:ext cx="5486400" cy="1015663"/>
          </a:xfrm>
          <a:prstGeom prst="rect">
            <a:avLst/>
          </a:prstGeom>
          <a:noFill/>
        </p:spPr>
        <p:txBody>
          <a:bodyPr wrap="square" rtlCol="0">
            <a:spAutoFit/>
          </a:bodyPr>
          <a:lstStyle/>
          <a:p>
            <a:pPr algn="ctr">
              <a:buFont typeface="Wingdings" pitchFamily="2" charset="2"/>
              <a:buChar char="v"/>
            </a:pPr>
            <a:r>
              <a:rPr lang="en-US" sz="2000" b="1" dirty="0" smtClean="0">
                <a:latin typeface="Gabriola" pitchFamily="82" charset="0"/>
              </a:rPr>
              <a:t> So the takeaway, a messenger is brought up and given a  message; shares it and the light of the message increases; then is formalized; and is tested.</a:t>
            </a:r>
            <a:endParaRPr lang="en-US" sz="2000" b="1" dirty="0">
              <a:latin typeface="Gabriola" pitchFamily="82" charset="0"/>
            </a:endParaRPr>
          </a:p>
        </p:txBody>
      </p:sp>
      <p:pic>
        <p:nvPicPr>
          <p:cNvPr id="61" name="Picture 2" descr="Samuel Snow | Adventist, Preacher, Takoma park"/>
          <p:cNvPicPr>
            <a:picLocks noChangeAspect="1" noChangeArrowheads="1"/>
          </p:cNvPicPr>
          <p:nvPr/>
        </p:nvPicPr>
        <p:blipFill>
          <a:blip r:embed="rId3"/>
          <a:srcRect/>
          <a:stretch>
            <a:fillRect/>
          </a:stretch>
        </p:blipFill>
        <p:spPr bwMode="auto">
          <a:xfrm>
            <a:off x="150812" y="3352800"/>
            <a:ext cx="1143000" cy="2057400"/>
          </a:xfrm>
          <a:prstGeom prst="rect">
            <a:avLst/>
          </a:prstGeom>
          <a:noFill/>
          <a:ln w="38100">
            <a:solidFill>
              <a:schemeClr val="tx1"/>
            </a:solidFill>
          </a:ln>
        </p:spPr>
      </p:pic>
      <p:cxnSp>
        <p:nvCxnSpPr>
          <p:cNvPr id="72" name="Straight Connector 71"/>
          <p:cNvCxnSpPr/>
          <p:nvPr/>
        </p:nvCxnSpPr>
        <p:spPr>
          <a:xfrm>
            <a:off x="6323012" y="4495800"/>
            <a:ext cx="457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23012" y="52578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6412" y="59436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42212" y="65532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131321" y="4305697"/>
            <a:ext cx="3825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665515" y="4305697"/>
            <a:ext cx="3817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8113315" y="4381897"/>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8799115" y="4381897"/>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9407921" y="4305697"/>
            <a:ext cx="3825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0017521" y="4305697"/>
            <a:ext cx="3825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0703321" y="4305697"/>
            <a:ext cx="3825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18212" y="3886200"/>
            <a:ext cx="685800" cy="269304"/>
          </a:xfrm>
          <a:prstGeom prst="rect">
            <a:avLst/>
          </a:prstGeom>
          <a:noFill/>
        </p:spPr>
        <p:txBody>
          <a:bodyPr wrap="square" rtlCol="0">
            <a:spAutoFit/>
          </a:bodyPr>
          <a:lstStyle/>
          <a:p>
            <a:r>
              <a:rPr lang="en-US" sz="1150" b="1" dirty="0" smtClean="0"/>
              <a:t>1989</a:t>
            </a:r>
            <a:endParaRPr lang="en-US" sz="1150" b="1" dirty="0"/>
          </a:p>
        </p:txBody>
      </p:sp>
      <p:sp>
        <p:nvSpPr>
          <p:cNvPr id="91" name="TextBox 90"/>
          <p:cNvSpPr txBox="1"/>
          <p:nvPr/>
        </p:nvSpPr>
        <p:spPr>
          <a:xfrm>
            <a:off x="6627812" y="3886200"/>
            <a:ext cx="609600" cy="269304"/>
          </a:xfrm>
          <a:prstGeom prst="rect">
            <a:avLst/>
          </a:prstGeom>
          <a:noFill/>
        </p:spPr>
        <p:txBody>
          <a:bodyPr wrap="square" rtlCol="0">
            <a:spAutoFit/>
          </a:bodyPr>
          <a:lstStyle/>
          <a:p>
            <a:r>
              <a:rPr lang="en-US" sz="1150" b="1" dirty="0" smtClean="0"/>
              <a:t>2001</a:t>
            </a:r>
            <a:endParaRPr lang="en-US" sz="1150" b="1" dirty="0"/>
          </a:p>
        </p:txBody>
      </p:sp>
      <p:sp>
        <p:nvSpPr>
          <p:cNvPr id="92" name="TextBox 91"/>
          <p:cNvSpPr txBox="1"/>
          <p:nvPr/>
        </p:nvSpPr>
        <p:spPr>
          <a:xfrm>
            <a:off x="7999412" y="4038600"/>
            <a:ext cx="609600" cy="269304"/>
          </a:xfrm>
          <a:prstGeom prst="rect">
            <a:avLst/>
          </a:prstGeom>
          <a:noFill/>
        </p:spPr>
        <p:txBody>
          <a:bodyPr wrap="square" rtlCol="0">
            <a:spAutoFit/>
          </a:bodyPr>
          <a:lstStyle/>
          <a:p>
            <a:r>
              <a:rPr lang="en-US" sz="1150" b="1" dirty="0" smtClean="0"/>
              <a:t>2019</a:t>
            </a:r>
            <a:endParaRPr lang="en-US" sz="1150" b="1" dirty="0"/>
          </a:p>
        </p:txBody>
      </p:sp>
      <p:sp>
        <p:nvSpPr>
          <p:cNvPr id="93" name="TextBox 92"/>
          <p:cNvSpPr txBox="1"/>
          <p:nvPr/>
        </p:nvSpPr>
        <p:spPr>
          <a:xfrm>
            <a:off x="8685212" y="4038600"/>
            <a:ext cx="533400" cy="269304"/>
          </a:xfrm>
          <a:prstGeom prst="rect">
            <a:avLst/>
          </a:prstGeom>
          <a:noFill/>
        </p:spPr>
        <p:txBody>
          <a:bodyPr wrap="square" rtlCol="0">
            <a:spAutoFit/>
          </a:bodyPr>
          <a:lstStyle/>
          <a:p>
            <a:r>
              <a:rPr lang="en-US" sz="1150" b="1" dirty="0" smtClean="0"/>
              <a:t>2021</a:t>
            </a:r>
            <a:endParaRPr lang="en-US" sz="1150" b="1" dirty="0"/>
          </a:p>
        </p:txBody>
      </p:sp>
      <p:sp>
        <p:nvSpPr>
          <p:cNvPr id="94" name="TextBox 93"/>
          <p:cNvSpPr txBox="1"/>
          <p:nvPr/>
        </p:nvSpPr>
        <p:spPr>
          <a:xfrm>
            <a:off x="9447212" y="3886200"/>
            <a:ext cx="381000" cy="269304"/>
          </a:xfrm>
          <a:prstGeom prst="rect">
            <a:avLst/>
          </a:prstGeom>
          <a:noFill/>
        </p:spPr>
        <p:txBody>
          <a:bodyPr wrap="square" rtlCol="0">
            <a:spAutoFit/>
          </a:bodyPr>
          <a:lstStyle/>
          <a:p>
            <a:r>
              <a:rPr lang="en-US" sz="1150" b="1" dirty="0" smtClean="0"/>
              <a:t>SL</a:t>
            </a:r>
            <a:endParaRPr lang="en-US" sz="1150" b="1" dirty="0"/>
          </a:p>
        </p:txBody>
      </p:sp>
      <p:sp>
        <p:nvSpPr>
          <p:cNvPr id="95" name="TextBox 94"/>
          <p:cNvSpPr txBox="1"/>
          <p:nvPr/>
        </p:nvSpPr>
        <p:spPr>
          <a:xfrm>
            <a:off x="9980612" y="3886200"/>
            <a:ext cx="533400" cy="269304"/>
          </a:xfrm>
          <a:prstGeom prst="rect">
            <a:avLst/>
          </a:prstGeom>
          <a:noFill/>
        </p:spPr>
        <p:txBody>
          <a:bodyPr wrap="square" rtlCol="0">
            <a:spAutoFit/>
          </a:bodyPr>
          <a:lstStyle/>
          <a:p>
            <a:r>
              <a:rPr lang="en-US" sz="1150" b="1" dirty="0" smtClean="0"/>
              <a:t>COP</a:t>
            </a:r>
            <a:endParaRPr lang="en-US" sz="1150" b="1" dirty="0"/>
          </a:p>
        </p:txBody>
      </p:sp>
      <p:sp>
        <p:nvSpPr>
          <p:cNvPr id="96" name="TextBox 95"/>
          <p:cNvSpPr txBox="1"/>
          <p:nvPr/>
        </p:nvSpPr>
        <p:spPr>
          <a:xfrm>
            <a:off x="10514012" y="3886200"/>
            <a:ext cx="838200" cy="269304"/>
          </a:xfrm>
          <a:prstGeom prst="rect">
            <a:avLst/>
          </a:prstGeom>
          <a:noFill/>
        </p:spPr>
        <p:txBody>
          <a:bodyPr wrap="square" rtlCol="0">
            <a:spAutoFit/>
          </a:bodyPr>
          <a:lstStyle/>
          <a:p>
            <a:r>
              <a:rPr lang="en-US" sz="1150" b="1" dirty="0" smtClean="0"/>
              <a:t>2</a:t>
            </a:r>
            <a:r>
              <a:rPr lang="en-US" sz="1150" b="1" baseline="30000" dirty="0" smtClean="0"/>
              <a:t>ND</a:t>
            </a:r>
            <a:r>
              <a:rPr lang="en-US" sz="1150" b="1" dirty="0" smtClean="0"/>
              <a:t> ADV</a:t>
            </a:r>
            <a:endParaRPr lang="en-US" sz="1150" b="1" dirty="0"/>
          </a:p>
        </p:txBody>
      </p:sp>
      <p:sp>
        <p:nvSpPr>
          <p:cNvPr id="97" name="TextBox 96"/>
          <p:cNvSpPr txBox="1"/>
          <p:nvPr/>
        </p:nvSpPr>
        <p:spPr>
          <a:xfrm>
            <a:off x="6018212" y="4800600"/>
            <a:ext cx="533400" cy="269304"/>
          </a:xfrm>
          <a:prstGeom prst="rect">
            <a:avLst/>
          </a:prstGeom>
          <a:noFill/>
        </p:spPr>
        <p:txBody>
          <a:bodyPr wrap="square" rtlCol="0">
            <a:spAutoFit/>
          </a:bodyPr>
          <a:lstStyle/>
          <a:p>
            <a:r>
              <a:rPr lang="en-US" sz="1150" b="1" dirty="0" smtClean="0"/>
              <a:t>1989</a:t>
            </a:r>
            <a:endParaRPr lang="en-US" sz="1150" b="1" dirty="0"/>
          </a:p>
        </p:txBody>
      </p:sp>
      <p:cxnSp>
        <p:nvCxnSpPr>
          <p:cNvPr id="98" name="Straight Connector 97"/>
          <p:cNvCxnSpPr/>
          <p:nvPr/>
        </p:nvCxnSpPr>
        <p:spPr>
          <a:xfrm rot="5400000">
            <a:off x="62091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7425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74283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81141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8799909" y="5143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67425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74283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81141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94095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8799909" y="58289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7464821" y="6477397"/>
            <a:ext cx="1539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8150621" y="6477397"/>
            <a:ext cx="15398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87999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94095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10171509" y="6438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313612" y="4800600"/>
            <a:ext cx="533400" cy="269304"/>
          </a:xfrm>
          <a:prstGeom prst="rect">
            <a:avLst/>
          </a:prstGeom>
          <a:noFill/>
        </p:spPr>
        <p:txBody>
          <a:bodyPr wrap="square" rtlCol="0">
            <a:spAutoFit/>
          </a:bodyPr>
          <a:lstStyle/>
          <a:p>
            <a:r>
              <a:rPr lang="en-US" sz="1150" b="1" dirty="0" smtClean="0"/>
              <a:t>2014</a:t>
            </a:r>
            <a:endParaRPr lang="en-US" sz="1150" b="1" dirty="0"/>
          </a:p>
        </p:txBody>
      </p:sp>
      <p:sp>
        <p:nvSpPr>
          <p:cNvPr id="114" name="TextBox 113"/>
          <p:cNvSpPr txBox="1"/>
          <p:nvPr/>
        </p:nvSpPr>
        <p:spPr>
          <a:xfrm>
            <a:off x="6627812" y="4800600"/>
            <a:ext cx="609600" cy="269304"/>
          </a:xfrm>
          <a:prstGeom prst="rect">
            <a:avLst/>
          </a:prstGeom>
          <a:noFill/>
        </p:spPr>
        <p:txBody>
          <a:bodyPr wrap="square" rtlCol="0">
            <a:spAutoFit/>
          </a:bodyPr>
          <a:lstStyle/>
          <a:p>
            <a:r>
              <a:rPr lang="en-US" sz="1150" b="1" dirty="0" smtClean="0"/>
              <a:t>2001</a:t>
            </a:r>
            <a:endParaRPr lang="en-US" sz="1150" b="1" dirty="0"/>
          </a:p>
        </p:txBody>
      </p:sp>
      <p:sp>
        <p:nvSpPr>
          <p:cNvPr id="115" name="TextBox 114"/>
          <p:cNvSpPr txBox="1"/>
          <p:nvPr/>
        </p:nvSpPr>
        <p:spPr>
          <a:xfrm>
            <a:off x="7999412" y="4800600"/>
            <a:ext cx="609600" cy="269304"/>
          </a:xfrm>
          <a:prstGeom prst="rect">
            <a:avLst/>
          </a:prstGeom>
          <a:noFill/>
        </p:spPr>
        <p:txBody>
          <a:bodyPr wrap="square" rtlCol="0">
            <a:spAutoFit/>
          </a:bodyPr>
          <a:lstStyle/>
          <a:p>
            <a:r>
              <a:rPr lang="en-US" sz="1150" b="1" dirty="0" smtClean="0"/>
              <a:t>2019</a:t>
            </a:r>
            <a:endParaRPr lang="en-US" sz="1150" b="1" dirty="0"/>
          </a:p>
        </p:txBody>
      </p:sp>
      <p:sp>
        <p:nvSpPr>
          <p:cNvPr id="116" name="TextBox 115"/>
          <p:cNvSpPr txBox="1"/>
          <p:nvPr/>
        </p:nvSpPr>
        <p:spPr>
          <a:xfrm>
            <a:off x="8685212" y="4800600"/>
            <a:ext cx="533400" cy="269304"/>
          </a:xfrm>
          <a:prstGeom prst="rect">
            <a:avLst/>
          </a:prstGeom>
          <a:noFill/>
        </p:spPr>
        <p:txBody>
          <a:bodyPr wrap="square" rtlCol="0">
            <a:spAutoFit/>
          </a:bodyPr>
          <a:lstStyle/>
          <a:p>
            <a:r>
              <a:rPr lang="en-US" sz="1150" b="1" dirty="0" smtClean="0"/>
              <a:t>2021</a:t>
            </a:r>
            <a:endParaRPr lang="en-US" sz="1150" b="1" dirty="0"/>
          </a:p>
        </p:txBody>
      </p:sp>
      <p:sp>
        <p:nvSpPr>
          <p:cNvPr id="117" name="TextBox 116"/>
          <p:cNvSpPr txBox="1"/>
          <p:nvPr/>
        </p:nvSpPr>
        <p:spPr>
          <a:xfrm>
            <a:off x="6627812" y="5562600"/>
            <a:ext cx="609600" cy="269304"/>
          </a:xfrm>
          <a:prstGeom prst="rect">
            <a:avLst/>
          </a:prstGeom>
          <a:noFill/>
        </p:spPr>
        <p:txBody>
          <a:bodyPr wrap="square" rtlCol="0">
            <a:spAutoFit/>
          </a:bodyPr>
          <a:lstStyle/>
          <a:p>
            <a:r>
              <a:rPr lang="en-US" sz="1150" b="1" dirty="0" smtClean="0"/>
              <a:t>2001</a:t>
            </a:r>
            <a:endParaRPr lang="en-US" sz="1150" b="1" dirty="0"/>
          </a:p>
        </p:txBody>
      </p:sp>
      <p:sp>
        <p:nvSpPr>
          <p:cNvPr id="118" name="TextBox 117"/>
          <p:cNvSpPr txBox="1"/>
          <p:nvPr/>
        </p:nvSpPr>
        <p:spPr>
          <a:xfrm>
            <a:off x="7313612" y="5562600"/>
            <a:ext cx="533400" cy="269304"/>
          </a:xfrm>
          <a:prstGeom prst="rect">
            <a:avLst/>
          </a:prstGeom>
          <a:noFill/>
        </p:spPr>
        <p:txBody>
          <a:bodyPr wrap="square" rtlCol="0">
            <a:spAutoFit/>
          </a:bodyPr>
          <a:lstStyle/>
          <a:p>
            <a:r>
              <a:rPr lang="en-US" sz="1150" b="1" dirty="0" smtClean="0"/>
              <a:t>2014</a:t>
            </a:r>
            <a:endParaRPr lang="en-US" sz="1150" b="1" dirty="0"/>
          </a:p>
        </p:txBody>
      </p:sp>
      <p:sp>
        <p:nvSpPr>
          <p:cNvPr id="119" name="TextBox 118"/>
          <p:cNvSpPr txBox="1"/>
          <p:nvPr/>
        </p:nvSpPr>
        <p:spPr>
          <a:xfrm>
            <a:off x="7999412" y="5562600"/>
            <a:ext cx="609600" cy="269304"/>
          </a:xfrm>
          <a:prstGeom prst="rect">
            <a:avLst/>
          </a:prstGeom>
          <a:noFill/>
        </p:spPr>
        <p:txBody>
          <a:bodyPr wrap="square" rtlCol="0">
            <a:spAutoFit/>
          </a:bodyPr>
          <a:lstStyle/>
          <a:p>
            <a:r>
              <a:rPr lang="en-US" sz="1150" b="1" dirty="0" smtClean="0"/>
              <a:t>2019</a:t>
            </a:r>
            <a:endParaRPr lang="en-US" sz="1150" b="1" dirty="0"/>
          </a:p>
        </p:txBody>
      </p:sp>
      <p:sp>
        <p:nvSpPr>
          <p:cNvPr id="120" name="TextBox 119"/>
          <p:cNvSpPr txBox="1"/>
          <p:nvPr/>
        </p:nvSpPr>
        <p:spPr>
          <a:xfrm>
            <a:off x="8685212" y="5562600"/>
            <a:ext cx="533400" cy="269304"/>
          </a:xfrm>
          <a:prstGeom prst="rect">
            <a:avLst/>
          </a:prstGeom>
          <a:noFill/>
        </p:spPr>
        <p:txBody>
          <a:bodyPr wrap="square" rtlCol="0">
            <a:spAutoFit/>
          </a:bodyPr>
          <a:lstStyle/>
          <a:p>
            <a:r>
              <a:rPr lang="en-US" sz="1150" b="1" dirty="0" smtClean="0"/>
              <a:t>2021</a:t>
            </a:r>
            <a:endParaRPr lang="en-US" sz="1150" b="1" dirty="0"/>
          </a:p>
        </p:txBody>
      </p:sp>
      <p:sp>
        <p:nvSpPr>
          <p:cNvPr id="121" name="TextBox 120"/>
          <p:cNvSpPr txBox="1"/>
          <p:nvPr/>
        </p:nvSpPr>
        <p:spPr>
          <a:xfrm>
            <a:off x="9371012" y="5562600"/>
            <a:ext cx="381000" cy="269304"/>
          </a:xfrm>
          <a:prstGeom prst="rect">
            <a:avLst/>
          </a:prstGeom>
          <a:noFill/>
        </p:spPr>
        <p:txBody>
          <a:bodyPr wrap="square" rtlCol="0">
            <a:spAutoFit/>
          </a:bodyPr>
          <a:lstStyle/>
          <a:p>
            <a:r>
              <a:rPr lang="en-US" sz="1150" b="1" dirty="0" smtClean="0"/>
              <a:t>SL</a:t>
            </a:r>
            <a:endParaRPr lang="en-US" sz="1150" b="1" dirty="0"/>
          </a:p>
        </p:txBody>
      </p:sp>
      <p:sp>
        <p:nvSpPr>
          <p:cNvPr id="122" name="TextBox 121"/>
          <p:cNvSpPr txBox="1"/>
          <p:nvPr/>
        </p:nvSpPr>
        <p:spPr>
          <a:xfrm>
            <a:off x="7313612" y="6172200"/>
            <a:ext cx="533400" cy="253916"/>
          </a:xfrm>
          <a:prstGeom prst="rect">
            <a:avLst/>
          </a:prstGeom>
          <a:noFill/>
        </p:spPr>
        <p:txBody>
          <a:bodyPr wrap="square" rtlCol="0">
            <a:spAutoFit/>
          </a:bodyPr>
          <a:lstStyle/>
          <a:p>
            <a:r>
              <a:rPr lang="en-US" sz="1050" b="1" dirty="0" smtClean="0"/>
              <a:t>2014</a:t>
            </a:r>
            <a:endParaRPr lang="en-US" sz="1050" b="1" dirty="0"/>
          </a:p>
        </p:txBody>
      </p:sp>
      <p:sp>
        <p:nvSpPr>
          <p:cNvPr id="123" name="TextBox 122"/>
          <p:cNvSpPr txBox="1"/>
          <p:nvPr/>
        </p:nvSpPr>
        <p:spPr>
          <a:xfrm>
            <a:off x="7999412" y="6172200"/>
            <a:ext cx="533400" cy="253916"/>
          </a:xfrm>
          <a:prstGeom prst="rect">
            <a:avLst/>
          </a:prstGeom>
          <a:noFill/>
        </p:spPr>
        <p:txBody>
          <a:bodyPr wrap="square" rtlCol="0">
            <a:spAutoFit/>
          </a:bodyPr>
          <a:lstStyle/>
          <a:p>
            <a:r>
              <a:rPr lang="en-US" sz="1050" b="1" dirty="0" smtClean="0"/>
              <a:t>2019</a:t>
            </a:r>
            <a:endParaRPr lang="en-US" sz="1050" b="1" dirty="0"/>
          </a:p>
        </p:txBody>
      </p:sp>
      <p:sp>
        <p:nvSpPr>
          <p:cNvPr id="124" name="TextBox 123"/>
          <p:cNvSpPr txBox="1"/>
          <p:nvPr/>
        </p:nvSpPr>
        <p:spPr>
          <a:xfrm>
            <a:off x="8685212" y="6172200"/>
            <a:ext cx="533400" cy="253916"/>
          </a:xfrm>
          <a:prstGeom prst="rect">
            <a:avLst/>
          </a:prstGeom>
          <a:noFill/>
        </p:spPr>
        <p:txBody>
          <a:bodyPr wrap="square" rtlCol="0">
            <a:spAutoFit/>
          </a:bodyPr>
          <a:lstStyle/>
          <a:p>
            <a:r>
              <a:rPr lang="en-US" sz="1050" b="1" dirty="0" smtClean="0"/>
              <a:t>2021</a:t>
            </a:r>
            <a:endParaRPr lang="en-US" sz="1050" b="1" dirty="0"/>
          </a:p>
        </p:txBody>
      </p:sp>
      <p:sp>
        <p:nvSpPr>
          <p:cNvPr id="125" name="TextBox 124"/>
          <p:cNvSpPr txBox="1"/>
          <p:nvPr/>
        </p:nvSpPr>
        <p:spPr>
          <a:xfrm>
            <a:off x="9371012" y="6172200"/>
            <a:ext cx="381000" cy="253916"/>
          </a:xfrm>
          <a:prstGeom prst="rect">
            <a:avLst/>
          </a:prstGeom>
          <a:noFill/>
        </p:spPr>
        <p:txBody>
          <a:bodyPr wrap="square" rtlCol="0">
            <a:spAutoFit/>
          </a:bodyPr>
          <a:lstStyle/>
          <a:p>
            <a:r>
              <a:rPr lang="en-US" sz="1050" b="1" dirty="0" smtClean="0"/>
              <a:t>SL</a:t>
            </a:r>
            <a:endParaRPr lang="en-US" sz="1050" b="1" dirty="0"/>
          </a:p>
        </p:txBody>
      </p:sp>
      <p:sp>
        <p:nvSpPr>
          <p:cNvPr id="126" name="TextBox 125"/>
          <p:cNvSpPr txBox="1"/>
          <p:nvPr/>
        </p:nvSpPr>
        <p:spPr>
          <a:xfrm>
            <a:off x="10056812" y="6172200"/>
            <a:ext cx="533400" cy="253916"/>
          </a:xfrm>
          <a:prstGeom prst="rect">
            <a:avLst/>
          </a:prstGeom>
          <a:noFill/>
        </p:spPr>
        <p:txBody>
          <a:bodyPr wrap="square" rtlCol="0">
            <a:spAutoFit/>
          </a:bodyPr>
          <a:lstStyle/>
          <a:p>
            <a:r>
              <a:rPr lang="en-US" sz="1050" b="1" dirty="0" smtClean="0"/>
              <a:t>COP</a:t>
            </a:r>
            <a:endParaRPr lang="en-US" sz="1050" b="1" dirty="0"/>
          </a:p>
        </p:txBody>
      </p:sp>
      <p:cxnSp>
        <p:nvCxnSpPr>
          <p:cNvPr id="127" name="Straight Connector 126"/>
          <p:cNvCxnSpPr/>
          <p:nvPr/>
        </p:nvCxnSpPr>
        <p:spPr>
          <a:xfrm rot="5400000">
            <a:off x="6361509" y="4381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6513909" y="4381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9638109" y="4381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9942909" y="4381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10323909" y="4381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10552509" y="43811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63996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66282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70092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72378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76950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79236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83808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8609409" y="51812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0092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72378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76950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9236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83808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86094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90666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9219009" y="58670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76950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79236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83808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86094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90666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92190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96762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9904809" y="6476603"/>
            <a:ext cx="153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flipH="1">
            <a:off x="6170612" y="4495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75" name="TextBox 174"/>
          <p:cNvSpPr txBox="1"/>
          <p:nvPr/>
        </p:nvSpPr>
        <p:spPr>
          <a:xfrm flipH="1">
            <a:off x="6323012" y="4495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176" name="TextBox 175"/>
          <p:cNvSpPr txBox="1"/>
          <p:nvPr/>
        </p:nvSpPr>
        <p:spPr>
          <a:xfrm flipH="1">
            <a:off x="6475412" y="4495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178" name="TextBox 177"/>
          <p:cNvSpPr txBox="1"/>
          <p:nvPr/>
        </p:nvSpPr>
        <p:spPr>
          <a:xfrm flipH="1">
            <a:off x="6170612" y="5257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79" name="TextBox 178"/>
          <p:cNvSpPr txBox="1"/>
          <p:nvPr/>
        </p:nvSpPr>
        <p:spPr>
          <a:xfrm flipH="1">
            <a:off x="6627812" y="59436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80" name="TextBox 179"/>
          <p:cNvSpPr txBox="1"/>
          <p:nvPr/>
        </p:nvSpPr>
        <p:spPr>
          <a:xfrm flipH="1">
            <a:off x="7389812" y="6553200"/>
            <a:ext cx="304800" cy="253916"/>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81" name="TextBox 180"/>
          <p:cNvSpPr txBox="1"/>
          <p:nvPr/>
        </p:nvSpPr>
        <p:spPr>
          <a:xfrm flipH="1">
            <a:off x="6704012" y="5257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82" name="TextBox 181"/>
          <p:cNvSpPr txBox="1"/>
          <p:nvPr/>
        </p:nvSpPr>
        <p:spPr>
          <a:xfrm flipH="1">
            <a:off x="7389812" y="5257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83" name="TextBox 182"/>
          <p:cNvSpPr txBox="1"/>
          <p:nvPr/>
        </p:nvSpPr>
        <p:spPr>
          <a:xfrm flipH="1">
            <a:off x="8075612" y="5257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84" name="TextBox 183"/>
          <p:cNvSpPr txBox="1"/>
          <p:nvPr/>
        </p:nvSpPr>
        <p:spPr>
          <a:xfrm flipH="1">
            <a:off x="8761412" y="5257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85" name="TextBox 184"/>
          <p:cNvSpPr txBox="1"/>
          <p:nvPr/>
        </p:nvSpPr>
        <p:spPr>
          <a:xfrm flipH="1">
            <a:off x="7389812" y="59436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2" name="TextBox 191"/>
          <p:cNvSpPr txBox="1"/>
          <p:nvPr/>
        </p:nvSpPr>
        <p:spPr>
          <a:xfrm flipH="1">
            <a:off x="8075612" y="659639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3" name="TextBox 192"/>
          <p:cNvSpPr txBox="1"/>
          <p:nvPr/>
        </p:nvSpPr>
        <p:spPr>
          <a:xfrm flipH="1">
            <a:off x="8761412" y="659639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4" name="TextBox 193"/>
          <p:cNvSpPr txBox="1"/>
          <p:nvPr/>
        </p:nvSpPr>
        <p:spPr>
          <a:xfrm flipH="1">
            <a:off x="9371012" y="659639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5" name="TextBox 194"/>
          <p:cNvSpPr txBox="1"/>
          <p:nvPr/>
        </p:nvSpPr>
        <p:spPr>
          <a:xfrm flipH="1">
            <a:off x="10133012" y="659639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6" name="TextBox 195"/>
          <p:cNvSpPr txBox="1"/>
          <p:nvPr/>
        </p:nvSpPr>
        <p:spPr>
          <a:xfrm flipH="1">
            <a:off x="6323012" y="5257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197" name="TextBox 196"/>
          <p:cNvSpPr txBox="1"/>
          <p:nvPr/>
        </p:nvSpPr>
        <p:spPr>
          <a:xfrm flipH="1">
            <a:off x="8075612" y="59436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8" name="TextBox 197"/>
          <p:cNvSpPr txBox="1"/>
          <p:nvPr/>
        </p:nvSpPr>
        <p:spPr>
          <a:xfrm flipH="1">
            <a:off x="8761412" y="59436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199" name="TextBox 198"/>
          <p:cNvSpPr txBox="1"/>
          <p:nvPr/>
        </p:nvSpPr>
        <p:spPr>
          <a:xfrm flipH="1">
            <a:off x="9371012" y="59436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01" name="TextBox 200"/>
          <p:cNvSpPr txBox="1"/>
          <p:nvPr/>
        </p:nvSpPr>
        <p:spPr>
          <a:xfrm flipH="1">
            <a:off x="6704012" y="4495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02" name="TextBox 201"/>
          <p:cNvSpPr txBox="1"/>
          <p:nvPr/>
        </p:nvSpPr>
        <p:spPr>
          <a:xfrm flipH="1">
            <a:off x="9447212" y="4495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03" name="TextBox 202"/>
          <p:cNvSpPr txBox="1"/>
          <p:nvPr/>
        </p:nvSpPr>
        <p:spPr>
          <a:xfrm flipH="1">
            <a:off x="10056812" y="4495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04" name="TextBox 203"/>
          <p:cNvSpPr txBox="1"/>
          <p:nvPr/>
        </p:nvSpPr>
        <p:spPr>
          <a:xfrm flipH="1">
            <a:off x="10742612" y="4495800"/>
            <a:ext cx="304800" cy="261610"/>
          </a:xfrm>
          <a:prstGeom prst="rect">
            <a:avLst/>
          </a:prstGeom>
          <a:noFill/>
        </p:spPr>
        <p:txBody>
          <a:bodyPr wrap="square" rtlCol="0">
            <a:spAutoFit/>
          </a:bodyPr>
          <a:lstStyle/>
          <a:p>
            <a:pPr algn="ct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05" name="TextBox 204"/>
          <p:cNvSpPr txBox="1"/>
          <p:nvPr/>
        </p:nvSpPr>
        <p:spPr>
          <a:xfrm flipH="1">
            <a:off x="8075612" y="4495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06" name="TextBox 205"/>
          <p:cNvSpPr txBox="1"/>
          <p:nvPr/>
        </p:nvSpPr>
        <p:spPr>
          <a:xfrm flipH="1">
            <a:off x="9599612" y="4495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07" name="TextBox 206"/>
          <p:cNvSpPr txBox="1"/>
          <p:nvPr/>
        </p:nvSpPr>
        <p:spPr>
          <a:xfrm flipH="1">
            <a:off x="10285412" y="4495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08" name="TextBox 207"/>
          <p:cNvSpPr txBox="1"/>
          <p:nvPr/>
        </p:nvSpPr>
        <p:spPr>
          <a:xfrm flipH="1">
            <a:off x="6932612" y="5257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09" name="TextBox 208"/>
          <p:cNvSpPr txBox="1"/>
          <p:nvPr/>
        </p:nvSpPr>
        <p:spPr>
          <a:xfrm flipH="1">
            <a:off x="7618412" y="5257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0" name="TextBox 209"/>
          <p:cNvSpPr txBox="1"/>
          <p:nvPr/>
        </p:nvSpPr>
        <p:spPr>
          <a:xfrm flipH="1">
            <a:off x="8304212" y="52578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1" name="TextBox 210"/>
          <p:cNvSpPr txBox="1"/>
          <p:nvPr/>
        </p:nvSpPr>
        <p:spPr>
          <a:xfrm flipH="1">
            <a:off x="6932612" y="59436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2" name="TextBox 211"/>
          <p:cNvSpPr txBox="1"/>
          <p:nvPr/>
        </p:nvSpPr>
        <p:spPr>
          <a:xfrm flipH="1">
            <a:off x="7618412" y="59436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3" name="TextBox 212"/>
          <p:cNvSpPr txBox="1"/>
          <p:nvPr/>
        </p:nvSpPr>
        <p:spPr>
          <a:xfrm flipH="1">
            <a:off x="8304212" y="59436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4" name="TextBox 213"/>
          <p:cNvSpPr txBox="1"/>
          <p:nvPr/>
        </p:nvSpPr>
        <p:spPr>
          <a:xfrm flipH="1">
            <a:off x="8990012" y="59436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5" name="TextBox 214"/>
          <p:cNvSpPr txBox="1"/>
          <p:nvPr/>
        </p:nvSpPr>
        <p:spPr>
          <a:xfrm flipH="1">
            <a:off x="7618412" y="6553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6" name="TextBox 215"/>
          <p:cNvSpPr txBox="1"/>
          <p:nvPr/>
        </p:nvSpPr>
        <p:spPr>
          <a:xfrm flipH="1">
            <a:off x="8304212" y="6604084"/>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8" name="TextBox 217"/>
          <p:cNvSpPr txBox="1"/>
          <p:nvPr/>
        </p:nvSpPr>
        <p:spPr>
          <a:xfrm flipH="1">
            <a:off x="8990012" y="6604084"/>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19" name="TextBox 218"/>
          <p:cNvSpPr txBox="1"/>
          <p:nvPr/>
        </p:nvSpPr>
        <p:spPr>
          <a:xfrm flipH="1">
            <a:off x="9599612" y="6604084"/>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20" name="TextBox 219"/>
          <p:cNvSpPr txBox="1"/>
          <p:nvPr/>
        </p:nvSpPr>
        <p:spPr>
          <a:xfrm flipH="1">
            <a:off x="8837612" y="4495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1" name="TextBox 220"/>
          <p:cNvSpPr txBox="1"/>
          <p:nvPr/>
        </p:nvSpPr>
        <p:spPr>
          <a:xfrm flipH="1">
            <a:off x="9904412" y="4495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2" name="TextBox 221"/>
          <p:cNvSpPr txBox="1"/>
          <p:nvPr/>
        </p:nvSpPr>
        <p:spPr>
          <a:xfrm flipH="1">
            <a:off x="10514012" y="4495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3" name="TextBox 222"/>
          <p:cNvSpPr txBox="1"/>
          <p:nvPr/>
        </p:nvSpPr>
        <p:spPr>
          <a:xfrm flipH="1">
            <a:off x="6551612" y="5257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4" name="TextBox 223"/>
          <p:cNvSpPr txBox="1"/>
          <p:nvPr/>
        </p:nvSpPr>
        <p:spPr>
          <a:xfrm flipH="1">
            <a:off x="7161212" y="5257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5" name="TextBox 224"/>
          <p:cNvSpPr txBox="1"/>
          <p:nvPr/>
        </p:nvSpPr>
        <p:spPr>
          <a:xfrm flipH="1">
            <a:off x="8532812" y="5257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6" name="TextBox 225"/>
          <p:cNvSpPr txBox="1"/>
          <p:nvPr/>
        </p:nvSpPr>
        <p:spPr>
          <a:xfrm flipH="1">
            <a:off x="7847012" y="52578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7" name="TextBox 226"/>
          <p:cNvSpPr txBox="1"/>
          <p:nvPr/>
        </p:nvSpPr>
        <p:spPr>
          <a:xfrm flipH="1">
            <a:off x="9218612" y="5943600"/>
            <a:ext cx="228600" cy="261610"/>
          </a:xfrm>
          <a:prstGeom prst="rect">
            <a:avLst/>
          </a:prstGeom>
          <a:noFill/>
        </p:spPr>
        <p:txBody>
          <a:bodyPr wrap="square" rtlCol="0">
            <a:spAutoFit/>
          </a:bodyPr>
          <a:lstStyle/>
          <a:p>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8" name="TextBox 227"/>
          <p:cNvSpPr txBox="1"/>
          <p:nvPr/>
        </p:nvSpPr>
        <p:spPr>
          <a:xfrm flipH="1">
            <a:off x="7161212" y="5943600"/>
            <a:ext cx="228600" cy="261610"/>
          </a:xfrm>
          <a:prstGeom prst="rect">
            <a:avLst/>
          </a:prstGeom>
          <a:noFill/>
        </p:spPr>
        <p:txBody>
          <a:bodyPr wrap="square" rtlCol="0">
            <a:spAutoFit/>
          </a:bodyPr>
          <a:lstStyle/>
          <a:p>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9" name="TextBox 228"/>
          <p:cNvSpPr txBox="1"/>
          <p:nvPr/>
        </p:nvSpPr>
        <p:spPr>
          <a:xfrm flipH="1">
            <a:off x="7847012" y="59436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0" name="TextBox 229"/>
          <p:cNvSpPr txBox="1"/>
          <p:nvPr/>
        </p:nvSpPr>
        <p:spPr>
          <a:xfrm flipH="1">
            <a:off x="8532812" y="5943600"/>
            <a:ext cx="2286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1" name="TextBox 230"/>
          <p:cNvSpPr txBox="1"/>
          <p:nvPr/>
        </p:nvSpPr>
        <p:spPr>
          <a:xfrm flipH="1">
            <a:off x="9142412" y="6596390"/>
            <a:ext cx="3048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2" name="TextBox 231"/>
          <p:cNvSpPr txBox="1"/>
          <p:nvPr/>
        </p:nvSpPr>
        <p:spPr>
          <a:xfrm flipH="1">
            <a:off x="8532812" y="6604084"/>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3" name="TextBox 232"/>
          <p:cNvSpPr txBox="1"/>
          <p:nvPr/>
        </p:nvSpPr>
        <p:spPr>
          <a:xfrm flipH="1">
            <a:off x="7847012" y="6553200"/>
            <a:ext cx="2286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4" name="TextBox 233"/>
          <p:cNvSpPr txBox="1"/>
          <p:nvPr/>
        </p:nvSpPr>
        <p:spPr>
          <a:xfrm flipH="1">
            <a:off x="9828212" y="6596390"/>
            <a:ext cx="304800" cy="261610"/>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5" name="Rectangle 234"/>
          <p:cNvSpPr/>
          <p:nvPr/>
        </p:nvSpPr>
        <p:spPr>
          <a:xfrm>
            <a:off x="6399212" y="4038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36" name="Rectangle 235"/>
          <p:cNvSpPr/>
          <p:nvPr/>
        </p:nvSpPr>
        <p:spPr>
          <a:xfrm>
            <a:off x="6551612" y="4038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37" name="Rectangle 236"/>
          <p:cNvSpPr/>
          <p:nvPr/>
        </p:nvSpPr>
        <p:spPr>
          <a:xfrm>
            <a:off x="8151812" y="38862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38" name="Rectangle 237"/>
          <p:cNvSpPr/>
          <p:nvPr/>
        </p:nvSpPr>
        <p:spPr>
          <a:xfrm>
            <a:off x="7008812" y="5562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0" name="Rectangle 239"/>
          <p:cNvSpPr/>
          <p:nvPr/>
        </p:nvSpPr>
        <p:spPr>
          <a:xfrm>
            <a:off x="10361612" y="4038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1" name="Rectangle 240"/>
          <p:cNvSpPr/>
          <p:nvPr/>
        </p:nvSpPr>
        <p:spPr>
          <a:xfrm>
            <a:off x="6399212" y="48768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2" name="Rectangle 241"/>
          <p:cNvSpPr/>
          <p:nvPr/>
        </p:nvSpPr>
        <p:spPr>
          <a:xfrm>
            <a:off x="7008812" y="48768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3" name="Rectangle 242"/>
          <p:cNvSpPr/>
          <p:nvPr/>
        </p:nvSpPr>
        <p:spPr>
          <a:xfrm>
            <a:off x="7694612" y="48768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4" name="Rectangle 243"/>
          <p:cNvSpPr/>
          <p:nvPr/>
        </p:nvSpPr>
        <p:spPr>
          <a:xfrm>
            <a:off x="8380412" y="48768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5" name="Rectangle 244"/>
          <p:cNvSpPr/>
          <p:nvPr/>
        </p:nvSpPr>
        <p:spPr>
          <a:xfrm>
            <a:off x="9675812" y="4038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6" name="Rectangle 245"/>
          <p:cNvSpPr/>
          <p:nvPr/>
        </p:nvSpPr>
        <p:spPr>
          <a:xfrm>
            <a:off x="7694612" y="5562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7" name="Rectangle 246"/>
          <p:cNvSpPr/>
          <p:nvPr/>
        </p:nvSpPr>
        <p:spPr>
          <a:xfrm>
            <a:off x="8380412" y="5562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8" name="Rectangle 247"/>
          <p:cNvSpPr/>
          <p:nvPr/>
        </p:nvSpPr>
        <p:spPr>
          <a:xfrm>
            <a:off x="9066212" y="55626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49" name="Rectangle 248"/>
          <p:cNvSpPr/>
          <p:nvPr/>
        </p:nvSpPr>
        <p:spPr>
          <a:xfrm>
            <a:off x="7694612" y="61722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50" name="Rectangle 249"/>
          <p:cNvSpPr/>
          <p:nvPr/>
        </p:nvSpPr>
        <p:spPr>
          <a:xfrm>
            <a:off x="8380412" y="61722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51" name="Rectangle 250"/>
          <p:cNvSpPr/>
          <p:nvPr/>
        </p:nvSpPr>
        <p:spPr>
          <a:xfrm>
            <a:off x="9066212" y="61722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52" name="Rectangle 251"/>
          <p:cNvSpPr/>
          <p:nvPr/>
        </p:nvSpPr>
        <p:spPr>
          <a:xfrm>
            <a:off x="9675812" y="6172200"/>
            <a:ext cx="219932" cy="215444"/>
          </a:xfrm>
          <a:prstGeom prst="rect">
            <a:avLst/>
          </a:prstGeom>
        </p:spPr>
        <p:txBody>
          <a:bodyPr wrap="square">
            <a:spAutoFit/>
          </a:bodyPr>
          <a:lstStyle/>
          <a:p>
            <a:r>
              <a:rPr lang="en-US" sz="800" dirty="0" smtClean="0">
                <a:solidFill>
                  <a:srgbClr val="00B6F6"/>
                </a:solidFill>
              </a:rPr>
              <a:t>I</a:t>
            </a:r>
            <a:endParaRPr lang="en-US" sz="800" dirty="0"/>
          </a:p>
        </p:txBody>
      </p:sp>
      <p:sp>
        <p:nvSpPr>
          <p:cNvPr id="254" name="Rectangle 253"/>
          <p:cNvSpPr/>
          <p:nvPr/>
        </p:nvSpPr>
        <p:spPr>
          <a:xfrm>
            <a:off x="8837612" y="38862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55" name="Rectangle 254"/>
          <p:cNvSpPr/>
          <p:nvPr/>
        </p:nvSpPr>
        <p:spPr>
          <a:xfrm>
            <a:off x="9904412" y="4038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56" name="Rectangle 255"/>
          <p:cNvSpPr/>
          <p:nvPr/>
        </p:nvSpPr>
        <p:spPr>
          <a:xfrm>
            <a:off x="10590212" y="4038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57" name="Rectangle 256"/>
          <p:cNvSpPr/>
          <p:nvPr/>
        </p:nvSpPr>
        <p:spPr>
          <a:xfrm>
            <a:off x="6551612" y="48768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58" name="Rectangle 257"/>
          <p:cNvSpPr/>
          <p:nvPr/>
        </p:nvSpPr>
        <p:spPr>
          <a:xfrm>
            <a:off x="7161212" y="48768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59" name="Rectangle 258"/>
          <p:cNvSpPr/>
          <p:nvPr/>
        </p:nvSpPr>
        <p:spPr>
          <a:xfrm>
            <a:off x="7847012" y="48768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0" name="Rectangle 259"/>
          <p:cNvSpPr/>
          <p:nvPr/>
        </p:nvSpPr>
        <p:spPr>
          <a:xfrm>
            <a:off x="8609012" y="48768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1" name="Rectangle 260"/>
          <p:cNvSpPr/>
          <p:nvPr/>
        </p:nvSpPr>
        <p:spPr>
          <a:xfrm>
            <a:off x="7161212" y="5562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2" name="Rectangle 261"/>
          <p:cNvSpPr/>
          <p:nvPr/>
        </p:nvSpPr>
        <p:spPr>
          <a:xfrm>
            <a:off x="7847012" y="5562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3" name="Rectangle 262"/>
          <p:cNvSpPr/>
          <p:nvPr/>
        </p:nvSpPr>
        <p:spPr>
          <a:xfrm>
            <a:off x="8532812" y="5562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4" name="Rectangle 263"/>
          <p:cNvSpPr/>
          <p:nvPr/>
        </p:nvSpPr>
        <p:spPr>
          <a:xfrm>
            <a:off x="9218612" y="55626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5" name="Rectangle 264"/>
          <p:cNvSpPr/>
          <p:nvPr/>
        </p:nvSpPr>
        <p:spPr>
          <a:xfrm>
            <a:off x="7923212" y="61722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6" name="Rectangle 265"/>
          <p:cNvSpPr/>
          <p:nvPr/>
        </p:nvSpPr>
        <p:spPr>
          <a:xfrm>
            <a:off x="8609012" y="6172200"/>
            <a:ext cx="76200" cy="215444"/>
          </a:xfrm>
          <a:prstGeom prst="rect">
            <a:avLst/>
          </a:prstGeom>
        </p:spPr>
        <p:txBody>
          <a:bodyPr wrap="square">
            <a:spAutoFit/>
          </a:bodyPr>
          <a:lstStyle/>
          <a:p>
            <a:r>
              <a:rPr lang="en-US" sz="800" dirty="0" smtClean="0">
                <a:solidFill>
                  <a:srgbClr val="00B0F0"/>
                </a:solidFill>
              </a:rPr>
              <a:t>F</a:t>
            </a:r>
            <a:endParaRPr lang="en-US" sz="800" dirty="0"/>
          </a:p>
        </p:txBody>
      </p:sp>
      <p:sp>
        <p:nvSpPr>
          <p:cNvPr id="267" name="Rectangle 266"/>
          <p:cNvSpPr/>
          <p:nvPr/>
        </p:nvSpPr>
        <p:spPr>
          <a:xfrm>
            <a:off x="9218612" y="61722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68" name="Rectangle 267"/>
          <p:cNvSpPr/>
          <p:nvPr/>
        </p:nvSpPr>
        <p:spPr>
          <a:xfrm>
            <a:off x="9904412" y="6172200"/>
            <a:ext cx="247184" cy="215444"/>
          </a:xfrm>
          <a:prstGeom prst="rect">
            <a:avLst/>
          </a:prstGeom>
        </p:spPr>
        <p:txBody>
          <a:bodyPr wrap="square">
            <a:spAutoFit/>
          </a:bodyPr>
          <a:lstStyle/>
          <a:p>
            <a:pPr algn="ctr"/>
            <a:r>
              <a:rPr lang="en-US" sz="800" dirty="0" smtClean="0">
                <a:solidFill>
                  <a:srgbClr val="00B0F0"/>
                </a:solidFill>
              </a:rPr>
              <a:t>F</a:t>
            </a:r>
            <a:endParaRPr lang="en-US" sz="800" dirty="0"/>
          </a:p>
        </p:txBody>
      </p:sp>
      <p:sp>
        <p:nvSpPr>
          <p:cNvPr id="277" name="TextBox 276"/>
          <p:cNvSpPr txBox="1"/>
          <p:nvPr/>
        </p:nvSpPr>
        <p:spPr>
          <a:xfrm>
            <a:off x="6094412" y="37338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278" name="TextBox 277"/>
          <p:cNvSpPr txBox="1"/>
          <p:nvPr/>
        </p:nvSpPr>
        <p:spPr>
          <a:xfrm>
            <a:off x="6704012" y="37338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279" name="TextBox 278"/>
          <p:cNvSpPr txBox="1"/>
          <p:nvPr/>
        </p:nvSpPr>
        <p:spPr>
          <a:xfrm>
            <a:off x="9447212" y="37338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280" name="TextBox 279"/>
          <p:cNvSpPr txBox="1"/>
          <p:nvPr/>
        </p:nvSpPr>
        <p:spPr>
          <a:xfrm>
            <a:off x="10056812" y="37338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281" name="TextBox 280"/>
          <p:cNvSpPr txBox="1"/>
          <p:nvPr/>
        </p:nvSpPr>
        <p:spPr>
          <a:xfrm>
            <a:off x="10666412" y="37338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cxnSp>
        <p:nvCxnSpPr>
          <p:cNvPr id="285" name="Straight Connector 284"/>
          <p:cNvCxnSpPr/>
          <p:nvPr/>
        </p:nvCxnSpPr>
        <p:spPr>
          <a:xfrm flipV="1">
            <a:off x="6323012" y="4343400"/>
            <a:ext cx="3048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201" idx="0"/>
          </p:cNvCxnSpPr>
          <p:nvPr/>
        </p:nvCxnSpPr>
        <p:spPr>
          <a:xfrm rot="5400000" flipH="1" flipV="1">
            <a:off x="7770812" y="3429000"/>
            <a:ext cx="152400" cy="1981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9599612" y="43434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V="1">
            <a:off x="10209212" y="4343400"/>
            <a:ext cx="3810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6323012" y="5181600"/>
            <a:ext cx="3048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V="1">
            <a:off x="6856412" y="51816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7542212" y="51816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8228012" y="5181600"/>
            <a:ext cx="4572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6856412" y="58674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7542212" y="58674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8228012" y="58674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8913812" y="5867400"/>
            <a:ext cx="3048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V="1">
            <a:off x="7542212" y="64770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V="1">
            <a:off x="8228012" y="64770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8913812" y="6477000"/>
            <a:ext cx="3810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V="1">
            <a:off x="9523412" y="6477000"/>
            <a:ext cx="457200" cy="762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30" name="Rectangle 329"/>
          <p:cNvSpPr/>
          <p:nvPr/>
        </p:nvSpPr>
        <p:spPr>
          <a:xfrm>
            <a:off x="6704012" y="4648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1" name="Rectangle 330"/>
          <p:cNvSpPr/>
          <p:nvPr/>
        </p:nvSpPr>
        <p:spPr>
          <a:xfrm>
            <a:off x="6094412" y="4648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2" name="Rectangle 331"/>
          <p:cNvSpPr/>
          <p:nvPr/>
        </p:nvSpPr>
        <p:spPr>
          <a:xfrm>
            <a:off x="7389812" y="4648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3" name="Rectangle 332"/>
          <p:cNvSpPr/>
          <p:nvPr/>
        </p:nvSpPr>
        <p:spPr>
          <a:xfrm>
            <a:off x="8075612" y="4648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4" name="Rectangle 333"/>
          <p:cNvSpPr/>
          <p:nvPr/>
        </p:nvSpPr>
        <p:spPr>
          <a:xfrm>
            <a:off x="8761412" y="4648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5" name="Rectangle 334"/>
          <p:cNvSpPr/>
          <p:nvPr/>
        </p:nvSpPr>
        <p:spPr>
          <a:xfrm>
            <a:off x="10133012" y="6096000"/>
            <a:ext cx="308098" cy="184666"/>
          </a:xfrm>
          <a:prstGeom prst="rect">
            <a:avLst/>
          </a:prstGeom>
        </p:spPr>
        <p:txBody>
          <a:bodyPr wrap="none">
            <a:spAutoFit/>
          </a:bodyPr>
          <a:lstStyle/>
          <a:p>
            <a:r>
              <a:rPr lang="en-US" sz="600" dirty="0" smtClean="0">
                <a:solidFill>
                  <a:srgbClr val="A725FF"/>
                </a:solidFill>
              </a:rPr>
              <a:t>U</a:t>
            </a:r>
            <a:r>
              <a:rPr lang="en-US" sz="600" dirty="0" smtClean="0"/>
              <a:t>/</a:t>
            </a:r>
            <a:r>
              <a:rPr lang="en-US" sz="600" dirty="0" smtClean="0">
                <a:solidFill>
                  <a:srgbClr val="FFFF05"/>
                </a:solidFill>
              </a:rPr>
              <a:t>T</a:t>
            </a:r>
            <a:endParaRPr lang="en-US" sz="600" dirty="0">
              <a:solidFill>
                <a:srgbClr val="FFFF05"/>
              </a:solidFill>
            </a:endParaRPr>
          </a:p>
        </p:txBody>
      </p:sp>
      <p:sp>
        <p:nvSpPr>
          <p:cNvPr id="337" name="Rectangle 336"/>
          <p:cNvSpPr/>
          <p:nvPr/>
        </p:nvSpPr>
        <p:spPr>
          <a:xfrm>
            <a:off x="6704012" y="5410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8" name="Rectangle 337"/>
          <p:cNvSpPr/>
          <p:nvPr/>
        </p:nvSpPr>
        <p:spPr>
          <a:xfrm>
            <a:off x="7389812" y="5410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39" name="Rectangle 338"/>
          <p:cNvSpPr/>
          <p:nvPr/>
        </p:nvSpPr>
        <p:spPr>
          <a:xfrm>
            <a:off x="8075612" y="5410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40" name="Rectangle 339"/>
          <p:cNvSpPr/>
          <p:nvPr/>
        </p:nvSpPr>
        <p:spPr>
          <a:xfrm>
            <a:off x="8761412" y="5410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41" name="Rectangle 340"/>
          <p:cNvSpPr/>
          <p:nvPr/>
        </p:nvSpPr>
        <p:spPr>
          <a:xfrm>
            <a:off x="9371012" y="5410200"/>
            <a:ext cx="349776" cy="215444"/>
          </a:xfrm>
          <a:prstGeom prst="rect">
            <a:avLst/>
          </a:prstGeom>
        </p:spPr>
        <p:txBody>
          <a:bodyPr wrap="none">
            <a:spAutoFit/>
          </a:bodyPr>
          <a:lstStyle/>
          <a:p>
            <a:r>
              <a:rPr lang="en-US" sz="800" dirty="0" smtClean="0">
                <a:solidFill>
                  <a:srgbClr val="A725FF"/>
                </a:solidFill>
              </a:rPr>
              <a:t>U</a:t>
            </a:r>
            <a:r>
              <a:rPr lang="en-US" sz="800" dirty="0" smtClean="0"/>
              <a:t>/</a:t>
            </a:r>
            <a:r>
              <a:rPr lang="en-US" sz="800" dirty="0" smtClean="0">
                <a:solidFill>
                  <a:srgbClr val="FFFF05"/>
                </a:solidFill>
              </a:rPr>
              <a:t>T</a:t>
            </a:r>
            <a:endParaRPr lang="en-US" sz="800" dirty="0">
              <a:solidFill>
                <a:srgbClr val="FFFF05"/>
              </a:solidFill>
            </a:endParaRPr>
          </a:p>
        </p:txBody>
      </p:sp>
      <p:sp>
        <p:nvSpPr>
          <p:cNvPr id="342" name="Rectangle 341"/>
          <p:cNvSpPr/>
          <p:nvPr/>
        </p:nvSpPr>
        <p:spPr>
          <a:xfrm>
            <a:off x="7389812" y="6096000"/>
            <a:ext cx="308098" cy="184666"/>
          </a:xfrm>
          <a:prstGeom prst="rect">
            <a:avLst/>
          </a:prstGeom>
        </p:spPr>
        <p:txBody>
          <a:bodyPr wrap="none">
            <a:spAutoFit/>
          </a:bodyPr>
          <a:lstStyle/>
          <a:p>
            <a:r>
              <a:rPr lang="en-US" sz="600" dirty="0" smtClean="0">
                <a:solidFill>
                  <a:srgbClr val="A725FF"/>
                </a:solidFill>
              </a:rPr>
              <a:t>U</a:t>
            </a:r>
            <a:r>
              <a:rPr lang="en-US" sz="600" dirty="0" smtClean="0"/>
              <a:t>/</a:t>
            </a:r>
            <a:r>
              <a:rPr lang="en-US" sz="600" dirty="0" smtClean="0">
                <a:solidFill>
                  <a:srgbClr val="FFFF05"/>
                </a:solidFill>
              </a:rPr>
              <a:t>T</a:t>
            </a:r>
            <a:endParaRPr lang="en-US" sz="600" dirty="0">
              <a:solidFill>
                <a:srgbClr val="FFFF05"/>
              </a:solidFill>
            </a:endParaRPr>
          </a:p>
        </p:txBody>
      </p:sp>
      <p:sp>
        <p:nvSpPr>
          <p:cNvPr id="343" name="Rectangle 342"/>
          <p:cNvSpPr/>
          <p:nvPr/>
        </p:nvSpPr>
        <p:spPr>
          <a:xfrm>
            <a:off x="8075612" y="6096000"/>
            <a:ext cx="308098" cy="184666"/>
          </a:xfrm>
          <a:prstGeom prst="rect">
            <a:avLst/>
          </a:prstGeom>
        </p:spPr>
        <p:txBody>
          <a:bodyPr wrap="none">
            <a:spAutoFit/>
          </a:bodyPr>
          <a:lstStyle/>
          <a:p>
            <a:r>
              <a:rPr lang="en-US" sz="600" dirty="0" smtClean="0">
                <a:solidFill>
                  <a:srgbClr val="A725FF"/>
                </a:solidFill>
              </a:rPr>
              <a:t>U</a:t>
            </a:r>
            <a:r>
              <a:rPr lang="en-US" sz="600" dirty="0" smtClean="0"/>
              <a:t>/</a:t>
            </a:r>
            <a:r>
              <a:rPr lang="en-US" sz="600" dirty="0" smtClean="0">
                <a:solidFill>
                  <a:srgbClr val="FFFF05"/>
                </a:solidFill>
              </a:rPr>
              <a:t>T</a:t>
            </a:r>
            <a:endParaRPr lang="en-US" sz="600" dirty="0">
              <a:solidFill>
                <a:srgbClr val="FFFF05"/>
              </a:solidFill>
            </a:endParaRPr>
          </a:p>
        </p:txBody>
      </p:sp>
      <p:sp>
        <p:nvSpPr>
          <p:cNvPr id="344" name="Rectangle 343"/>
          <p:cNvSpPr/>
          <p:nvPr/>
        </p:nvSpPr>
        <p:spPr>
          <a:xfrm>
            <a:off x="8761412" y="6096000"/>
            <a:ext cx="308098" cy="184666"/>
          </a:xfrm>
          <a:prstGeom prst="rect">
            <a:avLst/>
          </a:prstGeom>
        </p:spPr>
        <p:txBody>
          <a:bodyPr wrap="none">
            <a:spAutoFit/>
          </a:bodyPr>
          <a:lstStyle/>
          <a:p>
            <a:r>
              <a:rPr lang="en-US" sz="600" dirty="0" smtClean="0">
                <a:solidFill>
                  <a:srgbClr val="A725FF"/>
                </a:solidFill>
              </a:rPr>
              <a:t>U</a:t>
            </a:r>
            <a:r>
              <a:rPr lang="en-US" sz="600" dirty="0" smtClean="0"/>
              <a:t>/</a:t>
            </a:r>
            <a:r>
              <a:rPr lang="en-US" sz="600" dirty="0" smtClean="0">
                <a:solidFill>
                  <a:srgbClr val="FFFF05"/>
                </a:solidFill>
              </a:rPr>
              <a:t>T</a:t>
            </a:r>
            <a:endParaRPr lang="en-US" sz="600" dirty="0">
              <a:solidFill>
                <a:srgbClr val="FFFF05"/>
              </a:solidFill>
            </a:endParaRPr>
          </a:p>
        </p:txBody>
      </p:sp>
      <p:sp>
        <p:nvSpPr>
          <p:cNvPr id="345" name="Rectangle 344"/>
          <p:cNvSpPr/>
          <p:nvPr/>
        </p:nvSpPr>
        <p:spPr>
          <a:xfrm>
            <a:off x="9371012" y="6096000"/>
            <a:ext cx="308098" cy="184666"/>
          </a:xfrm>
          <a:prstGeom prst="rect">
            <a:avLst/>
          </a:prstGeom>
        </p:spPr>
        <p:txBody>
          <a:bodyPr wrap="none">
            <a:spAutoFit/>
          </a:bodyPr>
          <a:lstStyle/>
          <a:p>
            <a:r>
              <a:rPr lang="en-US" sz="600" dirty="0" smtClean="0">
                <a:solidFill>
                  <a:srgbClr val="A725FF"/>
                </a:solidFill>
              </a:rPr>
              <a:t>U</a:t>
            </a:r>
            <a:r>
              <a:rPr lang="en-US" sz="600" dirty="0" smtClean="0"/>
              <a:t>/</a:t>
            </a:r>
            <a:r>
              <a:rPr lang="en-US" sz="600" dirty="0" smtClean="0">
                <a:solidFill>
                  <a:srgbClr val="FFFF05"/>
                </a:solidFill>
              </a:rPr>
              <a:t>T</a:t>
            </a:r>
            <a:endParaRPr lang="en-US" sz="600" dirty="0">
              <a:solidFill>
                <a:srgbClr val="FFFF05"/>
              </a:solidFill>
            </a:endParaRPr>
          </a:p>
        </p:txBody>
      </p:sp>
      <p:sp>
        <p:nvSpPr>
          <p:cNvPr id="269" name="Rectangle 268"/>
          <p:cNvSpPr/>
          <p:nvPr/>
        </p:nvSpPr>
        <p:spPr>
          <a:xfrm>
            <a:off x="150812" y="838200"/>
            <a:ext cx="5180013" cy="292388"/>
          </a:xfrm>
          <a:prstGeom prst="rect">
            <a:avLst/>
          </a:prstGeom>
        </p:spPr>
        <p:txBody>
          <a:bodyPr wrap="square">
            <a:spAutoFit/>
          </a:bodyPr>
          <a:lstStyle/>
          <a:p>
            <a:r>
              <a:rPr lang="en-US" sz="1300" b="1" dirty="0" smtClean="0">
                <a:latin typeface="Ebrima" pitchFamily="2" charset="0"/>
                <a:ea typeface="Ebrima" pitchFamily="2" charset="0"/>
                <a:cs typeface="Ebrima" pitchFamily="2" charset="0"/>
              </a:rPr>
              <a:t>On a reform line we can identify a repeating pattern.</a:t>
            </a:r>
          </a:p>
        </p:txBody>
      </p:sp>
      <p:sp>
        <p:nvSpPr>
          <p:cNvPr id="270" name="Arc 269"/>
          <p:cNvSpPr/>
          <p:nvPr/>
        </p:nvSpPr>
        <p:spPr>
          <a:xfrm>
            <a:off x="10437812" y="3657600"/>
            <a:ext cx="1066800" cy="533400"/>
          </a:xfrm>
          <a:prstGeom prst="arc">
            <a:avLst>
              <a:gd name="adj1" fmla="val 11630030"/>
              <a:gd name="adj2" fmla="val 0"/>
            </a:avLst>
          </a:prstGeom>
          <a:ln w="127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1" name="TextBox 270"/>
          <p:cNvSpPr txBox="1"/>
          <p:nvPr/>
        </p:nvSpPr>
        <p:spPr>
          <a:xfrm>
            <a:off x="11274425" y="4038600"/>
            <a:ext cx="763587" cy="507831"/>
          </a:xfrm>
          <a:prstGeom prst="rect">
            <a:avLst/>
          </a:prstGeom>
          <a:noFill/>
          <a:ln>
            <a:solidFill>
              <a:schemeClr val="tx1"/>
            </a:solidFill>
          </a:ln>
        </p:spPr>
        <p:txBody>
          <a:bodyPr wrap="square" rtlCol="0">
            <a:spAutoFit/>
          </a:bodyPr>
          <a:lstStyle/>
          <a:p>
            <a:r>
              <a:rPr lang="en-US" sz="900" b="1" dirty="0" smtClean="0"/>
              <a:t>J.T.T.</a:t>
            </a:r>
          </a:p>
          <a:p>
            <a:r>
              <a:rPr lang="en-US" sz="900" b="1" dirty="0" smtClean="0"/>
              <a:t>(C) – DD</a:t>
            </a:r>
          </a:p>
          <a:p>
            <a:r>
              <a:rPr lang="en-US" sz="900" b="1" dirty="0" smtClean="0"/>
              <a:t>(E ) – D&amp;H</a:t>
            </a:r>
            <a:endParaRPr lang="en-US" sz="9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p:cTn id="7" dur="1000" fill="hold"/>
                                        <p:tgtEl>
                                          <p:spTgt spid="269"/>
                                        </p:tgtEl>
                                        <p:attrNameLst>
                                          <p:attrName>ppt_w</p:attrName>
                                        </p:attrNameLst>
                                      </p:cBhvr>
                                      <p:tavLst>
                                        <p:tav tm="0">
                                          <p:val>
                                            <p:strVal val="#ppt_w+.3"/>
                                          </p:val>
                                        </p:tav>
                                        <p:tav tm="100000">
                                          <p:val>
                                            <p:strVal val="#ppt_w"/>
                                          </p:val>
                                        </p:tav>
                                      </p:tavLst>
                                    </p:anim>
                                    <p:anim calcmode="lin" valueType="num">
                                      <p:cBhvr>
                                        <p:cTn id="8" dur="1000" fill="hold"/>
                                        <p:tgtEl>
                                          <p:spTgt spid="269"/>
                                        </p:tgtEl>
                                        <p:attrNameLst>
                                          <p:attrName>ppt_h</p:attrName>
                                        </p:attrNameLst>
                                      </p:cBhvr>
                                      <p:tavLst>
                                        <p:tav tm="0">
                                          <p:val>
                                            <p:strVal val="#ppt_h"/>
                                          </p:val>
                                        </p:tav>
                                        <p:tav tm="100000">
                                          <p:val>
                                            <p:strVal val="#ppt_h"/>
                                          </p:val>
                                        </p:tav>
                                      </p:tavLst>
                                    </p:anim>
                                    <p:animEffect transition="in" filter="fade">
                                      <p:cBhvr>
                                        <p:cTn id="9" dur="1000"/>
                                        <p:tgtEl>
                                          <p:spTgt spid="26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xEl>
                                              <p:pRg st="0" end="0"/>
                                            </p:txEl>
                                          </p:spTgt>
                                        </p:tgtEl>
                                        <p:attrNameLst>
                                          <p:attrName>style.visibility</p:attrName>
                                        </p:attrNameLst>
                                      </p:cBhvr>
                                      <p:to>
                                        <p:strVal val="visible"/>
                                      </p:to>
                                    </p:set>
                                    <p:animEffect transition="in" filter="fade">
                                      <p:cBhvr>
                                        <p:cTn id="21" dur="2000"/>
                                        <p:tgtEl>
                                          <p:spTgt spid="8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6">
                                            <p:txEl>
                                              <p:pRg st="1" end="1"/>
                                            </p:txEl>
                                          </p:spTgt>
                                        </p:tgtEl>
                                        <p:attrNameLst>
                                          <p:attrName>style.visibility</p:attrName>
                                        </p:attrNameLst>
                                      </p:cBhvr>
                                      <p:to>
                                        <p:strVal val="visible"/>
                                      </p:to>
                                    </p:set>
                                    <p:animEffect transition="in" filter="fade">
                                      <p:cBhvr>
                                        <p:cTn id="26" dur="2000"/>
                                        <p:tgtEl>
                                          <p:spTgt spid="8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6">
                                            <p:txEl>
                                              <p:pRg st="2" end="2"/>
                                            </p:txEl>
                                          </p:spTgt>
                                        </p:tgtEl>
                                        <p:attrNameLst>
                                          <p:attrName>style.visibility</p:attrName>
                                        </p:attrNameLst>
                                      </p:cBhvr>
                                      <p:to>
                                        <p:strVal val="visible"/>
                                      </p:to>
                                    </p:set>
                                    <p:animEffect transition="in" filter="fade">
                                      <p:cBhvr>
                                        <p:cTn id="31" dur="2000"/>
                                        <p:tgtEl>
                                          <p:spTgt spid="8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271"/>
                                        </p:tgtEl>
                                        <p:attrNameLst>
                                          <p:attrName>style.visibility</p:attrName>
                                        </p:attrNameLst>
                                      </p:cBhvr>
                                      <p:to>
                                        <p:strVal val="visible"/>
                                      </p:to>
                                    </p:set>
                                    <p:animEffect transition="in" filter="fade">
                                      <p:cBhvr>
                                        <p:cTn id="36" dur="100"/>
                                        <p:tgtEl>
                                          <p:spTgt spid="271"/>
                                        </p:tgtEl>
                                      </p:cBhvr>
                                    </p:animEffect>
                                    <p:anim calcmode="lin" valueType="num">
                                      <p:cBhvr>
                                        <p:cTn id="37" dur="400" fill="hold"/>
                                        <p:tgtEl>
                                          <p:spTgt spid="271"/>
                                        </p:tgtEl>
                                        <p:attrNameLst>
                                          <p:attrName>ppt_x</p:attrName>
                                        </p:attrNameLst>
                                      </p:cBhvr>
                                      <p:tavLst>
                                        <p:tav tm="0">
                                          <p:val>
                                            <p:strVal val="#ppt_x"/>
                                          </p:val>
                                        </p:tav>
                                        <p:tav tm="100000">
                                          <p:val>
                                            <p:strVal val="#ppt_x"/>
                                          </p:val>
                                        </p:tav>
                                      </p:tavLst>
                                    </p:anim>
                                    <p:anim calcmode="lin" valueType="num">
                                      <p:cBhvr>
                                        <p:cTn id="38" dur="400" fill="hold"/>
                                        <p:tgtEl>
                                          <p:spTgt spid="271"/>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2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2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1000" fill="hold"/>
                                        <p:tgtEl>
                                          <p:spTgt spid="61"/>
                                        </p:tgtEl>
                                        <p:attrNameLst>
                                          <p:attrName>ppt_x</p:attrName>
                                        </p:attrNameLst>
                                      </p:cBhvr>
                                      <p:tavLst>
                                        <p:tav tm="0">
                                          <p:val>
                                            <p:strVal val="#ppt_x-.2"/>
                                          </p:val>
                                        </p:tav>
                                        <p:tav tm="100000">
                                          <p:val>
                                            <p:strVal val="#ppt_x"/>
                                          </p:val>
                                        </p:tav>
                                      </p:tavLst>
                                    </p:anim>
                                    <p:anim calcmode="lin" valueType="num">
                                      <p:cBhvr>
                                        <p:cTn id="46"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1000" fill="hold"/>
                                        <p:tgtEl>
                                          <p:spTgt spid="60"/>
                                        </p:tgtEl>
                                        <p:attrNameLst>
                                          <p:attrName>ppt_w</p:attrName>
                                        </p:attrNameLst>
                                      </p:cBhvr>
                                      <p:tavLst>
                                        <p:tav tm="0">
                                          <p:val>
                                            <p:strVal val="#ppt_w+.3"/>
                                          </p:val>
                                        </p:tav>
                                        <p:tav tm="100000">
                                          <p:val>
                                            <p:strVal val="#ppt_w"/>
                                          </p:val>
                                        </p:tav>
                                      </p:tavLst>
                                    </p:anim>
                                    <p:anim calcmode="lin" valueType="num">
                                      <p:cBhvr>
                                        <p:cTn id="60" dur="1000" fill="hold"/>
                                        <p:tgtEl>
                                          <p:spTgt spid="60"/>
                                        </p:tgtEl>
                                        <p:attrNameLst>
                                          <p:attrName>ppt_h</p:attrName>
                                        </p:attrNameLst>
                                      </p:cBhvr>
                                      <p:tavLst>
                                        <p:tav tm="0">
                                          <p:val>
                                            <p:strVal val="#ppt_h"/>
                                          </p:val>
                                        </p:tav>
                                        <p:tav tm="100000">
                                          <p:val>
                                            <p:strVal val="#ppt_h"/>
                                          </p:val>
                                        </p:tav>
                                      </p:tavLst>
                                    </p:anim>
                                    <p:animEffect transition="in" filter="fade">
                                      <p:cBhvr>
                                        <p:cTn id="61" dur="10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build="p"/>
      <p:bldP spid="87" grpId="0"/>
      <p:bldP spid="59" grpId="0"/>
      <p:bldP spid="60" grpId="0"/>
      <p:bldP spid="269" grpId="0"/>
      <p:bldP spid="2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0"/>
            <a:ext cx="9954207" cy="1143000"/>
          </a:xfrm>
        </p:spPr>
        <p:txBody>
          <a:bodyPr/>
          <a:lstStyle/>
          <a:p>
            <a:r>
              <a:rPr lang="en-US" dirty="0" smtClean="0">
                <a:latin typeface="Britannic Bold" pitchFamily="34" charset="0"/>
              </a:rPr>
              <a:t>Understanding Fractals</a:t>
            </a:r>
            <a:endParaRPr lang="en-US" dirty="0">
              <a:latin typeface="Britannic Bold" pitchFamily="34" charset="0"/>
            </a:endParaRPr>
          </a:p>
        </p:txBody>
      </p:sp>
      <p:cxnSp>
        <p:nvCxnSpPr>
          <p:cNvPr id="5" name="Straight Connector 4"/>
          <p:cNvCxnSpPr/>
          <p:nvPr/>
        </p:nvCxnSpPr>
        <p:spPr>
          <a:xfrm>
            <a:off x="6246812" y="2667000"/>
            <a:ext cx="495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46812" y="3886200"/>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08812" y="5029200"/>
            <a:ext cx="2667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4612" y="62484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267200"/>
            <a:ext cx="4114800" cy="2462213"/>
          </a:xfrm>
          <a:prstGeom prst="rect">
            <a:avLst/>
          </a:prstGeom>
          <a:noFill/>
        </p:spPr>
        <p:txBody>
          <a:bodyPr wrap="square" rtlCol="0">
            <a:spAutoFit/>
          </a:bodyPr>
          <a:lstStyle/>
          <a:p>
            <a:pPr algn="just">
              <a:buFont typeface="Wingdings" pitchFamily="2" charset="2"/>
              <a:buChar char="Ø"/>
            </a:pPr>
            <a:r>
              <a:rPr lang="en-US" sz="1400" dirty="0" smtClean="0">
                <a:latin typeface="Century Gothic" pitchFamily="34" charset="0"/>
              </a:rPr>
              <a:t> There are three types of fractals, but two particularly are what we need to be familiar with and understand the difference of. The two are exact self-similar fractals and quasi self-similar fractals. Simply defined, exact self-similar fractals are ones in which the parts are exactly similar or identical to each other and the whole; whereas, quasi self-similar fractals are ones in which the parts are almost similar or alike in principle to each other and the whole.</a:t>
            </a:r>
          </a:p>
        </p:txBody>
      </p:sp>
      <p:sp>
        <p:nvSpPr>
          <p:cNvPr id="12" name="TextBox 11"/>
          <p:cNvSpPr txBox="1"/>
          <p:nvPr/>
        </p:nvSpPr>
        <p:spPr>
          <a:xfrm>
            <a:off x="0" y="1676400"/>
            <a:ext cx="4113212" cy="1169551"/>
          </a:xfrm>
          <a:prstGeom prst="rect">
            <a:avLst/>
          </a:prstGeom>
          <a:noFill/>
        </p:spPr>
        <p:txBody>
          <a:bodyPr wrap="square" rtlCol="0">
            <a:spAutoFit/>
          </a:bodyPr>
          <a:lstStyle/>
          <a:p>
            <a:pPr algn="just"/>
            <a:r>
              <a:rPr lang="en-US" sz="1400" dirty="0" smtClean="0">
                <a:latin typeface="Century Gothic" pitchFamily="34" charset="0"/>
              </a:rPr>
              <a:t>In every reform line there is a big scale (the main line) that can be reduced to similar smaller scales. We call the smaller scale(s) fractals. A fractal is basically a smaller copy of a larger scale/template.</a:t>
            </a:r>
            <a:endParaRPr lang="en-US" sz="1400" dirty="0">
              <a:latin typeface="Century Gothic" pitchFamily="34" charset="0"/>
            </a:endParaRPr>
          </a:p>
        </p:txBody>
      </p:sp>
      <p:cxnSp>
        <p:nvCxnSpPr>
          <p:cNvPr id="13" name="Straight Connector 12"/>
          <p:cNvCxnSpPr/>
          <p:nvPr/>
        </p:nvCxnSpPr>
        <p:spPr>
          <a:xfrm rot="5400000">
            <a:off x="5942806" y="2361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704806" y="2361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189912" y="24765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875712" y="2476500"/>
            <a:ext cx="381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0895806" y="2361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0133806" y="2361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371806" y="2361406"/>
            <a:ext cx="60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019006" y="3656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8838406" y="3656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781006" y="3656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466806" y="3656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8152606" y="3656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781006" y="4799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466806" y="4799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152606" y="4799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838406" y="4799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448006" y="47998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466806" y="6019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152606" y="6019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838406" y="6019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9524206" y="6019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0210006" y="6019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5332412" y="23622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Left Brace 42"/>
          <p:cNvSpPr/>
          <p:nvPr/>
        </p:nvSpPr>
        <p:spPr>
          <a:xfrm>
            <a:off x="5408612" y="3581400"/>
            <a:ext cx="457200" cy="2590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4494212" y="2209800"/>
            <a:ext cx="838200" cy="261610"/>
          </a:xfrm>
          <a:prstGeom prst="rect">
            <a:avLst/>
          </a:prstGeom>
          <a:noFill/>
        </p:spPr>
        <p:txBody>
          <a:bodyPr wrap="square" rtlCol="0">
            <a:spAutoFit/>
          </a:bodyPr>
          <a:lstStyle/>
          <a:p>
            <a:pPr algn="ctr"/>
            <a:r>
              <a:rPr lang="en-US" sz="1100" b="1" dirty="0" smtClean="0"/>
              <a:t>Big Scale</a:t>
            </a:r>
            <a:endParaRPr lang="en-US" sz="1100" b="1" dirty="0"/>
          </a:p>
        </p:txBody>
      </p:sp>
      <p:sp>
        <p:nvSpPr>
          <p:cNvPr id="49" name="TextBox 48"/>
          <p:cNvSpPr txBox="1"/>
          <p:nvPr/>
        </p:nvSpPr>
        <p:spPr>
          <a:xfrm>
            <a:off x="4037012" y="4572000"/>
            <a:ext cx="1447800" cy="430887"/>
          </a:xfrm>
          <a:prstGeom prst="rect">
            <a:avLst/>
          </a:prstGeom>
          <a:noFill/>
        </p:spPr>
        <p:txBody>
          <a:bodyPr wrap="square" rtlCol="0">
            <a:spAutoFit/>
          </a:bodyPr>
          <a:lstStyle/>
          <a:p>
            <a:pPr algn="ctr"/>
            <a:r>
              <a:rPr lang="en-US" sz="1100" b="1" dirty="0" smtClean="0"/>
              <a:t>Fractals</a:t>
            </a:r>
          </a:p>
          <a:p>
            <a:pPr algn="ctr"/>
            <a:r>
              <a:rPr lang="en-US" sz="1100" b="1" dirty="0" smtClean="0"/>
              <a:t>(Smaller Scales)</a:t>
            </a:r>
            <a:endParaRPr lang="en-US" sz="1100" b="1" dirty="0"/>
          </a:p>
        </p:txBody>
      </p:sp>
      <p:sp>
        <p:nvSpPr>
          <p:cNvPr id="72" name="TextBox 71"/>
          <p:cNvSpPr txBox="1"/>
          <p:nvPr/>
        </p:nvSpPr>
        <p:spPr>
          <a:xfrm>
            <a:off x="5942012" y="1752600"/>
            <a:ext cx="685800" cy="292388"/>
          </a:xfrm>
          <a:prstGeom prst="rect">
            <a:avLst/>
          </a:prstGeom>
          <a:noFill/>
        </p:spPr>
        <p:txBody>
          <a:bodyPr wrap="square" rtlCol="0">
            <a:spAutoFit/>
          </a:bodyPr>
          <a:lstStyle/>
          <a:p>
            <a:r>
              <a:rPr lang="en-US" sz="1300" b="1" dirty="0" smtClean="0"/>
              <a:t>1989</a:t>
            </a:r>
            <a:endParaRPr lang="en-US" sz="1300" b="1" dirty="0"/>
          </a:p>
        </p:txBody>
      </p:sp>
      <p:sp>
        <p:nvSpPr>
          <p:cNvPr id="74" name="TextBox 73"/>
          <p:cNvSpPr txBox="1"/>
          <p:nvPr/>
        </p:nvSpPr>
        <p:spPr>
          <a:xfrm>
            <a:off x="5942012" y="3124200"/>
            <a:ext cx="609600" cy="292388"/>
          </a:xfrm>
          <a:prstGeom prst="rect">
            <a:avLst/>
          </a:prstGeom>
          <a:noFill/>
        </p:spPr>
        <p:txBody>
          <a:bodyPr wrap="square" rtlCol="0">
            <a:spAutoFit/>
          </a:bodyPr>
          <a:lstStyle/>
          <a:p>
            <a:r>
              <a:rPr lang="en-US" sz="1300" b="1" dirty="0" smtClean="0"/>
              <a:t>1989</a:t>
            </a:r>
            <a:endParaRPr lang="en-US" sz="1300" b="1" dirty="0"/>
          </a:p>
        </p:txBody>
      </p:sp>
      <p:sp>
        <p:nvSpPr>
          <p:cNvPr id="77" name="TextBox 76"/>
          <p:cNvSpPr txBox="1"/>
          <p:nvPr/>
        </p:nvSpPr>
        <p:spPr>
          <a:xfrm>
            <a:off x="6704012" y="1752600"/>
            <a:ext cx="609600" cy="292388"/>
          </a:xfrm>
          <a:prstGeom prst="rect">
            <a:avLst/>
          </a:prstGeom>
          <a:noFill/>
        </p:spPr>
        <p:txBody>
          <a:bodyPr wrap="square" rtlCol="0">
            <a:spAutoFit/>
          </a:bodyPr>
          <a:lstStyle/>
          <a:p>
            <a:r>
              <a:rPr lang="en-US" sz="1300" b="1" dirty="0" smtClean="0"/>
              <a:t>2001</a:t>
            </a:r>
            <a:endParaRPr lang="en-US" sz="1300" b="1" dirty="0"/>
          </a:p>
        </p:txBody>
      </p:sp>
      <p:sp>
        <p:nvSpPr>
          <p:cNvPr id="79" name="TextBox 78"/>
          <p:cNvSpPr txBox="1"/>
          <p:nvPr/>
        </p:nvSpPr>
        <p:spPr>
          <a:xfrm>
            <a:off x="6704012" y="3124200"/>
            <a:ext cx="609600" cy="292388"/>
          </a:xfrm>
          <a:prstGeom prst="rect">
            <a:avLst/>
          </a:prstGeom>
          <a:noFill/>
        </p:spPr>
        <p:txBody>
          <a:bodyPr wrap="square" rtlCol="0">
            <a:spAutoFit/>
          </a:bodyPr>
          <a:lstStyle/>
          <a:p>
            <a:r>
              <a:rPr lang="en-US" sz="1300" b="1" dirty="0" smtClean="0"/>
              <a:t>2001</a:t>
            </a:r>
            <a:endParaRPr lang="en-US" sz="1300" b="1" dirty="0"/>
          </a:p>
        </p:txBody>
      </p:sp>
      <p:sp>
        <p:nvSpPr>
          <p:cNvPr id="80" name="TextBox 79"/>
          <p:cNvSpPr txBox="1"/>
          <p:nvPr/>
        </p:nvSpPr>
        <p:spPr>
          <a:xfrm>
            <a:off x="7466012" y="3124200"/>
            <a:ext cx="609600" cy="292388"/>
          </a:xfrm>
          <a:prstGeom prst="rect">
            <a:avLst/>
          </a:prstGeom>
          <a:noFill/>
        </p:spPr>
        <p:txBody>
          <a:bodyPr wrap="square" rtlCol="0">
            <a:spAutoFit/>
          </a:bodyPr>
          <a:lstStyle/>
          <a:p>
            <a:r>
              <a:rPr lang="en-US" sz="1300" b="1" dirty="0" smtClean="0"/>
              <a:t>2014</a:t>
            </a:r>
            <a:endParaRPr lang="en-US" sz="1300" b="1" dirty="0"/>
          </a:p>
        </p:txBody>
      </p:sp>
      <p:sp>
        <p:nvSpPr>
          <p:cNvPr id="81" name="TextBox 80"/>
          <p:cNvSpPr txBox="1"/>
          <p:nvPr/>
        </p:nvSpPr>
        <p:spPr>
          <a:xfrm>
            <a:off x="8761412" y="3124200"/>
            <a:ext cx="685800" cy="292388"/>
          </a:xfrm>
          <a:prstGeom prst="rect">
            <a:avLst/>
          </a:prstGeom>
          <a:noFill/>
        </p:spPr>
        <p:txBody>
          <a:bodyPr wrap="square" rtlCol="0">
            <a:spAutoFit/>
          </a:bodyPr>
          <a:lstStyle/>
          <a:p>
            <a:r>
              <a:rPr lang="en-US" sz="1300" b="1" dirty="0" smtClean="0"/>
              <a:t>2021</a:t>
            </a:r>
            <a:endParaRPr lang="en-US" sz="1300" b="1" dirty="0"/>
          </a:p>
        </p:txBody>
      </p:sp>
      <p:sp>
        <p:nvSpPr>
          <p:cNvPr id="84" name="TextBox 83"/>
          <p:cNvSpPr txBox="1"/>
          <p:nvPr/>
        </p:nvSpPr>
        <p:spPr>
          <a:xfrm>
            <a:off x="8761412" y="1981200"/>
            <a:ext cx="685800" cy="292388"/>
          </a:xfrm>
          <a:prstGeom prst="rect">
            <a:avLst/>
          </a:prstGeom>
          <a:noFill/>
        </p:spPr>
        <p:txBody>
          <a:bodyPr wrap="square" rtlCol="0">
            <a:spAutoFit/>
          </a:bodyPr>
          <a:lstStyle/>
          <a:p>
            <a:r>
              <a:rPr lang="en-US" sz="1300" b="1" dirty="0" smtClean="0"/>
              <a:t>2021</a:t>
            </a:r>
            <a:endParaRPr lang="en-US" sz="1300" b="1" dirty="0"/>
          </a:p>
        </p:txBody>
      </p:sp>
      <p:sp>
        <p:nvSpPr>
          <p:cNvPr id="85" name="TextBox 84"/>
          <p:cNvSpPr txBox="1"/>
          <p:nvPr/>
        </p:nvSpPr>
        <p:spPr>
          <a:xfrm>
            <a:off x="9523412" y="1752600"/>
            <a:ext cx="457200" cy="292388"/>
          </a:xfrm>
          <a:prstGeom prst="rect">
            <a:avLst/>
          </a:prstGeom>
          <a:noFill/>
        </p:spPr>
        <p:txBody>
          <a:bodyPr wrap="square" rtlCol="0">
            <a:spAutoFit/>
          </a:bodyPr>
          <a:lstStyle/>
          <a:p>
            <a:r>
              <a:rPr lang="en-US" sz="1300" b="1" dirty="0" smtClean="0"/>
              <a:t>SL</a:t>
            </a:r>
            <a:endParaRPr lang="en-US" sz="1300" b="1" dirty="0"/>
          </a:p>
        </p:txBody>
      </p:sp>
      <p:sp>
        <p:nvSpPr>
          <p:cNvPr id="86" name="TextBox 85"/>
          <p:cNvSpPr txBox="1"/>
          <p:nvPr/>
        </p:nvSpPr>
        <p:spPr>
          <a:xfrm>
            <a:off x="10209212" y="1752600"/>
            <a:ext cx="685800" cy="292388"/>
          </a:xfrm>
          <a:prstGeom prst="rect">
            <a:avLst/>
          </a:prstGeom>
          <a:noFill/>
        </p:spPr>
        <p:txBody>
          <a:bodyPr wrap="square" rtlCol="0">
            <a:spAutoFit/>
          </a:bodyPr>
          <a:lstStyle/>
          <a:p>
            <a:r>
              <a:rPr lang="en-US" sz="1300" b="1" dirty="0" smtClean="0"/>
              <a:t>COP</a:t>
            </a:r>
            <a:endParaRPr lang="en-US" sz="1300" b="1" dirty="0"/>
          </a:p>
        </p:txBody>
      </p:sp>
      <p:sp>
        <p:nvSpPr>
          <p:cNvPr id="87" name="TextBox 86"/>
          <p:cNvSpPr txBox="1"/>
          <p:nvPr/>
        </p:nvSpPr>
        <p:spPr>
          <a:xfrm>
            <a:off x="10818812" y="1752600"/>
            <a:ext cx="838200" cy="292388"/>
          </a:xfrm>
          <a:prstGeom prst="rect">
            <a:avLst/>
          </a:prstGeom>
          <a:noFill/>
        </p:spPr>
        <p:txBody>
          <a:bodyPr wrap="square" rtlCol="0">
            <a:spAutoFit/>
          </a:bodyPr>
          <a:lstStyle/>
          <a:p>
            <a:r>
              <a:rPr lang="en-US" sz="1300" b="1" dirty="0" smtClean="0"/>
              <a:t>2</a:t>
            </a:r>
            <a:r>
              <a:rPr lang="en-US" sz="1300" b="1" baseline="30000" dirty="0" smtClean="0"/>
              <a:t>ND</a:t>
            </a:r>
            <a:r>
              <a:rPr lang="en-US" sz="1300" b="1" dirty="0" smtClean="0"/>
              <a:t> Adv</a:t>
            </a:r>
            <a:endParaRPr lang="en-US" sz="1300" b="1" dirty="0"/>
          </a:p>
        </p:txBody>
      </p:sp>
      <p:sp>
        <p:nvSpPr>
          <p:cNvPr id="89" name="TextBox 88"/>
          <p:cNvSpPr txBox="1"/>
          <p:nvPr/>
        </p:nvSpPr>
        <p:spPr>
          <a:xfrm>
            <a:off x="6780212" y="4267200"/>
            <a:ext cx="609600" cy="292388"/>
          </a:xfrm>
          <a:prstGeom prst="rect">
            <a:avLst/>
          </a:prstGeom>
          <a:noFill/>
        </p:spPr>
        <p:txBody>
          <a:bodyPr wrap="square" rtlCol="0">
            <a:spAutoFit/>
          </a:bodyPr>
          <a:lstStyle/>
          <a:p>
            <a:r>
              <a:rPr lang="en-US" sz="1300" b="1" dirty="0" smtClean="0"/>
              <a:t>2001</a:t>
            </a:r>
            <a:endParaRPr lang="en-US" sz="1300" b="1" dirty="0"/>
          </a:p>
        </p:txBody>
      </p:sp>
      <p:sp>
        <p:nvSpPr>
          <p:cNvPr id="91" name="TextBox 90"/>
          <p:cNvSpPr txBox="1"/>
          <p:nvPr/>
        </p:nvSpPr>
        <p:spPr>
          <a:xfrm>
            <a:off x="7466012" y="4267200"/>
            <a:ext cx="609600" cy="292388"/>
          </a:xfrm>
          <a:prstGeom prst="rect">
            <a:avLst/>
          </a:prstGeom>
          <a:noFill/>
        </p:spPr>
        <p:txBody>
          <a:bodyPr wrap="square" rtlCol="0">
            <a:spAutoFit/>
          </a:bodyPr>
          <a:lstStyle/>
          <a:p>
            <a:r>
              <a:rPr lang="en-US" sz="1300" b="1" dirty="0" smtClean="0"/>
              <a:t>2014</a:t>
            </a:r>
            <a:endParaRPr lang="en-US" sz="1300" b="1" dirty="0"/>
          </a:p>
        </p:txBody>
      </p:sp>
      <p:sp>
        <p:nvSpPr>
          <p:cNvPr id="93" name="TextBox 92"/>
          <p:cNvSpPr txBox="1"/>
          <p:nvPr/>
        </p:nvSpPr>
        <p:spPr>
          <a:xfrm>
            <a:off x="7466012" y="5486400"/>
            <a:ext cx="609600" cy="292388"/>
          </a:xfrm>
          <a:prstGeom prst="rect">
            <a:avLst/>
          </a:prstGeom>
          <a:noFill/>
        </p:spPr>
        <p:txBody>
          <a:bodyPr wrap="square" rtlCol="0">
            <a:spAutoFit/>
          </a:bodyPr>
          <a:lstStyle/>
          <a:p>
            <a:r>
              <a:rPr lang="en-US" sz="1300" b="1" dirty="0" smtClean="0"/>
              <a:t>2014</a:t>
            </a:r>
            <a:endParaRPr lang="en-US" sz="1300" b="1" dirty="0"/>
          </a:p>
        </p:txBody>
      </p:sp>
      <p:sp>
        <p:nvSpPr>
          <p:cNvPr id="96" name="TextBox 95"/>
          <p:cNvSpPr txBox="1"/>
          <p:nvPr/>
        </p:nvSpPr>
        <p:spPr>
          <a:xfrm>
            <a:off x="8761412" y="4267200"/>
            <a:ext cx="685800" cy="292388"/>
          </a:xfrm>
          <a:prstGeom prst="rect">
            <a:avLst/>
          </a:prstGeom>
          <a:noFill/>
        </p:spPr>
        <p:txBody>
          <a:bodyPr wrap="square" rtlCol="0">
            <a:spAutoFit/>
          </a:bodyPr>
          <a:lstStyle/>
          <a:p>
            <a:r>
              <a:rPr lang="en-US" sz="1300" b="1" dirty="0" smtClean="0"/>
              <a:t>2021</a:t>
            </a:r>
            <a:endParaRPr lang="en-US" sz="1300" b="1" dirty="0"/>
          </a:p>
        </p:txBody>
      </p:sp>
      <p:sp>
        <p:nvSpPr>
          <p:cNvPr id="97" name="TextBox 96"/>
          <p:cNvSpPr txBox="1"/>
          <p:nvPr/>
        </p:nvSpPr>
        <p:spPr>
          <a:xfrm>
            <a:off x="9523412" y="4267200"/>
            <a:ext cx="457200" cy="292388"/>
          </a:xfrm>
          <a:prstGeom prst="rect">
            <a:avLst/>
          </a:prstGeom>
          <a:noFill/>
        </p:spPr>
        <p:txBody>
          <a:bodyPr wrap="square" rtlCol="0">
            <a:spAutoFit/>
          </a:bodyPr>
          <a:lstStyle/>
          <a:p>
            <a:r>
              <a:rPr lang="en-US" sz="1300" b="1" dirty="0" smtClean="0"/>
              <a:t>SL</a:t>
            </a:r>
            <a:endParaRPr lang="en-US" sz="1300" b="1" dirty="0"/>
          </a:p>
        </p:txBody>
      </p:sp>
      <p:sp>
        <p:nvSpPr>
          <p:cNvPr id="98" name="TextBox 97"/>
          <p:cNvSpPr txBox="1"/>
          <p:nvPr/>
        </p:nvSpPr>
        <p:spPr>
          <a:xfrm>
            <a:off x="8761412" y="5486400"/>
            <a:ext cx="685800" cy="292388"/>
          </a:xfrm>
          <a:prstGeom prst="rect">
            <a:avLst/>
          </a:prstGeom>
          <a:noFill/>
        </p:spPr>
        <p:txBody>
          <a:bodyPr wrap="square" rtlCol="0">
            <a:spAutoFit/>
          </a:bodyPr>
          <a:lstStyle/>
          <a:p>
            <a:r>
              <a:rPr lang="en-US" sz="1300" b="1" dirty="0" smtClean="0"/>
              <a:t>2021</a:t>
            </a:r>
            <a:endParaRPr lang="en-US" sz="1300" b="1" dirty="0"/>
          </a:p>
        </p:txBody>
      </p:sp>
      <p:sp>
        <p:nvSpPr>
          <p:cNvPr id="99" name="TextBox 98"/>
          <p:cNvSpPr txBox="1"/>
          <p:nvPr/>
        </p:nvSpPr>
        <p:spPr>
          <a:xfrm>
            <a:off x="9523412" y="5486400"/>
            <a:ext cx="457200" cy="292388"/>
          </a:xfrm>
          <a:prstGeom prst="rect">
            <a:avLst/>
          </a:prstGeom>
          <a:noFill/>
        </p:spPr>
        <p:txBody>
          <a:bodyPr wrap="square" rtlCol="0">
            <a:spAutoFit/>
          </a:bodyPr>
          <a:lstStyle/>
          <a:p>
            <a:r>
              <a:rPr lang="en-US" sz="1300" b="1" dirty="0" smtClean="0"/>
              <a:t>SL</a:t>
            </a:r>
            <a:endParaRPr lang="en-US" sz="1300" b="1" dirty="0"/>
          </a:p>
        </p:txBody>
      </p:sp>
      <p:sp>
        <p:nvSpPr>
          <p:cNvPr id="100" name="TextBox 99"/>
          <p:cNvSpPr txBox="1"/>
          <p:nvPr/>
        </p:nvSpPr>
        <p:spPr>
          <a:xfrm>
            <a:off x="10056812" y="5486400"/>
            <a:ext cx="685800" cy="292388"/>
          </a:xfrm>
          <a:prstGeom prst="rect">
            <a:avLst/>
          </a:prstGeom>
          <a:noFill/>
        </p:spPr>
        <p:txBody>
          <a:bodyPr wrap="square" rtlCol="0">
            <a:spAutoFit/>
          </a:bodyPr>
          <a:lstStyle/>
          <a:p>
            <a:r>
              <a:rPr lang="en-US" sz="1300" b="1" dirty="0" smtClean="0"/>
              <a:t>COP</a:t>
            </a:r>
            <a:endParaRPr lang="en-US" sz="1300" b="1" dirty="0"/>
          </a:p>
        </p:txBody>
      </p:sp>
      <p:sp>
        <p:nvSpPr>
          <p:cNvPr id="101" name="Arc 100"/>
          <p:cNvSpPr/>
          <p:nvPr/>
        </p:nvSpPr>
        <p:spPr>
          <a:xfrm rot="16200000">
            <a:off x="6361112" y="1257300"/>
            <a:ext cx="533400" cy="7620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Arc 101"/>
          <p:cNvSpPr/>
          <p:nvPr/>
        </p:nvSpPr>
        <p:spPr>
          <a:xfrm rot="16200000">
            <a:off x="7847012" y="304800"/>
            <a:ext cx="990600" cy="2667000"/>
          </a:xfrm>
          <a:prstGeom prst="arc">
            <a:avLst>
              <a:gd name="adj1" fmla="val 16339179"/>
              <a:gd name="adj2" fmla="val 527498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Arc 102"/>
          <p:cNvSpPr/>
          <p:nvPr/>
        </p:nvSpPr>
        <p:spPr>
          <a:xfrm rot="16200000">
            <a:off x="9790112" y="1257300"/>
            <a:ext cx="533400" cy="762000"/>
          </a:xfrm>
          <a:prstGeom prst="arc">
            <a:avLst>
              <a:gd name="adj1" fmla="val 16374004"/>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Arc 103"/>
          <p:cNvSpPr/>
          <p:nvPr/>
        </p:nvSpPr>
        <p:spPr>
          <a:xfrm rot="16200000">
            <a:off x="10552112" y="1257300"/>
            <a:ext cx="533400" cy="7620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5" name="Arc 104"/>
          <p:cNvSpPr/>
          <p:nvPr/>
        </p:nvSpPr>
        <p:spPr>
          <a:xfrm rot="16200000">
            <a:off x="6284912" y="2628900"/>
            <a:ext cx="533400" cy="7620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Arc 105"/>
          <p:cNvSpPr/>
          <p:nvPr/>
        </p:nvSpPr>
        <p:spPr>
          <a:xfrm rot="16200000">
            <a:off x="7046912" y="2628900"/>
            <a:ext cx="533400" cy="7620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7" name="Arc 106"/>
          <p:cNvSpPr/>
          <p:nvPr/>
        </p:nvSpPr>
        <p:spPr>
          <a:xfrm rot="16200000">
            <a:off x="7770812" y="2667000"/>
            <a:ext cx="533400" cy="6858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8" name="Arc 107"/>
          <p:cNvSpPr/>
          <p:nvPr/>
        </p:nvSpPr>
        <p:spPr>
          <a:xfrm rot="16200000">
            <a:off x="8456612" y="2667000"/>
            <a:ext cx="533400" cy="6858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Arc 109"/>
          <p:cNvSpPr/>
          <p:nvPr/>
        </p:nvSpPr>
        <p:spPr>
          <a:xfrm rot="16200000">
            <a:off x="7123112" y="3848100"/>
            <a:ext cx="533400" cy="762000"/>
          </a:xfrm>
          <a:prstGeom prst="arc">
            <a:avLst>
              <a:gd name="adj1" fmla="val 17308418"/>
              <a:gd name="adj2" fmla="val 425094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Arc 111"/>
          <p:cNvSpPr/>
          <p:nvPr/>
        </p:nvSpPr>
        <p:spPr>
          <a:xfrm rot="16200000">
            <a:off x="7847012" y="3886200"/>
            <a:ext cx="457200" cy="609600"/>
          </a:xfrm>
          <a:prstGeom prst="arc">
            <a:avLst>
              <a:gd name="adj1" fmla="val 16872006"/>
              <a:gd name="adj2" fmla="val 469571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3" name="Arc 112"/>
          <p:cNvSpPr/>
          <p:nvPr/>
        </p:nvSpPr>
        <p:spPr>
          <a:xfrm rot="16200000">
            <a:off x="8456612" y="3886200"/>
            <a:ext cx="533400" cy="685800"/>
          </a:xfrm>
          <a:prstGeom prst="arc">
            <a:avLst>
              <a:gd name="adj1" fmla="val 17330205"/>
              <a:gd name="adj2" fmla="val 452618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Arc 113"/>
          <p:cNvSpPr/>
          <p:nvPr/>
        </p:nvSpPr>
        <p:spPr>
          <a:xfrm rot="16200000">
            <a:off x="9142412" y="3886200"/>
            <a:ext cx="533400" cy="685800"/>
          </a:xfrm>
          <a:prstGeom prst="arc">
            <a:avLst>
              <a:gd name="adj1" fmla="val 17033786"/>
              <a:gd name="adj2" fmla="val 463707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6" name="Arc 115"/>
          <p:cNvSpPr/>
          <p:nvPr/>
        </p:nvSpPr>
        <p:spPr>
          <a:xfrm rot="16200000">
            <a:off x="7808912" y="5067300"/>
            <a:ext cx="533400" cy="609600"/>
          </a:xfrm>
          <a:prstGeom prst="arc">
            <a:avLst>
              <a:gd name="adj1" fmla="val 16339179"/>
              <a:gd name="adj2" fmla="val 467371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7" name="Arc 116"/>
          <p:cNvSpPr/>
          <p:nvPr/>
        </p:nvSpPr>
        <p:spPr>
          <a:xfrm rot="16200000">
            <a:off x="8456612" y="5029200"/>
            <a:ext cx="533400" cy="685800"/>
          </a:xfrm>
          <a:prstGeom prst="arc">
            <a:avLst>
              <a:gd name="adj1" fmla="val 16787893"/>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Arc 117"/>
          <p:cNvSpPr/>
          <p:nvPr/>
        </p:nvSpPr>
        <p:spPr>
          <a:xfrm rot="16200000">
            <a:off x="9104312" y="5067300"/>
            <a:ext cx="533400" cy="6096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Arc 118"/>
          <p:cNvSpPr/>
          <p:nvPr/>
        </p:nvSpPr>
        <p:spPr>
          <a:xfrm rot="16200000">
            <a:off x="9713912" y="5067300"/>
            <a:ext cx="533400" cy="609600"/>
          </a:xfrm>
          <a:prstGeom prst="arc">
            <a:avLst>
              <a:gd name="adj1" fmla="val 16339179"/>
              <a:gd name="adj2" fmla="val 506002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TextBox 121"/>
          <p:cNvSpPr txBox="1"/>
          <p:nvPr/>
        </p:nvSpPr>
        <p:spPr>
          <a:xfrm>
            <a:off x="6018212" y="16002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23" name="TextBox 122"/>
          <p:cNvSpPr txBox="1"/>
          <p:nvPr/>
        </p:nvSpPr>
        <p:spPr>
          <a:xfrm>
            <a:off x="6780212" y="16002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124" name="TextBox 123"/>
          <p:cNvSpPr txBox="1"/>
          <p:nvPr/>
        </p:nvSpPr>
        <p:spPr>
          <a:xfrm>
            <a:off x="9523412" y="16002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125" name="TextBox 124"/>
          <p:cNvSpPr txBox="1"/>
          <p:nvPr/>
        </p:nvSpPr>
        <p:spPr>
          <a:xfrm>
            <a:off x="10285412" y="16002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126" name="TextBox 125"/>
          <p:cNvSpPr txBox="1"/>
          <p:nvPr/>
        </p:nvSpPr>
        <p:spPr>
          <a:xfrm>
            <a:off x="11047412" y="1600200"/>
            <a:ext cx="381000" cy="230832"/>
          </a:xfrm>
          <a:prstGeom prst="rect">
            <a:avLst/>
          </a:prstGeom>
          <a:noFill/>
        </p:spPr>
        <p:txBody>
          <a:bodyPr wrap="square" rtlCol="0">
            <a:spAutoFit/>
          </a:bodyPr>
          <a:lstStyle/>
          <a:p>
            <a:r>
              <a:rPr lang="en-US" sz="900" dirty="0" smtClean="0">
                <a:solidFill>
                  <a:srgbClr val="A725FF"/>
                </a:solidFill>
              </a:rPr>
              <a:t>U</a:t>
            </a:r>
            <a:r>
              <a:rPr lang="en-US" sz="900" dirty="0" smtClean="0"/>
              <a:t>/</a:t>
            </a:r>
            <a:r>
              <a:rPr lang="en-US" sz="900" dirty="0" smtClean="0">
                <a:solidFill>
                  <a:srgbClr val="FFFF05"/>
                </a:solidFill>
              </a:rPr>
              <a:t>T</a:t>
            </a:r>
            <a:endParaRPr lang="en-US" sz="900" dirty="0">
              <a:solidFill>
                <a:srgbClr val="FFFF05"/>
              </a:solidFill>
            </a:endParaRPr>
          </a:p>
        </p:txBody>
      </p:sp>
      <p:sp>
        <p:nvSpPr>
          <p:cNvPr id="127" name="TextBox 126"/>
          <p:cNvSpPr txBox="1"/>
          <p:nvPr/>
        </p:nvSpPr>
        <p:spPr>
          <a:xfrm>
            <a:off x="6018212" y="2971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28" name="TextBox 127"/>
          <p:cNvSpPr txBox="1"/>
          <p:nvPr/>
        </p:nvSpPr>
        <p:spPr>
          <a:xfrm>
            <a:off x="6780212" y="2971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29" name="TextBox 128"/>
          <p:cNvSpPr txBox="1"/>
          <p:nvPr/>
        </p:nvSpPr>
        <p:spPr>
          <a:xfrm>
            <a:off x="7542212" y="2971800"/>
            <a:ext cx="5334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0" name="TextBox 129"/>
          <p:cNvSpPr txBox="1"/>
          <p:nvPr/>
        </p:nvSpPr>
        <p:spPr>
          <a:xfrm>
            <a:off x="8228012" y="2971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1" name="TextBox 130"/>
          <p:cNvSpPr txBox="1"/>
          <p:nvPr/>
        </p:nvSpPr>
        <p:spPr>
          <a:xfrm>
            <a:off x="8837612" y="2971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2" name="TextBox 131"/>
          <p:cNvSpPr txBox="1"/>
          <p:nvPr/>
        </p:nvSpPr>
        <p:spPr>
          <a:xfrm>
            <a:off x="6856412" y="4114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4" name="TextBox 133"/>
          <p:cNvSpPr txBox="1"/>
          <p:nvPr/>
        </p:nvSpPr>
        <p:spPr>
          <a:xfrm>
            <a:off x="7542212" y="4114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5" name="TextBox 134"/>
          <p:cNvSpPr txBox="1"/>
          <p:nvPr/>
        </p:nvSpPr>
        <p:spPr>
          <a:xfrm>
            <a:off x="8151812" y="4114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6" name="TextBox 135"/>
          <p:cNvSpPr txBox="1"/>
          <p:nvPr/>
        </p:nvSpPr>
        <p:spPr>
          <a:xfrm>
            <a:off x="8837612" y="4114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7" name="TextBox 136"/>
          <p:cNvSpPr txBox="1"/>
          <p:nvPr/>
        </p:nvSpPr>
        <p:spPr>
          <a:xfrm>
            <a:off x="9523412" y="41148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8" name="TextBox 137"/>
          <p:cNvSpPr txBox="1"/>
          <p:nvPr/>
        </p:nvSpPr>
        <p:spPr>
          <a:xfrm>
            <a:off x="7542212" y="53340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39" name="TextBox 138"/>
          <p:cNvSpPr txBox="1"/>
          <p:nvPr/>
        </p:nvSpPr>
        <p:spPr>
          <a:xfrm>
            <a:off x="8151812" y="53340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40" name="TextBox 139"/>
          <p:cNvSpPr txBox="1"/>
          <p:nvPr/>
        </p:nvSpPr>
        <p:spPr>
          <a:xfrm>
            <a:off x="8837612" y="5334000"/>
            <a:ext cx="4572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41" name="TextBox 140"/>
          <p:cNvSpPr txBox="1"/>
          <p:nvPr/>
        </p:nvSpPr>
        <p:spPr>
          <a:xfrm>
            <a:off x="9523412" y="53340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42" name="TextBox 141"/>
          <p:cNvSpPr txBox="1"/>
          <p:nvPr/>
        </p:nvSpPr>
        <p:spPr>
          <a:xfrm>
            <a:off x="10133012" y="5334000"/>
            <a:ext cx="609600" cy="269304"/>
          </a:xfrm>
          <a:prstGeom prst="rect">
            <a:avLst/>
          </a:prstGeom>
          <a:noFill/>
        </p:spPr>
        <p:txBody>
          <a:bodyPr wrap="square" rtlCol="0">
            <a:spAutoFit/>
          </a:bodyPr>
          <a:lstStyle/>
          <a:p>
            <a:r>
              <a:rPr lang="en-US" sz="1100" b="1" dirty="0" smtClean="0">
                <a:solidFill>
                  <a:srgbClr val="A725FF"/>
                </a:solidFill>
              </a:rPr>
              <a:t>U</a:t>
            </a:r>
            <a:r>
              <a:rPr lang="en-US" sz="1100" b="1" dirty="0" smtClean="0"/>
              <a:t>/</a:t>
            </a:r>
            <a:r>
              <a:rPr lang="en-US" sz="1100" b="1" dirty="0" smtClean="0">
                <a:solidFill>
                  <a:srgbClr val="FFFF05"/>
                </a:solidFill>
              </a:rPr>
              <a:t>T</a:t>
            </a:r>
            <a:endParaRPr lang="en-US" sz="1100" b="1" dirty="0">
              <a:solidFill>
                <a:srgbClr val="FFFF05"/>
              </a:solidFill>
            </a:endParaRPr>
          </a:p>
        </p:txBody>
      </p:sp>
      <p:sp>
        <p:nvSpPr>
          <p:cNvPr id="143" name="TextBox 142"/>
          <p:cNvSpPr txBox="1"/>
          <p:nvPr/>
        </p:nvSpPr>
        <p:spPr>
          <a:xfrm>
            <a:off x="6246812" y="1447800"/>
            <a:ext cx="762000" cy="215444"/>
          </a:xfrm>
          <a:prstGeom prst="rect">
            <a:avLst/>
          </a:prstGeom>
          <a:noFill/>
        </p:spPr>
        <p:txBody>
          <a:bodyPr wrap="square" rtlCol="0">
            <a:spAutoFit/>
          </a:bodyPr>
          <a:lstStyle/>
          <a:p>
            <a:pPr algn="ctr"/>
            <a:r>
              <a:rPr lang="en-US" sz="800" b="1" dirty="0" smtClean="0">
                <a:solidFill>
                  <a:srgbClr val="FF7619"/>
                </a:solidFill>
              </a:rPr>
              <a:t>Ploughing</a:t>
            </a:r>
            <a:endParaRPr lang="en-US" sz="800" b="1" dirty="0">
              <a:solidFill>
                <a:srgbClr val="FF7619"/>
              </a:solidFill>
            </a:endParaRPr>
          </a:p>
        </p:txBody>
      </p:sp>
      <p:sp>
        <p:nvSpPr>
          <p:cNvPr id="144" name="TextBox 143"/>
          <p:cNvSpPr txBox="1"/>
          <p:nvPr/>
        </p:nvSpPr>
        <p:spPr>
          <a:xfrm>
            <a:off x="6170612" y="2819400"/>
            <a:ext cx="762000" cy="215444"/>
          </a:xfrm>
          <a:prstGeom prst="rect">
            <a:avLst/>
          </a:prstGeom>
          <a:noFill/>
        </p:spPr>
        <p:txBody>
          <a:bodyPr wrap="square" rtlCol="0">
            <a:spAutoFit/>
          </a:bodyPr>
          <a:lstStyle/>
          <a:p>
            <a:pPr algn="ctr"/>
            <a:r>
              <a:rPr lang="en-US" sz="800" b="1" dirty="0" smtClean="0">
                <a:solidFill>
                  <a:srgbClr val="FF7619"/>
                </a:solidFill>
              </a:rPr>
              <a:t>Ploughing</a:t>
            </a:r>
            <a:endParaRPr lang="en-US" sz="800" b="1" dirty="0">
              <a:solidFill>
                <a:srgbClr val="FF7619"/>
              </a:solidFill>
            </a:endParaRPr>
          </a:p>
        </p:txBody>
      </p:sp>
      <p:sp>
        <p:nvSpPr>
          <p:cNvPr id="145" name="TextBox 144"/>
          <p:cNvSpPr txBox="1"/>
          <p:nvPr/>
        </p:nvSpPr>
        <p:spPr>
          <a:xfrm>
            <a:off x="7008812" y="4038600"/>
            <a:ext cx="762000" cy="230832"/>
          </a:xfrm>
          <a:prstGeom prst="rect">
            <a:avLst/>
          </a:prstGeom>
          <a:noFill/>
        </p:spPr>
        <p:txBody>
          <a:bodyPr wrap="square" rtlCol="0">
            <a:spAutoFit/>
          </a:bodyPr>
          <a:lstStyle/>
          <a:p>
            <a:pPr algn="ctr"/>
            <a:r>
              <a:rPr lang="en-US" sz="900" b="1" dirty="0" smtClean="0">
                <a:solidFill>
                  <a:srgbClr val="FF7619"/>
                </a:solidFill>
              </a:rPr>
              <a:t>P</a:t>
            </a:r>
            <a:endParaRPr lang="en-US" sz="900" b="1" dirty="0">
              <a:solidFill>
                <a:srgbClr val="FF7619"/>
              </a:solidFill>
            </a:endParaRPr>
          </a:p>
        </p:txBody>
      </p:sp>
      <p:sp>
        <p:nvSpPr>
          <p:cNvPr id="146" name="TextBox 145"/>
          <p:cNvSpPr txBox="1"/>
          <p:nvPr/>
        </p:nvSpPr>
        <p:spPr>
          <a:xfrm>
            <a:off x="7923212" y="5181600"/>
            <a:ext cx="381000" cy="230832"/>
          </a:xfrm>
          <a:prstGeom prst="rect">
            <a:avLst/>
          </a:prstGeom>
          <a:noFill/>
        </p:spPr>
        <p:txBody>
          <a:bodyPr wrap="square" rtlCol="0">
            <a:spAutoFit/>
          </a:bodyPr>
          <a:lstStyle/>
          <a:p>
            <a:r>
              <a:rPr lang="en-US" sz="900" b="1" dirty="0" smtClean="0">
                <a:solidFill>
                  <a:srgbClr val="FF7619"/>
                </a:solidFill>
              </a:rPr>
              <a:t>P</a:t>
            </a:r>
            <a:r>
              <a:rPr lang="en-US" sz="900" dirty="0" smtClean="0">
                <a:solidFill>
                  <a:srgbClr val="FF7619"/>
                </a:solidFill>
              </a:rPr>
              <a:t> </a:t>
            </a:r>
            <a:endParaRPr lang="en-US" sz="900" dirty="0">
              <a:solidFill>
                <a:srgbClr val="FF7619"/>
              </a:solidFill>
            </a:endParaRPr>
          </a:p>
        </p:txBody>
      </p:sp>
      <p:sp>
        <p:nvSpPr>
          <p:cNvPr id="147" name="TextBox 146"/>
          <p:cNvSpPr txBox="1"/>
          <p:nvPr/>
        </p:nvSpPr>
        <p:spPr>
          <a:xfrm>
            <a:off x="7999412" y="1219200"/>
            <a:ext cx="762000" cy="215444"/>
          </a:xfrm>
          <a:prstGeom prst="rect">
            <a:avLst/>
          </a:prstGeom>
          <a:noFill/>
        </p:spPr>
        <p:txBody>
          <a:bodyPr wrap="square" rtlCol="0">
            <a:spAutoFit/>
          </a:bodyPr>
          <a:lstStyle/>
          <a:p>
            <a:pPr algn="ctr"/>
            <a:r>
              <a:rPr lang="en-US" sz="800" b="1" dirty="0" smtClean="0">
                <a:solidFill>
                  <a:srgbClr val="FF7619"/>
                </a:solidFill>
              </a:rPr>
              <a:t>Early Rain</a:t>
            </a:r>
            <a:endParaRPr lang="en-US" sz="800" b="1" dirty="0">
              <a:solidFill>
                <a:srgbClr val="FF7619"/>
              </a:solidFill>
            </a:endParaRPr>
          </a:p>
        </p:txBody>
      </p:sp>
      <p:sp>
        <p:nvSpPr>
          <p:cNvPr id="148" name="TextBox 147"/>
          <p:cNvSpPr txBox="1"/>
          <p:nvPr/>
        </p:nvSpPr>
        <p:spPr>
          <a:xfrm>
            <a:off x="9675812" y="1447800"/>
            <a:ext cx="762000" cy="215444"/>
          </a:xfrm>
          <a:prstGeom prst="rect">
            <a:avLst/>
          </a:prstGeom>
          <a:noFill/>
        </p:spPr>
        <p:txBody>
          <a:bodyPr wrap="square" rtlCol="0">
            <a:spAutoFit/>
          </a:bodyPr>
          <a:lstStyle/>
          <a:p>
            <a:pPr algn="ctr"/>
            <a:r>
              <a:rPr lang="en-US" sz="800" b="1" dirty="0" smtClean="0">
                <a:solidFill>
                  <a:srgbClr val="FF7619"/>
                </a:solidFill>
              </a:rPr>
              <a:t>Latter Rain</a:t>
            </a:r>
            <a:endParaRPr lang="en-US" sz="800" b="1" dirty="0">
              <a:solidFill>
                <a:srgbClr val="FF7619"/>
              </a:solidFill>
            </a:endParaRPr>
          </a:p>
        </p:txBody>
      </p:sp>
      <p:sp>
        <p:nvSpPr>
          <p:cNvPr id="149" name="TextBox 148"/>
          <p:cNvSpPr txBox="1"/>
          <p:nvPr/>
        </p:nvSpPr>
        <p:spPr>
          <a:xfrm>
            <a:off x="10437812" y="1447800"/>
            <a:ext cx="762000" cy="215444"/>
          </a:xfrm>
          <a:prstGeom prst="rect">
            <a:avLst/>
          </a:prstGeom>
          <a:noFill/>
        </p:spPr>
        <p:txBody>
          <a:bodyPr wrap="square" rtlCol="0">
            <a:spAutoFit/>
          </a:bodyPr>
          <a:lstStyle/>
          <a:p>
            <a:pPr algn="ctr"/>
            <a:r>
              <a:rPr lang="en-US" sz="800" b="1" dirty="0" smtClean="0">
                <a:solidFill>
                  <a:srgbClr val="FF7619"/>
                </a:solidFill>
              </a:rPr>
              <a:t>Harvest</a:t>
            </a:r>
            <a:endParaRPr lang="en-US" sz="800" b="1" dirty="0">
              <a:solidFill>
                <a:srgbClr val="FF7619"/>
              </a:solidFill>
            </a:endParaRPr>
          </a:p>
        </p:txBody>
      </p:sp>
      <p:sp>
        <p:nvSpPr>
          <p:cNvPr id="150" name="TextBox 149"/>
          <p:cNvSpPr txBox="1"/>
          <p:nvPr/>
        </p:nvSpPr>
        <p:spPr>
          <a:xfrm>
            <a:off x="8456612" y="2819400"/>
            <a:ext cx="609600" cy="215444"/>
          </a:xfrm>
          <a:prstGeom prst="rect">
            <a:avLst/>
          </a:prstGeom>
          <a:noFill/>
        </p:spPr>
        <p:txBody>
          <a:bodyPr wrap="square" rtlCol="0">
            <a:spAutoFit/>
          </a:bodyPr>
          <a:lstStyle/>
          <a:p>
            <a:pPr algn="ctr"/>
            <a:r>
              <a:rPr lang="en-US" sz="800" b="1" dirty="0" smtClean="0">
                <a:solidFill>
                  <a:srgbClr val="FF7619"/>
                </a:solidFill>
              </a:rPr>
              <a:t>Harvest</a:t>
            </a:r>
            <a:endParaRPr lang="en-US" sz="800" b="1" dirty="0">
              <a:solidFill>
                <a:srgbClr val="FF7619"/>
              </a:solidFill>
            </a:endParaRPr>
          </a:p>
        </p:txBody>
      </p:sp>
      <p:sp>
        <p:nvSpPr>
          <p:cNvPr id="151" name="TextBox 150"/>
          <p:cNvSpPr txBox="1"/>
          <p:nvPr/>
        </p:nvSpPr>
        <p:spPr>
          <a:xfrm>
            <a:off x="9218612" y="4038600"/>
            <a:ext cx="381000" cy="230832"/>
          </a:xfrm>
          <a:prstGeom prst="rect">
            <a:avLst/>
          </a:prstGeom>
          <a:noFill/>
        </p:spPr>
        <p:txBody>
          <a:bodyPr wrap="square" rtlCol="0">
            <a:spAutoFit/>
          </a:bodyPr>
          <a:lstStyle/>
          <a:p>
            <a:pPr algn="ctr"/>
            <a:r>
              <a:rPr lang="en-US" sz="900" b="1" dirty="0" smtClean="0">
                <a:solidFill>
                  <a:srgbClr val="FF7619"/>
                </a:solidFill>
              </a:rPr>
              <a:t>H</a:t>
            </a:r>
            <a:endParaRPr lang="en-US" sz="900" b="1" dirty="0">
              <a:solidFill>
                <a:srgbClr val="FF7619"/>
              </a:solidFill>
            </a:endParaRPr>
          </a:p>
        </p:txBody>
      </p:sp>
      <p:sp>
        <p:nvSpPr>
          <p:cNvPr id="152" name="TextBox 151"/>
          <p:cNvSpPr txBox="1"/>
          <p:nvPr/>
        </p:nvSpPr>
        <p:spPr>
          <a:xfrm>
            <a:off x="9828212" y="5181600"/>
            <a:ext cx="381000" cy="230832"/>
          </a:xfrm>
          <a:prstGeom prst="rect">
            <a:avLst/>
          </a:prstGeom>
          <a:noFill/>
        </p:spPr>
        <p:txBody>
          <a:bodyPr wrap="square" rtlCol="0">
            <a:spAutoFit/>
          </a:bodyPr>
          <a:lstStyle/>
          <a:p>
            <a:pPr algn="ctr"/>
            <a:r>
              <a:rPr lang="en-US" sz="900" b="1" dirty="0" smtClean="0">
                <a:solidFill>
                  <a:srgbClr val="FF7619"/>
                </a:solidFill>
              </a:rPr>
              <a:t>H</a:t>
            </a:r>
            <a:endParaRPr lang="en-US" sz="900" b="1" dirty="0">
              <a:solidFill>
                <a:srgbClr val="FF7619"/>
              </a:solidFill>
            </a:endParaRPr>
          </a:p>
        </p:txBody>
      </p:sp>
      <p:sp>
        <p:nvSpPr>
          <p:cNvPr id="153" name="TextBox 152"/>
          <p:cNvSpPr txBox="1"/>
          <p:nvPr/>
        </p:nvSpPr>
        <p:spPr>
          <a:xfrm>
            <a:off x="6932612" y="2819400"/>
            <a:ext cx="762000" cy="215444"/>
          </a:xfrm>
          <a:prstGeom prst="rect">
            <a:avLst/>
          </a:prstGeom>
          <a:noFill/>
        </p:spPr>
        <p:txBody>
          <a:bodyPr wrap="square" rtlCol="0">
            <a:spAutoFit/>
          </a:bodyPr>
          <a:lstStyle/>
          <a:p>
            <a:pPr algn="ctr"/>
            <a:r>
              <a:rPr lang="en-US" sz="800" b="1" dirty="0" smtClean="0">
                <a:solidFill>
                  <a:srgbClr val="FF7619"/>
                </a:solidFill>
              </a:rPr>
              <a:t>Early Rain</a:t>
            </a:r>
            <a:endParaRPr lang="en-US" sz="800" b="1" dirty="0">
              <a:solidFill>
                <a:srgbClr val="FF7619"/>
              </a:solidFill>
            </a:endParaRPr>
          </a:p>
        </p:txBody>
      </p:sp>
      <p:sp>
        <p:nvSpPr>
          <p:cNvPr id="154" name="TextBox 153"/>
          <p:cNvSpPr txBox="1"/>
          <p:nvPr/>
        </p:nvSpPr>
        <p:spPr>
          <a:xfrm>
            <a:off x="7618412" y="2819400"/>
            <a:ext cx="838200" cy="215444"/>
          </a:xfrm>
          <a:prstGeom prst="rect">
            <a:avLst/>
          </a:prstGeom>
          <a:noFill/>
        </p:spPr>
        <p:txBody>
          <a:bodyPr wrap="square" rtlCol="0">
            <a:spAutoFit/>
          </a:bodyPr>
          <a:lstStyle/>
          <a:p>
            <a:pPr algn="ctr"/>
            <a:r>
              <a:rPr lang="en-US" sz="800" b="1" dirty="0" smtClean="0">
                <a:solidFill>
                  <a:srgbClr val="FF7619"/>
                </a:solidFill>
              </a:rPr>
              <a:t>Latter Rain</a:t>
            </a:r>
            <a:endParaRPr lang="en-US" sz="800" b="1" dirty="0">
              <a:solidFill>
                <a:srgbClr val="FF7619"/>
              </a:solidFill>
            </a:endParaRPr>
          </a:p>
        </p:txBody>
      </p:sp>
      <p:sp>
        <p:nvSpPr>
          <p:cNvPr id="155" name="TextBox 154"/>
          <p:cNvSpPr txBox="1"/>
          <p:nvPr/>
        </p:nvSpPr>
        <p:spPr>
          <a:xfrm>
            <a:off x="7847012" y="4038600"/>
            <a:ext cx="457200" cy="215444"/>
          </a:xfrm>
          <a:prstGeom prst="rect">
            <a:avLst/>
          </a:prstGeom>
          <a:noFill/>
        </p:spPr>
        <p:txBody>
          <a:bodyPr wrap="square" rtlCol="0">
            <a:spAutoFit/>
          </a:bodyPr>
          <a:lstStyle/>
          <a:p>
            <a:pPr algn="ctr"/>
            <a:r>
              <a:rPr lang="en-US" sz="800" b="1" dirty="0" smtClean="0">
                <a:solidFill>
                  <a:srgbClr val="FF7619"/>
                </a:solidFill>
              </a:rPr>
              <a:t>ER</a:t>
            </a:r>
            <a:endParaRPr lang="en-US" sz="800" b="1" dirty="0">
              <a:solidFill>
                <a:srgbClr val="FF7619"/>
              </a:solidFill>
            </a:endParaRPr>
          </a:p>
        </p:txBody>
      </p:sp>
      <p:sp>
        <p:nvSpPr>
          <p:cNvPr id="156" name="TextBox 155"/>
          <p:cNvSpPr txBox="1"/>
          <p:nvPr/>
        </p:nvSpPr>
        <p:spPr>
          <a:xfrm>
            <a:off x="8532812" y="4038600"/>
            <a:ext cx="381000" cy="215444"/>
          </a:xfrm>
          <a:prstGeom prst="rect">
            <a:avLst/>
          </a:prstGeom>
          <a:noFill/>
        </p:spPr>
        <p:txBody>
          <a:bodyPr wrap="square" rtlCol="0">
            <a:spAutoFit/>
          </a:bodyPr>
          <a:lstStyle/>
          <a:p>
            <a:pPr algn="ctr"/>
            <a:r>
              <a:rPr lang="en-US" sz="800" b="1" dirty="0" smtClean="0">
                <a:solidFill>
                  <a:srgbClr val="FF7619"/>
                </a:solidFill>
              </a:rPr>
              <a:t>LR</a:t>
            </a:r>
            <a:endParaRPr lang="en-US" sz="800" b="1" dirty="0">
              <a:solidFill>
                <a:srgbClr val="FF7619"/>
              </a:solidFill>
            </a:endParaRPr>
          </a:p>
        </p:txBody>
      </p:sp>
      <p:sp>
        <p:nvSpPr>
          <p:cNvPr id="157" name="TextBox 156"/>
          <p:cNvSpPr txBox="1"/>
          <p:nvPr/>
        </p:nvSpPr>
        <p:spPr>
          <a:xfrm>
            <a:off x="8456612" y="5181600"/>
            <a:ext cx="457200" cy="215444"/>
          </a:xfrm>
          <a:prstGeom prst="rect">
            <a:avLst/>
          </a:prstGeom>
          <a:noFill/>
        </p:spPr>
        <p:txBody>
          <a:bodyPr wrap="square" rtlCol="0">
            <a:spAutoFit/>
          </a:bodyPr>
          <a:lstStyle/>
          <a:p>
            <a:pPr algn="ctr"/>
            <a:r>
              <a:rPr lang="en-US" sz="800" b="1" dirty="0" smtClean="0">
                <a:solidFill>
                  <a:srgbClr val="FF7619"/>
                </a:solidFill>
              </a:rPr>
              <a:t>ER</a:t>
            </a:r>
            <a:endParaRPr lang="en-US" sz="800" b="1" dirty="0">
              <a:solidFill>
                <a:srgbClr val="FF7619"/>
              </a:solidFill>
            </a:endParaRPr>
          </a:p>
        </p:txBody>
      </p:sp>
      <p:sp>
        <p:nvSpPr>
          <p:cNvPr id="158" name="TextBox 157"/>
          <p:cNvSpPr txBox="1"/>
          <p:nvPr/>
        </p:nvSpPr>
        <p:spPr>
          <a:xfrm>
            <a:off x="9142412" y="5181600"/>
            <a:ext cx="381000" cy="215444"/>
          </a:xfrm>
          <a:prstGeom prst="rect">
            <a:avLst/>
          </a:prstGeom>
          <a:noFill/>
        </p:spPr>
        <p:txBody>
          <a:bodyPr wrap="square" rtlCol="0">
            <a:spAutoFit/>
          </a:bodyPr>
          <a:lstStyle/>
          <a:p>
            <a:pPr algn="ctr"/>
            <a:r>
              <a:rPr lang="en-US" sz="800" b="1" dirty="0" smtClean="0">
                <a:solidFill>
                  <a:srgbClr val="FF7619"/>
                </a:solidFill>
              </a:rPr>
              <a:t>LR</a:t>
            </a:r>
            <a:endParaRPr lang="en-US" sz="800" b="1" dirty="0">
              <a:solidFill>
                <a:srgbClr val="FF7619"/>
              </a:solidFill>
            </a:endParaRPr>
          </a:p>
        </p:txBody>
      </p:sp>
      <p:cxnSp>
        <p:nvCxnSpPr>
          <p:cNvPr id="159" name="Straight Connector 158"/>
          <p:cNvCxnSpPr/>
          <p:nvPr/>
        </p:nvCxnSpPr>
        <p:spPr>
          <a:xfrm rot="5400000">
            <a:off x="6361509" y="2552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6666309" y="2552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9790509" y="2552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10095309" y="2552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10552509" y="2552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10857309" y="25523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63615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66663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71235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73521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78093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80379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78093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80379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84951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87237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91809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94095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98667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0095309" y="61337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84951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87237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91047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9409509" y="4914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71235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5400000">
            <a:off x="73521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78093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80379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84951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8723709" y="3771503"/>
            <a:ext cx="2293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6246812" y="2209800"/>
            <a:ext cx="381000" cy="246221"/>
          </a:xfrm>
          <a:prstGeom prst="rect">
            <a:avLst/>
          </a:prstGeom>
          <a:noFill/>
        </p:spPr>
        <p:txBody>
          <a:bodyPr wrap="square" rtlCol="0">
            <a:spAutoFit/>
          </a:bodyPr>
          <a:lstStyle/>
          <a:p>
            <a:pPr algn="ctr"/>
            <a:r>
              <a:rPr lang="en-US" sz="1000" dirty="0" smtClean="0"/>
              <a:t>‘91</a:t>
            </a:r>
            <a:endParaRPr lang="en-US" sz="1000" dirty="0"/>
          </a:p>
        </p:txBody>
      </p:sp>
      <p:sp>
        <p:nvSpPr>
          <p:cNvPr id="193" name="TextBox 192"/>
          <p:cNvSpPr txBox="1"/>
          <p:nvPr/>
        </p:nvSpPr>
        <p:spPr>
          <a:xfrm>
            <a:off x="6246812" y="3429000"/>
            <a:ext cx="381000" cy="246221"/>
          </a:xfrm>
          <a:prstGeom prst="rect">
            <a:avLst/>
          </a:prstGeom>
          <a:noFill/>
        </p:spPr>
        <p:txBody>
          <a:bodyPr wrap="square" rtlCol="0">
            <a:spAutoFit/>
          </a:bodyPr>
          <a:lstStyle/>
          <a:p>
            <a:pPr algn="ctr"/>
            <a:r>
              <a:rPr lang="en-US" sz="1000" dirty="0" smtClean="0"/>
              <a:t>‘91</a:t>
            </a:r>
            <a:endParaRPr lang="en-US" sz="1000" dirty="0"/>
          </a:p>
        </p:txBody>
      </p:sp>
      <p:sp>
        <p:nvSpPr>
          <p:cNvPr id="194" name="TextBox 193"/>
          <p:cNvSpPr txBox="1"/>
          <p:nvPr/>
        </p:nvSpPr>
        <p:spPr>
          <a:xfrm>
            <a:off x="6627812" y="2209800"/>
            <a:ext cx="381000" cy="246221"/>
          </a:xfrm>
          <a:prstGeom prst="rect">
            <a:avLst/>
          </a:prstGeom>
          <a:noFill/>
        </p:spPr>
        <p:txBody>
          <a:bodyPr wrap="square" rtlCol="0">
            <a:spAutoFit/>
          </a:bodyPr>
          <a:lstStyle/>
          <a:p>
            <a:pPr algn="ctr"/>
            <a:r>
              <a:rPr lang="en-US" sz="1000" dirty="0" smtClean="0"/>
              <a:t>‘96</a:t>
            </a:r>
            <a:endParaRPr lang="en-US" sz="1000" dirty="0"/>
          </a:p>
        </p:txBody>
      </p:sp>
      <p:sp>
        <p:nvSpPr>
          <p:cNvPr id="196" name="TextBox 195"/>
          <p:cNvSpPr txBox="1"/>
          <p:nvPr/>
        </p:nvSpPr>
        <p:spPr>
          <a:xfrm>
            <a:off x="6627812" y="3429000"/>
            <a:ext cx="381000" cy="246221"/>
          </a:xfrm>
          <a:prstGeom prst="rect">
            <a:avLst/>
          </a:prstGeom>
          <a:noFill/>
        </p:spPr>
        <p:txBody>
          <a:bodyPr wrap="square" rtlCol="0">
            <a:spAutoFit/>
          </a:bodyPr>
          <a:lstStyle/>
          <a:p>
            <a:pPr algn="ctr"/>
            <a:r>
              <a:rPr lang="en-US" sz="1000" dirty="0" smtClean="0"/>
              <a:t>‘96</a:t>
            </a:r>
            <a:endParaRPr lang="en-US" sz="1000" dirty="0"/>
          </a:p>
        </p:txBody>
      </p:sp>
      <p:sp>
        <p:nvSpPr>
          <p:cNvPr id="197" name="TextBox 196"/>
          <p:cNvSpPr txBox="1"/>
          <p:nvPr/>
        </p:nvSpPr>
        <p:spPr>
          <a:xfrm>
            <a:off x="8151812" y="3124200"/>
            <a:ext cx="609600" cy="292388"/>
          </a:xfrm>
          <a:prstGeom prst="rect">
            <a:avLst/>
          </a:prstGeom>
          <a:noFill/>
        </p:spPr>
        <p:txBody>
          <a:bodyPr wrap="square" rtlCol="0">
            <a:spAutoFit/>
          </a:bodyPr>
          <a:lstStyle/>
          <a:p>
            <a:r>
              <a:rPr lang="en-US" sz="1300" b="1" dirty="0" smtClean="0"/>
              <a:t>2019</a:t>
            </a:r>
            <a:endParaRPr lang="en-US" sz="1300" b="1" dirty="0"/>
          </a:p>
        </p:txBody>
      </p:sp>
      <p:sp>
        <p:nvSpPr>
          <p:cNvPr id="198" name="TextBox 197"/>
          <p:cNvSpPr txBox="1"/>
          <p:nvPr/>
        </p:nvSpPr>
        <p:spPr>
          <a:xfrm>
            <a:off x="8075612" y="4267200"/>
            <a:ext cx="609600" cy="292388"/>
          </a:xfrm>
          <a:prstGeom prst="rect">
            <a:avLst/>
          </a:prstGeom>
          <a:noFill/>
        </p:spPr>
        <p:txBody>
          <a:bodyPr wrap="square" rtlCol="0">
            <a:spAutoFit/>
          </a:bodyPr>
          <a:lstStyle/>
          <a:p>
            <a:r>
              <a:rPr lang="en-US" sz="1300" b="1" dirty="0" smtClean="0"/>
              <a:t>2019</a:t>
            </a:r>
            <a:endParaRPr lang="en-US" sz="1300" b="1" dirty="0"/>
          </a:p>
        </p:txBody>
      </p:sp>
      <p:sp>
        <p:nvSpPr>
          <p:cNvPr id="199" name="TextBox 198"/>
          <p:cNvSpPr txBox="1"/>
          <p:nvPr/>
        </p:nvSpPr>
        <p:spPr>
          <a:xfrm>
            <a:off x="8075612" y="5486400"/>
            <a:ext cx="609600" cy="292388"/>
          </a:xfrm>
          <a:prstGeom prst="rect">
            <a:avLst/>
          </a:prstGeom>
          <a:noFill/>
        </p:spPr>
        <p:txBody>
          <a:bodyPr wrap="square" rtlCol="0">
            <a:spAutoFit/>
          </a:bodyPr>
          <a:lstStyle/>
          <a:p>
            <a:r>
              <a:rPr lang="en-US" sz="1300" b="1" dirty="0" smtClean="0"/>
              <a:t>2019</a:t>
            </a:r>
            <a:endParaRPr lang="en-US" sz="1300" b="1" dirty="0"/>
          </a:p>
        </p:txBody>
      </p:sp>
      <p:sp>
        <p:nvSpPr>
          <p:cNvPr id="200" name="TextBox 199"/>
          <p:cNvSpPr txBox="1"/>
          <p:nvPr/>
        </p:nvSpPr>
        <p:spPr>
          <a:xfrm>
            <a:off x="8075612" y="1981200"/>
            <a:ext cx="609600" cy="292388"/>
          </a:xfrm>
          <a:prstGeom prst="rect">
            <a:avLst/>
          </a:prstGeom>
          <a:noFill/>
        </p:spPr>
        <p:txBody>
          <a:bodyPr wrap="square" rtlCol="0">
            <a:spAutoFit/>
          </a:bodyPr>
          <a:lstStyle/>
          <a:p>
            <a:r>
              <a:rPr lang="en-US" sz="1300" b="1" dirty="0" smtClean="0"/>
              <a:t>2019</a:t>
            </a:r>
            <a:endParaRPr lang="en-US" sz="1300" b="1" dirty="0"/>
          </a:p>
        </p:txBody>
      </p:sp>
      <p:sp>
        <p:nvSpPr>
          <p:cNvPr id="202" name="TextBox 201"/>
          <p:cNvSpPr txBox="1"/>
          <p:nvPr/>
        </p:nvSpPr>
        <p:spPr>
          <a:xfrm>
            <a:off x="9218612" y="3505200"/>
            <a:ext cx="914400" cy="276999"/>
          </a:xfrm>
          <a:prstGeom prst="rect">
            <a:avLst/>
          </a:prstGeom>
          <a:noFill/>
        </p:spPr>
        <p:txBody>
          <a:bodyPr wrap="square" rtlCol="0">
            <a:spAutoFit/>
          </a:bodyPr>
          <a:lstStyle/>
          <a:p>
            <a:r>
              <a:rPr lang="en-US" sz="1200" b="1" u="sng" dirty="0" smtClean="0">
                <a:latin typeface="Ink Free" pitchFamily="66" charset="0"/>
              </a:rPr>
              <a:t>-- Priest</a:t>
            </a:r>
            <a:endParaRPr lang="en-US" sz="1200" b="1" u="sng" dirty="0">
              <a:latin typeface="Ink Free" pitchFamily="66" charset="0"/>
            </a:endParaRPr>
          </a:p>
        </p:txBody>
      </p:sp>
      <p:sp>
        <p:nvSpPr>
          <p:cNvPr id="203" name="TextBox 202"/>
          <p:cNvSpPr txBox="1"/>
          <p:nvPr/>
        </p:nvSpPr>
        <p:spPr>
          <a:xfrm>
            <a:off x="9904412" y="4648200"/>
            <a:ext cx="914400" cy="276999"/>
          </a:xfrm>
          <a:prstGeom prst="rect">
            <a:avLst/>
          </a:prstGeom>
          <a:noFill/>
        </p:spPr>
        <p:txBody>
          <a:bodyPr wrap="square" rtlCol="0">
            <a:spAutoFit/>
          </a:bodyPr>
          <a:lstStyle/>
          <a:p>
            <a:r>
              <a:rPr lang="en-US" sz="1200" b="1" u="sng" dirty="0" smtClean="0">
                <a:latin typeface="Ink Free" pitchFamily="66" charset="0"/>
              </a:rPr>
              <a:t>-- Levites</a:t>
            </a:r>
            <a:endParaRPr lang="en-US" sz="1200" b="1" u="sng" dirty="0">
              <a:latin typeface="Ink Free" pitchFamily="66" charset="0"/>
            </a:endParaRPr>
          </a:p>
        </p:txBody>
      </p:sp>
      <p:sp>
        <p:nvSpPr>
          <p:cNvPr id="204" name="TextBox 203"/>
          <p:cNvSpPr txBox="1"/>
          <p:nvPr/>
        </p:nvSpPr>
        <p:spPr>
          <a:xfrm>
            <a:off x="10514012" y="5867400"/>
            <a:ext cx="1295400" cy="307777"/>
          </a:xfrm>
          <a:prstGeom prst="rect">
            <a:avLst/>
          </a:prstGeom>
          <a:noFill/>
        </p:spPr>
        <p:txBody>
          <a:bodyPr wrap="square" rtlCol="0">
            <a:spAutoFit/>
          </a:bodyPr>
          <a:lstStyle/>
          <a:p>
            <a:r>
              <a:rPr lang="en-US" sz="1400" b="1" u="sng" dirty="0" smtClean="0">
                <a:latin typeface="Ink Free" pitchFamily="66" charset="0"/>
              </a:rPr>
              <a:t>-- Nethinims</a:t>
            </a:r>
            <a:endParaRPr lang="en-US" sz="1400" b="1" u="sng" dirty="0">
              <a:latin typeface="Ink Free" pitchFamily="66" charset="0"/>
            </a:endParaRPr>
          </a:p>
        </p:txBody>
      </p:sp>
      <p:sp>
        <p:nvSpPr>
          <p:cNvPr id="205" name="TextBox 204"/>
          <p:cNvSpPr txBox="1"/>
          <p:nvPr/>
        </p:nvSpPr>
        <p:spPr>
          <a:xfrm>
            <a:off x="4646612" y="1143000"/>
            <a:ext cx="1676400" cy="307777"/>
          </a:xfrm>
          <a:prstGeom prst="rect">
            <a:avLst/>
          </a:prstGeom>
          <a:noFill/>
        </p:spPr>
        <p:txBody>
          <a:bodyPr wrap="square" rtlCol="0">
            <a:spAutoFit/>
          </a:bodyPr>
          <a:lstStyle/>
          <a:p>
            <a:pPr algn="ctr"/>
            <a:r>
              <a:rPr lang="en-US" sz="1400" b="1" u="sng" dirty="0" smtClean="0">
                <a:latin typeface="Ink Free" pitchFamily="66" charset="0"/>
              </a:rPr>
              <a:t>144K Line</a:t>
            </a:r>
            <a:endParaRPr lang="en-US" sz="1400" b="1" u="sng" dirty="0">
              <a:latin typeface="Ink Free" pitchFamily="66" charset="0"/>
            </a:endParaRPr>
          </a:p>
        </p:txBody>
      </p:sp>
      <p:sp>
        <p:nvSpPr>
          <p:cNvPr id="206" name="TextBox 205"/>
          <p:cNvSpPr txBox="1"/>
          <p:nvPr/>
        </p:nvSpPr>
        <p:spPr>
          <a:xfrm>
            <a:off x="7008812" y="3429000"/>
            <a:ext cx="381000" cy="246221"/>
          </a:xfrm>
          <a:prstGeom prst="rect">
            <a:avLst/>
          </a:prstGeom>
          <a:noFill/>
        </p:spPr>
        <p:txBody>
          <a:bodyPr wrap="square" rtlCol="0">
            <a:spAutoFit/>
          </a:bodyPr>
          <a:lstStyle/>
          <a:p>
            <a:pPr algn="ctr"/>
            <a:r>
              <a:rPr lang="en-US" sz="1000" dirty="0" smtClean="0"/>
              <a:t>‘09</a:t>
            </a:r>
            <a:endParaRPr lang="en-US" sz="1000" dirty="0"/>
          </a:p>
        </p:txBody>
      </p:sp>
      <p:sp>
        <p:nvSpPr>
          <p:cNvPr id="207" name="TextBox 206"/>
          <p:cNvSpPr txBox="1"/>
          <p:nvPr/>
        </p:nvSpPr>
        <p:spPr>
          <a:xfrm>
            <a:off x="7313612" y="3429000"/>
            <a:ext cx="381000" cy="246221"/>
          </a:xfrm>
          <a:prstGeom prst="rect">
            <a:avLst/>
          </a:prstGeom>
          <a:noFill/>
        </p:spPr>
        <p:txBody>
          <a:bodyPr wrap="square" rtlCol="0">
            <a:spAutoFit/>
          </a:bodyPr>
          <a:lstStyle/>
          <a:p>
            <a:pPr algn="ctr"/>
            <a:r>
              <a:rPr lang="en-US" sz="1000" dirty="0" smtClean="0"/>
              <a:t>‘12</a:t>
            </a:r>
            <a:endParaRPr lang="en-US" sz="1000" dirty="0"/>
          </a:p>
        </p:txBody>
      </p:sp>
      <p:sp>
        <p:nvSpPr>
          <p:cNvPr id="208" name="TextBox 207"/>
          <p:cNvSpPr txBox="1"/>
          <p:nvPr/>
        </p:nvSpPr>
        <p:spPr>
          <a:xfrm>
            <a:off x="7694612" y="3429000"/>
            <a:ext cx="381000" cy="246221"/>
          </a:xfrm>
          <a:prstGeom prst="rect">
            <a:avLst/>
          </a:prstGeom>
          <a:noFill/>
        </p:spPr>
        <p:txBody>
          <a:bodyPr wrap="square" rtlCol="0">
            <a:spAutoFit/>
          </a:bodyPr>
          <a:lstStyle/>
          <a:p>
            <a:pPr algn="ctr"/>
            <a:r>
              <a:rPr lang="en-US" sz="1000" dirty="0" smtClean="0"/>
              <a:t>‘16</a:t>
            </a:r>
            <a:endParaRPr lang="en-US" sz="1000" dirty="0"/>
          </a:p>
        </p:txBody>
      </p:sp>
      <p:sp>
        <p:nvSpPr>
          <p:cNvPr id="209" name="TextBox 208"/>
          <p:cNvSpPr txBox="1"/>
          <p:nvPr/>
        </p:nvSpPr>
        <p:spPr>
          <a:xfrm>
            <a:off x="7999412" y="3429000"/>
            <a:ext cx="381000" cy="246221"/>
          </a:xfrm>
          <a:prstGeom prst="rect">
            <a:avLst/>
          </a:prstGeom>
          <a:noFill/>
        </p:spPr>
        <p:txBody>
          <a:bodyPr wrap="square" rtlCol="0">
            <a:spAutoFit/>
          </a:bodyPr>
          <a:lstStyle/>
          <a:p>
            <a:pPr algn="ctr"/>
            <a:r>
              <a:rPr lang="en-US" sz="1000" dirty="0" smtClean="0"/>
              <a:t>‘18</a:t>
            </a:r>
            <a:endParaRPr lang="en-US" sz="1000" dirty="0"/>
          </a:p>
        </p:txBody>
      </p:sp>
      <p:sp>
        <p:nvSpPr>
          <p:cNvPr id="210" name="TextBox 209"/>
          <p:cNvSpPr txBox="1"/>
          <p:nvPr/>
        </p:nvSpPr>
        <p:spPr>
          <a:xfrm>
            <a:off x="8380412" y="3429000"/>
            <a:ext cx="381000" cy="246221"/>
          </a:xfrm>
          <a:prstGeom prst="rect">
            <a:avLst/>
          </a:prstGeom>
          <a:noFill/>
        </p:spPr>
        <p:txBody>
          <a:bodyPr wrap="square" rtlCol="0">
            <a:spAutoFit/>
          </a:bodyPr>
          <a:lstStyle/>
          <a:p>
            <a:pPr algn="ctr"/>
            <a:r>
              <a:rPr lang="en-US" sz="1000" dirty="0" smtClean="0"/>
              <a:t>‘20</a:t>
            </a:r>
            <a:endParaRPr lang="en-US" sz="1000" dirty="0"/>
          </a:p>
        </p:txBody>
      </p:sp>
      <p:sp>
        <p:nvSpPr>
          <p:cNvPr id="211" name="TextBox 210"/>
          <p:cNvSpPr txBox="1"/>
          <p:nvPr/>
        </p:nvSpPr>
        <p:spPr>
          <a:xfrm>
            <a:off x="7008812" y="4572000"/>
            <a:ext cx="381000" cy="246221"/>
          </a:xfrm>
          <a:prstGeom prst="rect">
            <a:avLst/>
          </a:prstGeom>
          <a:noFill/>
        </p:spPr>
        <p:txBody>
          <a:bodyPr wrap="square" rtlCol="0">
            <a:spAutoFit/>
          </a:bodyPr>
          <a:lstStyle/>
          <a:p>
            <a:pPr algn="ctr"/>
            <a:r>
              <a:rPr lang="en-US" sz="1000" dirty="0" smtClean="0"/>
              <a:t>‘09</a:t>
            </a:r>
            <a:endParaRPr lang="en-US" sz="1000" dirty="0"/>
          </a:p>
        </p:txBody>
      </p:sp>
      <p:sp>
        <p:nvSpPr>
          <p:cNvPr id="212" name="TextBox 211"/>
          <p:cNvSpPr txBox="1"/>
          <p:nvPr/>
        </p:nvSpPr>
        <p:spPr>
          <a:xfrm>
            <a:off x="7313612" y="4572000"/>
            <a:ext cx="381000" cy="246221"/>
          </a:xfrm>
          <a:prstGeom prst="rect">
            <a:avLst/>
          </a:prstGeom>
          <a:noFill/>
        </p:spPr>
        <p:txBody>
          <a:bodyPr wrap="square" rtlCol="0">
            <a:spAutoFit/>
          </a:bodyPr>
          <a:lstStyle/>
          <a:p>
            <a:pPr algn="ctr"/>
            <a:r>
              <a:rPr lang="en-US" sz="1000" dirty="0" smtClean="0"/>
              <a:t>‘12</a:t>
            </a:r>
            <a:endParaRPr lang="en-US" sz="1000" dirty="0"/>
          </a:p>
        </p:txBody>
      </p:sp>
      <p:sp>
        <p:nvSpPr>
          <p:cNvPr id="213" name="TextBox 212"/>
          <p:cNvSpPr txBox="1"/>
          <p:nvPr/>
        </p:nvSpPr>
        <p:spPr>
          <a:xfrm>
            <a:off x="7694612" y="4572000"/>
            <a:ext cx="381000" cy="246221"/>
          </a:xfrm>
          <a:prstGeom prst="rect">
            <a:avLst/>
          </a:prstGeom>
          <a:noFill/>
        </p:spPr>
        <p:txBody>
          <a:bodyPr wrap="square" rtlCol="0">
            <a:spAutoFit/>
          </a:bodyPr>
          <a:lstStyle/>
          <a:p>
            <a:pPr algn="ctr"/>
            <a:r>
              <a:rPr lang="en-US" sz="1000" dirty="0" smtClean="0"/>
              <a:t>‘16</a:t>
            </a:r>
            <a:endParaRPr lang="en-US" sz="1000" dirty="0"/>
          </a:p>
        </p:txBody>
      </p:sp>
      <p:sp>
        <p:nvSpPr>
          <p:cNvPr id="214" name="TextBox 213"/>
          <p:cNvSpPr txBox="1"/>
          <p:nvPr/>
        </p:nvSpPr>
        <p:spPr>
          <a:xfrm>
            <a:off x="7999412" y="4572000"/>
            <a:ext cx="381000" cy="246221"/>
          </a:xfrm>
          <a:prstGeom prst="rect">
            <a:avLst/>
          </a:prstGeom>
          <a:noFill/>
        </p:spPr>
        <p:txBody>
          <a:bodyPr wrap="square" rtlCol="0">
            <a:spAutoFit/>
          </a:bodyPr>
          <a:lstStyle/>
          <a:p>
            <a:pPr algn="ctr"/>
            <a:r>
              <a:rPr lang="en-US" sz="1000" dirty="0" smtClean="0"/>
              <a:t>‘18</a:t>
            </a:r>
            <a:endParaRPr lang="en-US" sz="1000" dirty="0"/>
          </a:p>
        </p:txBody>
      </p:sp>
      <p:sp>
        <p:nvSpPr>
          <p:cNvPr id="215" name="TextBox 214"/>
          <p:cNvSpPr txBox="1"/>
          <p:nvPr/>
        </p:nvSpPr>
        <p:spPr>
          <a:xfrm>
            <a:off x="8380412" y="4572000"/>
            <a:ext cx="381000" cy="246221"/>
          </a:xfrm>
          <a:prstGeom prst="rect">
            <a:avLst/>
          </a:prstGeom>
          <a:noFill/>
        </p:spPr>
        <p:txBody>
          <a:bodyPr wrap="square" rtlCol="0">
            <a:spAutoFit/>
          </a:bodyPr>
          <a:lstStyle/>
          <a:p>
            <a:pPr algn="ctr"/>
            <a:r>
              <a:rPr lang="en-US" sz="1000" dirty="0" smtClean="0"/>
              <a:t>‘20</a:t>
            </a:r>
            <a:endParaRPr lang="en-US" sz="1000" dirty="0"/>
          </a:p>
        </p:txBody>
      </p:sp>
      <p:sp>
        <p:nvSpPr>
          <p:cNvPr id="216" name="TextBox 215"/>
          <p:cNvSpPr txBox="1"/>
          <p:nvPr/>
        </p:nvSpPr>
        <p:spPr>
          <a:xfrm>
            <a:off x="7694612" y="5791200"/>
            <a:ext cx="381000" cy="246221"/>
          </a:xfrm>
          <a:prstGeom prst="rect">
            <a:avLst/>
          </a:prstGeom>
          <a:noFill/>
        </p:spPr>
        <p:txBody>
          <a:bodyPr wrap="square" rtlCol="0">
            <a:spAutoFit/>
          </a:bodyPr>
          <a:lstStyle/>
          <a:p>
            <a:pPr algn="ctr"/>
            <a:r>
              <a:rPr lang="en-US" sz="1000" dirty="0" smtClean="0"/>
              <a:t>‘16</a:t>
            </a:r>
            <a:endParaRPr lang="en-US" sz="1000" dirty="0"/>
          </a:p>
        </p:txBody>
      </p:sp>
      <p:sp>
        <p:nvSpPr>
          <p:cNvPr id="217" name="TextBox 216"/>
          <p:cNvSpPr txBox="1"/>
          <p:nvPr/>
        </p:nvSpPr>
        <p:spPr>
          <a:xfrm>
            <a:off x="7999412" y="5791200"/>
            <a:ext cx="381000" cy="246221"/>
          </a:xfrm>
          <a:prstGeom prst="rect">
            <a:avLst/>
          </a:prstGeom>
          <a:noFill/>
        </p:spPr>
        <p:txBody>
          <a:bodyPr wrap="square" rtlCol="0">
            <a:spAutoFit/>
          </a:bodyPr>
          <a:lstStyle/>
          <a:p>
            <a:pPr algn="ctr"/>
            <a:r>
              <a:rPr lang="en-US" sz="1000" dirty="0" smtClean="0"/>
              <a:t>‘18</a:t>
            </a:r>
            <a:endParaRPr lang="en-US" sz="1000" dirty="0"/>
          </a:p>
        </p:txBody>
      </p:sp>
      <p:sp>
        <p:nvSpPr>
          <p:cNvPr id="218" name="TextBox 217"/>
          <p:cNvSpPr txBox="1"/>
          <p:nvPr/>
        </p:nvSpPr>
        <p:spPr>
          <a:xfrm>
            <a:off x="8380412" y="5791200"/>
            <a:ext cx="381000" cy="246221"/>
          </a:xfrm>
          <a:prstGeom prst="rect">
            <a:avLst/>
          </a:prstGeom>
          <a:noFill/>
        </p:spPr>
        <p:txBody>
          <a:bodyPr wrap="square" rtlCol="0">
            <a:spAutoFit/>
          </a:bodyPr>
          <a:lstStyle/>
          <a:p>
            <a:pPr algn="ctr"/>
            <a:r>
              <a:rPr lang="en-US" sz="1000" dirty="0" smtClean="0"/>
              <a:t>‘20</a:t>
            </a:r>
            <a:endParaRPr lang="en-US" sz="1000" dirty="0"/>
          </a:p>
        </p:txBody>
      </p:sp>
      <p:sp>
        <p:nvSpPr>
          <p:cNvPr id="219" name="TextBox 218"/>
          <p:cNvSpPr txBox="1"/>
          <p:nvPr/>
        </p:nvSpPr>
        <p:spPr>
          <a:xfrm flipH="1">
            <a:off x="6094412" y="3886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20" name="TextBox 219"/>
          <p:cNvSpPr txBox="1"/>
          <p:nvPr/>
        </p:nvSpPr>
        <p:spPr>
          <a:xfrm flipH="1">
            <a:off x="6323012" y="3886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21" name="TextBox 220"/>
          <p:cNvSpPr txBox="1"/>
          <p:nvPr/>
        </p:nvSpPr>
        <p:spPr>
          <a:xfrm flipH="1">
            <a:off x="6627812" y="3886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22" name="TextBox 221"/>
          <p:cNvSpPr txBox="1"/>
          <p:nvPr/>
        </p:nvSpPr>
        <p:spPr>
          <a:xfrm flipH="1">
            <a:off x="10285412" y="26670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23" name="TextBox 222"/>
          <p:cNvSpPr txBox="1"/>
          <p:nvPr/>
        </p:nvSpPr>
        <p:spPr>
          <a:xfrm flipH="1">
            <a:off x="10514012" y="26670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24" name="TextBox 223"/>
          <p:cNvSpPr txBox="1"/>
          <p:nvPr/>
        </p:nvSpPr>
        <p:spPr>
          <a:xfrm flipH="1">
            <a:off x="7085012" y="5029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25" name="TextBox 224"/>
          <p:cNvSpPr txBox="1"/>
          <p:nvPr/>
        </p:nvSpPr>
        <p:spPr>
          <a:xfrm flipH="1">
            <a:off x="6856412" y="5029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26" name="TextBox 225"/>
          <p:cNvSpPr txBox="1"/>
          <p:nvPr/>
        </p:nvSpPr>
        <p:spPr>
          <a:xfrm flipH="1">
            <a:off x="7542212" y="5029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27" name="TextBox 226"/>
          <p:cNvSpPr txBox="1"/>
          <p:nvPr/>
        </p:nvSpPr>
        <p:spPr>
          <a:xfrm flipH="1">
            <a:off x="11047412" y="26670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28" name="TextBox 227"/>
          <p:cNvSpPr txBox="1"/>
          <p:nvPr/>
        </p:nvSpPr>
        <p:spPr>
          <a:xfrm flipH="1">
            <a:off x="6856412" y="38862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29" name="TextBox 228"/>
          <p:cNvSpPr txBox="1"/>
          <p:nvPr/>
        </p:nvSpPr>
        <p:spPr>
          <a:xfrm flipH="1">
            <a:off x="75422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30" name="TextBox 229"/>
          <p:cNvSpPr txBox="1"/>
          <p:nvPr/>
        </p:nvSpPr>
        <p:spPr>
          <a:xfrm flipH="1">
            <a:off x="82280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31" name="TextBox 230"/>
          <p:cNvSpPr txBox="1"/>
          <p:nvPr/>
        </p:nvSpPr>
        <p:spPr>
          <a:xfrm flipH="1">
            <a:off x="89138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32" name="TextBox 231"/>
          <p:cNvSpPr txBox="1"/>
          <p:nvPr/>
        </p:nvSpPr>
        <p:spPr>
          <a:xfrm flipH="1">
            <a:off x="95996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33" name="TextBox 232"/>
          <p:cNvSpPr txBox="1"/>
          <p:nvPr/>
        </p:nvSpPr>
        <p:spPr>
          <a:xfrm flipH="1">
            <a:off x="102854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35" name="TextBox 234"/>
          <p:cNvSpPr txBox="1"/>
          <p:nvPr/>
        </p:nvSpPr>
        <p:spPr>
          <a:xfrm flipH="1">
            <a:off x="10818812" y="26670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6" name="TextBox 235"/>
          <p:cNvSpPr txBox="1"/>
          <p:nvPr/>
        </p:nvSpPr>
        <p:spPr>
          <a:xfrm flipH="1">
            <a:off x="7313612" y="50292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7" name="TextBox 236"/>
          <p:cNvSpPr txBox="1"/>
          <p:nvPr/>
        </p:nvSpPr>
        <p:spPr>
          <a:xfrm flipH="1">
            <a:off x="7999412" y="62484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8" name="TextBox 237"/>
          <p:cNvSpPr txBox="1"/>
          <p:nvPr/>
        </p:nvSpPr>
        <p:spPr>
          <a:xfrm flipH="1">
            <a:off x="8685212" y="62484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39" name="TextBox 238"/>
          <p:cNvSpPr txBox="1"/>
          <p:nvPr/>
        </p:nvSpPr>
        <p:spPr>
          <a:xfrm flipH="1">
            <a:off x="9371012" y="62484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40" name="TextBox 239"/>
          <p:cNvSpPr txBox="1"/>
          <p:nvPr/>
        </p:nvSpPr>
        <p:spPr>
          <a:xfrm flipH="1">
            <a:off x="10056812" y="62484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41" name="TextBox 240"/>
          <p:cNvSpPr txBox="1"/>
          <p:nvPr/>
        </p:nvSpPr>
        <p:spPr>
          <a:xfrm flipH="1">
            <a:off x="77708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42" name="TextBox 241"/>
          <p:cNvSpPr txBox="1"/>
          <p:nvPr/>
        </p:nvSpPr>
        <p:spPr>
          <a:xfrm flipH="1">
            <a:off x="84566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43" name="TextBox 242"/>
          <p:cNvSpPr txBox="1"/>
          <p:nvPr/>
        </p:nvSpPr>
        <p:spPr>
          <a:xfrm flipH="1">
            <a:off x="91424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sp>
        <p:nvSpPr>
          <p:cNvPr id="244" name="TextBox 243"/>
          <p:cNvSpPr txBox="1"/>
          <p:nvPr/>
        </p:nvSpPr>
        <p:spPr>
          <a:xfrm flipH="1">
            <a:off x="9828212" y="62484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cxnSp>
        <p:nvCxnSpPr>
          <p:cNvPr id="245" name="Straight Connector 244"/>
          <p:cNvCxnSpPr/>
          <p:nvPr/>
        </p:nvCxnSpPr>
        <p:spPr>
          <a:xfrm flipV="1">
            <a:off x="6246812" y="2514600"/>
            <a:ext cx="5334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6246812" y="2057400"/>
            <a:ext cx="457200" cy="230832"/>
          </a:xfrm>
          <a:prstGeom prst="rect">
            <a:avLst/>
          </a:prstGeom>
          <a:noFill/>
        </p:spPr>
        <p:txBody>
          <a:bodyPr wrap="square" rtlCol="0">
            <a:spAutoFit/>
          </a:bodyPr>
          <a:lstStyle/>
          <a:p>
            <a:r>
              <a:rPr lang="en-US" sz="900" dirty="0" smtClean="0">
                <a:solidFill>
                  <a:srgbClr val="00B6F6"/>
                </a:solidFill>
              </a:rPr>
              <a:t>IOK</a:t>
            </a:r>
            <a:endParaRPr lang="en-US" sz="900" dirty="0">
              <a:solidFill>
                <a:srgbClr val="00B6F6"/>
              </a:solidFill>
            </a:endParaRPr>
          </a:p>
        </p:txBody>
      </p:sp>
      <p:sp>
        <p:nvSpPr>
          <p:cNvPr id="248" name="TextBox 247"/>
          <p:cNvSpPr txBox="1"/>
          <p:nvPr/>
        </p:nvSpPr>
        <p:spPr>
          <a:xfrm>
            <a:off x="6551612" y="2057400"/>
            <a:ext cx="609600" cy="261610"/>
          </a:xfrm>
          <a:prstGeom prst="rect">
            <a:avLst/>
          </a:prstGeom>
          <a:noFill/>
        </p:spPr>
        <p:txBody>
          <a:bodyPr wrap="square" rtlCol="0">
            <a:spAutoFit/>
          </a:bodyPr>
          <a:lstStyle/>
          <a:p>
            <a:r>
              <a:rPr lang="en-US" sz="1050" dirty="0" smtClean="0">
                <a:solidFill>
                  <a:srgbClr val="00B0F0"/>
                </a:solidFill>
              </a:rPr>
              <a:t>Form</a:t>
            </a:r>
            <a:endParaRPr lang="en-US" sz="1050" dirty="0">
              <a:solidFill>
                <a:srgbClr val="00B0F0"/>
              </a:solidFill>
            </a:endParaRPr>
          </a:p>
        </p:txBody>
      </p:sp>
      <p:sp>
        <p:nvSpPr>
          <p:cNvPr id="249" name="TextBox 248"/>
          <p:cNvSpPr txBox="1"/>
          <p:nvPr/>
        </p:nvSpPr>
        <p:spPr>
          <a:xfrm>
            <a:off x="8761412" y="1828800"/>
            <a:ext cx="609600" cy="261610"/>
          </a:xfrm>
          <a:prstGeom prst="rect">
            <a:avLst/>
          </a:prstGeom>
          <a:noFill/>
        </p:spPr>
        <p:txBody>
          <a:bodyPr wrap="square" rtlCol="0">
            <a:spAutoFit/>
          </a:bodyPr>
          <a:lstStyle/>
          <a:p>
            <a:pPr algn="ctr"/>
            <a:r>
              <a:rPr lang="en-US" sz="1050" dirty="0" smtClean="0">
                <a:solidFill>
                  <a:srgbClr val="00B0F0"/>
                </a:solidFill>
              </a:rPr>
              <a:t>Form</a:t>
            </a:r>
            <a:endParaRPr lang="en-US" sz="1050" dirty="0">
              <a:solidFill>
                <a:srgbClr val="00B0F0"/>
              </a:solidFill>
            </a:endParaRPr>
          </a:p>
        </p:txBody>
      </p:sp>
      <p:sp>
        <p:nvSpPr>
          <p:cNvPr id="250" name="TextBox 249"/>
          <p:cNvSpPr txBox="1"/>
          <p:nvPr/>
        </p:nvSpPr>
        <p:spPr>
          <a:xfrm>
            <a:off x="9980612" y="2057400"/>
            <a:ext cx="609600" cy="246221"/>
          </a:xfrm>
          <a:prstGeom prst="rect">
            <a:avLst/>
          </a:prstGeom>
          <a:noFill/>
        </p:spPr>
        <p:txBody>
          <a:bodyPr wrap="square" rtlCol="0">
            <a:spAutoFit/>
          </a:bodyPr>
          <a:lstStyle/>
          <a:p>
            <a:r>
              <a:rPr lang="en-US" sz="1000" dirty="0" smtClean="0">
                <a:solidFill>
                  <a:srgbClr val="00B0F0"/>
                </a:solidFill>
              </a:rPr>
              <a:t>Form</a:t>
            </a:r>
            <a:endParaRPr lang="en-US" sz="1000" dirty="0">
              <a:solidFill>
                <a:srgbClr val="00B0F0"/>
              </a:solidFill>
            </a:endParaRPr>
          </a:p>
        </p:txBody>
      </p:sp>
      <p:sp>
        <p:nvSpPr>
          <p:cNvPr id="251" name="TextBox 250"/>
          <p:cNvSpPr txBox="1"/>
          <p:nvPr/>
        </p:nvSpPr>
        <p:spPr>
          <a:xfrm>
            <a:off x="10742612" y="2057400"/>
            <a:ext cx="609600" cy="246221"/>
          </a:xfrm>
          <a:prstGeom prst="rect">
            <a:avLst/>
          </a:prstGeom>
          <a:noFill/>
        </p:spPr>
        <p:txBody>
          <a:bodyPr wrap="square" rtlCol="0">
            <a:spAutoFit/>
          </a:bodyPr>
          <a:lstStyle/>
          <a:p>
            <a:r>
              <a:rPr lang="en-US" sz="1000" dirty="0" smtClean="0">
                <a:solidFill>
                  <a:srgbClr val="00B0F0"/>
                </a:solidFill>
              </a:rPr>
              <a:t>Form</a:t>
            </a:r>
            <a:endParaRPr lang="en-US" sz="1000" dirty="0">
              <a:solidFill>
                <a:srgbClr val="00B0F0"/>
              </a:solidFill>
            </a:endParaRPr>
          </a:p>
        </p:txBody>
      </p:sp>
      <p:sp>
        <p:nvSpPr>
          <p:cNvPr id="252" name="TextBox 251"/>
          <p:cNvSpPr txBox="1"/>
          <p:nvPr/>
        </p:nvSpPr>
        <p:spPr>
          <a:xfrm>
            <a:off x="8151812" y="1828800"/>
            <a:ext cx="457200" cy="230832"/>
          </a:xfrm>
          <a:prstGeom prst="rect">
            <a:avLst/>
          </a:prstGeom>
          <a:noFill/>
        </p:spPr>
        <p:txBody>
          <a:bodyPr wrap="square" rtlCol="0">
            <a:spAutoFit/>
          </a:bodyPr>
          <a:lstStyle/>
          <a:p>
            <a:pPr algn="ctr"/>
            <a:r>
              <a:rPr lang="en-US" sz="900" dirty="0" smtClean="0">
                <a:solidFill>
                  <a:srgbClr val="00B6F6"/>
                </a:solidFill>
              </a:rPr>
              <a:t>IOK</a:t>
            </a:r>
            <a:endParaRPr lang="en-US" sz="900" dirty="0">
              <a:solidFill>
                <a:srgbClr val="00B6F6"/>
              </a:solidFill>
            </a:endParaRPr>
          </a:p>
        </p:txBody>
      </p:sp>
      <p:sp>
        <p:nvSpPr>
          <p:cNvPr id="253" name="TextBox 252"/>
          <p:cNvSpPr txBox="1"/>
          <p:nvPr/>
        </p:nvSpPr>
        <p:spPr>
          <a:xfrm>
            <a:off x="9675812" y="2057400"/>
            <a:ext cx="457200" cy="230832"/>
          </a:xfrm>
          <a:prstGeom prst="rect">
            <a:avLst/>
          </a:prstGeom>
          <a:noFill/>
        </p:spPr>
        <p:txBody>
          <a:bodyPr wrap="square" rtlCol="0">
            <a:spAutoFit/>
          </a:bodyPr>
          <a:lstStyle/>
          <a:p>
            <a:pPr algn="ctr"/>
            <a:r>
              <a:rPr lang="en-US" sz="900" dirty="0" smtClean="0">
                <a:solidFill>
                  <a:srgbClr val="00B6F6"/>
                </a:solidFill>
              </a:rPr>
              <a:t>IOK</a:t>
            </a:r>
            <a:endParaRPr lang="en-US" sz="900" dirty="0">
              <a:solidFill>
                <a:srgbClr val="00B6F6"/>
              </a:solidFill>
            </a:endParaRPr>
          </a:p>
        </p:txBody>
      </p:sp>
      <p:sp>
        <p:nvSpPr>
          <p:cNvPr id="254" name="TextBox 253"/>
          <p:cNvSpPr txBox="1"/>
          <p:nvPr/>
        </p:nvSpPr>
        <p:spPr>
          <a:xfrm>
            <a:off x="10361612" y="2057400"/>
            <a:ext cx="457200" cy="230832"/>
          </a:xfrm>
          <a:prstGeom prst="rect">
            <a:avLst/>
          </a:prstGeom>
          <a:noFill/>
        </p:spPr>
        <p:txBody>
          <a:bodyPr wrap="square" rtlCol="0">
            <a:spAutoFit/>
          </a:bodyPr>
          <a:lstStyle/>
          <a:p>
            <a:pPr algn="ctr"/>
            <a:r>
              <a:rPr lang="en-US" sz="900" dirty="0" smtClean="0">
                <a:solidFill>
                  <a:srgbClr val="00B6F6"/>
                </a:solidFill>
              </a:rPr>
              <a:t>IOK</a:t>
            </a:r>
            <a:endParaRPr lang="en-US" sz="900" dirty="0">
              <a:solidFill>
                <a:srgbClr val="00B6F6"/>
              </a:solidFill>
            </a:endParaRPr>
          </a:p>
        </p:txBody>
      </p:sp>
      <p:sp>
        <p:nvSpPr>
          <p:cNvPr id="255" name="TextBox 254"/>
          <p:cNvSpPr txBox="1"/>
          <p:nvPr/>
        </p:nvSpPr>
        <p:spPr>
          <a:xfrm flipH="1">
            <a:off x="9523412" y="26670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B</a:t>
            </a:r>
            <a:endParaRPr lang="en-US" sz="1050" b="1" dirty="0">
              <a:solidFill>
                <a:srgbClr val="14FC1F"/>
              </a:solidFill>
              <a:latin typeface="Baskerville Old Face" pitchFamily="18" charset="0"/>
            </a:endParaRPr>
          </a:p>
        </p:txBody>
      </p:sp>
      <p:sp>
        <p:nvSpPr>
          <p:cNvPr id="256" name="TextBox 255"/>
          <p:cNvSpPr txBox="1"/>
          <p:nvPr/>
        </p:nvSpPr>
        <p:spPr>
          <a:xfrm flipH="1">
            <a:off x="10056812" y="2667000"/>
            <a:ext cx="303212"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E</a:t>
            </a:r>
            <a:endParaRPr lang="en-US" sz="1050" b="1" dirty="0">
              <a:solidFill>
                <a:srgbClr val="14FC1F"/>
              </a:solidFill>
              <a:latin typeface="Baskerville Old Face" pitchFamily="18" charset="0"/>
            </a:endParaRPr>
          </a:p>
        </p:txBody>
      </p:sp>
      <p:sp>
        <p:nvSpPr>
          <p:cNvPr id="257" name="TextBox 256"/>
          <p:cNvSpPr txBox="1"/>
          <p:nvPr/>
        </p:nvSpPr>
        <p:spPr>
          <a:xfrm flipH="1">
            <a:off x="9752012" y="2667000"/>
            <a:ext cx="304800" cy="253916"/>
          </a:xfrm>
          <a:prstGeom prst="rect">
            <a:avLst/>
          </a:prstGeom>
          <a:noFill/>
        </p:spPr>
        <p:txBody>
          <a:bodyPr wrap="square" rtlCol="0">
            <a:spAutoFit/>
          </a:bodyPr>
          <a:lstStyle/>
          <a:p>
            <a:pPr algn="r"/>
            <a:r>
              <a:rPr lang="en-US" sz="1050" b="1" dirty="0" smtClean="0">
                <a:solidFill>
                  <a:srgbClr val="14FC1F"/>
                </a:solidFill>
                <a:latin typeface="Baskerville Old Face" pitchFamily="18" charset="0"/>
              </a:rPr>
              <a:t>C</a:t>
            </a:r>
            <a:endParaRPr lang="en-US" sz="1050" b="1" dirty="0">
              <a:solidFill>
                <a:srgbClr val="14FC1F"/>
              </a:solidFill>
              <a:latin typeface="Baskerville Old Face" pitchFamily="18" charset="0"/>
            </a:endParaRPr>
          </a:p>
        </p:txBody>
      </p:sp>
      <p:cxnSp>
        <p:nvCxnSpPr>
          <p:cNvPr id="262" name="Straight Connector 261"/>
          <p:cNvCxnSpPr/>
          <p:nvPr/>
        </p:nvCxnSpPr>
        <p:spPr>
          <a:xfrm flipV="1">
            <a:off x="7008812" y="2438400"/>
            <a:ext cx="2057400" cy="2286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9675812" y="2514600"/>
            <a:ext cx="5334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10437812" y="2514600"/>
            <a:ext cx="5334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6246812" y="3733800"/>
            <a:ext cx="5334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7008812" y="3733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V="1">
            <a:off x="7694612" y="3733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8380412" y="3733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7008812" y="4876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7694612" y="4876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380412" y="4876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9066212" y="48768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7694612" y="60960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8380412" y="60960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9066212" y="60960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V="1">
            <a:off x="9752012" y="6096000"/>
            <a:ext cx="457200" cy="152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8" name="TextBox 297"/>
          <p:cNvSpPr txBox="1"/>
          <p:nvPr/>
        </p:nvSpPr>
        <p:spPr>
          <a:xfrm>
            <a:off x="6246812" y="3352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0" name="TextBox 299"/>
          <p:cNvSpPr txBox="1"/>
          <p:nvPr/>
        </p:nvSpPr>
        <p:spPr>
          <a:xfrm>
            <a:off x="7008812" y="3352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1" name="TextBox 300"/>
          <p:cNvSpPr txBox="1"/>
          <p:nvPr/>
        </p:nvSpPr>
        <p:spPr>
          <a:xfrm>
            <a:off x="8380412" y="3352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2" name="TextBox 301"/>
          <p:cNvSpPr txBox="1"/>
          <p:nvPr/>
        </p:nvSpPr>
        <p:spPr>
          <a:xfrm>
            <a:off x="7694612" y="3352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3" name="TextBox 302"/>
          <p:cNvSpPr txBox="1"/>
          <p:nvPr/>
        </p:nvSpPr>
        <p:spPr>
          <a:xfrm>
            <a:off x="7694612" y="57150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4" name="TextBox 303"/>
          <p:cNvSpPr txBox="1"/>
          <p:nvPr/>
        </p:nvSpPr>
        <p:spPr>
          <a:xfrm>
            <a:off x="7008812" y="4495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5" name="TextBox 304"/>
          <p:cNvSpPr txBox="1"/>
          <p:nvPr/>
        </p:nvSpPr>
        <p:spPr>
          <a:xfrm>
            <a:off x="8380412" y="57150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6" name="TextBox 305"/>
          <p:cNvSpPr txBox="1"/>
          <p:nvPr/>
        </p:nvSpPr>
        <p:spPr>
          <a:xfrm>
            <a:off x="9752012" y="57150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7" name="TextBox 306"/>
          <p:cNvSpPr txBox="1"/>
          <p:nvPr/>
        </p:nvSpPr>
        <p:spPr>
          <a:xfrm>
            <a:off x="8380412" y="4495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8" name="TextBox 307"/>
          <p:cNvSpPr txBox="1"/>
          <p:nvPr/>
        </p:nvSpPr>
        <p:spPr>
          <a:xfrm>
            <a:off x="7694612" y="4495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09" name="TextBox 308"/>
          <p:cNvSpPr txBox="1"/>
          <p:nvPr/>
        </p:nvSpPr>
        <p:spPr>
          <a:xfrm>
            <a:off x="9066212" y="57150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11" name="TextBox 310"/>
          <p:cNvSpPr txBox="1"/>
          <p:nvPr/>
        </p:nvSpPr>
        <p:spPr>
          <a:xfrm>
            <a:off x="9066212" y="4495800"/>
            <a:ext cx="381000" cy="200055"/>
          </a:xfrm>
          <a:prstGeom prst="rect">
            <a:avLst/>
          </a:prstGeom>
          <a:noFill/>
        </p:spPr>
        <p:txBody>
          <a:bodyPr wrap="square" rtlCol="0">
            <a:spAutoFit/>
          </a:bodyPr>
          <a:lstStyle/>
          <a:p>
            <a:r>
              <a:rPr lang="en-US" sz="700" dirty="0" smtClean="0">
                <a:solidFill>
                  <a:srgbClr val="00B6F6"/>
                </a:solidFill>
              </a:rPr>
              <a:t>IOK</a:t>
            </a:r>
            <a:endParaRPr lang="en-US" sz="700" dirty="0">
              <a:solidFill>
                <a:srgbClr val="00B6F6"/>
              </a:solidFill>
            </a:endParaRPr>
          </a:p>
        </p:txBody>
      </p:sp>
      <p:sp>
        <p:nvSpPr>
          <p:cNvPr id="312" name="TextBox 311"/>
          <p:cNvSpPr txBox="1"/>
          <p:nvPr/>
        </p:nvSpPr>
        <p:spPr>
          <a:xfrm>
            <a:off x="7313612" y="3352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3" name="TextBox 312"/>
          <p:cNvSpPr txBox="1"/>
          <p:nvPr/>
        </p:nvSpPr>
        <p:spPr>
          <a:xfrm>
            <a:off x="7999412" y="3352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4" name="TextBox 313"/>
          <p:cNvSpPr txBox="1"/>
          <p:nvPr/>
        </p:nvSpPr>
        <p:spPr>
          <a:xfrm>
            <a:off x="6627812" y="3352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5" name="TextBox 314"/>
          <p:cNvSpPr txBox="1"/>
          <p:nvPr/>
        </p:nvSpPr>
        <p:spPr>
          <a:xfrm>
            <a:off x="8685212" y="3352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6" name="TextBox 315"/>
          <p:cNvSpPr txBox="1"/>
          <p:nvPr/>
        </p:nvSpPr>
        <p:spPr>
          <a:xfrm>
            <a:off x="7313612" y="4495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7" name="TextBox 316"/>
          <p:cNvSpPr txBox="1"/>
          <p:nvPr/>
        </p:nvSpPr>
        <p:spPr>
          <a:xfrm>
            <a:off x="7999412" y="4495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8" name="TextBox 317"/>
          <p:cNvSpPr txBox="1"/>
          <p:nvPr/>
        </p:nvSpPr>
        <p:spPr>
          <a:xfrm>
            <a:off x="8685212" y="4495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19" name="TextBox 318"/>
          <p:cNvSpPr txBox="1"/>
          <p:nvPr/>
        </p:nvSpPr>
        <p:spPr>
          <a:xfrm>
            <a:off x="12114212" y="43434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20" name="TextBox 319"/>
          <p:cNvSpPr txBox="1"/>
          <p:nvPr/>
        </p:nvSpPr>
        <p:spPr>
          <a:xfrm>
            <a:off x="9980612" y="57150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21" name="TextBox 320"/>
          <p:cNvSpPr txBox="1"/>
          <p:nvPr/>
        </p:nvSpPr>
        <p:spPr>
          <a:xfrm>
            <a:off x="9294812" y="57150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22" name="TextBox 321"/>
          <p:cNvSpPr txBox="1"/>
          <p:nvPr/>
        </p:nvSpPr>
        <p:spPr>
          <a:xfrm>
            <a:off x="7999412" y="57150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23" name="TextBox 322"/>
          <p:cNvSpPr txBox="1"/>
          <p:nvPr/>
        </p:nvSpPr>
        <p:spPr>
          <a:xfrm>
            <a:off x="8609012" y="57150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24" name="TextBox 323"/>
          <p:cNvSpPr txBox="1"/>
          <p:nvPr/>
        </p:nvSpPr>
        <p:spPr>
          <a:xfrm>
            <a:off x="9294812" y="4495800"/>
            <a:ext cx="457200" cy="200055"/>
          </a:xfrm>
          <a:prstGeom prst="rect">
            <a:avLst/>
          </a:prstGeom>
          <a:noFill/>
        </p:spPr>
        <p:txBody>
          <a:bodyPr wrap="square" rtlCol="0">
            <a:spAutoFit/>
          </a:bodyPr>
          <a:lstStyle/>
          <a:p>
            <a:r>
              <a:rPr lang="en-US" sz="700" dirty="0" smtClean="0">
                <a:solidFill>
                  <a:srgbClr val="00B0F0"/>
                </a:solidFill>
              </a:rPr>
              <a:t>Form</a:t>
            </a:r>
            <a:endParaRPr lang="en-US" sz="700" dirty="0">
              <a:solidFill>
                <a:srgbClr val="00B0F0"/>
              </a:solidFill>
            </a:endParaRPr>
          </a:p>
        </p:txBody>
      </p:sp>
      <p:sp>
        <p:nvSpPr>
          <p:cNvPr id="325" name="TextBox 324"/>
          <p:cNvSpPr txBox="1"/>
          <p:nvPr/>
        </p:nvSpPr>
        <p:spPr>
          <a:xfrm>
            <a:off x="9523412" y="381000"/>
            <a:ext cx="184731" cy="369332"/>
          </a:xfrm>
          <a:prstGeom prst="rect">
            <a:avLst/>
          </a:prstGeom>
          <a:noFill/>
        </p:spPr>
        <p:txBody>
          <a:bodyPr wrap="none" rtlCol="0">
            <a:spAutoFit/>
          </a:bodyPr>
          <a:lstStyle/>
          <a:p>
            <a:endParaRPr lang="en-US" dirty="0"/>
          </a:p>
        </p:txBody>
      </p:sp>
      <p:sp>
        <p:nvSpPr>
          <p:cNvPr id="326" name="Rectangle 325"/>
          <p:cNvSpPr/>
          <p:nvPr/>
        </p:nvSpPr>
        <p:spPr>
          <a:xfrm>
            <a:off x="7008812" y="304800"/>
            <a:ext cx="4951413" cy="307777"/>
          </a:xfrm>
          <a:prstGeom prst="rect">
            <a:avLst/>
          </a:prstGeom>
        </p:spPr>
        <p:txBody>
          <a:bodyPr wrap="square">
            <a:spAutoFit/>
          </a:bodyPr>
          <a:lstStyle/>
          <a:p>
            <a:pPr algn="r"/>
            <a:r>
              <a:rPr lang="en-US" sz="1400" dirty="0" smtClean="0"/>
              <a:t>Question: How are these fractals similar to the big scale?</a:t>
            </a:r>
            <a:endParaRPr lang="en-US" sz="1400" dirty="0"/>
          </a:p>
        </p:txBody>
      </p:sp>
      <p:sp>
        <p:nvSpPr>
          <p:cNvPr id="246" name="Rectangle 245"/>
          <p:cNvSpPr/>
          <p:nvPr/>
        </p:nvSpPr>
        <p:spPr>
          <a:xfrm>
            <a:off x="10209212" y="3124200"/>
            <a:ext cx="1979613" cy="1169551"/>
          </a:xfrm>
          <a:prstGeom prst="rect">
            <a:avLst/>
          </a:prstGeom>
          <a:ln>
            <a:solidFill>
              <a:schemeClr val="tx1"/>
            </a:solidFill>
          </a:ln>
        </p:spPr>
        <p:txBody>
          <a:bodyPr wrap="square">
            <a:spAutoFit/>
          </a:bodyPr>
          <a:lstStyle/>
          <a:p>
            <a:pPr algn="r"/>
            <a:r>
              <a:rPr lang="en-US" sz="1400" b="1" dirty="0" smtClean="0"/>
              <a:t>Ex. The structure of the 144K reform line itself is fractalized into quasi-similar smaller lines</a:t>
            </a:r>
            <a:r>
              <a:rPr lang="en-US" sz="1400" dirty="0" smtClean="0"/>
              <a:t>.</a:t>
            </a:r>
          </a:p>
        </p:txBody>
      </p:sp>
      <p:sp>
        <p:nvSpPr>
          <p:cNvPr id="258" name="Rectangle 257"/>
          <p:cNvSpPr/>
          <p:nvPr/>
        </p:nvSpPr>
        <p:spPr>
          <a:xfrm>
            <a:off x="0" y="3124200"/>
            <a:ext cx="4114800" cy="954107"/>
          </a:xfrm>
          <a:prstGeom prst="rect">
            <a:avLst/>
          </a:prstGeom>
        </p:spPr>
        <p:txBody>
          <a:bodyPr wrap="square">
            <a:spAutoFit/>
          </a:bodyPr>
          <a:lstStyle/>
          <a:p>
            <a:pPr algn="just">
              <a:buFont typeface="Wingdings" pitchFamily="2" charset="2"/>
              <a:buChar char="Ø"/>
            </a:pPr>
            <a:r>
              <a:rPr lang="en-US" sz="1400" dirty="0" smtClean="0">
                <a:latin typeface="Century Gothic" pitchFamily="34" charset="0"/>
              </a:rPr>
              <a:t> The study of fractals and the naming of this branch of geometry took place in 1975 and escalated over the years as the innovation of computers were developed.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dissolve">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8"/>
                                        </p:tgtEl>
                                        <p:attrNameLst>
                                          <p:attrName>style.visibility</p:attrName>
                                        </p:attrNameLst>
                                      </p:cBhvr>
                                      <p:to>
                                        <p:strVal val="visible"/>
                                      </p:to>
                                    </p:set>
                                    <p:animEffect transition="in" filter="fade">
                                      <p:cBhvr>
                                        <p:cTn id="19" dur="1000"/>
                                        <p:tgtEl>
                                          <p:spTgt spid="258"/>
                                        </p:tgtEl>
                                      </p:cBhvr>
                                    </p:animEffect>
                                    <p:anim calcmode="lin" valueType="num">
                                      <p:cBhvr>
                                        <p:cTn id="20" dur="1000" fill="hold"/>
                                        <p:tgtEl>
                                          <p:spTgt spid="258"/>
                                        </p:tgtEl>
                                        <p:attrNameLst>
                                          <p:attrName>ppt_x</p:attrName>
                                        </p:attrNameLst>
                                      </p:cBhvr>
                                      <p:tavLst>
                                        <p:tav tm="0">
                                          <p:val>
                                            <p:strVal val="#ppt_x"/>
                                          </p:val>
                                        </p:tav>
                                        <p:tav tm="100000">
                                          <p:val>
                                            <p:strVal val="#ppt_x"/>
                                          </p:val>
                                        </p:tav>
                                      </p:tavLst>
                                    </p:anim>
                                    <p:anim calcmode="lin" valueType="num">
                                      <p:cBhvr>
                                        <p:cTn id="21"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p:cTn id="33" dur="500" fill="hold"/>
                                        <p:tgtEl>
                                          <p:spTgt spid="246"/>
                                        </p:tgtEl>
                                        <p:attrNameLst>
                                          <p:attrName>ppt_w</p:attrName>
                                        </p:attrNameLst>
                                      </p:cBhvr>
                                      <p:tavLst>
                                        <p:tav tm="0">
                                          <p:val>
                                            <p:fltVal val="0"/>
                                          </p:val>
                                        </p:tav>
                                        <p:tav tm="100000">
                                          <p:val>
                                            <p:strVal val="#ppt_w"/>
                                          </p:val>
                                        </p:tav>
                                      </p:tavLst>
                                    </p:anim>
                                    <p:anim calcmode="lin" valueType="num">
                                      <p:cBhvr>
                                        <p:cTn id="34" dur="500" fill="hold"/>
                                        <p:tgtEl>
                                          <p:spTgt spid="2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26" grpId="0"/>
      <p:bldP spid="246" grpId="0" animBg="1"/>
      <p:bldP spid="2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28600"/>
            <a:ext cx="9954207" cy="1143000"/>
          </a:xfrm>
        </p:spPr>
        <p:txBody>
          <a:bodyPr/>
          <a:lstStyle/>
          <a:p>
            <a:r>
              <a:rPr lang="en-US" dirty="0" smtClean="0">
                <a:latin typeface="Bernard MT Condensed" pitchFamily="18" charset="0"/>
              </a:rPr>
              <a:t>A Quasi Fractal Example</a:t>
            </a:r>
            <a:endParaRPr lang="en-US" dirty="0">
              <a:latin typeface="Bernard MT Condensed" pitchFamily="18" charset="0"/>
            </a:endParaRPr>
          </a:p>
        </p:txBody>
      </p:sp>
      <p:pic>
        <p:nvPicPr>
          <p:cNvPr id="4" name="Picture 4" descr="Family: Parents and Children – Laymans Fellowship"/>
          <p:cNvPicPr>
            <a:picLocks noChangeAspect="1" noChangeArrowheads="1"/>
          </p:cNvPicPr>
          <p:nvPr/>
        </p:nvPicPr>
        <p:blipFill>
          <a:blip r:embed="rId3">
            <a:duotone>
              <a:prstClr val="black"/>
              <a:schemeClr val="accent2">
                <a:tint val="45000"/>
                <a:satMod val="400000"/>
              </a:schemeClr>
            </a:duotone>
            <a:lum bright="60000" contrast="89000"/>
          </a:blip>
          <a:srcRect t="10638" r="-8373" b="8511"/>
          <a:stretch>
            <a:fillRect/>
          </a:stretch>
        </p:blipFill>
        <p:spPr bwMode="auto">
          <a:xfrm>
            <a:off x="5637212" y="1524000"/>
            <a:ext cx="3124200" cy="5334000"/>
          </a:xfrm>
          <a:prstGeom prst="rect">
            <a:avLst/>
          </a:prstGeom>
          <a:noFill/>
          <a:effectLst>
            <a:outerShdw blurRad="50800" dist="38100" dir="16200000" rotWithShape="0">
              <a:prstClr val="black">
                <a:alpha val="40000"/>
              </a:prstClr>
            </a:outerShdw>
          </a:effectLst>
        </p:spPr>
      </p:pic>
      <p:sp>
        <p:nvSpPr>
          <p:cNvPr id="7" name="Rectangle 6"/>
          <p:cNvSpPr/>
          <p:nvPr/>
        </p:nvSpPr>
        <p:spPr>
          <a:xfrm>
            <a:off x="8609012" y="5149840"/>
            <a:ext cx="3579813" cy="1708160"/>
          </a:xfrm>
          <a:prstGeom prst="rect">
            <a:avLst/>
          </a:prstGeom>
        </p:spPr>
        <p:txBody>
          <a:bodyPr wrap="square">
            <a:spAutoFit/>
          </a:bodyPr>
          <a:lstStyle/>
          <a:p>
            <a:pPr algn="just"/>
            <a:r>
              <a:rPr lang="en-US" sz="1050" b="1" i="1" dirty="0" smtClean="0"/>
              <a:t>“Figure 1:</a:t>
            </a:r>
            <a:r>
              <a:rPr lang="en-US" sz="1050" b="1" dirty="0" smtClean="0"/>
              <a:t> </a:t>
            </a:r>
            <a:r>
              <a:rPr lang="en-US" sz="1050" dirty="0" smtClean="0"/>
              <a:t>Classical gamete formation. Parent 1 (blue cells) and Parent 2 (red cells) both start with a complete pair of chromosomes (2n), duplicate their chromosomes (4n), and eventually end up with four gametes that contain half the normal number of chromosomes (1n). When two 1n gametes from two different individuals combine together, a zygote (2n) is formed. For simplicity’s sake, only one set of chromosomes is depicted, but this normally takes place across all 23 pairs of chromosomes simultaneously.”</a:t>
            </a:r>
            <a:endParaRPr lang="en-US" sz="1050" dirty="0"/>
          </a:p>
        </p:txBody>
      </p:sp>
      <p:sp>
        <p:nvSpPr>
          <p:cNvPr id="8" name="Rectangle 7"/>
          <p:cNvSpPr/>
          <p:nvPr/>
        </p:nvSpPr>
        <p:spPr>
          <a:xfrm>
            <a:off x="150812" y="1600200"/>
            <a:ext cx="5410200" cy="1077218"/>
          </a:xfrm>
          <a:prstGeom prst="rect">
            <a:avLst/>
          </a:prstGeom>
        </p:spPr>
        <p:txBody>
          <a:bodyPr wrap="square">
            <a:spAutoFit/>
          </a:bodyPr>
          <a:lstStyle/>
          <a:p>
            <a:pPr algn="just">
              <a:buFont typeface="Wingdings" pitchFamily="2" charset="2"/>
              <a:buChar char="v"/>
            </a:pPr>
            <a:r>
              <a:rPr lang="en-US" sz="1600" dirty="0" smtClean="0">
                <a:latin typeface="Century Gothic" pitchFamily="34" charset="0"/>
              </a:rPr>
              <a:t> All through nature we can see fractals, specifically quasi fractals. And one example is in species that reproduce—the parent/offspring model, particularly focusing on humans of parent/child relation. </a:t>
            </a:r>
          </a:p>
        </p:txBody>
      </p:sp>
      <p:sp>
        <p:nvSpPr>
          <p:cNvPr id="9" name="Rectangle 8"/>
          <p:cNvSpPr/>
          <p:nvPr/>
        </p:nvSpPr>
        <p:spPr>
          <a:xfrm>
            <a:off x="150812" y="2819400"/>
            <a:ext cx="5410200" cy="3785652"/>
          </a:xfrm>
          <a:prstGeom prst="rect">
            <a:avLst/>
          </a:prstGeom>
        </p:spPr>
        <p:txBody>
          <a:bodyPr wrap="square">
            <a:spAutoFit/>
          </a:bodyPr>
          <a:lstStyle/>
          <a:p>
            <a:pPr algn="just">
              <a:buFont typeface="Wingdings" pitchFamily="2" charset="2"/>
              <a:buChar char="v"/>
            </a:pPr>
            <a:r>
              <a:rPr lang="en-US" sz="1600" dirty="0" smtClean="0">
                <a:latin typeface="Century Gothic" pitchFamily="34" charset="0"/>
              </a:rPr>
              <a:t> So, usually when two individuals have intercourse, they can reproduce another individual, a child. That child develops in the mother’s womb until the mother gives birth and the child is delivered and then continues to develop outside the womb. The child, as an individual human, exhibits similarities to the parents in form and feature (anatomy and built), but is different in character and personality. In other words, that child is its own individual though having a similar copy of the parent form, which is the break down of the self—the human—into another/multiple human(s) that have similar components if that makes sense. So another way of looking at quasi fractals is through the parent/offspring model to explain the fractalization of a reform line</a:t>
            </a:r>
            <a:r>
              <a:rPr lang="en-US" sz="1600" dirty="0" smtClean="0"/>
              <a:t>.</a:t>
            </a:r>
            <a:endParaRPr lang="en-US" sz="1600" dirty="0"/>
          </a:p>
        </p:txBody>
      </p:sp>
      <p:pic>
        <p:nvPicPr>
          <p:cNvPr id="10" name="Picture 4" descr="https://i0.wp.com/sitn.hms.harvard.edu/wp-content/uploads/2019/09/marina_20190729_SITN_fig1.jpg?resize=720%2C755"/>
          <p:cNvPicPr>
            <a:picLocks noChangeAspect="1" noChangeArrowheads="1"/>
          </p:cNvPicPr>
          <p:nvPr/>
        </p:nvPicPr>
        <p:blipFill>
          <a:blip r:embed="rId4">
            <a:lum bright="-8000" contrast="51000"/>
          </a:blip>
          <a:srcRect/>
          <a:stretch>
            <a:fillRect/>
          </a:stretch>
        </p:blipFill>
        <p:spPr bwMode="auto">
          <a:xfrm>
            <a:off x="8685212" y="1600200"/>
            <a:ext cx="3363389" cy="3487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8981</TotalTime>
  <Words>9342</Words>
  <Application>Microsoft Office PowerPoint</Application>
  <PresentationFormat>Custom</PresentationFormat>
  <Paragraphs>857</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Technic</vt:lpstr>
      <vt:lpstr>Two Upper Room Experiences</vt:lpstr>
      <vt:lpstr>The Opening Up of Reform Lines</vt:lpstr>
      <vt:lpstr>The Key Reform Lines</vt:lpstr>
      <vt:lpstr>The Structure of the Reform Lines</vt:lpstr>
      <vt:lpstr>The Structure of the Reform Lines Cont’</vt:lpstr>
      <vt:lpstr>The Agricultural Model</vt:lpstr>
      <vt:lpstr>A Repeating Pattern</vt:lpstr>
      <vt:lpstr>Understanding Fractals</vt:lpstr>
      <vt:lpstr>A Quasi Fractal Example</vt:lpstr>
      <vt:lpstr>The End of Ancient Israel, A General Overview</vt:lpstr>
      <vt:lpstr>Focusing on the First Group, Disciples/Priest</vt:lpstr>
      <vt:lpstr>The Upper Room Experiences</vt:lpstr>
      <vt:lpstr>Two Upper Room Experiences Identified</vt:lpstr>
      <vt:lpstr>1ST Upper Room Experience</vt:lpstr>
      <vt:lpstr>1ST Upper Room Experience Cont’</vt:lpstr>
      <vt:lpstr>1ST Upper Room Experience Cont’</vt:lpstr>
      <vt:lpstr>Slide 17</vt:lpstr>
      <vt:lpstr>1ST Upper Room Experience Cont’</vt:lpstr>
      <vt:lpstr>1ST Upper Room Experience Cont</vt:lpstr>
      <vt:lpstr>1ST Upper Room Experience Cont</vt:lpstr>
      <vt:lpstr>1ST Upper Room Experience Cont</vt:lpstr>
      <vt:lpstr>Slide 22</vt:lpstr>
      <vt:lpstr>1ST Upper Room Experience Cont</vt:lpstr>
      <vt:lpstr>2ND Upper Room Experience</vt:lpstr>
      <vt:lpstr>The Days Before Pentecost</vt:lpstr>
      <vt:lpstr>The Days Before Pentecost</vt:lpstr>
      <vt:lpstr>2ND Upper Room Experience Cont’</vt:lpstr>
      <vt:lpstr>2ND Upper Room Experience Cont’</vt:lpstr>
      <vt:lpstr>2ND Upper Room Experience Cont’</vt:lpstr>
      <vt:lpstr>2ND Upper Room Experience Cont’</vt:lpstr>
      <vt:lpstr>2ND Upper Room Experience Cont’</vt:lpstr>
      <vt:lpstr>2ND Upper Room Experience Cont’</vt:lpstr>
      <vt:lpstr>A Compare and Contrast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Upper Room Experiences</dc:title>
  <dc:creator>User</dc:creator>
  <cp:lastModifiedBy>User</cp:lastModifiedBy>
  <cp:revision>288</cp:revision>
  <dcterms:created xsi:type="dcterms:W3CDTF">2020-12-03T01:51:49Z</dcterms:created>
  <dcterms:modified xsi:type="dcterms:W3CDTF">2020-12-18T05:19:24Z</dcterms:modified>
</cp:coreProperties>
</file>