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45"/>
  </p:notesMasterIdLst>
  <p:sldIdLst>
    <p:sldId id="256" r:id="rId2"/>
    <p:sldId id="257" r:id="rId3"/>
    <p:sldId id="261" r:id="rId4"/>
    <p:sldId id="258" r:id="rId5"/>
    <p:sldId id="259" r:id="rId6"/>
    <p:sldId id="262" r:id="rId7"/>
    <p:sldId id="263" r:id="rId8"/>
    <p:sldId id="264" r:id="rId9"/>
    <p:sldId id="265" r:id="rId10"/>
    <p:sldId id="266" r:id="rId11"/>
    <p:sldId id="267" r:id="rId12"/>
    <p:sldId id="268" r:id="rId13"/>
    <p:sldId id="269" r:id="rId14"/>
    <p:sldId id="270" r:id="rId15"/>
    <p:sldId id="272" r:id="rId16"/>
    <p:sldId id="271"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386" autoAdjust="0"/>
    <p:restoredTop sz="94660"/>
  </p:normalViewPr>
  <p:slideViewPr>
    <p:cSldViewPr>
      <p:cViewPr varScale="1">
        <p:scale>
          <a:sx n="63" d="100"/>
          <a:sy n="63" d="100"/>
        </p:scale>
        <p:origin x="-108" y="-19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C4E8B3-0E5F-4DC2-8479-C9CF767CCD0F}" type="datetimeFigureOut">
              <a:rPr lang="en-US" smtClean="0"/>
              <a:pPr/>
              <a:t>12/20/2021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97990A-412A-4811-9C0C-31201A9C902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800" dirty="0"/>
          </a:p>
        </p:txBody>
      </p:sp>
      <p:sp>
        <p:nvSpPr>
          <p:cNvPr id="4" name="Slide Number Placeholder 3"/>
          <p:cNvSpPr>
            <a:spLocks noGrp="1"/>
          </p:cNvSpPr>
          <p:nvPr>
            <p:ph type="sldNum" sz="quarter" idx="10"/>
          </p:nvPr>
        </p:nvSpPr>
        <p:spPr/>
        <p:txBody>
          <a:bodyPr/>
          <a:lstStyle/>
          <a:p>
            <a:fld id="{AC97990A-412A-4811-9C0C-31201A9C9024}"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C97990A-412A-4811-9C0C-31201A9C9024}"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8D5107E0-73E4-42F6-B325-5F4B3AB2D579}" type="datetime1">
              <a:rPr lang="en-US" smtClean="0"/>
              <a:t>12/20/2021</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DDBFD72D-D30C-4596-AA12-6E874EBB7B16}"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E80627-FCBB-4BD3-98C3-EEF45181E387}" type="datetime1">
              <a:rPr lang="en-US" smtClean="0"/>
              <a:t>12/20/2021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DBFD72D-D30C-4596-AA12-6E874EBB7B1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7534D7C-56F1-4B7C-BA31-AA02CE069858}" type="datetime1">
              <a:rPr lang="en-US" smtClean="0"/>
              <a:t>12/20/2021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DBFD72D-D30C-4596-AA12-6E874EBB7B1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63A6B1F-4B66-48C1-AA93-C646FF5F4553}" type="datetime1">
              <a:rPr lang="en-US" smtClean="0"/>
              <a:t>12/20/2021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DBFD72D-D30C-4596-AA12-6E874EBB7B1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ACA9468-87C2-4107-9F23-482A64CE0C9E}" type="datetime1">
              <a:rPr lang="en-US" smtClean="0"/>
              <a:t>12/20/2021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DBFD72D-D30C-4596-AA12-6E874EBB7B16}"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755B8F8-3981-43F3-AFBD-4D110A87F61D}" type="datetime1">
              <a:rPr lang="en-US" smtClean="0"/>
              <a:t>12/20/2021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DBFD72D-D30C-4596-AA12-6E874EBB7B1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08F27E0-9062-42C1-A308-71A70A2E19F7}" type="datetime1">
              <a:rPr lang="en-US" smtClean="0"/>
              <a:t>12/20/2021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DBFD72D-D30C-4596-AA12-6E874EBB7B16}"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FC9D3F4-CAC5-40EE-9CB7-A8257FB5C729}" type="datetime1">
              <a:rPr lang="en-US" smtClean="0"/>
              <a:t>12/20/2021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DBFD72D-D30C-4596-AA12-6E874EBB7B1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F861CE0-F6BD-43C5-B9CA-051A3F7AF6D1}" type="datetime1">
              <a:rPr lang="en-US" smtClean="0"/>
              <a:t>12/20/2021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DBFD72D-D30C-4596-AA12-6E874EBB7B1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A8B00E0-11F1-4D1E-BB6F-5CE735660DE4}" type="datetime1">
              <a:rPr lang="en-US" smtClean="0"/>
              <a:t>12/20/2021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DBFD72D-D30C-4596-AA12-6E874EBB7B1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04B8A5BD-1561-4448-9BB2-6263FE8FCF5F}" type="datetime1">
              <a:rPr lang="en-US" smtClean="0"/>
              <a:t>12/20/2021</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DDBFD72D-D30C-4596-AA12-6E874EBB7B1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A414544D-2C0C-43A8-823E-2EAF84908446}" type="datetime1">
              <a:rPr lang="en-US" smtClean="0"/>
              <a:t>12/20/2021</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DDBFD72D-D30C-4596-AA12-6E874EBB7B1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ftr="0" dt="0"/>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533400"/>
            <a:ext cx="7772400" cy="1975104"/>
          </a:xfrm>
        </p:spPr>
        <p:txBody>
          <a:bodyPr/>
          <a:lstStyle/>
          <a:p>
            <a:r>
              <a:rPr lang="en-US" dirty="0" smtClean="0"/>
              <a:t>WHAT WILL THE SUNDAY LAW LOOK LIKE                                </a:t>
            </a:r>
            <a:endParaRPr lang="en-US" dirty="0"/>
          </a:p>
        </p:txBody>
      </p:sp>
      <p:sp>
        <p:nvSpPr>
          <p:cNvPr id="4" name="Subtitle 3"/>
          <p:cNvSpPr>
            <a:spLocks noGrp="1"/>
          </p:cNvSpPr>
          <p:nvPr>
            <p:ph type="subTitle" idx="1"/>
          </p:nvPr>
        </p:nvSpPr>
        <p:spPr>
          <a:xfrm>
            <a:off x="3352800" y="1905000"/>
            <a:ext cx="7772400" cy="1508760"/>
          </a:xfrm>
        </p:spPr>
        <p:txBody>
          <a:bodyPr>
            <a:normAutofit/>
          </a:bodyPr>
          <a:lstStyle/>
          <a:p>
            <a:r>
              <a:rPr lang="en-US" sz="2800" dirty="0" smtClean="0"/>
              <a:t>TESS LAMBERT</a:t>
            </a:r>
            <a:endParaRPr lang="en-US" sz="2800" dirty="0"/>
          </a:p>
        </p:txBody>
      </p:sp>
      <p:sp>
        <p:nvSpPr>
          <p:cNvPr id="5" name="TextBox 4"/>
          <p:cNvSpPr txBox="1"/>
          <p:nvPr/>
        </p:nvSpPr>
        <p:spPr>
          <a:xfrm>
            <a:off x="4038600" y="4267200"/>
            <a:ext cx="1524000" cy="523220"/>
          </a:xfrm>
          <a:prstGeom prst="rect">
            <a:avLst/>
          </a:prstGeom>
          <a:noFill/>
        </p:spPr>
        <p:txBody>
          <a:bodyPr wrap="square" rtlCol="0">
            <a:spAutoFit/>
          </a:bodyPr>
          <a:lstStyle/>
          <a:p>
            <a:r>
              <a:rPr lang="en-US" sz="2800" dirty="0" smtClean="0"/>
              <a:t>2019</a:t>
            </a:r>
            <a:endParaRPr lang="en-US" sz="2800" dirty="0"/>
          </a:p>
        </p:txBody>
      </p:sp>
      <p:sp>
        <p:nvSpPr>
          <p:cNvPr id="6" name="Slide Number Placeholder 5"/>
          <p:cNvSpPr>
            <a:spLocks noGrp="1"/>
          </p:cNvSpPr>
          <p:nvPr>
            <p:ph type="sldNum" sz="quarter" idx="12"/>
          </p:nvPr>
        </p:nvSpPr>
        <p:spPr/>
        <p:txBody>
          <a:bodyPr/>
          <a:lstStyle/>
          <a:p>
            <a:fld id="{DDBFD72D-D30C-4596-AA12-6E874EBB7B16}" type="slidenum">
              <a:rPr lang="en-US" smtClean="0"/>
              <a:pPr/>
              <a:t>1</a:t>
            </a:fld>
            <a:endParaRPr lang="en-US"/>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Straight Connector 32"/>
          <p:cNvCxnSpPr/>
          <p:nvPr/>
        </p:nvCxnSpPr>
        <p:spPr>
          <a:xfrm>
            <a:off x="2895600" y="1371600"/>
            <a:ext cx="487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2743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667000" y="762000"/>
            <a:ext cx="685800" cy="276999"/>
          </a:xfrm>
          <a:prstGeom prst="rect">
            <a:avLst/>
          </a:prstGeom>
          <a:noFill/>
        </p:spPr>
        <p:txBody>
          <a:bodyPr wrap="square" rtlCol="0">
            <a:spAutoFit/>
          </a:bodyPr>
          <a:lstStyle/>
          <a:p>
            <a:r>
              <a:rPr lang="en-US" sz="1200" dirty="0" smtClean="0"/>
              <a:t>1798</a:t>
            </a:r>
            <a:endParaRPr lang="en-US" sz="1200" dirty="0"/>
          </a:p>
        </p:txBody>
      </p:sp>
      <p:cxnSp>
        <p:nvCxnSpPr>
          <p:cNvPr id="36" name="Straight Connector 35"/>
          <p:cNvCxnSpPr/>
          <p:nvPr/>
        </p:nvCxnSpPr>
        <p:spPr>
          <a:xfrm rot="5400000">
            <a:off x="76207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7543800" y="762000"/>
            <a:ext cx="762000" cy="276999"/>
          </a:xfrm>
          <a:prstGeom prst="rect">
            <a:avLst/>
          </a:prstGeom>
          <a:noFill/>
        </p:spPr>
        <p:txBody>
          <a:bodyPr wrap="square" rtlCol="0">
            <a:spAutoFit/>
          </a:bodyPr>
          <a:lstStyle/>
          <a:p>
            <a:r>
              <a:rPr lang="en-US" sz="1200" dirty="0" smtClean="0"/>
              <a:t>1863</a:t>
            </a:r>
            <a:endParaRPr lang="en-US" sz="1200" dirty="0"/>
          </a:p>
        </p:txBody>
      </p:sp>
      <p:cxnSp>
        <p:nvCxnSpPr>
          <p:cNvPr id="38" name="Straight Connector 37"/>
          <p:cNvCxnSpPr/>
          <p:nvPr/>
        </p:nvCxnSpPr>
        <p:spPr>
          <a:xfrm rot="5400000">
            <a:off x="6782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6705600" y="762000"/>
            <a:ext cx="685800" cy="276999"/>
          </a:xfrm>
          <a:prstGeom prst="rect">
            <a:avLst/>
          </a:prstGeom>
          <a:noFill/>
        </p:spPr>
        <p:txBody>
          <a:bodyPr wrap="square" rtlCol="0">
            <a:spAutoFit/>
          </a:bodyPr>
          <a:lstStyle/>
          <a:p>
            <a:r>
              <a:rPr lang="en-US" sz="1200" dirty="0" smtClean="0"/>
              <a:t>1861</a:t>
            </a:r>
            <a:endParaRPr lang="en-US" sz="1200" dirty="0"/>
          </a:p>
        </p:txBody>
      </p:sp>
      <p:cxnSp>
        <p:nvCxnSpPr>
          <p:cNvPr id="40" name="Straight Connector 39"/>
          <p:cNvCxnSpPr/>
          <p:nvPr/>
        </p:nvCxnSpPr>
        <p:spPr>
          <a:xfrm rot="5400000">
            <a:off x="27439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67825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2895600" y="457200"/>
            <a:ext cx="403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4800600" y="228600"/>
            <a:ext cx="457200" cy="276999"/>
          </a:xfrm>
          <a:prstGeom prst="rect">
            <a:avLst/>
          </a:prstGeom>
          <a:noFill/>
        </p:spPr>
        <p:txBody>
          <a:bodyPr wrap="square" rtlCol="0">
            <a:spAutoFit/>
          </a:bodyPr>
          <a:lstStyle/>
          <a:p>
            <a:r>
              <a:rPr lang="en-US" sz="1200" dirty="0" smtClean="0"/>
              <a:t>63</a:t>
            </a:r>
            <a:endParaRPr lang="en-US" sz="1200" dirty="0"/>
          </a:p>
        </p:txBody>
      </p:sp>
      <p:sp>
        <p:nvSpPr>
          <p:cNvPr id="44" name="TextBox 43"/>
          <p:cNvSpPr txBox="1"/>
          <p:nvPr/>
        </p:nvSpPr>
        <p:spPr>
          <a:xfrm>
            <a:off x="2667000" y="1447800"/>
            <a:ext cx="609600" cy="276999"/>
          </a:xfrm>
          <a:prstGeom prst="rect">
            <a:avLst/>
          </a:prstGeom>
          <a:noFill/>
        </p:spPr>
        <p:txBody>
          <a:bodyPr wrap="square" rtlCol="0">
            <a:spAutoFit/>
          </a:bodyPr>
          <a:lstStyle/>
          <a:p>
            <a:r>
              <a:rPr lang="en-US" sz="1200" dirty="0" smtClean="0">
                <a:solidFill>
                  <a:srgbClr val="FF0000"/>
                </a:solidFill>
              </a:rPr>
              <a:t>Miller</a:t>
            </a:r>
            <a:endParaRPr lang="en-US" sz="1200" dirty="0">
              <a:solidFill>
                <a:srgbClr val="FF0000"/>
              </a:solidFill>
            </a:endParaRPr>
          </a:p>
        </p:txBody>
      </p:sp>
      <p:cxnSp>
        <p:nvCxnSpPr>
          <p:cNvPr id="45" name="Straight Connector 44"/>
          <p:cNvCxnSpPr/>
          <p:nvPr/>
        </p:nvCxnSpPr>
        <p:spPr>
          <a:xfrm rot="5400000">
            <a:off x="3734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3657600" y="762000"/>
            <a:ext cx="838200" cy="276999"/>
          </a:xfrm>
          <a:prstGeom prst="rect">
            <a:avLst/>
          </a:prstGeom>
          <a:noFill/>
        </p:spPr>
        <p:txBody>
          <a:bodyPr wrap="square" rtlCol="0">
            <a:spAutoFit/>
          </a:bodyPr>
          <a:lstStyle/>
          <a:p>
            <a:r>
              <a:rPr lang="en-US" sz="1200" dirty="0" smtClean="0"/>
              <a:t>1844</a:t>
            </a:r>
            <a:endParaRPr lang="en-US" sz="1200" dirty="0"/>
          </a:p>
        </p:txBody>
      </p:sp>
      <p:cxnSp>
        <p:nvCxnSpPr>
          <p:cNvPr id="47" name="Straight Connector 46"/>
          <p:cNvCxnSpPr/>
          <p:nvPr/>
        </p:nvCxnSpPr>
        <p:spPr>
          <a:xfrm rot="5400000">
            <a:off x="59443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5867400" y="762000"/>
            <a:ext cx="685800" cy="276999"/>
          </a:xfrm>
          <a:prstGeom prst="rect">
            <a:avLst/>
          </a:prstGeom>
          <a:noFill/>
        </p:spPr>
        <p:txBody>
          <a:bodyPr wrap="square" rtlCol="0">
            <a:spAutoFit/>
          </a:bodyPr>
          <a:lstStyle/>
          <a:p>
            <a:r>
              <a:rPr lang="en-US" sz="1200" dirty="0" smtClean="0"/>
              <a:t>1858</a:t>
            </a:r>
            <a:endParaRPr lang="en-US" sz="1200" dirty="0"/>
          </a:p>
        </p:txBody>
      </p:sp>
      <p:sp>
        <p:nvSpPr>
          <p:cNvPr id="49" name="TextBox 48"/>
          <p:cNvSpPr txBox="1"/>
          <p:nvPr/>
        </p:nvSpPr>
        <p:spPr>
          <a:xfrm>
            <a:off x="5791200" y="1447800"/>
            <a:ext cx="685800" cy="276999"/>
          </a:xfrm>
          <a:prstGeom prst="rect">
            <a:avLst/>
          </a:prstGeom>
          <a:noFill/>
        </p:spPr>
        <p:txBody>
          <a:bodyPr wrap="square" rtlCol="0">
            <a:spAutoFit/>
          </a:bodyPr>
          <a:lstStyle/>
          <a:p>
            <a:r>
              <a:rPr lang="en-US" sz="1200" dirty="0" smtClean="0">
                <a:solidFill>
                  <a:srgbClr val="FF0000"/>
                </a:solidFill>
              </a:rPr>
              <a:t>Sp Gifts</a:t>
            </a:r>
            <a:endParaRPr lang="en-US" sz="1200" dirty="0">
              <a:solidFill>
                <a:srgbClr val="FF0000"/>
              </a:solidFill>
            </a:endParaRPr>
          </a:p>
        </p:txBody>
      </p:sp>
      <p:cxnSp>
        <p:nvCxnSpPr>
          <p:cNvPr id="50" name="Straight Connector 49"/>
          <p:cNvCxnSpPr/>
          <p:nvPr/>
        </p:nvCxnSpPr>
        <p:spPr>
          <a:xfrm rot="5400000">
            <a:off x="5029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4953000" y="762000"/>
            <a:ext cx="685800" cy="276999"/>
          </a:xfrm>
          <a:prstGeom prst="rect">
            <a:avLst/>
          </a:prstGeom>
          <a:noFill/>
        </p:spPr>
        <p:txBody>
          <a:bodyPr wrap="square" rtlCol="0">
            <a:spAutoFit/>
          </a:bodyPr>
          <a:lstStyle/>
          <a:p>
            <a:r>
              <a:rPr lang="en-US" sz="1200" dirty="0" smtClean="0"/>
              <a:t>1850</a:t>
            </a:r>
            <a:endParaRPr lang="en-US" sz="1200" dirty="0"/>
          </a:p>
        </p:txBody>
      </p:sp>
      <p:cxnSp>
        <p:nvCxnSpPr>
          <p:cNvPr id="52" name="Straight Connector 51"/>
          <p:cNvCxnSpPr/>
          <p:nvPr/>
        </p:nvCxnSpPr>
        <p:spPr>
          <a:xfrm>
            <a:off x="2743200" y="2667000"/>
            <a:ext cx="4953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2667794" y="2513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2590800" y="2057400"/>
            <a:ext cx="685800" cy="276999"/>
          </a:xfrm>
          <a:prstGeom prst="rect">
            <a:avLst/>
          </a:prstGeom>
          <a:noFill/>
        </p:spPr>
        <p:txBody>
          <a:bodyPr wrap="square" rtlCol="0">
            <a:spAutoFit/>
          </a:bodyPr>
          <a:lstStyle/>
          <a:p>
            <a:r>
              <a:rPr lang="en-US" sz="1200" dirty="0" smtClean="0"/>
              <a:t>1989</a:t>
            </a:r>
            <a:endParaRPr lang="en-US" sz="1200" dirty="0"/>
          </a:p>
        </p:txBody>
      </p:sp>
      <p:cxnSp>
        <p:nvCxnSpPr>
          <p:cNvPr id="55" name="Straight Connector 54"/>
          <p:cNvCxnSpPr/>
          <p:nvPr/>
        </p:nvCxnSpPr>
        <p:spPr>
          <a:xfrm rot="5400000">
            <a:off x="7620794" y="2513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7543800" y="2057400"/>
            <a:ext cx="609600" cy="276999"/>
          </a:xfrm>
          <a:prstGeom prst="rect">
            <a:avLst/>
          </a:prstGeom>
          <a:noFill/>
        </p:spPr>
        <p:txBody>
          <a:bodyPr wrap="square" rtlCol="0">
            <a:spAutoFit/>
          </a:bodyPr>
          <a:lstStyle/>
          <a:p>
            <a:r>
              <a:rPr lang="en-US" sz="1200" dirty="0" smtClean="0"/>
              <a:t>COP</a:t>
            </a:r>
            <a:endParaRPr lang="en-US" sz="1200" dirty="0"/>
          </a:p>
        </p:txBody>
      </p:sp>
      <p:cxnSp>
        <p:nvCxnSpPr>
          <p:cNvPr id="57" name="Straight Connector 56"/>
          <p:cNvCxnSpPr/>
          <p:nvPr/>
        </p:nvCxnSpPr>
        <p:spPr>
          <a:xfrm rot="16200000" flipV="1">
            <a:off x="7048897" y="2552303"/>
            <a:ext cx="228600" cy="794"/>
          </a:xfrm>
          <a:prstGeom prst="line">
            <a:avLst/>
          </a:prstGeom>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7010400" y="2209800"/>
            <a:ext cx="533400" cy="276999"/>
          </a:xfrm>
          <a:prstGeom prst="rect">
            <a:avLst/>
          </a:prstGeom>
          <a:noFill/>
        </p:spPr>
        <p:txBody>
          <a:bodyPr wrap="square" rtlCol="0">
            <a:spAutoFit/>
          </a:bodyPr>
          <a:lstStyle/>
          <a:p>
            <a:r>
              <a:rPr lang="en-US" sz="1200" dirty="0" smtClean="0"/>
              <a:t>LC</a:t>
            </a:r>
            <a:endParaRPr lang="en-US" sz="1200" dirty="0"/>
          </a:p>
        </p:txBody>
      </p:sp>
      <p:cxnSp>
        <p:nvCxnSpPr>
          <p:cNvPr id="59" name="Straight Connector 58"/>
          <p:cNvCxnSpPr/>
          <p:nvPr/>
        </p:nvCxnSpPr>
        <p:spPr>
          <a:xfrm rot="5400000">
            <a:off x="6249194" y="2513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6248400" y="2057400"/>
            <a:ext cx="457200" cy="276999"/>
          </a:xfrm>
          <a:prstGeom prst="rect">
            <a:avLst/>
          </a:prstGeom>
          <a:noFill/>
        </p:spPr>
        <p:txBody>
          <a:bodyPr wrap="square" rtlCol="0">
            <a:spAutoFit/>
          </a:bodyPr>
          <a:lstStyle/>
          <a:p>
            <a:r>
              <a:rPr lang="en-US" sz="1200" dirty="0" smtClean="0"/>
              <a:t>SL</a:t>
            </a:r>
            <a:endParaRPr lang="en-US" sz="1200" dirty="0"/>
          </a:p>
        </p:txBody>
      </p:sp>
      <p:cxnSp>
        <p:nvCxnSpPr>
          <p:cNvPr id="61" name="Straight Connector 60"/>
          <p:cNvCxnSpPr/>
          <p:nvPr/>
        </p:nvCxnSpPr>
        <p:spPr>
          <a:xfrm>
            <a:off x="7696200" y="2667000"/>
            <a:ext cx="685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a:off x="8230394" y="2513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8153400" y="1905000"/>
            <a:ext cx="685800" cy="461665"/>
          </a:xfrm>
          <a:prstGeom prst="rect">
            <a:avLst/>
          </a:prstGeom>
          <a:noFill/>
        </p:spPr>
        <p:txBody>
          <a:bodyPr wrap="square" rtlCol="0">
            <a:spAutoFit/>
          </a:bodyPr>
          <a:lstStyle/>
          <a:p>
            <a:r>
              <a:rPr lang="en-US" sz="1200" dirty="0" smtClean="0"/>
              <a:t>2</a:t>
            </a:r>
            <a:r>
              <a:rPr lang="en-US" sz="1200" baseline="30000" dirty="0" smtClean="0"/>
              <a:t>nd</a:t>
            </a:r>
            <a:r>
              <a:rPr lang="en-US" sz="1200" dirty="0" smtClean="0"/>
              <a:t> Advent</a:t>
            </a:r>
            <a:endParaRPr lang="en-US" sz="1200" dirty="0"/>
          </a:p>
        </p:txBody>
      </p:sp>
      <p:sp>
        <p:nvSpPr>
          <p:cNvPr id="64" name="TextBox 63"/>
          <p:cNvSpPr txBox="1"/>
          <p:nvPr/>
        </p:nvSpPr>
        <p:spPr>
          <a:xfrm rot="19001294">
            <a:off x="-10976" y="560754"/>
            <a:ext cx="1398341" cy="523220"/>
          </a:xfrm>
          <a:prstGeom prst="rect">
            <a:avLst/>
          </a:prstGeom>
          <a:noFill/>
        </p:spPr>
        <p:txBody>
          <a:bodyPr wrap="square" rtlCol="0">
            <a:spAutoFit/>
          </a:bodyPr>
          <a:lstStyle/>
          <a:p>
            <a:r>
              <a:rPr lang="en-US" sz="1400" dirty="0" smtClean="0"/>
              <a:t>Spiritual Gifts Vol. 1</a:t>
            </a:r>
            <a:endParaRPr lang="en-US" sz="1400" dirty="0"/>
          </a:p>
        </p:txBody>
      </p:sp>
      <p:sp>
        <p:nvSpPr>
          <p:cNvPr id="65" name="TextBox 64"/>
          <p:cNvSpPr txBox="1"/>
          <p:nvPr/>
        </p:nvSpPr>
        <p:spPr>
          <a:xfrm>
            <a:off x="0" y="3048000"/>
            <a:ext cx="1524000" cy="276999"/>
          </a:xfrm>
          <a:prstGeom prst="rect">
            <a:avLst/>
          </a:prstGeom>
          <a:noFill/>
        </p:spPr>
        <p:txBody>
          <a:bodyPr wrap="square" rtlCol="0">
            <a:spAutoFit/>
          </a:bodyPr>
          <a:lstStyle/>
          <a:p>
            <a:r>
              <a:rPr lang="en-US" sz="1200" dirty="0" smtClean="0">
                <a:solidFill>
                  <a:srgbClr val="FF0000"/>
                </a:solidFill>
              </a:rPr>
              <a:t>&gt;</a:t>
            </a:r>
            <a:r>
              <a:rPr lang="en-US" sz="1200" dirty="0" smtClean="0"/>
              <a:t> A firm Platform</a:t>
            </a:r>
            <a:endParaRPr lang="en-US" sz="1200" dirty="0"/>
          </a:p>
        </p:txBody>
      </p:sp>
      <p:sp>
        <p:nvSpPr>
          <p:cNvPr id="66" name="TextBox 65"/>
          <p:cNvSpPr txBox="1"/>
          <p:nvPr/>
        </p:nvSpPr>
        <p:spPr>
          <a:xfrm>
            <a:off x="0" y="16764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Advent</a:t>
            </a:r>
            <a:endParaRPr lang="en-US" sz="1200" dirty="0"/>
          </a:p>
        </p:txBody>
      </p:sp>
      <p:sp>
        <p:nvSpPr>
          <p:cNvPr id="67" name="TextBox 66"/>
          <p:cNvSpPr txBox="1"/>
          <p:nvPr/>
        </p:nvSpPr>
        <p:spPr>
          <a:xfrm>
            <a:off x="0" y="1905000"/>
            <a:ext cx="1371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My of In.</a:t>
            </a:r>
            <a:endParaRPr lang="en-US" sz="1200" dirty="0"/>
          </a:p>
        </p:txBody>
      </p:sp>
      <p:sp>
        <p:nvSpPr>
          <p:cNvPr id="68" name="TextBox 67"/>
          <p:cNvSpPr txBox="1"/>
          <p:nvPr/>
        </p:nvSpPr>
        <p:spPr>
          <a:xfrm>
            <a:off x="0" y="23622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William Miller</a:t>
            </a:r>
            <a:endParaRPr lang="en-US" sz="1200" dirty="0"/>
          </a:p>
        </p:txBody>
      </p:sp>
      <p:cxnSp>
        <p:nvCxnSpPr>
          <p:cNvPr id="69" name="Straight Arrow Connector 68"/>
          <p:cNvCxnSpPr/>
          <p:nvPr/>
        </p:nvCxnSpPr>
        <p:spPr>
          <a:xfrm rot="10800000">
            <a:off x="1143000" y="25146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0" y="25908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AM</a:t>
            </a:r>
            <a:endParaRPr lang="en-US" sz="1200" dirty="0"/>
          </a:p>
        </p:txBody>
      </p:sp>
      <p:sp>
        <p:nvSpPr>
          <p:cNvPr id="71" name="TextBox 70"/>
          <p:cNvSpPr txBox="1"/>
          <p:nvPr/>
        </p:nvSpPr>
        <p:spPr>
          <a:xfrm>
            <a:off x="0" y="28194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3</a:t>
            </a:r>
            <a:r>
              <a:rPr lang="en-US" sz="1200" baseline="30000" dirty="0" smtClean="0"/>
              <a:t>rd</a:t>
            </a:r>
            <a:r>
              <a:rPr lang="en-US" sz="1200" dirty="0" smtClean="0"/>
              <a:t> AM</a:t>
            </a:r>
            <a:endParaRPr lang="en-US" sz="1200" dirty="0"/>
          </a:p>
        </p:txBody>
      </p:sp>
      <p:sp>
        <p:nvSpPr>
          <p:cNvPr id="72" name="TextBox 71"/>
          <p:cNvSpPr txBox="1"/>
          <p:nvPr/>
        </p:nvSpPr>
        <p:spPr>
          <a:xfrm>
            <a:off x="0" y="2133600"/>
            <a:ext cx="1676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Reformation</a:t>
            </a:r>
            <a:endParaRPr lang="en-US" sz="1200" dirty="0"/>
          </a:p>
        </p:txBody>
      </p:sp>
      <p:sp>
        <p:nvSpPr>
          <p:cNvPr id="73" name="TextBox 72"/>
          <p:cNvSpPr txBox="1"/>
          <p:nvPr/>
        </p:nvSpPr>
        <p:spPr>
          <a:xfrm>
            <a:off x="0" y="3276600"/>
            <a:ext cx="2286000" cy="276999"/>
          </a:xfrm>
          <a:prstGeom prst="rect">
            <a:avLst/>
          </a:prstGeom>
          <a:noFill/>
        </p:spPr>
        <p:txBody>
          <a:bodyPr wrap="square" rtlCol="0">
            <a:spAutoFit/>
          </a:bodyPr>
          <a:lstStyle/>
          <a:p>
            <a:r>
              <a:rPr lang="en-US" sz="1200" dirty="0" smtClean="0">
                <a:solidFill>
                  <a:srgbClr val="FF0000"/>
                </a:solidFill>
              </a:rPr>
              <a:t>&gt; </a:t>
            </a:r>
            <a:r>
              <a:rPr lang="en-US" sz="1200" dirty="0" smtClean="0"/>
              <a:t>Spiritualism &amp; Covetousness</a:t>
            </a:r>
            <a:endParaRPr lang="en-US" sz="1200" dirty="0"/>
          </a:p>
        </p:txBody>
      </p:sp>
      <p:sp>
        <p:nvSpPr>
          <p:cNvPr id="74" name="TextBox 73"/>
          <p:cNvSpPr txBox="1"/>
          <p:nvPr/>
        </p:nvSpPr>
        <p:spPr>
          <a:xfrm>
            <a:off x="0" y="3505200"/>
            <a:ext cx="1295400" cy="276999"/>
          </a:xfrm>
          <a:prstGeom prst="rect">
            <a:avLst/>
          </a:prstGeom>
          <a:noFill/>
        </p:spPr>
        <p:txBody>
          <a:bodyPr wrap="square" rtlCol="0">
            <a:spAutoFit/>
          </a:bodyPr>
          <a:lstStyle/>
          <a:p>
            <a:r>
              <a:rPr lang="en-US" sz="1200" dirty="0" smtClean="0">
                <a:solidFill>
                  <a:srgbClr val="FF0000"/>
                </a:solidFill>
              </a:rPr>
              <a:t>&gt;</a:t>
            </a:r>
            <a:r>
              <a:rPr lang="en-US" sz="1200" dirty="0" smtClean="0"/>
              <a:t> Sins of Babylon</a:t>
            </a:r>
            <a:endParaRPr lang="en-US" sz="1200" dirty="0"/>
          </a:p>
        </p:txBody>
      </p:sp>
      <p:sp>
        <p:nvSpPr>
          <p:cNvPr id="75" name="TextBox 74"/>
          <p:cNvSpPr txBox="1"/>
          <p:nvPr/>
        </p:nvSpPr>
        <p:spPr>
          <a:xfrm>
            <a:off x="0" y="3733800"/>
            <a:ext cx="914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LC</a:t>
            </a:r>
            <a:endParaRPr lang="en-US" sz="1200" dirty="0"/>
          </a:p>
        </p:txBody>
      </p:sp>
      <p:sp>
        <p:nvSpPr>
          <p:cNvPr id="76" name="TextBox 75"/>
          <p:cNvSpPr txBox="1"/>
          <p:nvPr/>
        </p:nvSpPr>
        <p:spPr>
          <a:xfrm>
            <a:off x="0" y="3962400"/>
            <a:ext cx="1752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3</a:t>
            </a:r>
            <a:r>
              <a:rPr lang="en-US" sz="1200" baseline="30000" dirty="0" smtClean="0"/>
              <a:t>rd</a:t>
            </a:r>
            <a:r>
              <a:rPr lang="en-US" sz="1200" dirty="0" smtClean="0"/>
              <a:t> Mess Closed</a:t>
            </a:r>
            <a:endParaRPr lang="en-US" sz="1200" dirty="0"/>
          </a:p>
        </p:txBody>
      </p:sp>
      <p:sp>
        <p:nvSpPr>
          <p:cNvPr id="77" name="TextBox 76"/>
          <p:cNvSpPr txBox="1"/>
          <p:nvPr/>
        </p:nvSpPr>
        <p:spPr>
          <a:xfrm rot="10800000" flipV="1">
            <a:off x="0" y="4191000"/>
            <a:ext cx="1524000" cy="276999"/>
          </a:xfrm>
          <a:prstGeom prst="rect">
            <a:avLst/>
          </a:prstGeom>
          <a:noFill/>
        </p:spPr>
        <p:txBody>
          <a:bodyPr wrap="square" rtlCol="0">
            <a:spAutoFit/>
          </a:bodyPr>
          <a:lstStyle/>
          <a:p>
            <a:r>
              <a:rPr lang="en-US" sz="1200" dirty="0" smtClean="0">
                <a:solidFill>
                  <a:srgbClr val="FF0000"/>
                </a:solidFill>
              </a:rPr>
              <a:t>&gt;</a:t>
            </a:r>
            <a:r>
              <a:rPr lang="en-US" sz="1200" dirty="0" smtClean="0"/>
              <a:t>The Time of Trouble</a:t>
            </a:r>
            <a:endParaRPr lang="en-US" sz="1200" dirty="0"/>
          </a:p>
        </p:txBody>
      </p:sp>
      <p:sp>
        <p:nvSpPr>
          <p:cNvPr id="78" name="TextBox 77"/>
          <p:cNvSpPr txBox="1"/>
          <p:nvPr/>
        </p:nvSpPr>
        <p:spPr>
          <a:xfrm>
            <a:off x="0" y="4419600"/>
            <a:ext cx="2209800" cy="276999"/>
          </a:xfrm>
          <a:prstGeom prst="rect">
            <a:avLst/>
          </a:prstGeom>
          <a:noFill/>
        </p:spPr>
        <p:txBody>
          <a:bodyPr wrap="square" rtlCol="0">
            <a:spAutoFit/>
          </a:bodyPr>
          <a:lstStyle/>
          <a:p>
            <a:r>
              <a:rPr lang="en-US" sz="1200" dirty="0" smtClean="0">
                <a:solidFill>
                  <a:srgbClr val="FF0000"/>
                </a:solidFill>
              </a:rPr>
              <a:t>&gt; </a:t>
            </a:r>
            <a:r>
              <a:rPr lang="en-US" sz="1200" dirty="0" smtClean="0"/>
              <a:t>Deliverance of the Saints</a:t>
            </a:r>
            <a:endParaRPr lang="en-US" sz="1200" dirty="0"/>
          </a:p>
        </p:txBody>
      </p:sp>
      <p:sp>
        <p:nvSpPr>
          <p:cNvPr id="79" name="TextBox 78"/>
          <p:cNvSpPr txBox="1"/>
          <p:nvPr/>
        </p:nvSpPr>
        <p:spPr>
          <a:xfrm>
            <a:off x="1066800" y="3505200"/>
            <a:ext cx="990600" cy="276999"/>
          </a:xfrm>
          <a:prstGeom prst="rect">
            <a:avLst/>
          </a:prstGeom>
          <a:noFill/>
        </p:spPr>
        <p:txBody>
          <a:bodyPr wrap="square" rtlCol="0">
            <a:spAutoFit/>
          </a:bodyPr>
          <a:lstStyle/>
          <a:p>
            <a:r>
              <a:rPr lang="en-US" sz="1200" dirty="0" smtClean="0"/>
              <a:t>--- EW 273</a:t>
            </a:r>
            <a:endParaRPr lang="en-US" sz="1200" dirty="0"/>
          </a:p>
        </p:txBody>
      </p:sp>
      <p:sp>
        <p:nvSpPr>
          <p:cNvPr id="80" name="TextBox 79"/>
          <p:cNvSpPr txBox="1"/>
          <p:nvPr/>
        </p:nvSpPr>
        <p:spPr>
          <a:xfrm>
            <a:off x="2209800" y="3048000"/>
            <a:ext cx="6705600" cy="3477875"/>
          </a:xfrm>
          <a:prstGeom prst="rect">
            <a:avLst/>
          </a:prstGeom>
          <a:noFill/>
        </p:spPr>
        <p:txBody>
          <a:bodyPr wrap="square" rtlCol="0">
            <a:spAutoFit/>
          </a:bodyPr>
          <a:lstStyle/>
          <a:p>
            <a:r>
              <a:rPr lang="en-US" sz="2000" dirty="0" smtClean="0"/>
              <a:t> I want to point out the sins of Babylon is Early Writings page 273. So you know in our studies we have come full circle. So she describes the condition of Babylon. Then she says the churches have been filling up with every unclean and hateful bird. The churches are in iniquity An angel says to her, their sin and pride have reached unto Heaven.  If your sin and pride have reached heaven what is about to happen to you? They can’t go any higher no more time to sin, she says the portion is prepared. So your sin and pride have reached Heaven, God is ready to respond justice and judgment have been sleeping but will soon awake.</a:t>
            </a:r>
            <a:endParaRPr lang="en-US" sz="2000" dirty="0"/>
          </a:p>
        </p:txBody>
      </p:sp>
      <p:sp>
        <p:nvSpPr>
          <p:cNvPr id="81" name="Slide Number Placeholder 80"/>
          <p:cNvSpPr>
            <a:spLocks noGrp="1"/>
          </p:cNvSpPr>
          <p:nvPr>
            <p:ph type="sldNum" sz="quarter" idx="12"/>
          </p:nvPr>
        </p:nvSpPr>
        <p:spPr/>
        <p:txBody>
          <a:bodyPr/>
          <a:lstStyle/>
          <a:p>
            <a:fld id="{DDBFD72D-D30C-4596-AA12-6E874EBB7B16}"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2895600" y="1371600"/>
            <a:ext cx="487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a:off x="2743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2667000" y="762000"/>
            <a:ext cx="685800" cy="276999"/>
          </a:xfrm>
          <a:prstGeom prst="rect">
            <a:avLst/>
          </a:prstGeom>
          <a:noFill/>
        </p:spPr>
        <p:txBody>
          <a:bodyPr wrap="square" rtlCol="0">
            <a:spAutoFit/>
          </a:bodyPr>
          <a:lstStyle/>
          <a:p>
            <a:r>
              <a:rPr lang="en-US" sz="1200" dirty="0" smtClean="0"/>
              <a:t>1798</a:t>
            </a:r>
            <a:endParaRPr lang="en-US" sz="1200" dirty="0"/>
          </a:p>
        </p:txBody>
      </p:sp>
      <p:cxnSp>
        <p:nvCxnSpPr>
          <p:cNvPr id="6" name="Straight Connector 5"/>
          <p:cNvCxnSpPr/>
          <p:nvPr/>
        </p:nvCxnSpPr>
        <p:spPr>
          <a:xfrm rot="5400000">
            <a:off x="76207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7543800" y="762000"/>
            <a:ext cx="762000" cy="276999"/>
          </a:xfrm>
          <a:prstGeom prst="rect">
            <a:avLst/>
          </a:prstGeom>
          <a:noFill/>
        </p:spPr>
        <p:txBody>
          <a:bodyPr wrap="square" rtlCol="0">
            <a:spAutoFit/>
          </a:bodyPr>
          <a:lstStyle/>
          <a:p>
            <a:r>
              <a:rPr lang="en-US" sz="1200" dirty="0" smtClean="0"/>
              <a:t>1863</a:t>
            </a:r>
            <a:endParaRPr lang="en-US" sz="1200" dirty="0"/>
          </a:p>
        </p:txBody>
      </p:sp>
      <p:cxnSp>
        <p:nvCxnSpPr>
          <p:cNvPr id="8" name="Straight Connector 7"/>
          <p:cNvCxnSpPr/>
          <p:nvPr/>
        </p:nvCxnSpPr>
        <p:spPr>
          <a:xfrm rot="5400000">
            <a:off x="6782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705600" y="762000"/>
            <a:ext cx="685800" cy="276999"/>
          </a:xfrm>
          <a:prstGeom prst="rect">
            <a:avLst/>
          </a:prstGeom>
          <a:noFill/>
        </p:spPr>
        <p:txBody>
          <a:bodyPr wrap="square" rtlCol="0">
            <a:spAutoFit/>
          </a:bodyPr>
          <a:lstStyle/>
          <a:p>
            <a:r>
              <a:rPr lang="en-US" sz="1200" dirty="0" smtClean="0"/>
              <a:t>1861</a:t>
            </a:r>
            <a:endParaRPr lang="en-US" sz="1200" dirty="0"/>
          </a:p>
        </p:txBody>
      </p:sp>
      <p:cxnSp>
        <p:nvCxnSpPr>
          <p:cNvPr id="10" name="Straight Connector 9"/>
          <p:cNvCxnSpPr/>
          <p:nvPr/>
        </p:nvCxnSpPr>
        <p:spPr>
          <a:xfrm rot="5400000">
            <a:off x="27439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67825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895600" y="457200"/>
            <a:ext cx="403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800600" y="228600"/>
            <a:ext cx="457200" cy="276999"/>
          </a:xfrm>
          <a:prstGeom prst="rect">
            <a:avLst/>
          </a:prstGeom>
          <a:noFill/>
        </p:spPr>
        <p:txBody>
          <a:bodyPr wrap="square" rtlCol="0">
            <a:spAutoFit/>
          </a:bodyPr>
          <a:lstStyle/>
          <a:p>
            <a:r>
              <a:rPr lang="en-US" sz="1200" dirty="0" smtClean="0"/>
              <a:t>63</a:t>
            </a:r>
            <a:endParaRPr lang="en-US" sz="1200" dirty="0"/>
          </a:p>
        </p:txBody>
      </p:sp>
      <p:sp>
        <p:nvSpPr>
          <p:cNvPr id="14" name="TextBox 13"/>
          <p:cNvSpPr txBox="1"/>
          <p:nvPr/>
        </p:nvSpPr>
        <p:spPr>
          <a:xfrm>
            <a:off x="2667000" y="1447800"/>
            <a:ext cx="609600" cy="276999"/>
          </a:xfrm>
          <a:prstGeom prst="rect">
            <a:avLst/>
          </a:prstGeom>
          <a:noFill/>
        </p:spPr>
        <p:txBody>
          <a:bodyPr wrap="square" rtlCol="0">
            <a:spAutoFit/>
          </a:bodyPr>
          <a:lstStyle/>
          <a:p>
            <a:r>
              <a:rPr lang="en-US" sz="1200" dirty="0" smtClean="0">
                <a:solidFill>
                  <a:srgbClr val="FF0000"/>
                </a:solidFill>
              </a:rPr>
              <a:t>Miller</a:t>
            </a:r>
            <a:endParaRPr lang="en-US" sz="1200" dirty="0">
              <a:solidFill>
                <a:srgbClr val="FF0000"/>
              </a:solidFill>
            </a:endParaRPr>
          </a:p>
        </p:txBody>
      </p:sp>
      <p:cxnSp>
        <p:nvCxnSpPr>
          <p:cNvPr id="15" name="Straight Connector 14"/>
          <p:cNvCxnSpPr/>
          <p:nvPr/>
        </p:nvCxnSpPr>
        <p:spPr>
          <a:xfrm rot="5400000">
            <a:off x="3734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657600" y="762000"/>
            <a:ext cx="838200" cy="276999"/>
          </a:xfrm>
          <a:prstGeom prst="rect">
            <a:avLst/>
          </a:prstGeom>
          <a:noFill/>
        </p:spPr>
        <p:txBody>
          <a:bodyPr wrap="square" rtlCol="0">
            <a:spAutoFit/>
          </a:bodyPr>
          <a:lstStyle/>
          <a:p>
            <a:r>
              <a:rPr lang="en-US" sz="1200" dirty="0" smtClean="0"/>
              <a:t>1844</a:t>
            </a:r>
            <a:endParaRPr lang="en-US" sz="1200" dirty="0"/>
          </a:p>
        </p:txBody>
      </p:sp>
      <p:cxnSp>
        <p:nvCxnSpPr>
          <p:cNvPr id="17" name="Straight Connector 16"/>
          <p:cNvCxnSpPr/>
          <p:nvPr/>
        </p:nvCxnSpPr>
        <p:spPr>
          <a:xfrm rot="5400000">
            <a:off x="59443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867400" y="762000"/>
            <a:ext cx="685800" cy="276999"/>
          </a:xfrm>
          <a:prstGeom prst="rect">
            <a:avLst/>
          </a:prstGeom>
          <a:noFill/>
        </p:spPr>
        <p:txBody>
          <a:bodyPr wrap="square" rtlCol="0">
            <a:spAutoFit/>
          </a:bodyPr>
          <a:lstStyle/>
          <a:p>
            <a:r>
              <a:rPr lang="en-US" sz="1200" dirty="0" smtClean="0"/>
              <a:t>1858</a:t>
            </a:r>
            <a:endParaRPr lang="en-US" sz="1200" dirty="0"/>
          </a:p>
        </p:txBody>
      </p:sp>
      <p:sp>
        <p:nvSpPr>
          <p:cNvPr id="19" name="TextBox 18"/>
          <p:cNvSpPr txBox="1"/>
          <p:nvPr/>
        </p:nvSpPr>
        <p:spPr>
          <a:xfrm>
            <a:off x="5791200" y="1447800"/>
            <a:ext cx="685800" cy="276999"/>
          </a:xfrm>
          <a:prstGeom prst="rect">
            <a:avLst/>
          </a:prstGeom>
          <a:noFill/>
        </p:spPr>
        <p:txBody>
          <a:bodyPr wrap="square" rtlCol="0">
            <a:spAutoFit/>
          </a:bodyPr>
          <a:lstStyle/>
          <a:p>
            <a:r>
              <a:rPr lang="en-US" sz="1200" dirty="0" smtClean="0">
                <a:solidFill>
                  <a:srgbClr val="FF0000"/>
                </a:solidFill>
              </a:rPr>
              <a:t>Sp Gifts</a:t>
            </a:r>
            <a:endParaRPr lang="en-US" sz="1200" dirty="0">
              <a:solidFill>
                <a:srgbClr val="FF0000"/>
              </a:solidFill>
            </a:endParaRPr>
          </a:p>
        </p:txBody>
      </p:sp>
      <p:cxnSp>
        <p:nvCxnSpPr>
          <p:cNvPr id="20" name="Straight Connector 19"/>
          <p:cNvCxnSpPr/>
          <p:nvPr/>
        </p:nvCxnSpPr>
        <p:spPr>
          <a:xfrm rot="5400000">
            <a:off x="5029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953000" y="762000"/>
            <a:ext cx="685800" cy="276999"/>
          </a:xfrm>
          <a:prstGeom prst="rect">
            <a:avLst/>
          </a:prstGeom>
          <a:noFill/>
        </p:spPr>
        <p:txBody>
          <a:bodyPr wrap="square" rtlCol="0">
            <a:spAutoFit/>
          </a:bodyPr>
          <a:lstStyle/>
          <a:p>
            <a:r>
              <a:rPr lang="en-US" sz="1200" dirty="0" smtClean="0"/>
              <a:t>1850</a:t>
            </a:r>
            <a:endParaRPr lang="en-US" sz="1200" dirty="0"/>
          </a:p>
        </p:txBody>
      </p:sp>
      <p:cxnSp>
        <p:nvCxnSpPr>
          <p:cNvPr id="22" name="Straight Connector 21"/>
          <p:cNvCxnSpPr/>
          <p:nvPr/>
        </p:nvCxnSpPr>
        <p:spPr>
          <a:xfrm>
            <a:off x="2743200" y="2667000"/>
            <a:ext cx="4953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67794" y="2513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590800" y="2057400"/>
            <a:ext cx="685800" cy="276999"/>
          </a:xfrm>
          <a:prstGeom prst="rect">
            <a:avLst/>
          </a:prstGeom>
          <a:noFill/>
        </p:spPr>
        <p:txBody>
          <a:bodyPr wrap="square" rtlCol="0">
            <a:spAutoFit/>
          </a:bodyPr>
          <a:lstStyle/>
          <a:p>
            <a:r>
              <a:rPr lang="en-US" sz="1200" dirty="0" smtClean="0"/>
              <a:t>1989</a:t>
            </a:r>
            <a:endParaRPr lang="en-US" sz="1200" dirty="0"/>
          </a:p>
        </p:txBody>
      </p:sp>
      <p:cxnSp>
        <p:nvCxnSpPr>
          <p:cNvPr id="25" name="Straight Connector 24"/>
          <p:cNvCxnSpPr/>
          <p:nvPr/>
        </p:nvCxnSpPr>
        <p:spPr>
          <a:xfrm rot="5400000">
            <a:off x="7620794" y="2513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7543800" y="2057400"/>
            <a:ext cx="609600" cy="276999"/>
          </a:xfrm>
          <a:prstGeom prst="rect">
            <a:avLst/>
          </a:prstGeom>
          <a:noFill/>
        </p:spPr>
        <p:txBody>
          <a:bodyPr wrap="square" rtlCol="0">
            <a:spAutoFit/>
          </a:bodyPr>
          <a:lstStyle/>
          <a:p>
            <a:r>
              <a:rPr lang="en-US" sz="1200" dirty="0" smtClean="0"/>
              <a:t>COP</a:t>
            </a:r>
            <a:endParaRPr lang="en-US" sz="1200" dirty="0"/>
          </a:p>
        </p:txBody>
      </p:sp>
      <p:cxnSp>
        <p:nvCxnSpPr>
          <p:cNvPr id="27" name="Straight Connector 26"/>
          <p:cNvCxnSpPr/>
          <p:nvPr/>
        </p:nvCxnSpPr>
        <p:spPr>
          <a:xfrm rot="16200000" flipV="1">
            <a:off x="7048897" y="2552303"/>
            <a:ext cx="228600" cy="794"/>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7010400" y="2209800"/>
            <a:ext cx="533400" cy="276999"/>
          </a:xfrm>
          <a:prstGeom prst="rect">
            <a:avLst/>
          </a:prstGeom>
          <a:noFill/>
        </p:spPr>
        <p:txBody>
          <a:bodyPr wrap="square" rtlCol="0">
            <a:spAutoFit/>
          </a:bodyPr>
          <a:lstStyle/>
          <a:p>
            <a:r>
              <a:rPr lang="en-US" sz="1200" dirty="0" smtClean="0"/>
              <a:t>LC</a:t>
            </a:r>
            <a:endParaRPr lang="en-US" sz="1200" dirty="0"/>
          </a:p>
        </p:txBody>
      </p:sp>
      <p:cxnSp>
        <p:nvCxnSpPr>
          <p:cNvPr id="29" name="Straight Connector 28"/>
          <p:cNvCxnSpPr/>
          <p:nvPr/>
        </p:nvCxnSpPr>
        <p:spPr>
          <a:xfrm rot="5400000">
            <a:off x="6249194" y="2513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6248400" y="2057400"/>
            <a:ext cx="457200" cy="276999"/>
          </a:xfrm>
          <a:prstGeom prst="rect">
            <a:avLst/>
          </a:prstGeom>
          <a:noFill/>
        </p:spPr>
        <p:txBody>
          <a:bodyPr wrap="square" rtlCol="0">
            <a:spAutoFit/>
          </a:bodyPr>
          <a:lstStyle/>
          <a:p>
            <a:r>
              <a:rPr lang="en-US" sz="1200" dirty="0" smtClean="0"/>
              <a:t>SL</a:t>
            </a:r>
            <a:endParaRPr lang="en-US" sz="1200" dirty="0"/>
          </a:p>
        </p:txBody>
      </p:sp>
      <p:cxnSp>
        <p:nvCxnSpPr>
          <p:cNvPr id="31" name="Straight Connector 30"/>
          <p:cNvCxnSpPr/>
          <p:nvPr/>
        </p:nvCxnSpPr>
        <p:spPr>
          <a:xfrm>
            <a:off x="7696200" y="2667000"/>
            <a:ext cx="685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8230394" y="2513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8153400" y="1905000"/>
            <a:ext cx="685800" cy="461665"/>
          </a:xfrm>
          <a:prstGeom prst="rect">
            <a:avLst/>
          </a:prstGeom>
          <a:noFill/>
        </p:spPr>
        <p:txBody>
          <a:bodyPr wrap="square" rtlCol="0">
            <a:spAutoFit/>
          </a:bodyPr>
          <a:lstStyle/>
          <a:p>
            <a:r>
              <a:rPr lang="en-US" sz="1200" dirty="0" smtClean="0"/>
              <a:t>2</a:t>
            </a:r>
            <a:r>
              <a:rPr lang="en-US" sz="1200" baseline="30000" dirty="0" smtClean="0"/>
              <a:t>nd</a:t>
            </a:r>
            <a:r>
              <a:rPr lang="en-US" sz="1200" dirty="0" smtClean="0"/>
              <a:t> Advent</a:t>
            </a:r>
            <a:endParaRPr lang="en-US" sz="1200" dirty="0"/>
          </a:p>
        </p:txBody>
      </p:sp>
      <p:sp>
        <p:nvSpPr>
          <p:cNvPr id="34" name="TextBox 33"/>
          <p:cNvSpPr txBox="1"/>
          <p:nvPr/>
        </p:nvSpPr>
        <p:spPr>
          <a:xfrm rot="19001294">
            <a:off x="-10976" y="560754"/>
            <a:ext cx="1398341" cy="523220"/>
          </a:xfrm>
          <a:prstGeom prst="rect">
            <a:avLst/>
          </a:prstGeom>
          <a:noFill/>
        </p:spPr>
        <p:txBody>
          <a:bodyPr wrap="square" rtlCol="0">
            <a:spAutoFit/>
          </a:bodyPr>
          <a:lstStyle/>
          <a:p>
            <a:r>
              <a:rPr lang="en-US" sz="1400" dirty="0" smtClean="0"/>
              <a:t>Spiritual Gifts Vol. 1</a:t>
            </a:r>
            <a:endParaRPr lang="en-US" sz="1400" dirty="0"/>
          </a:p>
        </p:txBody>
      </p:sp>
      <p:sp>
        <p:nvSpPr>
          <p:cNvPr id="35" name="TextBox 34"/>
          <p:cNvSpPr txBox="1"/>
          <p:nvPr/>
        </p:nvSpPr>
        <p:spPr>
          <a:xfrm>
            <a:off x="0" y="3048000"/>
            <a:ext cx="1524000" cy="276999"/>
          </a:xfrm>
          <a:prstGeom prst="rect">
            <a:avLst/>
          </a:prstGeom>
          <a:noFill/>
        </p:spPr>
        <p:txBody>
          <a:bodyPr wrap="square" rtlCol="0">
            <a:spAutoFit/>
          </a:bodyPr>
          <a:lstStyle/>
          <a:p>
            <a:r>
              <a:rPr lang="en-US" sz="1200" dirty="0" smtClean="0">
                <a:solidFill>
                  <a:srgbClr val="FF0000"/>
                </a:solidFill>
              </a:rPr>
              <a:t>&gt;</a:t>
            </a:r>
            <a:r>
              <a:rPr lang="en-US" sz="1200" dirty="0" smtClean="0"/>
              <a:t> A firm Platform</a:t>
            </a:r>
            <a:endParaRPr lang="en-US" sz="1200" dirty="0"/>
          </a:p>
        </p:txBody>
      </p:sp>
      <p:sp>
        <p:nvSpPr>
          <p:cNvPr id="36" name="TextBox 35"/>
          <p:cNvSpPr txBox="1"/>
          <p:nvPr/>
        </p:nvSpPr>
        <p:spPr>
          <a:xfrm>
            <a:off x="0" y="16764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Advent</a:t>
            </a:r>
            <a:endParaRPr lang="en-US" sz="1200" dirty="0"/>
          </a:p>
        </p:txBody>
      </p:sp>
      <p:sp>
        <p:nvSpPr>
          <p:cNvPr id="37" name="TextBox 36"/>
          <p:cNvSpPr txBox="1"/>
          <p:nvPr/>
        </p:nvSpPr>
        <p:spPr>
          <a:xfrm>
            <a:off x="0" y="1905000"/>
            <a:ext cx="1371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My of In.</a:t>
            </a:r>
            <a:endParaRPr lang="en-US" sz="1200" dirty="0"/>
          </a:p>
        </p:txBody>
      </p:sp>
      <p:sp>
        <p:nvSpPr>
          <p:cNvPr id="38" name="TextBox 37"/>
          <p:cNvSpPr txBox="1"/>
          <p:nvPr/>
        </p:nvSpPr>
        <p:spPr>
          <a:xfrm>
            <a:off x="0" y="23622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William Miller</a:t>
            </a:r>
            <a:endParaRPr lang="en-US" sz="1200" dirty="0"/>
          </a:p>
        </p:txBody>
      </p:sp>
      <p:cxnSp>
        <p:nvCxnSpPr>
          <p:cNvPr id="39" name="Straight Arrow Connector 38"/>
          <p:cNvCxnSpPr/>
          <p:nvPr/>
        </p:nvCxnSpPr>
        <p:spPr>
          <a:xfrm rot="10800000">
            <a:off x="1143000" y="25146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0" y="25908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AM</a:t>
            </a:r>
            <a:endParaRPr lang="en-US" sz="1200" dirty="0"/>
          </a:p>
        </p:txBody>
      </p:sp>
      <p:sp>
        <p:nvSpPr>
          <p:cNvPr id="41" name="TextBox 40"/>
          <p:cNvSpPr txBox="1"/>
          <p:nvPr/>
        </p:nvSpPr>
        <p:spPr>
          <a:xfrm>
            <a:off x="0" y="28194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3</a:t>
            </a:r>
            <a:r>
              <a:rPr lang="en-US" sz="1200" baseline="30000" dirty="0" smtClean="0"/>
              <a:t>rd</a:t>
            </a:r>
            <a:r>
              <a:rPr lang="en-US" sz="1200" dirty="0" smtClean="0"/>
              <a:t> AM</a:t>
            </a:r>
            <a:endParaRPr lang="en-US" sz="1200" dirty="0"/>
          </a:p>
        </p:txBody>
      </p:sp>
      <p:sp>
        <p:nvSpPr>
          <p:cNvPr id="42" name="TextBox 41"/>
          <p:cNvSpPr txBox="1"/>
          <p:nvPr/>
        </p:nvSpPr>
        <p:spPr>
          <a:xfrm>
            <a:off x="0" y="2133600"/>
            <a:ext cx="1676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Reformation</a:t>
            </a:r>
            <a:endParaRPr lang="en-US" sz="1200" dirty="0"/>
          </a:p>
        </p:txBody>
      </p:sp>
      <p:sp>
        <p:nvSpPr>
          <p:cNvPr id="43" name="TextBox 42"/>
          <p:cNvSpPr txBox="1"/>
          <p:nvPr/>
        </p:nvSpPr>
        <p:spPr>
          <a:xfrm>
            <a:off x="0" y="3276600"/>
            <a:ext cx="2286000" cy="276999"/>
          </a:xfrm>
          <a:prstGeom prst="rect">
            <a:avLst/>
          </a:prstGeom>
          <a:noFill/>
        </p:spPr>
        <p:txBody>
          <a:bodyPr wrap="square" rtlCol="0">
            <a:spAutoFit/>
          </a:bodyPr>
          <a:lstStyle/>
          <a:p>
            <a:r>
              <a:rPr lang="en-US" sz="1200" dirty="0" smtClean="0">
                <a:solidFill>
                  <a:srgbClr val="FF0000"/>
                </a:solidFill>
              </a:rPr>
              <a:t>&gt; </a:t>
            </a:r>
            <a:r>
              <a:rPr lang="en-US" sz="1200" dirty="0" smtClean="0"/>
              <a:t>Spiritualism &amp; Covetousness</a:t>
            </a:r>
            <a:endParaRPr lang="en-US" sz="1200" dirty="0"/>
          </a:p>
        </p:txBody>
      </p:sp>
      <p:sp>
        <p:nvSpPr>
          <p:cNvPr id="44" name="TextBox 43"/>
          <p:cNvSpPr txBox="1"/>
          <p:nvPr/>
        </p:nvSpPr>
        <p:spPr>
          <a:xfrm>
            <a:off x="0" y="3505200"/>
            <a:ext cx="1295400" cy="276999"/>
          </a:xfrm>
          <a:prstGeom prst="rect">
            <a:avLst/>
          </a:prstGeom>
          <a:noFill/>
        </p:spPr>
        <p:txBody>
          <a:bodyPr wrap="square" rtlCol="0">
            <a:spAutoFit/>
          </a:bodyPr>
          <a:lstStyle/>
          <a:p>
            <a:r>
              <a:rPr lang="en-US" sz="1200" dirty="0" smtClean="0">
                <a:solidFill>
                  <a:srgbClr val="FF0000"/>
                </a:solidFill>
              </a:rPr>
              <a:t>&gt;</a:t>
            </a:r>
            <a:r>
              <a:rPr lang="en-US" sz="1200" dirty="0" smtClean="0"/>
              <a:t> Sins of Babylon</a:t>
            </a:r>
            <a:endParaRPr lang="en-US" sz="1200" dirty="0"/>
          </a:p>
        </p:txBody>
      </p:sp>
      <p:sp>
        <p:nvSpPr>
          <p:cNvPr id="45" name="TextBox 44"/>
          <p:cNvSpPr txBox="1"/>
          <p:nvPr/>
        </p:nvSpPr>
        <p:spPr>
          <a:xfrm>
            <a:off x="0" y="3733800"/>
            <a:ext cx="914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LC</a:t>
            </a:r>
            <a:endParaRPr lang="en-US" sz="1200" dirty="0"/>
          </a:p>
        </p:txBody>
      </p:sp>
      <p:sp>
        <p:nvSpPr>
          <p:cNvPr id="46" name="TextBox 45"/>
          <p:cNvSpPr txBox="1"/>
          <p:nvPr/>
        </p:nvSpPr>
        <p:spPr>
          <a:xfrm>
            <a:off x="0" y="3962400"/>
            <a:ext cx="1752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3</a:t>
            </a:r>
            <a:r>
              <a:rPr lang="en-US" sz="1200" baseline="30000" dirty="0" smtClean="0"/>
              <a:t>rd</a:t>
            </a:r>
            <a:r>
              <a:rPr lang="en-US" sz="1200" dirty="0" smtClean="0"/>
              <a:t> Mess Closed</a:t>
            </a:r>
            <a:endParaRPr lang="en-US" sz="1200" dirty="0"/>
          </a:p>
        </p:txBody>
      </p:sp>
      <p:sp>
        <p:nvSpPr>
          <p:cNvPr id="47" name="TextBox 46"/>
          <p:cNvSpPr txBox="1"/>
          <p:nvPr/>
        </p:nvSpPr>
        <p:spPr>
          <a:xfrm rot="10800000" flipV="1">
            <a:off x="0" y="4191000"/>
            <a:ext cx="1524000" cy="276999"/>
          </a:xfrm>
          <a:prstGeom prst="rect">
            <a:avLst/>
          </a:prstGeom>
          <a:noFill/>
        </p:spPr>
        <p:txBody>
          <a:bodyPr wrap="square" rtlCol="0">
            <a:spAutoFit/>
          </a:bodyPr>
          <a:lstStyle/>
          <a:p>
            <a:r>
              <a:rPr lang="en-US" sz="1200" dirty="0" smtClean="0">
                <a:solidFill>
                  <a:srgbClr val="FF0000"/>
                </a:solidFill>
              </a:rPr>
              <a:t>&gt;</a:t>
            </a:r>
            <a:r>
              <a:rPr lang="en-US" sz="1200" dirty="0" smtClean="0"/>
              <a:t>The Time of Trouble</a:t>
            </a:r>
            <a:endParaRPr lang="en-US" sz="1200" dirty="0"/>
          </a:p>
        </p:txBody>
      </p:sp>
      <p:sp>
        <p:nvSpPr>
          <p:cNvPr id="48" name="TextBox 47"/>
          <p:cNvSpPr txBox="1"/>
          <p:nvPr/>
        </p:nvSpPr>
        <p:spPr>
          <a:xfrm>
            <a:off x="0" y="4419600"/>
            <a:ext cx="2209800" cy="276999"/>
          </a:xfrm>
          <a:prstGeom prst="rect">
            <a:avLst/>
          </a:prstGeom>
          <a:noFill/>
        </p:spPr>
        <p:txBody>
          <a:bodyPr wrap="square" rtlCol="0">
            <a:spAutoFit/>
          </a:bodyPr>
          <a:lstStyle/>
          <a:p>
            <a:r>
              <a:rPr lang="en-US" sz="1200" dirty="0" smtClean="0">
                <a:solidFill>
                  <a:srgbClr val="FF0000"/>
                </a:solidFill>
              </a:rPr>
              <a:t>&gt; </a:t>
            </a:r>
            <a:r>
              <a:rPr lang="en-US" sz="1200" dirty="0" smtClean="0"/>
              <a:t>Deliverance of the Saints</a:t>
            </a:r>
            <a:endParaRPr lang="en-US" sz="1200" dirty="0"/>
          </a:p>
        </p:txBody>
      </p:sp>
      <p:sp>
        <p:nvSpPr>
          <p:cNvPr id="49" name="TextBox 48"/>
          <p:cNvSpPr txBox="1"/>
          <p:nvPr/>
        </p:nvSpPr>
        <p:spPr>
          <a:xfrm>
            <a:off x="1066800" y="3505200"/>
            <a:ext cx="990600" cy="276999"/>
          </a:xfrm>
          <a:prstGeom prst="rect">
            <a:avLst/>
          </a:prstGeom>
          <a:noFill/>
        </p:spPr>
        <p:txBody>
          <a:bodyPr wrap="square" rtlCol="0">
            <a:spAutoFit/>
          </a:bodyPr>
          <a:lstStyle/>
          <a:p>
            <a:r>
              <a:rPr lang="en-US" sz="1200" dirty="0" smtClean="0"/>
              <a:t>--- EW 273</a:t>
            </a:r>
            <a:endParaRPr lang="en-US" sz="1200" dirty="0"/>
          </a:p>
        </p:txBody>
      </p:sp>
      <p:sp>
        <p:nvSpPr>
          <p:cNvPr id="51" name="TextBox 50"/>
          <p:cNvSpPr txBox="1"/>
          <p:nvPr/>
        </p:nvSpPr>
        <p:spPr>
          <a:xfrm>
            <a:off x="2590800" y="2895600"/>
            <a:ext cx="6172200" cy="1754326"/>
          </a:xfrm>
          <a:prstGeom prst="rect">
            <a:avLst/>
          </a:prstGeom>
          <a:noFill/>
        </p:spPr>
        <p:txBody>
          <a:bodyPr wrap="square" rtlCol="0">
            <a:spAutoFit/>
          </a:bodyPr>
          <a:lstStyle/>
          <a:p>
            <a:r>
              <a:rPr lang="en-US" dirty="0" smtClean="0"/>
              <a:t>She says the fearful threat of the third angel will be realized because the cloak of religion is covering the greatest crime. Be aware when this crime is judged it is the work of the third angel, executive work of the third angel. And then she says this crime that the nation has been undertaking that the churches have been allowing, is the crime of Slavery.</a:t>
            </a:r>
            <a:endParaRPr lang="en-US" dirty="0"/>
          </a:p>
        </p:txBody>
      </p:sp>
      <p:sp>
        <p:nvSpPr>
          <p:cNvPr id="52" name="TextBox 51"/>
          <p:cNvSpPr txBox="1"/>
          <p:nvPr/>
        </p:nvSpPr>
        <p:spPr>
          <a:xfrm>
            <a:off x="685800" y="4800600"/>
            <a:ext cx="8153400" cy="1754326"/>
          </a:xfrm>
          <a:prstGeom prst="rect">
            <a:avLst/>
          </a:prstGeom>
          <a:noFill/>
        </p:spPr>
        <p:txBody>
          <a:bodyPr wrap="square" rtlCol="0">
            <a:spAutoFit/>
          </a:bodyPr>
          <a:lstStyle/>
          <a:p>
            <a:r>
              <a:rPr lang="en-US" dirty="0" smtClean="0"/>
              <a:t>So the nation has been engaged in a crime that crime was permitted for 63 years and when God pours out judgment because of that crime it will be the executive work of the third angel, that crime is Slavery and that work is the history of the Civil War. She says the very slave owners, those pastors who allowed slavery, when God executes His judgment your better off being an Atheist or an Catholic. God will be kind to an Atheist are a Catholic than a protestant who sanctioned slavery.</a:t>
            </a:r>
            <a:endParaRPr lang="en-US" dirty="0"/>
          </a:p>
        </p:txBody>
      </p:sp>
      <p:sp>
        <p:nvSpPr>
          <p:cNvPr id="53" name="Slide Number Placeholder 52"/>
          <p:cNvSpPr>
            <a:spLocks noGrp="1"/>
          </p:cNvSpPr>
          <p:nvPr>
            <p:ph type="sldNum" sz="quarter" idx="12"/>
          </p:nvPr>
        </p:nvSpPr>
        <p:spPr/>
        <p:txBody>
          <a:bodyPr/>
          <a:lstStyle/>
          <a:p>
            <a:fld id="{DDBFD72D-D30C-4596-AA12-6E874EBB7B16}"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2895600" y="1371600"/>
            <a:ext cx="487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2743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667000" y="762000"/>
            <a:ext cx="685800" cy="276999"/>
          </a:xfrm>
          <a:prstGeom prst="rect">
            <a:avLst/>
          </a:prstGeom>
          <a:noFill/>
        </p:spPr>
        <p:txBody>
          <a:bodyPr wrap="square" rtlCol="0">
            <a:spAutoFit/>
          </a:bodyPr>
          <a:lstStyle/>
          <a:p>
            <a:r>
              <a:rPr lang="en-US" sz="1200" dirty="0" smtClean="0"/>
              <a:t>1798</a:t>
            </a:r>
            <a:endParaRPr lang="en-US" sz="1200" dirty="0"/>
          </a:p>
        </p:txBody>
      </p:sp>
      <p:cxnSp>
        <p:nvCxnSpPr>
          <p:cNvPr id="5" name="Straight Connector 4"/>
          <p:cNvCxnSpPr/>
          <p:nvPr/>
        </p:nvCxnSpPr>
        <p:spPr>
          <a:xfrm rot="5400000">
            <a:off x="76207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7543800" y="762000"/>
            <a:ext cx="762000" cy="276999"/>
          </a:xfrm>
          <a:prstGeom prst="rect">
            <a:avLst/>
          </a:prstGeom>
          <a:noFill/>
        </p:spPr>
        <p:txBody>
          <a:bodyPr wrap="square" rtlCol="0">
            <a:spAutoFit/>
          </a:bodyPr>
          <a:lstStyle/>
          <a:p>
            <a:r>
              <a:rPr lang="en-US" sz="1200" dirty="0" smtClean="0"/>
              <a:t>1863</a:t>
            </a:r>
            <a:endParaRPr lang="en-US" sz="1200" dirty="0"/>
          </a:p>
        </p:txBody>
      </p:sp>
      <p:cxnSp>
        <p:nvCxnSpPr>
          <p:cNvPr id="7" name="Straight Connector 6"/>
          <p:cNvCxnSpPr/>
          <p:nvPr/>
        </p:nvCxnSpPr>
        <p:spPr>
          <a:xfrm rot="5400000">
            <a:off x="6782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705600" y="762000"/>
            <a:ext cx="685800" cy="276999"/>
          </a:xfrm>
          <a:prstGeom prst="rect">
            <a:avLst/>
          </a:prstGeom>
          <a:noFill/>
        </p:spPr>
        <p:txBody>
          <a:bodyPr wrap="square" rtlCol="0">
            <a:spAutoFit/>
          </a:bodyPr>
          <a:lstStyle/>
          <a:p>
            <a:r>
              <a:rPr lang="en-US" sz="1200" dirty="0" smtClean="0"/>
              <a:t>1861</a:t>
            </a:r>
            <a:endParaRPr lang="en-US" sz="1200" dirty="0"/>
          </a:p>
        </p:txBody>
      </p:sp>
      <p:cxnSp>
        <p:nvCxnSpPr>
          <p:cNvPr id="9" name="Straight Connector 8"/>
          <p:cNvCxnSpPr/>
          <p:nvPr/>
        </p:nvCxnSpPr>
        <p:spPr>
          <a:xfrm rot="5400000">
            <a:off x="27439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67825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895600" y="457200"/>
            <a:ext cx="403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800600" y="228600"/>
            <a:ext cx="457200" cy="276999"/>
          </a:xfrm>
          <a:prstGeom prst="rect">
            <a:avLst/>
          </a:prstGeom>
          <a:noFill/>
        </p:spPr>
        <p:txBody>
          <a:bodyPr wrap="square" rtlCol="0">
            <a:spAutoFit/>
          </a:bodyPr>
          <a:lstStyle/>
          <a:p>
            <a:r>
              <a:rPr lang="en-US" sz="1200" dirty="0" smtClean="0"/>
              <a:t>63</a:t>
            </a:r>
            <a:endParaRPr lang="en-US" sz="1200" dirty="0"/>
          </a:p>
        </p:txBody>
      </p:sp>
      <p:sp>
        <p:nvSpPr>
          <p:cNvPr id="13" name="TextBox 12"/>
          <p:cNvSpPr txBox="1"/>
          <p:nvPr/>
        </p:nvSpPr>
        <p:spPr>
          <a:xfrm>
            <a:off x="2667000" y="1447800"/>
            <a:ext cx="609600" cy="276999"/>
          </a:xfrm>
          <a:prstGeom prst="rect">
            <a:avLst/>
          </a:prstGeom>
          <a:noFill/>
        </p:spPr>
        <p:txBody>
          <a:bodyPr wrap="square" rtlCol="0">
            <a:spAutoFit/>
          </a:bodyPr>
          <a:lstStyle/>
          <a:p>
            <a:r>
              <a:rPr lang="en-US" sz="1200" dirty="0" smtClean="0">
                <a:solidFill>
                  <a:srgbClr val="FF0000"/>
                </a:solidFill>
              </a:rPr>
              <a:t>Miller</a:t>
            </a:r>
            <a:endParaRPr lang="en-US" sz="1200" dirty="0">
              <a:solidFill>
                <a:srgbClr val="FF0000"/>
              </a:solidFill>
            </a:endParaRPr>
          </a:p>
        </p:txBody>
      </p:sp>
      <p:cxnSp>
        <p:nvCxnSpPr>
          <p:cNvPr id="14" name="Straight Connector 13"/>
          <p:cNvCxnSpPr/>
          <p:nvPr/>
        </p:nvCxnSpPr>
        <p:spPr>
          <a:xfrm rot="5400000">
            <a:off x="3734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657600" y="762000"/>
            <a:ext cx="838200" cy="276999"/>
          </a:xfrm>
          <a:prstGeom prst="rect">
            <a:avLst/>
          </a:prstGeom>
          <a:noFill/>
        </p:spPr>
        <p:txBody>
          <a:bodyPr wrap="square" rtlCol="0">
            <a:spAutoFit/>
          </a:bodyPr>
          <a:lstStyle/>
          <a:p>
            <a:r>
              <a:rPr lang="en-US" sz="1200" dirty="0" smtClean="0"/>
              <a:t>1844</a:t>
            </a:r>
            <a:endParaRPr lang="en-US" sz="1200" dirty="0"/>
          </a:p>
        </p:txBody>
      </p:sp>
      <p:cxnSp>
        <p:nvCxnSpPr>
          <p:cNvPr id="16" name="Straight Connector 15"/>
          <p:cNvCxnSpPr/>
          <p:nvPr/>
        </p:nvCxnSpPr>
        <p:spPr>
          <a:xfrm rot="5400000">
            <a:off x="59443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867400" y="762000"/>
            <a:ext cx="685800" cy="276999"/>
          </a:xfrm>
          <a:prstGeom prst="rect">
            <a:avLst/>
          </a:prstGeom>
          <a:noFill/>
        </p:spPr>
        <p:txBody>
          <a:bodyPr wrap="square" rtlCol="0">
            <a:spAutoFit/>
          </a:bodyPr>
          <a:lstStyle/>
          <a:p>
            <a:r>
              <a:rPr lang="en-US" sz="1200" dirty="0" smtClean="0"/>
              <a:t>1858</a:t>
            </a:r>
            <a:endParaRPr lang="en-US" sz="1200" dirty="0"/>
          </a:p>
        </p:txBody>
      </p:sp>
      <p:sp>
        <p:nvSpPr>
          <p:cNvPr id="18" name="TextBox 17"/>
          <p:cNvSpPr txBox="1"/>
          <p:nvPr/>
        </p:nvSpPr>
        <p:spPr>
          <a:xfrm>
            <a:off x="5791200" y="1447800"/>
            <a:ext cx="685800" cy="276999"/>
          </a:xfrm>
          <a:prstGeom prst="rect">
            <a:avLst/>
          </a:prstGeom>
          <a:noFill/>
        </p:spPr>
        <p:txBody>
          <a:bodyPr wrap="square" rtlCol="0">
            <a:spAutoFit/>
          </a:bodyPr>
          <a:lstStyle/>
          <a:p>
            <a:r>
              <a:rPr lang="en-US" sz="1200" dirty="0" smtClean="0">
                <a:solidFill>
                  <a:srgbClr val="FF0000"/>
                </a:solidFill>
              </a:rPr>
              <a:t>Sp Gifts</a:t>
            </a:r>
            <a:endParaRPr lang="en-US" sz="1200" dirty="0">
              <a:solidFill>
                <a:srgbClr val="FF0000"/>
              </a:solidFill>
            </a:endParaRPr>
          </a:p>
        </p:txBody>
      </p:sp>
      <p:cxnSp>
        <p:nvCxnSpPr>
          <p:cNvPr id="19" name="Straight Connector 18"/>
          <p:cNvCxnSpPr/>
          <p:nvPr/>
        </p:nvCxnSpPr>
        <p:spPr>
          <a:xfrm rot="5400000">
            <a:off x="5029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953000" y="762000"/>
            <a:ext cx="685800" cy="276999"/>
          </a:xfrm>
          <a:prstGeom prst="rect">
            <a:avLst/>
          </a:prstGeom>
          <a:noFill/>
        </p:spPr>
        <p:txBody>
          <a:bodyPr wrap="square" rtlCol="0">
            <a:spAutoFit/>
          </a:bodyPr>
          <a:lstStyle/>
          <a:p>
            <a:r>
              <a:rPr lang="en-US" sz="1200" dirty="0" smtClean="0"/>
              <a:t>1850</a:t>
            </a:r>
            <a:endParaRPr lang="en-US" sz="1200" dirty="0"/>
          </a:p>
        </p:txBody>
      </p:sp>
      <p:cxnSp>
        <p:nvCxnSpPr>
          <p:cNvPr id="21" name="Straight Connector 20"/>
          <p:cNvCxnSpPr/>
          <p:nvPr/>
        </p:nvCxnSpPr>
        <p:spPr>
          <a:xfrm>
            <a:off x="2743200" y="2667000"/>
            <a:ext cx="4953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2667794" y="2513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590800" y="2057400"/>
            <a:ext cx="685800" cy="276999"/>
          </a:xfrm>
          <a:prstGeom prst="rect">
            <a:avLst/>
          </a:prstGeom>
          <a:noFill/>
        </p:spPr>
        <p:txBody>
          <a:bodyPr wrap="square" rtlCol="0">
            <a:spAutoFit/>
          </a:bodyPr>
          <a:lstStyle/>
          <a:p>
            <a:r>
              <a:rPr lang="en-US" sz="1200" dirty="0" smtClean="0"/>
              <a:t>1989</a:t>
            </a:r>
            <a:endParaRPr lang="en-US" sz="1200" dirty="0"/>
          </a:p>
        </p:txBody>
      </p:sp>
      <p:cxnSp>
        <p:nvCxnSpPr>
          <p:cNvPr id="24" name="Straight Connector 23"/>
          <p:cNvCxnSpPr/>
          <p:nvPr/>
        </p:nvCxnSpPr>
        <p:spPr>
          <a:xfrm rot="5400000">
            <a:off x="7620794" y="2513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543800" y="2057400"/>
            <a:ext cx="609600" cy="276999"/>
          </a:xfrm>
          <a:prstGeom prst="rect">
            <a:avLst/>
          </a:prstGeom>
          <a:noFill/>
        </p:spPr>
        <p:txBody>
          <a:bodyPr wrap="square" rtlCol="0">
            <a:spAutoFit/>
          </a:bodyPr>
          <a:lstStyle/>
          <a:p>
            <a:r>
              <a:rPr lang="en-US" sz="1200" dirty="0" smtClean="0"/>
              <a:t>COP</a:t>
            </a:r>
            <a:endParaRPr lang="en-US" sz="1200" dirty="0"/>
          </a:p>
        </p:txBody>
      </p:sp>
      <p:cxnSp>
        <p:nvCxnSpPr>
          <p:cNvPr id="26" name="Straight Connector 25"/>
          <p:cNvCxnSpPr/>
          <p:nvPr/>
        </p:nvCxnSpPr>
        <p:spPr>
          <a:xfrm rot="16200000" flipV="1">
            <a:off x="7048897" y="2552303"/>
            <a:ext cx="228600" cy="794"/>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7010400" y="2209800"/>
            <a:ext cx="533400" cy="276999"/>
          </a:xfrm>
          <a:prstGeom prst="rect">
            <a:avLst/>
          </a:prstGeom>
          <a:noFill/>
        </p:spPr>
        <p:txBody>
          <a:bodyPr wrap="square" rtlCol="0">
            <a:spAutoFit/>
          </a:bodyPr>
          <a:lstStyle/>
          <a:p>
            <a:r>
              <a:rPr lang="en-US" sz="1200" dirty="0" smtClean="0"/>
              <a:t>LC</a:t>
            </a:r>
            <a:endParaRPr lang="en-US" sz="1200" dirty="0"/>
          </a:p>
        </p:txBody>
      </p:sp>
      <p:cxnSp>
        <p:nvCxnSpPr>
          <p:cNvPr id="28" name="Straight Connector 27"/>
          <p:cNvCxnSpPr/>
          <p:nvPr/>
        </p:nvCxnSpPr>
        <p:spPr>
          <a:xfrm rot="5400000">
            <a:off x="6249194" y="2513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6248400" y="2057400"/>
            <a:ext cx="457200" cy="276999"/>
          </a:xfrm>
          <a:prstGeom prst="rect">
            <a:avLst/>
          </a:prstGeom>
          <a:noFill/>
        </p:spPr>
        <p:txBody>
          <a:bodyPr wrap="square" rtlCol="0">
            <a:spAutoFit/>
          </a:bodyPr>
          <a:lstStyle/>
          <a:p>
            <a:r>
              <a:rPr lang="en-US" sz="1200" dirty="0" smtClean="0"/>
              <a:t>SL</a:t>
            </a:r>
            <a:endParaRPr lang="en-US" sz="1200" dirty="0"/>
          </a:p>
        </p:txBody>
      </p:sp>
      <p:cxnSp>
        <p:nvCxnSpPr>
          <p:cNvPr id="30" name="Straight Connector 29"/>
          <p:cNvCxnSpPr/>
          <p:nvPr/>
        </p:nvCxnSpPr>
        <p:spPr>
          <a:xfrm>
            <a:off x="7696200" y="2667000"/>
            <a:ext cx="685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8230394" y="2513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8153400" y="1905000"/>
            <a:ext cx="685800" cy="461665"/>
          </a:xfrm>
          <a:prstGeom prst="rect">
            <a:avLst/>
          </a:prstGeom>
          <a:noFill/>
        </p:spPr>
        <p:txBody>
          <a:bodyPr wrap="square" rtlCol="0">
            <a:spAutoFit/>
          </a:bodyPr>
          <a:lstStyle/>
          <a:p>
            <a:r>
              <a:rPr lang="en-US" sz="1200" dirty="0" smtClean="0"/>
              <a:t>2</a:t>
            </a:r>
            <a:r>
              <a:rPr lang="en-US" sz="1200" baseline="30000" dirty="0" smtClean="0"/>
              <a:t>nd</a:t>
            </a:r>
            <a:r>
              <a:rPr lang="en-US" sz="1200" dirty="0" smtClean="0"/>
              <a:t> Advent</a:t>
            </a:r>
            <a:endParaRPr lang="en-US" sz="1200" dirty="0"/>
          </a:p>
        </p:txBody>
      </p:sp>
      <p:cxnSp>
        <p:nvCxnSpPr>
          <p:cNvPr id="33" name="Straight Connector 32"/>
          <p:cNvCxnSpPr/>
          <p:nvPr/>
        </p:nvCxnSpPr>
        <p:spPr>
          <a:xfrm rot="5400000">
            <a:off x="2667794" y="2513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rot="19001294">
            <a:off x="-10976" y="560754"/>
            <a:ext cx="1398341" cy="523220"/>
          </a:xfrm>
          <a:prstGeom prst="rect">
            <a:avLst/>
          </a:prstGeom>
          <a:noFill/>
        </p:spPr>
        <p:txBody>
          <a:bodyPr wrap="square" rtlCol="0">
            <a:spAutoFit/>
          </a:bodyPr>
          <a:lstStyle/>
          <a:p>
            <a:r>
              <a:rPr lang="en-US" sz="1400" dirty="0" smtClean="0"/>
              <a:t>Spiritual Gifts Vol. 1</a:t>
            </a:r>
            <a:endParaRPr lang="en-US" sz="1400" dirty="0"/>
          </a:p>
        </p:txBody>
      </p:sp>
      <p:sp>
        <p:nvSpPr>
          <p:cNvPr id="35" name="TextBox 34"/>
          <p:cNvSpPr txBox="1"/>
          <p:nvPr/>
        </p:nvSpPr>
        <p:spPr>
          <a:xfrm>
            <a:off x="0" y="3048000"/>
            <a:ext cx="1524000" cy="276999"/>
          </a:xfrm>
          <a:prstGeom prst="rect">
            <a:avLst/>
          </a:prstGeom>
          <a:noFill/>
        </p:spPr>
        <p:txBody>
          <a:bodyPr wrap="square" rtlCol="0">
            <a:spAutoFit/>
          </a:bodyPr>
          <a:lstStyle/>
          <a:p>
            <a:r>
              <a:rPr lang="en-US" sz="1200" dirty="0" smtClean="0">
                <a:solidFill>
                  <a:srgbClr val="FF0000"/>
                </a:solidFill>
              </a:rPr>
              <a:t>&gt;</a:t>
            </a:r>
            <a:r>
              <a:rPr lang="en-US" sz="1200" dirty="0" smtClean="0"/>
              <a:t> A firm Platform</a:t>
            </a:r>
            <a:endParaRPr lang="en-US" sz="1200" dirty="0"/>
          </a:p>
        </p:txBody>
      </p:sp>
      <p:sp>
        <p:nvSpPr>
          <p:cNvPr id="36" name="TextBox 35"/>
          <p:cNvSpPr txBox="1"/>
          <p:nvPr/>
        </p:nvSpPr>
        <p:spPr>
          <a:xfrm>
            <a:off x="0" y="16764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Advent</a:t>
            </a:r>
            <a:endParaRPr lang="en-US" sz="1200" dirty="0"/>
          </a:p>
        </p:txBody>
      </p:sp>
      <p:sp>
        <p:nvSpPr>
          <p:cNvPr id="37" name="TextBox 36"/>
          <p:cNvSpPr txBox="1"/>
          <p:nvPr/>
        </p:nvSpPr>
        <p:spPr>
          <a:xfrm>
            <a:off x="0" y="1905000"/>
            <a:ext cx="1371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My of In.</a:t>
            </a:r>
            <a:endParaRPr lang="en-US" sz="1200" dirty="0"/>
          </a:p>
        </p:txBody>
      </p:sp>
      <p:sp>
        <p:nvSpPr>
          <p:cNvPr id="38" name="TextBox 37"/>
          <p:cNvSpPr txBox="1"/>
          <p:nvPr/>
        </p:nvSpPr>
        <p:spPr>
          <a:xfrm>
            <a:off x="0" y="23622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William Miller</a:t>
            </a:r>
            <a:endParaRPr lang="en-US" sz="1200" dirty="0"/>
          </a:p>
        </p:txBody>
      </p:sp>
      <p:cxnSp>
        <p:nvCxnSpPr>
          <p:cNvPr id="39" name="Straight Arrow Connector 38"/>
          <p:cNvCxnSpPr/>
          <p:nvPr/>
        </p:nvCxnSpPr>
        <p:spPr>
          <a:xfrm rot="10800000">
            <a:off x="1143000" y="25146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0" y="25908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AM</a:t>
            </a:r>
            <a:endParaRPr lang="en-US" sz="1200" dirty="0"/>
          </a:p>
        </p:txBody>
      </p:sp>
      <p:sp>
        <p:nvSpPr>
          <p:cNvPr id="41" name="TextBox 40"/>
          <p:cNvSpPr txBox="1"/>
          <p:nvPr/>
        </p:nvSpPr>
        <p:spPr>
          <a:xfrm>
            <a:off x="0" y="28194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3</a:t>
            </a:r>
            <a:r>
              <a:rPr lang="en-US" sz="1200" baseline="30000" dirty="0" smtClean="0"/>
              <a:t>rd</a:t>
            </a:r>
            <a:r>
              <a:rPr lang="en-US" sz="1200" dirty="0" smtClean="0"/>
              <a:t> AM</a:t>
            </a:r>
            <a:endParaRPr lang="en-US" sz="1200" dirty="0"/>
          </a:p>
        </p:txBody>
      </p:sp>
      <p:sp>
        <p:nvSpPr>
          <p:cNvPr id="42" name="TextBox 41"/>
          <p:cNvSpPr txBox="1"/>
          <p:nvPr/>
        </p:nvSpPr>
        <p:spPr>
          <a:xfrm>
            <a:off x="0" y="2133600"/>
            <a:ext cx="1676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Reformation</a:t>
            </a:r>
            <a:endParaRPr lang="en-US" sz="1200" dirty="0"/>
          </a:p>
        </p:txBody>
      </p:sp>
      <p:sp>
        <p:nvSpPr>
          <p:cNvPr id="43" name="TextBox 42"/>
          <p:cNvSpPr txBox="1"/>
          <p:nvPr/>
        </p:nvSpPr>
        <p:spPr>
          <a:xfrm>
            <a:off x="0" y="3276600"/>
            <a:ext cx="2286000" cy="276999"/>
          </a:xfrm>
          <a:prstGeom prst="rect">
            <a:avLst/>
          </a:prstGeom>
          <a:noFill/>
        </p:spPr>
        <p:txBody>
          <a:bodyPr wrap="square" rtlCol="0">
            <a:spAutoFit/>
          </a:bodyPr>
          <a:lstStyle/>
          <a:p>
            <a:r>
              <a:rPr lang="en-US" sz="1200" dirty="0" smtClean="0">
                <a:solidFill>
                  <a:srgbClr val="FF0000"/>
                </a:solidFill>
              </a:rPr>
              <a:t>&gt; </a:t>
            </a:r>
            <a:r>
              <a:rPr lang="en-US" sz="1200" dirty="0" smtClean="0"/>
              <a:t>Spiritualism &amp; Covetousness</a:t>
            </a:r>
            <a:endParaRPr lang="en-US" sz="1200" dirty="0"/>
          </a:p>
        </p:txBody>
      </p:sp>
      <p:sp>
        <p:nvSpPr>
          <p:cNvPr id="44" name="TextBox 43"/>
          <p:cNvSpPr txBox="1"/>
          <p:nvPr/>
        </p:nvSpPr>
        <p:spPr>
          <a:xfrm>
            <a:off x="0" y="3505200"/>
            <a:ext cx="1295400" cy="276999"/>
          </a:xfrm>
          <a:prstGeom prst="rect">
            <a:avLst/>
          </a:prstGeom>
          <a:noFill/>
        </p:spPr>
        <p:txBody>
          <a:bodyPr wrap="square" rtlCol="0">
            <a:spAutoFit/>
          </a:bodyPr>
          <a:lstStyle/>
          <a:p>
            <a:r>
              <a:rPr lang="en-US" sz="1200" dirty="0" smtClean="0">
                <a:solidFill>
                  <a:srgbClr val="FF0000"/>
                </a:solidFill>
              </a:rPr>
              <a:t>&gt;</a:t>
            </a:r>
            <a:r>
              <a:rPr lang="en-US" sz="1200" dirty="0" smtClean="0"/>
              <a:t> Sins of Babylon</a:t>
            </a:r>
            <a:endParaRPr lang="en-US" sz="1200" dirty="0"/>
          </a:p>
        </p:txBody>
      </p:sp>
      <p:sp>
        <p:nvSpPr>
          <p:cNvPr id="45" name="TextBox 44"/>
          <p:cNvSpPr txBox="1"/>
          <p:nvPr/>
        </p:nvSpPr>
        <p:spPr>
          <a:xfrm>
            <a:off x="0" y="3733800"/>
            <a:ext cx="914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LC</a:t>
            </a:r>
            <a:endParaRPr lang="en-US" sz="1200" dirty="0"/>
          </a:p>
        </p:txBody>
      </p:sp>
      <p:sp>
        <p:nvSpPr>
          <p:cNvPr id="46" name="TextBox 45"/>
          <p:cNvSpPr txBox="1"/>
          <p:nvPr/>
        </p:nvSpPr>
        <p:spPr>
          <a:xfrm>
            <a:off x="0" y="3962400"/>
            <a:ext cx="1752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3</a:t>
            </a:r>
            <a:r>
              <a:rPr lang="en-US" sz="1200" baseline="30000" dirty="0" smtClean="0"/>
              <a:t>rd</a:t>
            </a:r>
            <a:r>
              <a:rPr lang="en-US" sz="1200" dirty="0" smtClean="0"/>
              <a:t> Mess Closed</a:t>
            </a:r>
            <a:endParaRPr lang="en-US" sz="1200" dirty="0"/>
          </a:p>
        </p:txBody>
      </p:sp>
      <p:sp>
        <p:nvSpPr>
          <p:cNvPr id="47" name="TextBox 46"/>
          <p:cNvSpPr txBox="1"/>
          <p:nvPr/>
        </p:nvSpPr>
        <p:spPr>
          <a:xfrm rot="10800000" flipV="1">
            <a:off x="0" y="4191000"/>
            <a:ext cx="1524000" cy="276999"/>
          </a:xfrm>
          <a:prstGeom prst="rect">
            <a:avLst/>
          </a:prstGeom>
          <a:noFill/>
        </p:spPr>
        <p:txBody>
          <a:bodyPr wrap="square" rtlCol="0">
            <a:spAutoFit/>
          </a:bodyPr>
          <a:lstStyle/>
          <a:p>
            <a:r>
              <a:rPr lang="en-US" sz="1200" dirty="0" smtClean="0">
                <a:solidFill>
                  <a:srgbClr val="FF0000"/>
                </a:solidFill>
              </a:rPr>
              <a:t>&gt;</a:t>
            </a:r>
            <a:r>
              <a:rPr lang="en-US" sz="1200" dirty="0" smtClean="0"/>
              <a:t>The Time of Trouble</a:t>
            </a:r>
            <a:endParaRPr lang="en-US" sz="1200" dirty="0"/>
          </a:p>
        </p:txBody>
      </p:sp>
      <p:sp>
        <p:nvSpPr>
          <p:cNvPr id="48" name="TextBox 47"/>
          <p:cNvSpPr txBox="1"/>
          <p:nvPr/>
        </p:nvSpPr>
        <p:spPr>
          <a:xfrm>
            <a:off x="0" y="4419600"/>
            <a:ext cx="2209800" cy="276999"/>
          </a:xfrm>
          <a:prstGeom prst="rect">
            <a:avLst/>
          </a:prstGeom>
          <a:noFill/>
        </p:spPr>
        <p:txBody>
          <a:bodyPr wrap="square" rtlCol="0">
            <a:spAutoFit/>
          </a:bodyPr>
          <a:lstStyle/>
          <a:p>
            <a:r>
              <a:rPr lang="en-US" sz="1200" dirty="0" smtClean="0">
                <a:solidFill>
                  <a:srgbClr val="FF0000"/>
                </a:solidFill>
              </a:rPr>
              <a:t>&gt; </a:t>
            </a:r>
            <a:r>
              <a:rPr lang="en-US" sz="1200" dirty="0" smtClean="0"/>
              <a:t>Deliverance of the Saints</a:t>
            </a:r>
            <a:endParaRPr lang="en-US" sz="1200" dirty="0"/>
          </a:p>
        </p:txBody>
      </p:sp>
      <p:sp>
        <p:nvSpPr>
          <p:cNvPr id="49" name="TextBox 48"/>
          <p:cNvSpPr txBox="1"/>
          <p:nvPr/>
        </p:nvSpPr>
        <p:spPr>
          <a:xfrm>
            <a:off x="1066800" y="3505200"/>
            <a:ext cx="990600" cy="276999"/>
          </a:xfrm>
          <a:prstGeom prst="rect">
            <a:avLst/>
          </a:prstGeom>
          <a:noFill/>
        </p:spPr>
        <p:txBody>
          <a:bodyPr wrap="square" rtlCol="0">
            <a:spAutoFit/>
          </a:bodyPr>
          <a:lstStyle/>
          <a:p>
            <a:r>
              <a:rPr lang="en-US" sz="1200" dirty="0" smtClean="0"/>
              <a:t>--- EW 273</a:t>
            </a:r>
            <a:endParaRPr lang="en-US" sz="1200" dirty="0"/>
          </a:p>
        </p:txBody>
      </p:sp>
      <p:sp>
        <p:nvSpPr>
          <p:cNvPr id="50" name="TextBox 49"/>
          <p:cNvSpPr txBox="1"/>
          <p:nvPr/>
        </p:nvSpPr>
        <p:spPr>
          <a:xfrm>
            <a:off x="1981200" y="2971800"/>
            <a:ext cx="6934200" cy="3416320"/>
          </a:xfrm>
          <a:prstGeom prst="rect">
            <a:avLst/>
          </a:prstGeom>
          <a:noFill/>
        </p:spPr>
        <p:txBody>
          <a:bodyPr wrap="square" rtlCol="0">
            <a:spAutoFit/>
          </a:bodyPr>
          <a:lstStyle/>
          <a:p>
            <a:r>
              <a:rPr lang="en-US" dirty="0" smtClean="0"/>
              <a:t> She says God’s anger will not cease, and He has caused the land of light to drink the last drops of the cup of His anger until He has rewarded unto Babylon Babble, reward her even as she has rewarded you, double unto her double according to her works in a cup she has filled, filled up to her double. What is Ellen White quoting? Where is she getting those passages from? What chapter? Revelation chapter 18 starting in verse four. Ellen White is quoting directly from Revelation 18. She says I heard another voice from heaven, verse four then come out of her my people and be not partakers of her sins, receive not of her plagues for her sins have reached to Heaven God has remembered her iniquity reward her as she rewarded you, and double unto her double according to her works and the cup she has filled with her double</a:t>
            </a:r>
            <a:endParaRPr lang="en-US" dirty="0"/>
          </a:p>
        </p:txBody>
      </p:sp>
      <p:sp>
        <p:nvSpPr>
          <p:cNvPr id="51" name="Slide Number Placeholder 50"/>
          <p:cNvSpPr>
            <a:spLocks noGrp="1"/>
          </p:cNvSpPr>
          <p:nvPr>
            <p:ph type="sldNum" sz="quarter" idx="12"/>
          </p:nvPr>
        </p:nvSpPr>
        <p:spPr/>
        <p:txBody>
          <a:bodyPr/>
          <a:lstStyle/>
          <a:p>
            <a:fld id="{DDBFD72D-D30C-4596-AA12-6E874EBB7B16}"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2895600" y="1371600"/>
            <a:ext cx="487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2743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667000" y="762000"/>
            <a:ext cx="685800" cy="276999"/>
          </a:xfrm>
          <a:prstGeom prst="rect">
            <a:avLst/>
          </a:prstGeom>
          <a:noFill/>
        </p:spPr>
        <p:txBody>
          <a:bodyPr wrap="square" rtlCol="0">
            <a:spAutoFit/>
          </a:bodyPr>
          <a:lstStyle/>
          <a:p>
            <a:r>
              <a:rPr lang="en-US" sz="1200" dirty="0" smtClean="0"/>
              <a:t>1798</a:t>
            </a:r>
            <a:endParaRPr lang="en-US" sz="1200" dirty="0"/>
          </a:p>
        </p:txBody>
      </p:sp>
      <p:cxnSp>
        <p:nvCxnSpPr>
          <p:cNvPr id="5" name="Straight Connector 4"/>
          <p:cNvCxnSpPr/>
          <p:nvPr/>
        </p:nvCxnSpPr>
        <p:spPr>
          <a:xfrm rot="5400000">
            <a:off x="76207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7543800" y="762000"/>
            <a:ext cx="762000" cy="276999"/>
          </a:xfrm>
          <a:prstGeom prst="rect">
            <a:avLst/>
          </a:prstGeom>
          <a:noFill/>
        </p:spPr>
        <p:txBody>
          <a:bodyPr wrap="square" rtlCol="0">
            <a:spAutoFit/>
          </a:bodyPr>
          <a:lstStyle/>
          <a:p>
            <a:r>
              <a:rPr lang="en-US" sz="1200" dirty="0" smtClean="0"/>
              <a:t>1863</a:t>
            </a:r>
            <a:endParaRPr lang="en-US" sz="1200" dirty="0"/>
          </a:p>
        </p:txBody>
      </p:sp>
      <p:cxnSp>
        <p:nvCxnSpPr>
          <p:cNvPr id="7" name="Straight Connector 6"/>
          <p:cNvCxnSpPr/>
          <p:nvPr/>
        </p:nvCxnSpPr>
        <p:spPr>
          <a:xfrm rot="5400000">
            <a:off x="6782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705600" y="762000"/>
            <a:ext cx="685800" cy="276999"/>
          </a:xfrm>
          <a:prstGeom prst="rect">
            <a:avLst/>
          </a:prstGeom>
          <a:noFill/>
        </p:spPr>
        <p:txBody>
          <a:bodyPr wrap="square" rtlCol="0">
            <a:spAutoFit/>
          </a:bodyPr>
          <a:lstStyle/>
          <a:p>
            <a:r>
              <a:rPr lang="en-US" sz="1200" dirty="0" smtClean="0"/>
              <a:t>1861</a:t>
            </a:r>
            <a:endParaRPr lang="en-US" sz="1200" dirty="0"/>
          </a:p>
        </p:txBody>
      </p:sp>
      <p:cxnSp>
        <p:nvCxnSpPr>
          <p:cNvPr id="9" name="Straight Connector 8"/>
          <p:cNvCxnSpPr/>
          <p:nvPr/>
        </p:nvCxnSpPr>
        <p:spPr>
          <a:xfrm rot="5400000">
            <a:off x="27439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67825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895600" y="457200"/>
            <a:ext cx="403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800600" y="228600"/>
            <a:ext cx="457200" cy="276999"/>
          </a:xfrm>
          <a:prstGeom prst="rect">
            <a:avLst/>
          </a:prstGeom>
          <a:noFill/>
        </p:spPr>
        <p:txBody>
          <a:bodyPr wrap="square" rtlCol="0">
            <a:spAutoFit/>
          </a:bodyPr>
          <a:lstStyle/>
          <a:p>
            <a:r>
              <a:rPr lang="en-US" sz="1200" dirty="0" smtClean="0"/>
              <a:t>63</a:t>
            </a:r>
            <a:endParaRPr lang="en-US" sz="1200" dirty="0"/>
          </a:p>
        </p:txBody>
      </p:sp>
      <p:sp>
        <p:nvSpPr>
          <p:cNvPr id="13" name="TextBox 12"/>
          <p:cNvSpPr txBox="1"/>
          <p:nvPr/>
        </p:nvSpPr>
        <p:spPr>
          <a:xfrm>
            <a:off x="2667000" y="1447800"/>
            <a:ext cx="609600" cy="276999"/>
          </a:xfrm>
          <a:prstGeom prst="rect">
            <a:avLst/>
          </a:prstGeom>
          <a:noFill/>
        </p:spPr>
        <p:txBody>
          <a:bodyPr wrap="square" rtlCol="0">
            <a:spAutoFit/>
          </a:bodyPr>
          <a:lstStyle/>
          <a:p>
            <a:r>
              <a:rPr lang="en-US" sz="1200" dirty="0" smtClean="0">
                <a:solidFill>
                  <a:srgbClr val="FF0000"/>
                </a:solidFill>
              </a:rPr>
              <a:t>Miller</a:t>
            </a:r>
            <a:endParaRPr lang="en-US" sz="1200" dirty="0">
              <a:solidFill>
                <a:srgbClr val="FF0000"/>
              </a:solidFill>
            </a:endParaRPr>
          </a:p>
        </p:txBody>
      </p:sp>
      <p:cxnSp>
        <p:nvCxnSpPr>
          <p:cNvPr id="14" name="Straight Connector 13"/>
          <p:cNvCxnSpPr/>
          <p:nvPr/>
        </p:nvCxnSpPr>
        <p:spPr>
          <a:xfrm rot="5400000">
            <a:off x="3734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657600" y="762000"/>
            <a:ext cx="838200" cy="276999"/>
          </a:xfrm>
          <a:prstGeom prst="rect">
            <a:avLst/>
          </a:prstGeom>
          <a:noFill/>
        </p:spPr>
        <p:txBody>
          <a:bodyPr wrap="square" rtlCol="0">
            <a:spAutoFit/>
          </a:bodyPr>
          <a:lstStyle/>
          <a:p>
            <a:r>
              <a:rPr lang="en-US" sz="1200" dirty="0" smtClean="0"/>
              <a:t>1844</a:t>
            </a:r>
            <a:endParaRPr lang="en-US" sz="1200" dirty="0"/>
          </a:p>
        </p:txBody>
      </p:sp>
      <p:cxnSp>
        <p:nvCxnSpPr>
          <p:cNvPr id="16" name="Straight Connector 15"/>
          <p:cNvCxnSpPr/>
          <p:nvPr/>
        </p:nvCxnSpPr>
        <p:spPr>
          <a:xfrm rot="5400000">
            <a:off x="59443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867400" y="762000"/>
            <a:ext cx="685800" cy="276999"/>
          </a:xfrm>
          <a:prstGeom prst="rect">
            <a:avLst/>
          </a:prstGeom>
          <a:noFill/>
        </p:spPr>
        <p:txBody>
          <a:bodyPr wrap="square" rtlCol="0">
            <a:spAutoFit/>
          </a:bodyPr>
          <a:lstStyle/>
          <a:p>
            <a:r>
              <a:rPr lang="en-US" sz="1200" dirty="0" smtClean="0"/>
              <a:t>1858</a:t>
            </a:r>
            <a:endParaRPr lang="en-US" sz="1200" dirty="0"/>
          </a:p>
        </p:txBody>
      </p:sp>
      <p:sp>
        <p:nvSpPr>
          <p:cNvPr id="18" name="TextBox 17"/>
          <p:cNvSpPr txBox="1"/>
          <p:nvPr/>
        </p:nvSpPr>
        <p:spPr>
          <a:xfrm>
            <a:off x="5791200" y="1447800"/>
            <a:ext cx="685800" cy="276999"/>
          </a:xfrm>
          <a:prstGeom prst="rect">
            <a:avLst/>
          </a:prstGeom>
          <a:noFill/>
        </p:spPr>
        <p:txBody>
          <a:bodyPr wrap="square" rtlCol="0">
            <a:spAutoFit/>
          </a:bodyPr>
          <a:lstStyle/>
          <a:p>
            <a:r>
              <a:rPr lang="en-US" sz="1200" dirty="0" smtClean="0">
                <a:solidFill>
                  <a:srgbClr val="FF0000"/>
                </a:solidFill>
              </a:rPr>
              <a:t>Sp Gifts</a:t>
            </a:r>
            <a:endParaRPr lang="en-US" sz="1200" dirty="0">
              <a:solidFill>
                <a:srgbClr val="FF0000"/>
              </a:solidFill>
            </a:endParaRPr>
          </a:p>
        </p:txBody>
      </p:sp>
      <p:cxnSp>
        <p:nvCxnSpPr>
          <p:cNvPr id="19" name="Straight Connector 18"/>
          <p:cNvCxnSpPr/>
          <p:nvPr/>
        </p:nvCxnSpPr>
        <p:spPr>
          <a:xfrm rot="5400000">
            <a:off x="5029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953000" y="762000"/>
            <a:ext cx="685800" cy="276999"/>
          </a:xfrm>
          <a:prstGeom prst="rect">
            <a:avLst/>
          </a:prstGeom>
          <a:noFill/>
        </p:spPr>
        <p:txBody>
          <a:bodyPr wrap="square" rtlCol="0">
            <a:spAutoFit/>
          </a:bodyPr>
          <a:lstStyle/>
          <a:p>
            <a:r>
              <a:rPr lang="en-US" sz="1200" dirty="0" smtClean="0"/>
              <a:t>1850</a:t>
            </a:r>
            <a:endParaRPr lang="en-US" sz="1200" dirty="0"/>
          </a:p>
        </p:txBody>
      </p:sp>
      <p:cxnSp>
        <p:nvCxnSpPr>
          <p:cNvPr id="21" name="Straight Connector 20"/>
          <p:cNvCxnSpPr/>
          <p:nvPr/>
        </p:nvCxnSpPr>
        <p:spPr>
          <a:xfrm>
            <a:off x="2743200" y="2667000"/>
            <a:ext cx="4953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2667794" y="2513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590800" y="2057400"/>
            <a:ext cx="685800" cy="276999"/>
          </a:xfrm>
          <a:prstGeom prst="rect">
            <a:avLst/>
          </a:prstGeom>
          <a:noFill/>
        </p:spPr>
        <p:txBody>
          <a:bodyPr wrap="square" rtlCol="0">
            <a:spAutoFit/>
          </a:bodyPr>
          <a:lstStyle/>
          <a:p>
            <a:r>
              <a:rPr lang="en-US" sz="1200" dirty="0" smtClean="0"/>
              <a:t>1989</a:t>
            </a:r>
            <a:endParaRPr lang="en-US" sz="1200" dirty="0"/>
          </a:p>
        </p:txBody>
      </p:sp>
      <p:cxnSp>
        <p:nvCxnSpPr>
          <p:cNvPr id="24" name="Straight Connector 23"/>
          <p:cNvCxnSpPr/>
          <p:nvPr/>
        </p:nvCxnSpPr>
        <p:spPr>
          <a:xfrm rot="5400000">
            <a:off x="7620794" y="2513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543800" y="2057400"/>
            <a:ext cx="609600" cy="276999"/>
          </a:xfrm>
          <a:prstGeom prst="rect">
            <a:avLst/>
          </a:prstGeom>
          <a:noFill/>
        </p:spPr>
        <p:txBody>
          <a:bodyPr wrap="square" rtlCol="0">
            <a:spAutoFit/>
          </a:bodyPr>
          <a:lstStyle/>
          <a:p>
            <a:r>
              <a:rPr lang="en-US" sz="1200" dirty="0" smtClean="0"/>
              <a:t>COP</a:t>
            </a:r>
            <a:endParaRPr lang="en-US" sz="1200" dirty="0"/>
          </a:p>
        </p:txBody>
      </p:sp>
      <p:cxnSp>
        <p:nvCxnSpPr>
          <p:cNvPr id="26" name="Straight Connector 25"/>
          <p:cNvCxnSpPr/>
          <p:nvPr/>
        </p:nvCxnSpPr>
        <p:spPr>
          <a:xfrm rot="16200000" flipV="1">
            <a:off x="7048897" y="2552303"/>
            <a:ext cx="228600" cy="794"/>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7010400" y="2209800"/>
            <a:ext cx="533400" cy="276999"/>
          </a:xfrm>
          <a:prstGeom prst="rect">
            <a:avLst/>
          </a:prstGeom>
          <a:noFill/>
        </p:spPr>
        <p:txBody>
          <a:bodyPr wrap="square" rtlCol="0">
            <a:spAutoFit/>
          </a:bodyPr>
          <a:lstStyle/>
          <a:p>
            <a:r>
              <a:rPr lang="en-US" sz="1200" dirty="0" smtClean="0"/>
              <a:t>LC</a:t>
            </a:r>
            <a:endParaRPr lang="en-US" sz="1200" dirty="0"/>
          </a:p>
        </p:txBody>
      </p:sp>
      <p:cxnSp>
        <p:nvCxnSpPr>
          <p:cNvPr id="28" name="Straight Connector 27"/>
          <p:cNvCxnSpPr/>
          <p:nvPr/>
        </p:nvCxnSpPr>
        <p:spPr>
          <a:xfrm rot="5400000">
            <a:off x="6249194" y="2513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6248400" y="2057400"/>
            <a:ext cx="457200" cy="276999"/>
          </a:xfrm>
          <a:prstGeom prst="rect">
            <a:avLst/>
          </a:prstGeom>
          <a:noFill/>
        </p:spPr>
        <p:txBody>
          <a:bodyPr wrap="square" rtlCol="0">
            <a:spAutoFit/>
          </a:bodyPr>
          <a:lstStyle/>
          <a:p>
            <a:r>
              <a:rPr lang="en-US" sz="1200" dirty="0" smtClean="0"/>
              <a:t>SL</a:t>
            </a:r>
            <a:endParaRPr lang="en-US" sz="1200" dirty="0"/>
          </a:p>
        </p:txBody>
      </p:sp>
      <p:cxnSp>
        <p:nvCxnSpPr>
          <p:cNvPr id="30" name="Straight Connector 29"/>
          <p:cNvCxnSpPr/>
          <p:nvPr/>
        </p:nvCxnSpPr>
        <p:spPr>
          <a:xfrm>
            <a:off x="7696200" y="2667000"/>
            <a:ext cx="685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8230394" y="2513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8153400" y="1905000"/>
            <a:ext cx="685800" cy="461665"/>
          </a:xfrm>
          <a:prstGeom prst="rect">
            <a:avLst/>
          </a:prstGeom>
          <a:noFill/>
        </p:spPr>
        <p:txBody>
          <a:bodyPr wrap="square" rtlCol="0">
            <a:spAutoFit/>
          </a:bodyPr>
          <a:lstStyle/>
          <a:p>
            <a:r>
              <a:rPr lang="en-US" sz="1200" dirty="0" smtClean="0"/>
              <a:t>2</a:t>
            </a:r>
            <a:r>
              <a:rPr lang="en-US" sz="1200" baseline="30000" dirty="0" smtClean="0"/>
              <a:t>nd</a:t>
            </a:r>
            <a:r>
              <a:rPr lang="en-US" sz="1200" dirty="0" smtClean="0"/>
              <a:t> Advent</a:t>
            </a:r>
            <a:endParaRPr lang="en-US" sz="1200" dirty="0"/>
          </a:p>
        </p:txBody>
      </p:sp>
      <p:cxnSp>
        <p:nvCxnSpPr>
          <p:cNvPr id="33" name="Straight Connector 32"/>
          <p:cNvCxnSpPr/>
          <p:nvPr/>
        </p:nvCxnSpPr>
        <p:spPr>
          <a:xfrm rot="5400000">
            <a:off x="2667794" y="2513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rot="19001294">
            <a:off x="-10976" y="560754"/>
            <a:ext cx="1398341" cy="523220"/>
          </a:xfrm>
          <a:prstGeom prst="rect">
            <a:avLst/>
          </a:prstGeom>
          <a:noFill/>
        </p:spPr>
        <p:txBody>
          <a:bodyPr wrap="square" rtlCol="0">
            <a:spAutoFit/>
          </a:bodyPr>
          <a:lstStyle/>
          <a:p>
            <a:r>
              <a:rPr lang="en-US" sz="1400" dirty="0" smtClean="0"/>
              <a:t>Spiritual Gifts Vol. 1</a:t>
            </a:r>
            <a:endParaRPr lang="en-US" sz="1400" dirty="0"/>
          </a:p>
        </p:txBody>
      </p:sp>
      <p:sp>
        <p:nvSpPr>
          <p:cNvPr id="35" name="TextBox 34"/>
          <p:cNvSpPr txBox="1"/>
          <p:nvPr/>
        </p:nvSpPr>
        <p:spPr>
          <a:xfrm>
            <a:off x="0" y="3048000"/>
            <a:ext cx="1524000" cy="276999"/>
          </a:xfrm>
          <a:prstGeom prst="rect">
            <a:avLst/>
          </a:prstGeom>
          <a:noFill/>
        </p:spPr>
        <p:txBody>
          <a:bodyPr wrap="square" rtlCol="0">
            <a:spAutoFit/>
          </a:bodyPr>
          <a:lstStyle/>
          <a:p>
            <a:r>
              <a:rPr lang="en-US" sz="1200" dirty="0" smtClean="0">
                <a:solidFill>
                  <a:srgbClr val="FF0000"/>
                </a:solidFill>
              </a:rPr>
              <a:t>&gt;</a:t>
            </a:r>
            <a:r>
              <a:rPr lang="en-US" sz="1200" dirty="0" smtClean="0"/>
              <a:t> A firm Platform</a:t>
            </a:r>
            <a:endParaRPr lang="en-US" sz="1200" dirty="0"/>
          </a:p>
        </p:txBody>
      </p:sp>
      <p:sp>
        <p:nvSpPr>
          <p:cNvPr id="36" name="TextBox 35"/>
          <p:cNvSpPr txBox="1"/>
          <p:nvPr/>
        </p:nvSpPr>
        <p:spPr>
          <a:xfrm>
            <a:off x="0" y="16764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Advent</a:t>
            </a:r>
            <a:endParaRPr lang="en-US" sz="1200" dirty="0"/>
          </a:p>
        </p:txBody>
      </p:sp>
      <p:sp>
        <p:nvSpPr>
          <p:cNvPr id="37" name="TextBox 36"/>
          <p:cNvSpPr txBox="1"/>
          <p:nvPr/>
        </p:nvSpPr>
        <p:spPr>
          <a:xfrm>
            <a:off x="0" y="1905000"/>
            <a:ext cx="1371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My of In.</a:t>
            </a:r>
            <a:endParaRPr lang="en-US" sz="1200" dirty="0"/>
          </a:p>
        </p:txBody>
      </p:sp>
      <p:sp>
        <p:nvSpPr>
          <p:cNvPr id="38" name="TextBox 37"/>
          <p:cNvSpPr txBox="1"/>
          <p:nvPr/>
        </p:nvSpPr>
        <p:spPr>
          <a:xfrm>
            <a:off x="0" y="23622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William Miller</a:t>
            </a:r>
            <a:endParaRPr lang="en-US" sz="1200" dirty="0"/>
          </a:p>
        </p:txBody>
      </p:sp>
      <p:cxnSp>
        <p:nvCxnSpPr>
          <p:cNvPr id="39" name="Straight Arrow Connector 38"/>
          <p:cNvCxnSpPr/>
          <p:nvPr/>
        </p:nvCxnSpPr>
        <p:spPr>
          <a:xfrm rot="10800000">
            <a:off x="1143000" y="25146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0" y="25908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AM</a:t>
            </a:r>
            <a:endParaRPr lang="en-US" sz="1200" dirty="0"/>
          </a:p>
        </p:txBody>
      </p:sp>
      <p:sp>
        <p:nvSpPr>
          <p:cNvPr id="41" name="TextBox 40"/>
          <p:cNvSpPr txBox="1"/>
          <p:nvPr/>
        </p:nvSpPr>
        <p:spPr>
          <a:xfrm>
            <a:off x="0" y="28194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3</a:t>
            </a:r>
            <a:r>
              <a:rPr lang="en-US" sz="1200" baseline="30000" dirty="0" smtClean="0"/>
              <a:t>rd</a:t>
            </a:r>
            <a:r>
              <a:rPr lang="en-US" sz="1200" dirty="0" smtClean="0"/>
              <a:t> AM</a:t>
            </a:r>
            <a:endParaRPr lang="en-US" sz="1200" dirty="0"/>
          </a:p>
        </p:txBody>
      </p:sp>
      <p:sp>
        <p:nvSpPr>
          <p:cNvPr id="42" name="TextBox 41"/>
          <p:cNvSpPr txBox="1"/>
          <p:nvPr/>
        </p:nvSpPr>
        <p:spPr>
          <a:xfrm>
            <a:off x="0" y="2133600"/>
            <a:ext cx="1676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Reformation</a:t>
            </a:r>
            <a:endParaRPr lang="en-US" sz="1200" dirty="0"/>
          </a:p>
        </p:txBody>
      </p:sp>
      <p:sp>
        <p:nvSpPr>
          <p:cNvPr id="43" name="TextBox 42"/>
          <p:cNvSpPr txBox="1"/>
          <p:nvPr/>
        </p:nvSpPr>
        <p:spPr>
          <a:xfrm>
            <a:off x="0" y="3276600"/>
            <a:ext cx="2286000" cy="276999"/>
          </a:xfrm>
          <a:prstGeom prst="rect">
            <a:avLst/>
          </a:prstGeom>
          <a:noFill/>
        </p:spPr>
        <p:txBody>
          <a:bodyPr wrap="square" rtlCol="0">
            <a:spAutoFit/>
          </a:bodyPr>
          <a:lstStyle/>
          <a:p>
            <a:r>
              <a:rPr lang="en-US" sz="1200" dirty="0" smtClean="0">
                <a:solidFill>
                  <a:srgbClr val="FF0000"/>
                </a:solidFill>
              </a:rPr>
              <a:t>&gt; </a:t>
            </a:r>
            <a:r>
              <a:rPr lang="en-US" sz="1200" dirty="0" smtClean="0"/>
              <a:t>Spiritualism &amp; Covetousness</a:t>
            </a:r>
            <a:endParaRPr lang="en-US" sz="1200" dirty="0"/>
          </a:p>
        </p:txBody>
      </p:sp>
      <p:sp>
        <p:nvSpPr>
          <p:cNvPr id="44" name="TextBox 43"/>
          <p:cNvSpPr txBox="1"/>
          <p:nvPr/>
        </p:nvSpPr>
        <p:spPr>
          <a:xfrm>
            <a:off x="0" y="3505200"/>
            <a:ext cx="1295400" cy="276999"/>
          </a:xfrm>
          <a:prstGeom prst="rect">
            <a:avLst/>
          </a:prstGeom>
          <a:noFill/>
        </p:spPr>
        <p:txBody>
          <a:bodyPr wrap="square" rtlCol="0">
            <a:spAutoFit/>
          </a:bodyPr>
          <a:lstStyle/>
          <a:p>
            <a:r>
              <a:rPr lang="en-US" sz="1200" dirty="0" smtClean="0">
                <a:solidFill>
                  <a:srgbClr val="FF0000"/>
                </a:solidFill>
              </a:rPr>
              <a:t>&gt;</a:t>
            </a:r>
            <a:r>
              <a:rPr lang="en-US" sz="1200" dirty="0" smtClean="0"/>
              <a:t> Sins of Babylon</a:t>
            </a:r>
            <a:endParaRPr lang="en-US" sz="1200" dirty="0"/>
          </a:p>
        </p:txBody>
      </p:sp>
      <p:sp>
        <p:nvSpPr>
          <p:cNvPr id="45" name="TextBox 44"/>
          <p:cNvSpPr txBox="1"/>
          <p:nvPr/>
        </p:nvSpPr>
        <p:spPr>
          <a:xfrm>
            <a:off x="0" y="3733800"/>
            <a:ext cx="914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LC</a:t>
            </a:r>
            <a:endParaRPr lang="en-US" sz="1200" dirty="0"/>
          </a:p>
        </p:txBody>
      </p:sp>
      <p:sp>
        <p:nvSpPr>
          <p:cNvPr id="46" name="TextBox 45"/>
          <p:cNvSpPr txBox="1"/>
          <p:nvPr/>
        </p:nvSpPr>
        <p:spPr>
          <a:xfrm>
            <a:off x="0" y="3962400"/>
            <a:ext cx="1752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3</a:t>
            </a:r>
            <a:r>
              <a:rPr lang="en-US" sz="1200" baseline="30000" dirty="0" smtClean="0"/>
              <a:t>rd</a:t>
            </a:r>
            <a:r>
              <a:rPr lang="en-US" sz="1200" dirty="0" smtClean="0"/>
              <a:t> Mess Closed</a:t>
            </a:r>
            <a:endParaRPr lang="en-US" sz="1200" dirty="0"/>
          </a:p>
        </p:txBody>
      </p:sp>
      <p:sp>
        <p:nvSpPr>
          <p:cNvPr id="47" name="TextBox 46"/>
          <p:cNvSpPr txBox="1"/>
          <p:nvPr/>
        </p:nvSpPr>
        <p:spPr>
          <a:xfrm rot="10800000" flipV="1">
            <a:off x="0" y="4191000"/>
            <a:ext cx="1524000" cy="276999"/>
          </a:xfrm>
          <a:prstGeom prst="rect">
            <a:avLst/>
          </a:prstGeom>
          <a:noFill/>
        </p:spPr>
        <p:txBody>
          <a:bodyPr wrap="square" rtlCol="0">
            <a:spAutoFit/>
          </a:bodyPr>
          <a:lstStyle/>
          <a:p>
            <a:r>
              <a:rPr lang="en-US" sz="1200" dirty="0" smtClean="0">
                <a:solidFill>
                  <a:srgbClr val="FF0000"/>
                </a:solidFill>
              </a:rPr>
              <a:t>&gt;</a:t>
            </a:r>
            <a:r>
              <a:rPr lang="en-US" sz="1200" dirty="0" smtClean="0"/>
              <a:t>The Time of Trouble</a:t>
            </a:r>
            <a:endParaRPr lang="en-US" sz="1200" dirty="0"/>
          </a:p>
        </p:txBody>
      </p:sp>
      <p:sp>
        <p:nvSpPr>
          <p:cNvPr id="48" name="TextBox 47"/>
          <p:cNvSpPr txBox="1"/>
          <p:nvPr/>
        </p:nvSpPr>
        <p:spPr>
          <a:xfrm>
            <a:off x="0" y="4419600"/>
            <a:ext cx="2209800" cy="276999"/>
          </a:xfrm>
          <a:prstGeom prst="rect">
            <a:avLst/>
          </a:prstGeom>
          <a:noFill/>
        </p:spPr>
        <p:txBody>
          <a:bodyPr wrap="square" rtlCol="0">
            <a:spAutoFit/>
          </a:bodyPr>
          <a:lstStyle/>
          <a:p>
            <a:r>
              <a:rPr lang="en-US" sz="1200" dirty="0" smtClean="0">
                <a:solidFill>
                  <a:srgbClr val="FF0000"/>
                </a:solidFill>
              </a:rPr>
              <a:t>&gt; </a:t>
            </a:r>
            <a:r>
              <a:rPr lang="en-US" sz="1200" dirty="0" smtClean="0"/>
              <a:t>Deliverance of the Saints</a:t>
            </a:r>
            <a:endParaRPr lang="en-US" sz="1200" dirty="0"/>
          </a:p>
        </p:txBody>
      </p:sp>
      <p:sp>
        <p:nvSpPr>
          <p:cNvPr id="49" name="TextBox 48"/>
          <p:cNvSpPr txBox="1"/>
          <p:nvPr/>
        </p:nvSpPr>
        <p:spPr>
          <a:xfrm>
            <a:off x="1066800" y="3505200"/>
            <a:ext cx="990600" cy="276999"/>
          </a:xfrm>
          <a:prstGeom prst="rect">
            <a:avLst/>
          </a:prstGeom>
          <a:noFill/>
        </p:spPr>
        <p:txBody>
          <a:bodyPr wrap="square" rtlCol="0">
            <a:spAutoFit/>
          </a:bodyPr>
          <a:lstStyle/>
          <a:p>
            <a:r>
              <a:rPr lang="en-US" sz="1200" dirty="0" smtClean="0"/>
              <a:t>--- EW 273</a:t>
            </a:r>
            <a:endParaRPr lang="en-US" sz="1200" dirty="0"/>
          </a:p>
        </p:txBody>
      </p:sp>
      <p:sp>
        <p:nvSpPr>
          <p:cNvPr id="50" name="TextBox 49"/>
          <p:cNvSpPr txBox="1"/>
          <p:nvPr/>
        </p:nvSpPr>
        <p:spPr>
          <a:xfrm>
            <a:off x="6705600" y="1447800"/>
            <a:ext cx="914400" cy="276999"/>
          </a:xfrm>
          <a:prstGeom prst="rect">
            <a:avLst/>
          </a:prstGeom>
          <a:noFill/>
        </p:spPr>
        <p:txBody>
          <a:bodyPr wrap="square" rtlCol="0">
            <a:spAutoFit/>
          </a:bodyPr>
          <a:lstStyle/>
          <a:p>
            <a:r>
              <a:rPr lang="en-US" sz="1200" dirty="0" smtClean="0"/>
              <a:t>judge</a:t>
            </a:r>
            <a:endParaRPr lang="en-US" sz="1200" dirty="0"/>
          </a:p>
        </p:txBody>
      </p:sp>
      <p:sp>
        <p:nvSpPr>
          <p:cNvPr id="51" name="TextBox 50"/>
          <p:cNvSpPr txBox="1"/>
          <p:nvPr/>
        </p:nvSpPr>
        <p:spPr>
          <a:xfrm>
            <a:off x="2362200" y="3429000"/>
            <a:ext cx="6553200" cy="2862322"/>
          </a:xfrm>
          <a:prstGeom prst="rect">
            <a:avLst/>
          </a:prstGeom>
          <a:noFill/>
        </p:spPr>
        <p:txBody>
          <a:bodyPr wrap="square" rtlCol="0">
            <a:spAutoFit/>
          </a:bodyPr>
          <a:lstStyle/>
          <a:p>
            <a:r>
              <a:rPr lang="en-US" sz="2000" dirty="0" smtClean="0"/>
              <a:t>Verse four a call to come out, come out of her my people, Ellen White is giving that verse the history of 1858 saying there is this cup that the nation has been filling, its full and God is going to judge. Can you see how she's building these arguments? There’s a national sin, and Ellen White is saying that sin is filling the cup, where do we see a full cup? In Revelation and who is riding a beast and she's holding a full cup of blood of the Saints we know when that cup is full what’s about to happen to her? Judgments.</a:t>
            </a:r>
            <a:endParaRPr lang="en-US" sz="2000" dirty="0"/>
          </a:p>
        </p:txBody>
      </p:sp>
      <p:sp>
        <p:nvSpPr>
          <p:cNvPr id="52" name="Slide Number Placeholder 51"/>
          <p:cNvSpPr>
            <a:spLocks noGrp="1"/>
          </p:cNvSpPr>
          <p:nvPr>
            <p:ph type="sldNum" sz="quarter" idx="12"/>
          </p:nvPr>
        </p:nvSpPr>
        <p:spPr/>
        <p:txBody>
          <a:bodyPr/>
          <a:lstStyle/>
          <a:p>
            <a:fld id="{DDBFD72D-D30C-4596-AA12-6E874EBB7B16}"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2895600" y="1371600"/>
            <a:ext cx="487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2743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667000" y="762000"/>
            <a:ext cx="685800" cy="276999"/>
          </a:xfrm>
          <a:prstGeom prst="rect">
            <a:avLst/>
          </a:prstGeom>
          <a:noFill/>
        </p:spPr>
        <p:txBody>
          <a:bodyPr wrap="square" rtlCol="0">
            <a:spAutoFit/>
          </a:bodyPr>
          <a:lstStyle/>
          <a:p>
            <a:r>
              <a:rPr lang="en-US" sz="1200" dirty="0" smtClean="0"/>
              <a:t>1798</a:t>
            </a:r>
            <a:endParaRPr lang="en-US" sz="1200" dirty="0"/>
          </a:p>
        </p:txBody>
      </p:sp>
      <p:cxnSp>
        <p:nvCxnSpPr>
          <p:cNvPr id="5" name="Straight Connector 4"/>
          <p:cNvCxnSpPr/>
          <p:nvPr/>
        </p:nvCxnSpPr>
        <p:spPr>
          <a:xfrm rot="5400000">
            <a:off x="76207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7543800" y="762000"/>
            <a:ext cx="762000" cy="276999"/>
          </a:xfrm>
          <a:prstGeom prst="rect">
            <a:avLst/>
          </a:prstGeom>
          <a:noFill/>
        </p:spPr>
        <p:txBody>
          <a:bodyPr wrap="square" rtlCol="0">
            <a:spAutoFit/>
          </a:bodyPr>
          <a:lstStyle/>
          <a:p>
            <a:r>
              <a:rPr lang="en-US" sz="1200" dirty="0" smtClean="0"/>
              <a:t>1863</a:t>
            </a:r>
            <a:endParaRPr lang="en-US" sz="1200" dirty="0"/>
          </a:p>
        </p:txBody>
      </p:sp>
      <p:cxnSp>
        <p:nvCxnSpPr>
          <p:cNvPr id="7" name="Straight Connector 6"/>
          <p:cNvCxnSpPr/>
          <p:nvPr/>
        </p:nvCxnSpPr>
        <p:spPr>
          <a:xfrm rot="5400000">
            <a:off x="6782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705600" y="762000"/>
            <a:ext cx="685800" cy="276999"/>
          </a:xfrm>
          <a:prstGeom prst="rect">
            <a:avLst/>
          </a:prstGeom>
          <a:noFill/>
        </p:spPr>
        <p:txBody>
          <a:bodyPr wrap="square" rtlCol="0">
            <a:spAutoFit/>
          </a:bodyPr>
          <a:lstStyle/>
          <a:p>
            <a:r>
              <a:rPr lang="en-US" sz="1200" dirty="0" smtClean="0"/>
              <a:t>1861</a:t>
            </a:r>
            <a:endParaRPr lang="en-US" sz="1200" dirty="0"/>
          </a:p>
        </p:txBody>
      </p:sp>
      <p:cxnSp>
        <p:nvCxnSpPr>
          <p:cNvPr id="9" name="Straight Connector 8"/>
          <p:cNvCxnSpPr/>
          <p:nvPr/>
        </p:nvCxnSpPr>
        <p:spPr>
          <a:xfrm rot="5400000">
            <a:off x="27439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67825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895600" y="457200"/>
            <a:ext cx="403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800600" y="228600"/>
            <a:ext cx="457200" cy="276999"/>
          </a:xfrm>
          <a:prstGeom prst="rect">
            <a:avLst/>
          </a:prstGeom>
          <a:noFill/>
        </p:spPr>
        <p:txBody>
          <a:bodyPr wrap="square" rtlCol="0">
            <a:spAutoFit/>
          </a:bodyPr>
          <a:lstStyle/>
          <a:p>
            <a:r>
              <a:rPr lang="en-US" sz="1200" dirty="0" smtClean="0"/>
              <a:t>63</a:t>
            </a:r>
            <a:endParaRPr lang="en-US" sz="1200" dirty="0"/>
          </a:p>
        </p:txBody>
      </p:sp>
      <p:sp>
        <p:nvSpPr>
          <p:cNvPr id="13" name="TextBox 12"/>
          <p:cNvSpPr txBox="1"/>
          <p:nvPr/>
        </p:nvSpPr>
        <p:spPr>
          <a:xfrm>
            <a:off x="2667000" y="1447800"/>
            <a:ext cx="609600" cy="276999"/>
          </a:xfrm>
          <a:prstGeom prst="rect">
            <a:avLst/>
          </a:prstGeom>
          <a:noFill/>
        </p:spPr>
        <p:txBody>
          <a:bodyPr wrap="square" rtlCol="0">
            <a:spAutoFit/>
          </a:bodyPr>
          <a:lstStyle/>
          <a:p>
            <a:r>
              <a:rPr lang="en-US" sz="1200" dirty="0" smtClean="0">
                <a:solidFill>
                  <a:srgbClr val="FF0000"/>
                </a:solidFill>
              </a:rPr>
              <a:t>Miller</a:t>
            </a:r>
            <a:endParaRPr lang="en-US" sz="1200" dirty="0">
              <a:solidFill>
                <a:srgbClr val="FF0000"/>
              </a:solidFill>
            </a:endParaRPr>
          </a:p>
        </p:txBody>
      </p:sp>
      <p:cxnSp>
        <p:nvCxnSpPr>
          <p:cNvPr id="14" name="Straight Connector 13"/>
          <p:cNvCxnSpPr/>
          <p:nvPr/>
        </p:nvCxnSpPr>
        <p:spPr>
          <a:xfrm rot="5400000">
            <a:off x="3734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657600" y="762000"/>
            <a:ext cx="838200" cy="276999"/>
          </a:xfrm>
          <a:prstGeom prst="rect">
            <a:avLst/>
          </a:prstGeom>
          <a:noFill/>
        </p:spPr>
        <p:txBody>
          <a:bodyPr wrap="square" rtlCol="0">
            <a:spAutoFit/>
          </a:bodyPr>
          <a:lstStyle/>
          <a:p>
            <a:r>
              <a:rPr lang="en-US" sz="1200" dirty="0" smtClean="0"/>
              <a:t>1844</a:t>
            </a:r>
            <a:endParaRPr lang="en-US" sz="1200" dirty="0"/>
          </a:p>
        </p:txBody>
      </p:sp>
      <p:cxnSp>
        <p:nvCxnSpPr>
          <p:cNvPr id="16" name="Straight Connector 15"/>
          <p:cNvCxnSpPr/>
          <p:nvPr/>
        </p:nvCxnSpPr>
        <p:spPr>
          <a:xfrm rot="5400000">
            <a:off x="59443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867400" y="762000"/>
            <a:ext cx="685800" cy="276999"/>
          </a:xfrm>
          <a:prstGeom prst="rect">
            <a:avLst/>
          </a:prstGeom>
          <a:noFill/>
        </p:spPr>
        <p:txBody>
          <a:bodyPr wrap="square" rtlCol="0">
            <a:spAutoFit/>
          </a:bodyPr>
          <a:lstStyle/>
          <a:p>
            <a:r>
              <a:rPr lang="en-US" sz="1200" dirty="0" smtClean="0"/>
              <a:t>1858</a:t>
            </a:r>
            <a:endParaRPr lang="en-US" sz="1200" dirty="0"/>
          </a:p>
        </p:txBody>
      </p:sp>
      <p:sp>
        <p:nvSpPr>
          <p:cNvPr id="18" name="TextBox 17"/>
          <p:cNvSpPr txBox="1"/>
          <p:nvPr/>
        </p:nvSpPr>
        <p:spPr>
          <a:xfrm>
            <a:off x="5791200" y="1447800"/>
            <a:ext cx="685800" cy="276999"/>
          </a:xfrm>
          <a:prstGeom prst="rect">
            <a:avLst/>
          </a:prstGeom>
          <a:noFill/>
        </p:spPr>
        <p:txBody>
          <a:bodyPr wrap="square" rtlCol="0">
            <a:spAutoFit/>
          </a:bodyPr>
          <a:lstStyle/>
          <a:p>
            <a:r>
              <a:rPr lang="en-US" sz="1200" dirty="0" smtClean="0">
                <a:solidFill>
                  <a:srgbClr val="FF0000"/>
                </a:solidFill>
              </a:rPr>
              <a:t>Sp Gifts</a:t>
            </a:r>
            <a:endParaRPr lang="en-US" sz="1200" dirty="0">
              <a:solidFill>
                <a:srgbClr val="FF0000"/>
              </a:solidFill>
            </a:endParaRPr>
          </a:p>
        </p:txBody>
      </p:sp>
      <p:cxnSp>
        <p:nvCxnSpPr>
          <p:cNvPr id="19" name="Straight Connector 18"/>
          <p:cNvCxnSpPr/>
          <p:nvPr/>
        </p:nvCxnSpPr>
        <p:spPr>
          <a:xfrm rot="5400000">
            <a:off x="5029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953000" y="762000"/>
            <a:ext cx="685800" cy="276999"/>
          </a:xfrm>
          <a:prstGeom prst="rect">
            <a:avLst/>
          </a:prstGeom>
          <a:noFill/>
        </p:spPr>
        <p:txBody>
          <a:bodyPr wrap="square" rtlCol="0">
            <a:spAutoFit/>
          </a:bodyPr>
          <a:lstStyle/>
          <a:p>
            <a:r>
              <a:rPr lang="en-US" sz="1200" dirty="0" smtClean="0"/>
              <a:t>1850</a:t>
            </a:r>
            <a:endParaRPr lang="en-US" sz="1200" dirty="0"/>
          </a:p>
        </p:txBody>
      </p:sp>
      <p:cxnSp>
        <p:nvCxnSpPr>
          <p:cNvPr id="21" name="Straight Connector 20"/>
          <p:cNvCxnSpPr/>
          <p:nvPr/>
        </p:nvCxnSpPr>
        <p:spPr>
          <a:xfrm>
            <a:off x="2743200" y="2667000"/>
            <a:ext cx="4953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2667794" y="2513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590800" y="2057400"/>
            <a:ext cx="685800" cy="276999"/>
          </a:xfrm>
          <a:prstGeom prst="rect">
            <a:avLst/>
          </a:prstGeom>
          <a:noFill/>
        </p:spPr>
        <p:txBody>
          <a:bodyPr wrap="square" rtlCol="0">
            <a:spAutoFit/>
          </a:bodyPr>
          <a:lstStyle/>
          <a:p>
            <a:r>
              <a:rPr lang="en-US" sz="1200" dirty="0" smtClean="0"/>
              <a:t>1989</a:t>
            </a:r>
            <a:endParaRPr lang="en-US" sz="1200" dirty="0"/>
          </a:p>
        </p:txBody>
      </p:sp>
      <p:cxnSp>
        <p:nvCxnSpPr>
          <p:cNvPr id="24" name="Straight Connector 23"/>
          <p:cNvCxnSpPr/>
          <p:nvPr/>
        </p:nvCxnSpPr>
        <p:spPr>
          <a:xfrm rot="5400000">
            <a:off x="7620794" y="2513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543800" y="2057400"/>
            <a:ext cx="609600" cy="276999"/>
          </a:xfrm>
          <a:prstGeom prst="rect">
            <a:avLst/>
          </a:prstGeom>
          <a:noFill/>
        </p:spPr>
        <p:txBody>
          <a:bodyPr wrap="square" rtlCol="0">
            <a:spAutoFit/>
          </a:bodyPr>
          <a:lstStyle/>
          <a:p>
            <a:r>
              <a:rPr lang="en-US" sz="1200" dirty="0" smtClean="0"/>
              <a:t>COP</a:t>
            </a:r>
            <a:endParaRPr lang="en-US" sz="1200" dirty="0"/>
          </a:p>
        </p:txBody>
      </p:sp>
      <p:cxnSp>
        <p:nvCxnSpPr>
          <p:cNvPr id="26" name="Straight Connector 25"/>
          <p:cNvCxnSpPr/>
          <p:nvPr/>
        </p:nvCxnSpPr>
        <p:spPr>
          <a:xfrm rot="16200000" flipV="1">
            <a:off x="7048897" y="2552303"/>
            <a:ext cx="228600" cy="794"/>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7010400" y="2209800"/>
            <a:ext cx="533400" cy="276999"/>
          </a:xfrm>
          <a:prstGeom prst="rect">
            <a:avLst/>
          </a:prstGeom>
          <a:noFill/>
        </p:spPr>
        <p:txBody>
          <a:bodyPr wrap="square" rtlCol="0">
            <a:spAutoFit/>
          </a:bodyPr>
          <a:lstStyle/>
          <a:p>
            <a:r>
              <a:rPr lang="en-US" sz="1200" dirty="0" smtClean="0"/>
              <a:t>LC</a:t>
            </a:r>
            <a:endParaRPr lang="en-US" sz="1200" dirty="0"/>
          </a:p>
        </p:txBody>
      </p:sp>
      <p:cxnSp>
        <p:nvCxnSpPr>
          <p:cNvPr id="28" name="Straight Connector 27"/>
          <p:cNvCxnSpPr/>
          <p:nvPr/>
        </p:nvCxnSpPr>
        <p:spPr>
          <a:xfrm rot="5400000">
            <a:off x="6249194" y="2513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6248400" y="2057400"/>
            <a:ext cx="457200" cy="276999"/>
          </a:xfrm>
          <a:prstGeom prst="rect">
            <a:avLst/>
          </a:prstGeom>
          <a:noFill/>
        </p:spPr>
        <p:txBody>
          <a:bodyPr wrap="square" rtlCol="0">
            <a:spAutoFit/>
          </a:bodyPr>
          <a:lstStyle/>
          <a:p>
            <a:r>
              <a:rPr lang="en-US" sz="1200" dirty="0" smtClean="0"/>
              <a:t>SL</a:t>
            </a:r>
            <a:endParaRPr lang="en-US" sz="1200" dirty="0"/>
          </a:p>
        </p:txBody>
      </p:sp>
      <p:cxnSp>
        <p:nvCxnSpPr>
          <p:cNvPr id="30" name="Straight Connector 29"/>
          <p:cNvCxnSpPr/>
          <p:nvPr/>
        </p:nvCxnSpPr>
        <p:spPr>
          <a:xfrm>
            <a:off x="7696200" y="2667000"/>
            <a:ext cx="685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8230394" y="2513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8153400" y="1905000"/>
            <a:ext cx="685800" cy="461665"/>
          </a:xfrm>
          <a:prstGeom prst="rect">
            <a:avLst/>
          </a:prstGeom>
          <a:noFill/>
        </p:spPr>
        <p:txBody>
          <a:bodyPr wrap="square" rtlCol="0">
            <a:spAutoFit/>
          </a:bodyPr>
          <a:lstStyle/>
          <a:p>
            <a:r>
              <a:rPr lang="en-US" sz="1200" dirty="0" smtClean="0"/>
              <a:t>2</a:t>
            </a:r>
            <a:r>
              <a:rPr lang="en-US" sz="1200" baseline="30000" dirty="0" smtClean="0"/>
              <a:t>nd</a:t>
            </a:r>
            <a:r>
              <a:rPr lang="en-US" sz="1200" dirty="0" smtClean="0"/>
              <a:t> Advent</a:t>
            </a:r>
            <a:endParaRPr lang="en-US" sz="1200" dirty="0"/>
          </a:p>
        </p:txBody>
      </p:sp>
      <p:cxnSp>
        <p:nvCxnSpPr>
          <p:cNvPr id="33" name="Straight Connector 32"/>
          <p:cNvCxnSpPr/>
          <p:nvPr/>
        </p:nvCxnSpPr>
        <p:spPr>
          <a:xfrm rot="5400000">
            <a:off x="2667794" y="2513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rot="19001294">
            <a:off x="-10976" y="560754"/>
            <a:ext cx="1398341" cy="523220"/>
          </a:xfrm>
          <a:prstGeom prst="rect">
            <a:avLst/>
          </a:prstGeom>
          <a:noFill/>
        </p:spPr>
        <p:txBody>
          <a:bodyPr wrap="square" rtlCol="0">
            <a:spAutoFit/>
          </a:bodyPr>
          <a:lstStyle/>
          <a:p>
            <a:r>
              <a:rPr lang="en-US" sz="1400" dirty="0" smtClean="0"/>
              <a:t>Spiritual Gifts Vol. 1</a:t>
            </a:r>
            <a:endParaRPr lang="en-US" sz="1400" dirty="0"/>
          </a:p>
        </p:txBody>
      </p:sp>
      <p:sp>
        <p:nvSpPr>
          <p:cNvPr id="35" name="TextBox 34"/>
          <p:cNvSpPr txBox="1"/>
          <p:nvPr/>
        </p:nvSpPr>
        <p:spPr>
          <a:xfrm>
            <a:off x="0" y="3048000"/>
            <a:ext cx="1524000" cy="276999"/>
          </a:xfrm>
          <a:prstGeom prst="rect">
            <a:avLst/>
          </a:prstGeom>
          <a:noFill/>
        </p:spPr>
        <p:txBody>
          <a:bodyPr wrap="square" rtlCol="0">
            <a:spAutoFit/>
          </a:bodyPr>
          <a:lstStyle/>
          <a:p>
            <a:r>
              <a:rPr lang="en-US" sz="1200" dirty="0" smtClean="0">
                <a:solidFill>
                  <a:srgbClr val="FF0000"/>
                </a:solidFill>
              </a:rPr>
              <a:t>&gt;</a:t>
            </a:r>
            <a:r>
              <a:rPr lang="en-US" sz="1200" dirty="0" smtClean="0"/>
              <a:t> A firm Platform</a:t>
            </a:r>
            <a:endParaRPr lang="en-US" sz="1200" dirty="0"/>
          </a:p>
        </p:txBody>
      </p:sp>
      <p:sp>
        <p:nvSpPr>
          <p:cNvPr id="36" name="TextBox 35"/>
          <p:cNvSpPr txBox="1"/>
          <p:nvPr/>
        </p:nvSpPr>
        <p:spPr>
          <a:xfrm>
            <a:off x="0" y="16764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Advent</a:t>
            </a:r>
            <a:endParaRPr lang="en-US" sz="1200" dirty="0"/>
          </a:p>
        </p:txBody>
      </p:sp>
      <p:sp>
        <p:nvSpPr>
          <p:cNvPr id="37" name="TextBox 36"/>
          <p:cNvSpPr txBox="1"/>
          <p:nvPr/>
        </p:nvSpPr>
        <p:spPr>
          <a:xfrm>
            <a:off x="0" y="1905000"/>
            <a:ext cx="1371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My of In.</a:t>
            </a:r>
            <a:endParaRPr lang="en-US" sz="1200" dirty="0"/>
          </a:p>
        </p:txBody>
      </p:sp>
      <p:sp>
        <p:nvSpPr>
          <p:cNvPr id="38" name="TextBox 37"/>
          <p:cNvSpPr txBox="1"/>
          <p:nvPr/>
        </p:nvSpPr>
        <p:spPr>
          <a:xfrm>
            <a:off x="0" y="23622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William Miller</a:t>
            </a:r>
            <a:endParaRPr lang="en-US" sz="1200" dirty="0"/>
          </a:p>
        </p:txBody>
      </p:sp>
      <p:cxnSp>
        <p:nvCxnSpPr>
          <p:cNvPr id="39" name="Straight Arrow Connector 38"/>
          <p:cNvCxnSpPr/>
          <p:nvPr/>
        </p:nvCxnSpPr>
        <p:spPr>
          <a:xfrm rot="10800000">
            <a:off x="1143000" y="25146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0" y="25908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AM</a:t>
            </a:r>
            <a:endParaRPr lang="en-US" sz="1200" dirty="0"/>
          </a:p>
        </p:txBody>
      </p:sp>
      <p:sp>
        <p:nvSpPr>
          <p:cNvPr id="41" name="TextBox 40"/>
          <p:cNvSpPr txBox="1"/>
          <p:nvPr/>
        </p:nvSpPr>
        <p:spPr>
          <a:xfrm>
            <a:off x="0" y="28194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3</a:t>
            </a:r>
            <a:r>
              <a:rPr lang="en-US" sz="1200" baseline="30000" dirty="0" smtClean="0"/>
              <a:t>rd</a:t>
            </a:r>
            <a:r>
              <a:rPr lang="en-US" sz="1200" dirty="0" smtClean="0"/>
              <a:t> AM</a:t>
            </a:r>
            <a:endParaRPr lang="en-US" sz="1200" dirty="0"/>
          </a:p>
        </p:txBody>
      </p:sp>
      <p:sp>
        <p:nvSpPr>
          <p:cNvPr id="42" name="TextBox 41"/>
          <p:cNvSpPr txBox="1"/>
          <p:nvPr/>
        </p:nvSpPr>
        <p:spPr>
          <a:xfrm>
            <a:off x="0" y="2133600"/>
            <a:ext cx="1676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Reformation</a:t>
            </a:r>
            <a:endParaRPr lang="en-US" sz="1200" dirty="0"/>
          </a:p>
        </p:txBody>
      </p:sp>
      <p:sp>
        <p:nvSpPr>
          <p:cNvPr id="43" name="TextBox 42"/>
          <p:cNvSpPr txBox="1"/>
          <p:nvPr/>
        </p:nvSpPr>
        <p:spPr>
          <a:xfrm>
            <a:off x="0" y="3276600"/>
            <a:ext cx="2286000" cy="276999"/>
          </a:xfrm>
          <a:prstGeom prst="rect">
            <a:avLst/>
          </a:prstGeom>
          <a:noFill/>
        </p:spPr>
        <p:txBody>
          <a:bodyPr wrap="square" rtlCol="0">
            <a:spAutoFit/>
          </a:bodyPr>
          <a:lstStyle/>
          <a:p>
            <a:r>
              <a:rPr lang="en-US" sz="1200" dirty="0" smtClean="0">
                <a:solidFill>
                  <a:srgbClr val="FF0000"/>
                </a:solidFill>
              </a:rPr>
              <a:t>&gt; </a:t>
            </a:r>
            <a:r>
              <a:rPr lang="en-US" sz="1200" dirty="0" smtClean="0"/>
              <a:t>Spiritualism &amp; Covetousness</a:t>
            </a:r>
            <a:endParaRPr lang="en-US" sz="1200" dirty="0"/>
          </a:p>
        </p:txBody>
      </p:sp>
      <p:sp>
        <p:nvSpPr>
          <p:cNvPr id="44" name="TextBox 43"/>
          <p:cNvSpPr txBox="1"/>
          <p:nvPr/>
        </p:nvSpPr>
        <p:spPr>
          <a:xfrm>
            <a:off x="0" y="3505200"/>
            <a:ext cx="1295400" cy="276999"/>
          </a:xfrm>
          <a:prstGeom prst="rect">
            <a:avLst/>
          </a:prstGeom>
          <a:noFill/>
        </p:spPr>
        <p:txBody>
          <a:bodyPr wrap="square" rtlCol="0">
            <a:spAutoFit/>
          </a:bodyPr>
          <a:lstStyle/>
          <a:p>
            <a:r>
              <a:rPr lang="en-US" sz="1200" dirty="0" smtClean="0">
                <a:solidFill>
                  <a:srgbClr val="FF0000"/>
                </a:solidFill>
              </a:rPr>
              <a:t>&gt;</a:t>
            </a:r>
            <a:r>
              <a:rPr lang="en-US" sz="1200" dirty="0" smtClean="0"/>
              <a:t> Sins of Babylon</a:t>
            </a:r>
            <a:endParaRPr lang="en-US" sz="1200" dirty="0"/>
          </a:p>
        </p:txBody>
      </p:sp>
      <p:sp>
        <p:nvSpPr>
          <p:cNvPr id="45" name="TextBox 44"/>
          <p:cNvSpPr txBox="1"/>
          <p:nvPr/>
        </p:nvSpPr>
        <p:spPr>
          <a:xfrm>
            <a:off x="0" y="3733800"/>
            <a:ext cx="914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LC</a:t>
            </a:r>
            <a:endParaRPr lang="en-US" sz="1200" dirty="0"/>
          </a:p>
        </p:txBody>
      </p:sp>
      <p:sp>
        <p:nvSpPr>
          <p:cNvPr id="46" name="TextBox 45"/>
          <p:cNvSpPr txBox="1"/>
          <p:nvPr/>
        </p:nvSpPr>
        <p:spPr>
          <a:xfrm>
            <a:off x="0" y="3962400"/>
            <a:ext cx="1752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3</a:t>
            </a:r>
            <a:r>
              <a:rPr lang="en-US" sz="1200" baseline="30000" dirty="0" smtClean="0"/>
              <a:t>rd</a:t>
            </a:r>
            <a:r>
              <a:rPr lang="en-US" sz="1200" dirty="0" smtClean="0"/>
              <a:t> Mess Closed</a:t>
            </a:r>
            <a:endParaRPr lang="en-US" sz="1200" dirty="0"/>
          </a:p>
        </p:txBody>
      </p:sp>
      <p:sp>
        <p:nvSpPr>
          <p:cNvPr id="47" name="TextBox 46"/>
          <p:cNvSpPr txBox="1"/>
          <p:nvPr/>
        </p:nvSpPr>
        <p:spPr>
          <a:xfrm rot="10800000" flipV="1">
            <a:off x="0" y="4191000"/>
            <a:ext cx="1524000" cy="276999"/>
          </a:xfrm>
          <a:prstGeom prst="rect">
            <a:avLst/>
          </a:prstGeom>
          <a:noFill/>
        </p:spPr>
        <p:txBody>
          <a:bodyPr wrap="square" rtlCol="0">
            <a:spAutoFit/>
          </a:bodyPr>
          <a:lstStyle/>
          <a:p>
            <a:r>
              <a:rPr lang="en-US" sz="1200" dirty="0" smtClean="0">
                <a:solidFill>
                  <a:srgbClr val="FF0000"/>
                </a:solidFill>
              </a:rPr>
              <a:t>&gt;</a:t>
            </a:r>
            <a:r>
              <a:rPr lang="en-US" sz="1200" dirty="0" smtClean="0"/>
              <a:t>The Time of Trouble</a:t>
            </a:r>
            <a:endParaRPr lang="en-US" sz="1200" dirty="0"/>
          </a:p>
        </p:txBody>
      </p:sp>
      <p:sp>
        <p:nvSpPr>
          <p:cNvPr id="48" name="TextBox 47"/>
          <p:cNvSpPr txBox="1"/>
          <p:nvPr/>
        </p:nvSpPr>
        <p:spPr>
          <a:xfrm>
            <a:off x="0" y="4419600"/>
            <a:ext cx="2209800" cy="276999"/>
          </a:xfrm>
          <a:prstGeom prst="rect">
            <a:avLst/>
          </a:prstGeom>
          <a:noFill/>
        </p:spPr>
        <p:txBody>
          <a:bodyPr wrap="square" rtlCol="0">
            <a:spAutoFit/>
          </a:bodyPr>
          <a:lstStyle/>
          <a:p>
            <a:r>
              <a:rPr lang="en-US" sz="1200" dirty="0" smtClean="0">
                <a:solidFill>
                  <a:srgbClr val="FF0000"/>
                </a:solidFill>
              </a:rPr>
              <a:t>&gt; </a:t>
            </a:r>
            <a:r>
              <a:rPr lang="en-US" sz="1200" dirty="0" smtClean="0"/>
              <a:t>Deliverance of the Saints</a:t>
            </a:r>
            <a:endParaRPr lang="en-US" sz="1200" dirty="0"/>
          </a:p>
        </p:txBody>
      </p:sp>
      <p:sp>
        <p:nvSpPr>
          <p:cNvPr id="49" name="TextBox 48"/>
          <p:cNvSpPr txBox="1"/>
          <p:nvPr/>
        </p:nvSpPr>
        <p:spPr>
          <a:xfrm>
            <a:off x="1066800" y="3505200"/>
            <a:ext cx="990600" cy="276999"/>
          </a:xfrm>
          <a:prstGeom prst="rect">
            <a:avLst/>
          </a:prstGeom>
          <a:noFill/>
        </p:spPr>
        <p:txBody>
          <a:bodyPr wrap="square" rtlCol="0">
            <a:spAutoFit/>
          </a:bodyPr>
          <a:lstStyle/>
          <a:p>
            <a:r>
              <a:rPr lang="en-US" sz="1200" dirty="0" smtClean="0"/>
              <a:t>--- EW 273</a:t>
            </a:r>
            <a:endParaRPr lang="en-US" sz="1200" dirty="0"/>
          </a:p>
        </p:txBody>
      </p:sp>
      <p:sp>
        <p:nvSpPr>
          <p:cNvPr id="50" name="TextBox 49"/>
          <p:cNvSpPr txBox="1"/>
          <p:nvPr/>
        </p:nvSpPr>
        <p:spPr>
          <a:xfrm>
            <a:off x="6705600" y="1447800"/>
            <a:ext cx="914400" cy="276999"/>
          </a:xfrm>
          <a:prstGeom prst="rect">
            <a:avLst/>
          </a:prstGeom>
          <a:noFill/>
        </p:spPr>
        <p:txBody>
          <a:bodyPr wrap="square" rtlCol="0">
            <a:spAutoFit/>
          </a:bodyPr>
          <a:lstStyle/>
          <a:p>
            <a:r>
              <a:rPr lang="en-US" sz="1200" dirty="0" smtClean="0"/>
              <a:t>judge</a:t>
            </a:r>
            <a:endParaRPr lang="en-US" sz="1200" dirty="0"/>
          </a:p>
        </p:txBody>
      </p:sp>
      <p:sp>
        <p:nvSpPr>
          <p:cNvPr id="51" name="TextBox 50"/>
          <p:cNvSpPr txBox="1"/>
          <p:nvPr/>
        </p:nvSpPr>
        <p:spPr>
          <a:xfrm>
            <a:off x="2514600" y="3733800"/>
            <a:ext cx="5943600" cy="1938992"/>
          </a:xfrm>
          <a:prstGeom prst="rect">
            <a:avLst/>
          </a:prstGeom>
          <a:noFill/>
        </p:spPr>
        <p:txBody>
          <a:bodyPr wrap="square" rtlCol="0">
            <a:spAutoFit/>
          </a:bodyPr>
          <a:lstStyle/>
          <a:p>
            <a:r>
              <a:rPr lang="en-US" sz="2000" dirty="0" smtClean="0"/>
              <a:t> So we know that America is about to face judgment. Remember Ellen White is laying out not just a story about slavery she’s laying it out as a reform line at the end of the world. This is the executive judgment of the third angel. This is the sin of Babylon that's going to lead them into the time of trouble.</a:t>
            </a:r>
            <a:endParaRPr lang="en-US" sz="2000" dirty="0"/>
          </a:p>
        </p:txBody>
      </p:sp>
      <p:sp>
        <p:nvSpPr>
          <p:cNvPr id="52" name="Slide Number Placeholder 51"/>
          <p:cNvSpPr>
            <a:spLocks noGrp="1"/>
          </p:cNvSpPr>
          <p:nvPr>
            <p:ph type="sldNum" sz="quarter" idx="12"/>
          </p:nvPr>
        </p:nvSpPr>
        <p:spPr/>
        <p:txBody>
          <a:bodyPr/>
          <a:lstStyle/>
          <a:p>
            <a:fld id="{DDBFD72D-D30C-4596-AA12-6E874EBB7B16}"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2895600" y="1371600"/>
            <a:ext cx="487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2743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667000" y="762000"/>
            <a:ext cx="685800" cy="276999"/>
          </a:xfrm>
          <a:prstGeom prst="rect">
            <a:avLst/>
          </a:prstGeom>
          <a:noFill/>
        </p:spPr>
        <p:txBody>
          <a:bodyPr wrap="square" rtlCol="0">
            <a:spAutoFit/>
          </a:bodyPr>
          <a:lstStyle/>
          <a:p>
            <a:r>
              <a:rPr lang="en-US" sz="1200" dirty="0" smtClean="0"/>
              <a:t>1798</a:t>
            </a:r>
            <a:endParaRPr lang="en-US" sz="1200" dirty="0"/>
          </a:p>
        </p:txBody>
      </p:sp>
      <p:cxnSp>
        <p:nvCxnSpPr>
          <p:cNvPr id="5" name="Straight Connector 4"/>
          <p:cNvCxnSpPr/>
          <p:nvPr/>
        </p:nvCxnSpPr>
        <p:spPr>
          <a:xfrm rot="5400000">
            <a:off x="76207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7543800" y="762000"/>
            <a:ext cx="762000" cy="276999"/>
          </a:xfrm>
          <a:prstGeom prst="rect">
            <a:avLst/>
          </a:prstGeom>
          <a:noFill/>
        </p:spPr>
        <p:txBody>
          <a:bodyPr wrap="square" rtlCol="0">
            <a:spAutoFit/>
          </a:bodyPr>
          <a:lstStyle/>
          <a:p>
            <a:r>
              <a:rPr lang="en-US" sz="1200" dirty="0" smtClean="0"/>
              <a:t>1863</a:t>
            </a:r>
            <a:endParaRPr lang="en-US" sz="1200" dirty="0"/>
          </a:p>
        </p:txBody>
      </p:sp>
      <p:cxnSp>
        <p:nvCxnSpPr>
          <p:cNvPr id="7" name="Straight Connector 6"/>
          <p:cNvCxnSpPr/>
          <p:nvPr/>
        </p:nvCxnSpPr>
        <p:spPr>
          <a:xfrm rot="5400000">
            <a:off x="6782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705600" y="762000"/>
            <a:ext cx="685800" cy="276999"/>
          </a:xfrm>
          <a:prstGeom prst="rect">
            <a:avLst/>
          </a:prstGeom>
          <a:noFill/>
        </p:spPr>
        <p:txBody>
          <a:bodyPr wrap="square" rtlCol="0">
            <a:spAutoFit/>
          </a:bodyPr>
          <a:lstStyle/>
          <a:p>
            <a:r>
              <a:rPr lang="en-US" sz="1200" dirty="0" smtClean="0"/>
              <a:t>1861</a:t>
            </a:r>
            <a:endParaRPr lang="en-US" sz="1200" dirty="0"/>
          </a:p>
        </p:txBody>
      </p:sp>
      <p:cxnSp>
        <p:nvCxnSpPr>
          <p:cNvPr id="9" name="Straight Connector 8"/>
          <p:cNvCxnSpPr/>
          <p:nvPr/>
        </p:nvCxnSpPr>
        <p:spPr>
          <a:xfrm rot="5400000">
            <a:off x="27439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67825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895600" y="457200"/>
            <a:ext cx="403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800600" y="228600"/>
            <a:ext cx="457200" cy="276999"/>
          </a:xfrm>
          <a:prstGeom prst="rect">
            <a:avLst/>
          </a:prstGeom>
          <a:noFill/>
        </p:spPr>
        <p:txBody>
          <a:bodyPr wrap="square" rtlCol="0">
            <a:spAutoFit/>
          </a:bodyPr>
          <a:lstStyle/>
          <a:p>
            <a:r>
              <a:rPr lang="en-US" sz="1200" dirty="0" smtClean="0"/>
              <a:t>63</a:t>
            </a:r>
            <a:endParaRPr lang="en-US" sz="1200" dirty="0"/>
          </a:p>
        </p:txBody>
      </p:sp>
      <p:sp>
        <p:nvSpPr>
          <p:cNvPr id="13" name="TextBox 12"/>
          <p:cNvSpPr txBox="1"/>
          <p:nvPr/>
        </p:nvSpPr>
        <p:spPr>
          <a:xfrm>
            <a:off x="2667000" y="1447800"/>
            <a:ext cx="609600" cy="276999"/>
          </a:xfrm>
          <a:prstGeom prst="rect">
            <a:avLst/>
          </a:prstGeom>
          <a:noFill/>
        </p:spPr>
        <p:txBody>
          <a:bodyPr wrap="square" rtlCol="0">
            <a:spAutoFit/>
          </a:bodyPr>
          <a:lstStyle/>
          <a:p>
            <a:r>
              <a:rPr lang="en-US" sz="1200" dirty="0" smtClean="0">
                <a:solidFill>
                  <a:srgbClr val="FF0000"/>
                </a:solidFill>
              </a:rPr>
              <a:t>Miller</a:t>
            </a:r>
            <a:endParaRPr lang="en-US" sz="1200" dirty="0">
              <a:solidFill>
                <a:srgbClr val="FF0000"/>
              </a:solidFill>
            </a:endParaRPr>
          </a:p>
        </p:txBody>
      </p:sp>
      <p:cxnSp>
        <p:nvCxnSpPr>
          <p:cNvPr id="14" name="Straight Connector 13"/>
          <p:cNvCxnSpPr/>
          <p:nvPr/>
        </p:nvCxnSpPr>
        <p:spPr>
          <a:xfrm rot="5400000">
            <a:off x="3734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657600" y="762000"/>
            <a:ext cx="838200" cy="276999"/>
          </a:xfrm>
          <a:prstGeom prst="rect">
            <a:avLst/>
          </a:prstGeom>
          <a:noFill/>
        </p:spPr>
        <p:txBody>
          <a:bodyPr wrap="square" rtlCol="0">
            <a:spAutoFit/>
          </a:bodyPr>
          <a:lstStyle/>
          <a:p>
            <a:r>
              <a:rPr lang="en-US" sz="1200" dirty="0" smtClean="0"/>
              <a:t>1844</a:t>
            </a:r>
            <a:endParaRPr lang="en-US" sz="1200" dirty="0"/>
          </a:p>
        </p:txBody>
      </p:sp>
      <p:cxnSp>
        <p:nvCxnSpPr>
          <p:cNvPr id="16" name="Straight Connector 15"/>
          <p:cNvCxnSpPr/>
          <p:nvPr/>
        </p:nvCxnSpPr>
        <p:spPr>
          <a:xfrm rot="5400000">
            <a:off x="59443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867400" y="762000"/>
            <a:ext cx="685800" cy="276999"/>
          </a:xfrm>
          <a:prstGeom prst="rect">
            <a:avLst/>
          </a:prstGeom>
          <a:noFill/>
        </p:spPr>
        <p:txBody>
          <a:bodyPr wrap="square" rtlCol="0">
            <a:spAutoFit/>
          </a:bodyPr>
          <a:lstStyle/>
          <a:p>
            <a:r>
              <a:rPr lang="en-US" sz="1200" dirty="0" smtClean="0"/>
              <a:t>1858</a:t>
            </a:r>
            <a:endParaRPr lang="en-US" sz="1200" dirty="0"/>
          </a:p>
        </p:txBody>
      </p:sp>
      <p:sp>
        <p:nvSpPr>
          <p:cNvPr id="18" name="TextBox 17"/>
          <p:cNvSpPr txBox="1"/>
          <p:nvPr/>
        </p:nvSpPr>
        <p:spPr>
          <a:xfrm>
            <a:off x="5791200" y="1447800"/>
            <a:ext cx="685800" cy="276999"/>
          </a:xfrm>
          <a:prstGeom prst="rect">
            <a:avLst/>
          </a:prstGeom>
          <a:noFill/>
        </p:spPr>
        <p:txBody>
          <a:bodyPr wrap="square" rtlCol="0">
            <a:spAutoFit/>
          </a:bodyPr>
          <a:lstStyle/>
          <a:p>
            <a:r>
              <a:rPr lang="en-US" sz="1200" dirty="0" smtClean="0">
                <a:solidFill>
                  <a:srgbClr val="FF0000"/>
                </a:solidFill>
              </a:rPr>
              <a:t>Sp Gifts</a:t>
            </a:r>
            <a:endParaRPr lang="en-US" sz="1200" dirty="0">
              <a:solidFill>
                <a:srgbClr val="FF0000"/>
              </a:solidFill>
            </a:endParaRPr>
          </a:p>
        </p:txBody>
      </p:sp>
      <p:cxnSp>
        <p:nvCxnSpPr>
          <p:cNvPr id="19" name="Straight Connector 18"/>
          <p:cNvCxnSpPr/>
          <p:nvPr/>
        </p:nvCxnSpPr>
        <p:spPr>
          <a:xfrm rot="5400000">
            <a:off x="5029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953000" y="762000"/>
            <a:ext cx="685800" cy="276999"/>
          </a:xfrm>
          <a:prstGeom prst="rect">
            <a:avLst/>
          </a:prstGeom>
          <a:noFill/>
        </p:spPr>
        <p:txBody>
          <a:bodyPr wrap="square" rtlCol="0">
            <a:spAutoFit/>
          </a:bodyPr>
          <a:lstStyle/>
          <a:p>
            <a:r>
              <a:rPr lang="en-US" sz="1200" dirty="0" smtClean="0"/>
              <a:t>1850</a:t>
            </a:r>
            <a:endParaRPr lang="en-US" sz="1200" dirty="0"/>
          </a:p>
        </p:txBody>
      </p:sp>
      <p:cxnSp>
        <p:nvCxnSpPr>
          <p:cNvPr id="21" name="Straight Connector 20"/>
          <p:cNvCxnSpPr/>
          <p:nvPr/>
        </p:nvCxnSpPr>
        <p:spPr>
          <a:xfrm>
            <a:off x="2743200" y="2667000"/>
            <a:ext cx="4953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2667794" y="2513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590800" y="2057400"/>
            <a:ext cx="685800" cy="276999"/>
          </a:xfrm>
          <a:prstGeom prst="rect">
            <a:avLst/>
          </a:prstGeom>
          <a:noFill/>
        </p:spPr>
        <p:txBody>
          <a:bodyPr wrap="square" rtlCol="0">
            <a:spAutoFit/>
          </a:bodyPr>
          <a:lstStyle/>
          <a:p>
            <a:r>
              <a:rPr lang="en-US" sz="1200" dirty="0" smtClean="0"/>
              <a:t>1989</a:t>
            </a:r>
            <a:endParaRPr lang="en-US" sz="1200" dirty="0"/>
          </a:p>
        </p:txBody>
      </p:sp>
      <p:cxnSp>
        <p:nvCxnSpPr>
          <p:cNvPr id="24" name="Straight Connector 23"/>
          <p:cNvCxnSpPr/>
          <p:nvPr/>
        </p:nvCxnSpPr>
        <p:spPr>
          <a:xfrm rot="5400000">
            <a:off x="7620794" y="2513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543800" y="2057400"/>
            <a:ext cx="609600" cy="276999"/>
          </a:xfrm>
          <a:prstGeom prst="rect">
            <a:avLst/>
          </a:prstGeom>
          <a:noFill/>
        </p:spPr>
        <p:txBody>
          <a:bodyPr wrap="square" rtlCol="0">
            <a:spAutoFit/>
          </a:bodyPr>
          <a:lstStyle/>
          <a:p>
            <a:r>
              <a:rPr lang="en-US" sz="1200" dirty="0" smtClean="0"/>
              <a:t>COP</a:t>
            </a:r>
            <a:endParaRPr lang="en-US" sz="1200" dirty="0"/>
          </a:p>
        </p:txBody>
      </p:sp>
      <p:cxnSp>
        <p:nvCxnSpPr>
          <p:cNvPr id="26" name="Straight Connector 25"/>
          <p:cNvCxnSpPr/>
          <p:nvPr/>
        </p:nvCxnSpPr>
        <p:spPr>
          <a:xfrm rot="16200000" flipV="1">
            <a:off x="7048897" y="2552303"/>
            <a:ext cx="228600" cy="794"/>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7010400" y="2209800"/>
            <a:ext cx="533400" cy="276999"/>
          </a:xfrm>
          <a:prstGeom prst="rect">
            <a:avLst/>
          </a:prstGeom>
          <a:noFill/>
        </p:spPr>
        <p:txBody>
          <a:bodyPr wrap="square" rtlCol="0">
            <a:spAutoFit/>
          </a:bodyPr>
          <a:lstStyle/>
          <a:p>
            <a:r>
              <a:rPr lang="en-US" sz="1200" dirty="0" smtClean="0"/>
              <a:t>LC</a:t>
            </a:r>
            <a:endParaRPr lang="en-US" sz="1200" dirty="0"/>
          </a:p>
        </p:txBody>
      </p:sp>
      <p:cxnSp>
        <p:nvCxnSpPr>
          <p:cNvPr id="28" name="Straight Connector 27"/>
          <p:cNvCxnSpPr/>
          <p:nvPr/>
        </p:nvCxnSpPr>
        <p:spPr>
          <a:xfrm rot="5400000">
            <a:off x="6249194" y="2513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6248400" y="2057400"/>
            <a:ext cx="457200" cy="276999"/>
          </a:xfrm>
          <a:prstGeom prst="rect">
            <a:avLst/>
          </a:prstGeom>
          <a:noFill/>
        </p:spPr>
        <p:txBody>
          <a:bodyPr wrap="square" rtlCol="0">
            <a:spAutoFit/>
          </a:bodyPr>
          <a:lstStyle/>
          <a:p>
            <a:r>
              <a:rPr lang="en-US" sz="1200" dirty="0" smtClean="0"/>
              <a:t>SL</a:t>
            </a:r>
            <a:endParaRPr lang="en-US" sz="1200" dirty="0"/>
          </a:p>
        </p:txBody>
      </p:sp>
      <p:cxnSp>
        <p:nvCxnSpPr>
          <p:cNvPr id="30" name="Straight Connector 29"/>
          <p:cNvCxnSpPr/>
          <p:nvPr/>
        </p:nvCxnSpPr>
        <p:spPr>
          <a:xfrm>
            <a:off x="7696200" y="2667000"/>
            <a:ext cx="685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8230394" y="2513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8153400" y="1905000"/>
            <a:ext cx="685800" cy="461665"/>
          </a:xfrm>
          <a:prstGeom prst="rect">
            <a:avLst/>
          </a:prstGeom>
          <a:noFill/>
        </p:spPr>
        <p:txBody>
          <a:bodyPr wrap="square" rtlCol="0">
            <a:spAutoFit/>
          </a:bodyPr>
          <a:lstStyle/>
          <a:p>
            <a:r>
              <a:rPr lang="en-US" sz="1200" dirty="0" smtClean="0"/>
              <a:t>2</a:t>
            </a:r>
            <a:r>
              <a:rPr lang="en-US" sz="1200" baseline="30000" dirty="0" smtClean="0"/>
              <a:t>nd</a:t>
            </a:r>
            <a:r>
              <a:rPr lang="en-US" sz="1200" dirty="0" smtClean="0"/>
              <a:t> Advent</a:t>
            </a:r>
            <a:endParaRPr lang="en-US" sz="1200" dirty="0"/>
          </a:p>
        </p:txBody>
      </p:sp>
      <p:cxnSp>
        <p:nvCxnSpPr>
          <p:cNvPr id="33" name="Straight Connector 32"/>
          <p:cNvCxnSpPr/>
          <p:nvPr/>
        </p:nvCxnSpPr>
        <p:spPr>
          <a:xfrm rot="5400000">
            <a:off x="2667794" y="2513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rot="19001294">
            <a:off x="-10976" y="560754"/>
            <a:ext cx="1398341" cy="523220"/>
          </a:xfrm>
          <a:prstGeom prst="rect">
            <a:avLst/>
          </a:prstGeom>
          <a:noFill/>
        </p:spPr>
        <p:txBody>
          <a:bodyPr wrap="square" rtlCol="0">
            <a:spAutoFit/>
          </a:bodyPr>
          <a:lstStyle/>
          <a:p>
            <a:r>
              <a:rPr lang="en-US" sz="1400" dirty="0" smtClean="0"/>
              <a:t>Spiritual Gifts Vol. 1</a:t>
            </a:r>
            <a:endParaRPr lang="en-US" sz="1400" dirty="0"/>
          </a:p>
        </p:txBody>
      </p:sp>
      <p:sp>
        <p:nvSpPr>
          <p:cNvPr id="35" name="TextBox 34"/>
          <p:cNvSpPr txBox="1"/>
          <p:nvPr/>
        </p:nvSpPr>
        <p:spPr>
          <a:xfrm>
            <a:off x="0" y="3048000"/>
            <a:ext cx="1524000" cy="276999"/>
          </a:xfrm>
          <a:prstGeom prst="rect">
            <a:avLst/>
          </a:prstGeom>
          <a:noFill/>
        </p:spPr>
        <p:txBody>
          <a:bodyPr wrap="square" rtlCol="0">
            <a:spAutoFit/>
          </a:bodyPr>
          <a:lstStyle/>
          <a:p>
            <a:r>
              <a:rPr lang="en-US" sz="1200" dirty="0" smtClean="0">
                <a:solidFill>
                  <a:srgbClr val="FF0000"/>
                </a:solidFill>
              </a:rPr>
              <a:t>&gt;</a:t>
            </a:r>
            <a:r>
              <a:rPr lang="en-US" sz="1200" dirty="0" smtClean="0"/>
              <a:t> A firm Platform</a:t>
            </a:r>
            <a:endParaRPr lang="en-US" sz="1200" dirty="0"/>
          </a:p>
        </p:txBody>
      </p:sp>
      <p:sp>
        <p:nvSpPr>
          <p:cNvPr id="36" name="TextBox 35"/>
          <p:cNvSpPr txBox="1"/>
          <p:nvPr/>
        </p:nvSpPr>
        <p:spPr>
          <a:xfrm>
            <a:off x="0" y="16764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Advent</a:t>
            </a:r>
            <a:endParaRPr lang="en-US" sz="1200" dirty="0"/>
          </a:p>
        </p:txBody>
      </p:sp>
      <p:sp>
        <p:nvSpPr>
          <p:cNvPr id="37" name="TextBox 36"/>
          <p:cNvSpPr txBox="1"/>
          <p:nvPr/>
        </p:nvSpPr>
        <p:spPr>
          <a:xfrm>
            <a:off x="0" y="1905000"/>
            <a:ext cx="1371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My of In.</a:t>
            </a:r>
            <a:endParaRPr lang="en-US" sz="1200" dirty="0"/>
          </a:p>
        </p:txBody>
      </p:sp>
      <p:sp>
        <p:nvSpPr>
          <p:cNvPr id="38" name="TextBox 37"/>
          <p:cNvSpPr txBox="1"/>
          <p:nvPr/>
        </p:nvSpPr>
        <p:spPr>
          <a:xfrm>
            <a:off x="0" y="23622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William Miller</a:t>
            </a:r>
            <a:endParaRPr lang="en-US" sz="1200" dirty="0"/>
          </a:p>
        </p:txBody>
      </p:sp>
      <p:cxnSp>
        <p:nvCxnSpPr>
          <p:cNvPr id="39" name="Straight Arrow Connector 38"/>
          <p:cNvCxnSpPr/>
          <p:nvPr/>
        </p:nvCxnSpPr>
        <p:spPr>
          <a:xfrm rot="10800000">
            <a:off x="1143000" y="25146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0" y="25908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AM</a:t>
            </a:r>
            <a:endParaRPr lang="en-US" sz="1200" dirty="0"/>
          </a:p>
        </p:txBody>
      </p:sp>
      <p:sp>
        <p:nvSpPr>
          <p:cNvPr id="41" name="TextBox 40"/>
          <p:cNvSpPr txBox="1"/>
          <p:nvPr/>
        </p:nvSpPr>
        <p:spPr>
          <a:xfrm>
            <a:off x="0" y="28194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3</a:t>
            </a:r>
            <a:r>
              <a:rPr lang="en-US" sz="1200" baseline="30000" dirty="0" smtClean="0"/>
              <a:t>rd</a:t>
            </a:r>
            <a:r>
              <a:rPr lang="en-US" sz="1200" dirty="0" smtClean="0"/>
              <a:t> AM</a:t>
            </a:r>
            <a:endParaRPr lang="en-US" sz="1200" dirty="0"/>
          </a:p>
        </p:txBody>
      </p:sp>
      <p:sp>
        <p:nvSpPr>
          <p:cNvPr id="42" name="TextBox 41"/>
          <p:cNvSpPr txBox="1"/>
          <p:nvPr/>
        </p:nvSpPr>
        <p:spPr>
          <a:xfrm>
            <a:off x="0" y="2133600"/>
            <a:ext cx="1676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Reformation</a:t>
            </a:r>
            <a:endParaRPr lang="en-US" sz="1200" dirty="0"/>
          </a:p>
        </p:txBody>
      </p:sp>
      <p:sp>
        <p:nvSpPr>
          <p:cNvPr id="43" name="TextBox 42"/>
          <p:cNvSpPr txBox="1"/>
          <p:nvPr/>
        </p:nvSpPr>
        <p:spPr>
          <a:xfrm>
            <a:off x="0" y="3276600"/>
            <a:ext cx="2286000" cy="276999"/>
          </a:xfrm>
          <a:prstGeom prst="rect">
            <a:avLst/>
          </a:prstGeom>
          <a:noFill/>
        </p:spPr>
        <p:txBody>
          <a:bodyPr wrap="square" rtlCol="0">
            <a:spAutoFit/>
          </a:bodyPr>
          <a:lstStyle/>
          <a:p>
            <a:r>
              <a:rPr lang="en-US" sz="1200" dirty="0" smtClean="0">
                <a:solidFill>
                  <a:srgbClr val="FF0000"/>
                </a:solidFill>
              </a:rPr>
              <a:t>&gt; </a:t>
            </a:r>
            <a:r>
              <a:rPr lang="en-US" sz="1200" dirty="0" smtClean="0"/>
              <a:t>Spiritualism &amp; Covetousness</a:t>
            </a:r>
            <a:endParaRPr lang="en-US" sz="1200" dirty="0"/>
          </a:p>
        </p:txBody>
      </p:sp>
      <p:sp>
        <p:nvSpPr>
          <p:cNvPr id="44" name="TextBox 43"/>
          <p:cNvSpPr txBox="1"/>
          <p:nvPr/>
        </p:nvSpPr>
        <p:spPr>
          <a:xfrm>
            <a:off x="0" y="3505200"/>
            <a:ext cx="1295400" cy="276999"/>
          </a:xfrm>
          <a:prstGeom prst="rect">
            <a:avLst/>
          </a:prstGeom>
          <a:noFill/>
        </p:spPr>
        <p:txBody>
          <a:bodyPr wrap="square" rtlCol="0">
            <a:spAutoFit/>
          </a:bodyPr>
          <a:lstStyle/>
          <a:p>
            <a:r>
              <a:rPr lang="en-US" sz="1200" dirty="0" smtClean="0">
                <a:solidFill>
                  <a:srgbClr val="FF0000"/>
                </a:solidFill>
              </a:rPr>
              <a:t>&gt;</a:t>
            </a:r>
            <a:r>
              <a:rPr lang="en-US" sz="1200" dirty="0" smtClean="0"/>
              <a:t> Sins of Babylon</a:t>
            </a:r>
            <a:endParaRPr lang="en-US" sz="1200" dirty="0"/>
          </a:p>
        </p:txBody>
      </p:sp>
      <p:sp>
        <p:nvSpPr>
          <p:cNvPr id="45" name="TextBox 44"/>
          <p:cNvSpPr txBox="1"/>
          <p:nvPr/>
        </p:nvSpPr>
        <p:spPr>
          <a:xfrm>
            <a:off x="0" y="3733800"/>
            <a:ext cx="914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LC</a:t>
            </a:r>
            <a:endParaRPr lang="en-US" sz="1200" dirty="0"/>
          </a:p>
        </p:txBody>
      </p:sp>
      <p:sp>
        <p:nvSpPr>
          <p:cNvPr id="46" name="TextBox 45"/>
          <p:cNvSpPr txBox="1"/>
          <p:nvPr/>
        </p:nvSpPr>
        <p:spPr>
          <a:xfrm>
            <a:off x="0" y="3962400"/>
            <a:ext cx="1752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3</a:t>
            </a:r>
            <a:r>
              <a:rPr lang="en-US" sz="1200" baseline="30000" dirty="0" smtClean="0"/>
              <a:t>rd</a:t>
            </a:r>
            <a:r>
              <a:rPr lang="en-US" sz="1200" dirty="0" smtClean="0"/>
              <a:t> Mess Closed</a:t>
            </a:r>
            <a:endParaRPr lang="en-US" sz="1200" dirty="0"/>
          </a:p>
        </p:txBody>
      </p:sp>
      <p:sp>
        <p:nvSpPr>
          <p:cNvPr id="47" name="TextBox 46"/>
          <p:cNvSpPr txBox="1"/>
          <p:nvPr/>
        </p:nvSpPr>
        <p:spPr>
          <a:xfrm rot="10800000" flipV="1">
            <a:off x="0" y="4191000"/>
            <a:ext cx="1524000" cy="276999"/>
          </a:xfrm>
          <a:prstGeom prst="rect">
            <a:avLst/>
          </a:prstGeom>
          <a:noFill/>
        </p:spPr>
        <p:txBody>
          <a:bodyPr wrap="square" rtlCol="0">
            <a:spAutoFit/>
          </a:bodyPr>
          <a:lstStyle/>
          <a:p>
            <a:r>
              <a:rPr lang="en-US" sz="1200" dirty="0" smtClean="0">
                <a:solidFill>
                  <a:srgbClr val="FF0000"/>
                </a:solidFill>
              </a:rPr>
              <a:t>&gt;</a:t>
            </a:r>
            <a:r>
              <a:rPr lang="en-US" sz="1200" dirty="0" smtClean="0"/>
              <a:t>The Time of Trouble</a:t>
            </a:r>
            <a:endParaRPr lang="en-US" sz="1200" dirty="0"/>
          </a:p>
        </p:txBody>
      </p:sp>
      <p:sp>
        <p:nvSpPr>
          <p:cNvPr id="48" name="TextBox 47"/>
          <p:cNvSpPr txBox="1"/>
          <p:nvPr/>
        </p:nvSpPr>
        <p:spPr>
          <a:xfrm>
            <a:off x="0" y="4419600"/>
            <a:ext cx="2209800" cy="276999"/>
          </a:xfrm>
          <a:prstGeom prst="rect">
            <a:avLst/>
          </a:prstGeom>
          <a:noFill/>
        </p:spPr>
        <p:txBody>
          <a:bodyPr wrap="square" rtlCol="0">
            <a:spAutoFit/>
          </a:bodyPr>
          <a:lstStyle/>
          <a:p>
            <a:r>
              <a:rPr lang="en-US" sz="1200" dirty="0" smtClean="0">
                <a:solidFill>
                  <a:srgbClr val="FF0000"/>
                </a:solidFill>
              </a:rPr>
              <a:t>&gt; </a:t>
            </a:r>
            <a:r>
              <a:rPr lang="en-US" sz="1200" dirty="0" smtClean="0"/>
              <a:t>Deliverance of the Saints</a:t>
            </a:r>
            <a:endParaRPr lang="en-US" sz="1200" dirty="0"/>
          </a:p>
        </p:txBody>
      </p:sp>
      <p:sp>
        <p:nvSpPr>
          <p:cNvPr id="49" name="TextBox 48"/>
          <p:cNvSpPr txBox="1"/>
          <p:nvPr/>
        </p:nvSpPr>
        <p:spPr>
          <a:xfrm>
            <a:off x="1066800" y="3505200"/>
            <a:ext cx="990600" cy="276999"/>
          </a:xfrm>
          <a:prstGeom prst="rect">
            <a:avLst/>
          </a:prstGeom>
          <a:noFill/>
        </p:spPr>
        <p:txBody>
          <a:bodyPr wrap="square" rtlCol="0">
            <a:spAutoFit/>
          </a:bodyPr>
          <a:lstStyle/>
          <a:p>
            <a:r>
              <a:rPr lang="en-US" sz="1200" dirty="0" smtClean="0"/>
              <a:t>--- EW 273</a:t>
            </a:r>
            <a:endParaRPr lang="en-US" sz="1200" dirty="0"/>
          </a:p>
        </p:txBody>
      </p:sp>
      <p:sp>
        <p:nvSpPr>
          <p:cNvPr id="50" name="TextBox 49"/>
          <p:cNvSpPr txBox="1"/>
          <p:nvPr/>
        </p:nvSpPr>
        <p:spPr>
          <a:xfrm>
            <a:off x="6705600" y="1447800"/>
            <a:ext cx="914400" cy="276999"/>
          </a:xfrm>
          <a:prstGeom prst="rect">
            <a:avLst/>
          </a:prstGeom>
          <a:noFill/>
        </p:spPr>
        <p:txBody>
          <a:bodyPr wrap="square" rtlCol="0">
            <a:spAutoFit/>
          </a:bodyPr>
          <a:lstStyle/>
          <a:p>
            <a:r>
              <a:rPr lang="en-US" sz="1200" dirty="0" smtClean="0"/>
              <a:t>judge</a:t>
            </a:r>
            <a:endParaRPr lang="en-US" sz="1200" dirty="0"/>
          </a:p>
        </p:txBody>
      </p:sp>
      <p:sp>
        <p:nvSpPr>
          <p:cNvPr id="51" name="TextBox 50"/>
          <p:cNvSpPr txBox="1"/>
          <p:nvPr/>
        </p:nvSpPr>
        <p:spPr>
          <a:xfrm>
            <a:off x="4800600" y="1371600"/>
            <a:ext cx="990600" cy="461665"/>
          </a:xfrm>
          <a:prstGeom prst="rect">
            <a:avLst/>
          </a:prstGeom>
          <a:noFill/>
        </p:spPr>
        <p:txBody>
          <a:bodyPr wrap="square" rtlCol="0">
            <a:spAutoFit/>
          </a:bodyPr>
          <a:lstStyle/>
          <a:p>
            <a:r>
              <a:rPr lang="en-US" sz="1200" dirty="0" smtClean="0"/>
              <a:t>Fugitive Slave Act</a:t>
            </a:r>
            <a:endParaRPr lang="en-US" sz="1200" dirty="0"/>
          </a:p>
        </p:txBody>
      </p:sp>
      <p:sp>
        <p:nvSpPr>
          <p:cNvPr id="52" name="TextBox 51"/>
          <p:cNvSpPr txBox="1"/>
          <p:nvPr/>
        </p:nvSpPr>
        <p:spPr>
          <a:xfrm>
            <a:off x="2057400" y="2971800"/>
            <a:ext cx="6858000" cy="3416320"/>
          </a:xfrm>
          <a:prstGeom prst="rect">
            <a:avLst/>
          </a:prstGeom>
          <a:noFill/>
        </p:spPr>
        <p:txBody>
          <a:bodyPr wrap="square" rtlCol="0">
            <a:spAutoFit/>
          </a:bodyPr>
          <a:lstStyle/>
          <a:p>
            <a:r>
              <a:rPr lang="en-US" dirty="0" smtClean="0"/>
              <a:t>The fugitive Slave Act forces you to except the sin of the nation and participate in it not just in the forehead you don’t have to accept slavery, you can accept slavery in the hand. You have the option of the forehead or the hand, and if you reject either the government can charge you. Ellen White spoke of this law, she says “The Fugitive Slave Act was designed to cruise out of man every noble, generous feeling of sympathy that should arise in his heart for the oppressed suffering slave, it was in direct opposition to the teaching of Christ, and God’s judgment is now upon the North because they submitted to the slave powers and upon the South. Ellen White wrote that in 1861. So 1861 is the beginning of the Civil War; she refers back to The Fugitive Slave Act and says that God is now judging.</a:t>
            </a:r>
            <a:endParaRPr lang="en-US" dirty="0"/>
          </a:p>
        </p:txBody>
      </p:sp>
      <p:sp>
        <p:nvSpPr>
          <p:cNvPr id="53" name="Slide Number Placeholder 52"/>
          <p:cNvSpPr>
            <a:spLocks noGrp="1"/>
          </p:cNvSpPr>
          <p:nvPr>
            <p:ph type="sldNum" sz="quarter" idx="12"/>
          </p:nvPr>
        </p:nvSpPr>
        <p:spPr/>
        <p:txBody>
          <a:bodyPr/>
          <a:lstStyle/>
          <a:p>
            <a:fld id="{DDBFD72D-D30C-4596-AA12-6E874EBB7B16}"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2895600" y="1371600"/>
            <a:ext cx="487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2743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667000" y="762000"/>
            <a:ext cx="685800" cy="276999"/>
          </a:xfrm>
          <a:prstGeom prst="rect">
            <a:avLst/>
          </a:prstGeom>
          <a:noFill/>
        </p:spPr>
        <p:txBody>
          <a:bodyPr wrap="square" rtlCol="0">
            <a:spAutoFit/>
          </a:bodyPr>
          <a:lstStyle/>
          <a:p>
            <a:r>
              <a:rPr lang="en-US" sz="1200" dirty="0" smtClean="0"/>
              <a:t>1798</a:t>
            </a:r>
            <a:endParaRPr lang="en-US" sz="1200" dirty="0"/>
          </a:p>
        </p:txBody>
      </p:sp>
      <p:cxnSp>
        <p:nvCxnSpPr>
          <p:cNvPr id="5" name="Straight Connector 4"/>
          <p:cNvCxnSpPr/>
          <p:nvPr/>
        </p:nvCxnSpPr>
        <p:spPr>
          <a:xfrm rot="5400000">
            <a:off x="76207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7543800" y="762000"/>
            <a:ext cx="762000" cy="276999"/>
          </a:xfrm>
          <a:prstGeom prst="rect">
            <a:avLst/>
          </a:prstGeom>
          <a:noFill/>
        </p:spPr>
        <p:txBody>
          <a:bodyPr wrap="square" rtlCol="0">
            <a:spAutoFit/>
          </a:bodyPr>
          <a:lstStyle/>
          <a:p>
            <a:r>
              <a:rPr lang="en-US" sz="1200" dirty="0" smtClean="0"/>
              <a:t>1863</a:t>
            </a:r>
            <a:endParaRPr lang="en-US" sz="1200" dirty="0"/>
          </a:p>
        </p:txBody>
      </p:sp>
      <p:cxnSp>
        <p:nvCxnSpPr>
          <p:cNvPr id="7" name="Straight Connector 6"/>
          <p:cNvCxnSpPr/>
          <p:nvPr/>
        </p:nvCxnSpPr>
        <p:spPr>
          <a:xfrm rot="5400000">
            <a:off x="6782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705600" y="762000"/>
            <a:ext cx="685800" cy="276999"/>
          </a:xfrm>
          <a:prstGeom prst="rect">
            <a:avLst/>
          </a:prstGeom>
          <a:noFill/>
        </p:spPr>
        <p:txBody>
          <a:bodyPr wrap="square" rtlCol="0">
            <a:spAutoFit/>
          </a:bodyPr>
          <a:lstStyle/>
          <a:p>
            <a:r>
              <a:rPr lang="en-US" sz="1200" dirty="0" smtClean="0"/>
              <a:t>1861</a:t>
            </a:r>
            <a:endParaRPr lang="en-US" sz="1200" dirty="0"/>
          </a:p>
        </p:txBody>
      </p:sp>
      <p:cxnSp>
        <p:nvCxnSpPr>
          <p:cNvPr id="9" name="Straight Connector 8"/>
          <p:cNvCxnSpPr/>
          <p:nvPr/>
        </p:nvCxnSpPr>
        <p:spPr>
          <a:xfrm rot="5400000">
            <a:off x="27439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67825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895600" y="457200"/>
            <a:ext cx="403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800600" y="228600"/>
            <a:ext cx="457200" cy="276999"/>
          </a:xfrm>
          <a:prstGeom prst="rect">
            <a:avLst/>
          </a:prstGeom>
          <a:noFill/>
        </p:spPr>
        <p:txBody>
          <a:bodyPr wrap="square" rtlCol="0">
            <a:spAutoFit/>
          </a:bodyPr>
          <a:lstStyle/>
          <a:p>
            <a:r>
              <a:rPr lang="en-US" sz="1200" dirty="0" smtClean="0"/>
              <a:t>63</a:t>
            </a:r>
            <a:endParaRPr lang="en-US" sz="1200" dirty="0"/>
          </a:p>
        </p:txBody>
      </p:sp>
      <p:sp>
        <p:nvSpPr>
          <p:cNvPr id="13" name="TextBox 12"/>
          <p:cNvSpPr txBox="1"/>
          <p:nvPr/>
        </p:nvSpPr>
        <p:spPr>
          <a:xfrm>
            <a:off x="2667000" y="1447800"/>
            <a:ext cx="609600" cy="276999"/>
          </a:xfrm>
          <a:prstGeom prst="rect">
            <a:avLst/>
          </a:prstGeom>
          <a:noFill/>
        </p:spPr>
        <p:txBody>
          <a:bodyPr wrap="square" rtlCol="0">
            <a:spAutoFit/>
          </a:bodyPr>
          <a:lstStyle/>
          <a:p>
            <a:r>
              <a:rPr lang="en-US" sz="1200" dirty="0" smtClean="0">
                <a:solidFill>
                  <a:srgbClr val="FF0000"/>
                </a:solidFill>
              </a:rPr>
              <a:t>Miller</a:t>
            </a:r>
            <a:endParaRPr lang="en-US" sz="1200" dirty="0">
              <a:solidFill>
                <a:srgbClr val="FF0000"/>
              </a:solidFill>
            </a:endParaRPr>
          </a:p>
        </p:txBody>
      </p:sp>
      <p:cxnSp>
        <p:nvCxnSpPr>
          <p:cNvPr id="14" name="Straight Connector 13"/>
          <p:cNvCxnSpPr/>
          <p:nvPr/>
        </p:nvCxnSpPr>
        <p:spPr>
          <a:xfrm rot="5400000">
            <a:off x="3734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657600" y="762000"/>
            <a:ext cx="838200" cy="276999"/>
          </a:xfrm>
          <a:prstGeom prst="rect">
            <a:avLst/>
          </a:prstGeom>
          <a:noFill/>
        </p:spPr>
        <p:txBody>
          <a:bodyPr wrap="square" rtlCol="0">
            <a:spAutoFit/>
          </a:bodyPr>
          <a:lstStyle/>
          <a:p>
            <a:r>
              <a:rPr lang="en-US" sz="1200" dirty="0" smtClean="0"/>
              <a:t>1844</a:t>
            </a:r>
            <a:endParaRPr lang="en-US" sz="1200" dirty="0"/>
          </a:p>
        </p:txBody>
      </p:sp>
      <p:cxnSp>
        <p:nvCxnSpPr>
          <p:cNvPr id="16" name="Straight Connector 15"/>
          <p:cNvCxnSpPr/>
          <p:nvPr/>
        </p:nvCxnSpPr>
        <p:spPr>
          <a:xfrm rot="5400000">
            <a:off x="59443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867400" y="762000"/>
            <a:ext cx="685800" cy="276999"/>
          </a:xfrm>
          <a:prstGeom prst="rect">
            <a:avLst/>
          </a:prstGeom>
          <a:noFill/>
        </p:spPr>
        <p:txBody>
          <a:bodyPr wrap="square" rtlCol="0">
            <a:spAutoFit/>
          </a:bodyPr>
          <a:lstStyle/>
          <a:p>
            <a:r>
              <a:rPr lang="en-US" sz="1200" dirty="0" smtClean="0"/>
              <a:t>1858</a:t>
            </a:r>
            <a:endParaRPr lang="en-US" sz="1200" dirty="0"/>
          </a:p>
        </p:txBody>
      </p:sp>
      <p:sp>
        <p:nvSpPr>
          <p:cNvPr id="18" name="TextBox 17"/>
          <p:cNvSpPr txBox="1"/>
          <p:nvPr/>
        </p:nvSpPr>
        <p:spPr>
          <a:xfrm>
            <a:off x="5791200" y="1447800"/>
            <a:ext cx="685800" cy="276999"/>
          </a:xfrm>
          <a:prstGeom prst="rect">
            <a:avLst/>
          </a:prstGeom>
          <a:noFill/>
        </p:spPr>
        <p:txBody>
          <a:bodyPr wrap="square" rtlCol="0">
            <a:spAutoFit/>
          </a:bodyPr>
          <a:lstStyle/>
          <a:p>
            <a:r>
              <a:rPr lang="en-US" sz="1200" dirty="0" smtClean="0">
                <a:solidFill>
                  <a:srgbClr val="FF0000"/>
                </a:solidFill>
              </a:rPr>
              <a:t>Sp Gifts</a:t>
            </a:r>
            <a:endParaRPr lang="en-US" sz="1200" dirty="0">
              <a:solidFill>
                <a:srgbClr val="FF0000"/>
              </a:solidFill>
            </a:endParaRPr>
          </a:p>
        </p:txBody>
      </p:sp>
      <p:cxnSp>
        <p:nvCxnSpPr>
          <p:cNvPr id="19" name="Straight Connector 18"/>
          <p:cNvCxnSpPr/>
          <p:nvPr/>
        </p:nvCxnSpPr>
        <p:spPr>
          <a:xfrm rot="5400000">
            <a:off x="5029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953000" y="762000"/>
            <a:ext cx="685800" cy="276999"/>
          </a:xfrm>
          <a:prstGeom prst="rect">
            <a:avLst/>
          </a:prstGeom>
          <a:noFill/>
        </p:spPr>
        <p:txBody>
          <a:bodyPr wrap="square" rtlCol="0">
            <a:spAutoFit/>
          </a:bodyPr>
          <a:lstStyle/>
          <a:p>
            <a:r>
              <a:rPr lang="en-US" sz="1200" dirty="0" smtClean="0"/>
              <a:t>1850</a:t>
            </a:r>
            <a:endParaRPr lang="en-US" sz="1200" dirty="0"/>
          </a:p>
        </p:txBody>
      </p:sp>
      <p:cxnSp>
        <p:nvCxnSpPr>
          <p:cNvPr id="21" name="Straight Connector 20"/>
          <p:cNvCxnSpPr/>
          <p:nvPr/>
        </p:nvCxnSpPr>
        <p:spPr>
          <a:xfrm>
            <a:off x="2743200" y="2667000"/>
            <a:ext cx="4953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2667794" y="2513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590800" y="2057400"/>
            <a:ext cx="685800" cy="276999"/>
          </a:xfrm>
          <a:prstGeom prst="rect">
            <a:avLst/>
          </a:prstGeom>
          <a:noFill/>
        </p:spPr>
        <p:txBody>
          <a:bodyPr wrap="square" rtlCol="0">
            <a:spAutoFit/>
          </a:bodyPr>
          <a:lstStyle/>
          <a:p>
            <a:r>
              <a:rPr lang="en-US" sz="1200" dirty="0" smtClean="0"/>
              <a:t>1989</a:t>
            </a:r>
            <a:endParaRPr lang="en-US" sz="1200" dirty="0"/>
          </a:p>
        </p:txBody>
      </p:sp>
      <p:cxnSp>
        <p:nvCxnSpPr>
          <p:cNvPr id="24" name="Straight Connector 23"/>
          <p:cNvCxnSpPr/>
          <p:nvPr/>
        </p:nvCxnSpPr>
        <p:spPr>
          <a:xfrm rot="5400000">
            <a:off x="7620794" y="2513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543800" y="2057400"/>
            <a:ext cx="609600" cy="276999"/>
          </a:xfrm>
          <a:prstGeom prst="rect">
            <a:avLst/>
          </a:prstGeom>
          <a:noFill/>
        </p:spPr>
        <p:txBody>
          <a:bodyPr wrap="square" rtlCol="0">
            <a:spAutoFit/>
          </a:bodyPr>
          <a:lstStyle/>
          <a:p>
            <a:r>
              <a:rPr lang="en-US" sz="1200" dirty="0" smtClean="0"/>
              <a:t>COP</a:t>
            </a:r>
            <a:endParaRPr lang="en-US" sz="1200" dirty="0"/>
          </a:p>
        </p:txBody>
      </p:sp>
      <p:cxnSp>
        <p:nvCxnSpPr>
          <p:cNvPr id="26" name="Straight Connector 25"/>
          <p:cNvCxnSpPr/>
          <p:nvPr/>
        </p:nvCxnSpPr>
        <p:spPr>
          <a:xfrm rot="16200000" flipV="1">
            <a:off x="7048897" y="2552303"/>
            <a:ext cx="228600" cy="794"/>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7010400" y="2209800"/>
            <a:ext cx="533400" cy="276999"/>
          </a:xfrm>
          <a:prstGeom prst="rect">
            <a:avLst/>
          </a:prstGeom>
          <a:noFill/>
        </p:spPr>
        <p:txBody>
          <a:bodyPr wrap="square" rtlCol="0">
            <a:spAutoFit/>
          </a:bodyPr>
          <a:lstStyle/>
          <a:p>
            <a:r>
              <a:rPr lang="en-US" sz="1200" dirty="0" smtClean="0"/>
              <a:t>LC</a:t>
            </a:r>
            <a:endParaRPr lang="en-US" sz="1200" dirty="0"/>
          </a:p>
        </p:txBody>
      </p:sp>
      <p:cxnSp>
        <p:nvCxnSpPr>
          <p:cNvPr id="28" name="Straight Connector 27"/>
          <p:cNvCxnSpPr/>
          <p:nvPr/>
        </p:nvCxnSpPr>
        <p:spPr>
          <a:xfrm rot="5400000">
            <a:off x="6249194" y="2513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6248400" y="2057400"/>
            <a:ext cx="457200" cy="276999"/>
          </a:xfrm>
          <a:prstGeom prst="rect">
            <a:avLst/>
          </a:prstGeom>
          <a:noFill/>
        </p:spPr>
        <p:txBody>
          <a:bodyPr wrap="square" rtlCol="0">
            <a:spAutoFit/>
          </a:bodyPr>
          <a:lstStyle/>
          <a:p>
            <a:r>
              <a:rPr lang="en-US" sz="1200" dirty="0" smtClean="0"/>
              <a:t>SL</a:t>
            </a:r>
            <a:endParaRPr lang="en-US" sz="1200" dirty="0"/>
          </a:p>
        </p:txBody>
      </p:sp>
      <p:cxnSp>
        <p:nvCxnSpPr>
          <p:cNvPr id="30" name="Straight Connector 29"/>
          <p:cNvCxnSpPr/>
          <p:nvPr/>
        </p:nvCxnSpPr>
        <p:spPr>
          <a:xfrm>
            <a:off x="7696200" y="2667000"/>
            <a:ext cx="685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8230394" y="2513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8153400" y="1905000"/>
            <a:ext cx="685800" cy="461665"/>
          </a:xfrm>
          <a:prstGeom prst="rect">
            <a:avLst/>
          </a:prstGeom>
          <a:noFill/>
        </p:spPr>
        <p:txBody>
          <a:bodyPr wrap="square" rtlCol="0">
            <a:spAutoFit/>
          </a:bodyPr>
          <a:lstStyle/>
          <a:p>
            <a:r>
              <a:rPr lang="en-US" sz="1200" dirty="0" smtClean="0"/>
              <a:t>2</a:t>
            </a:r>
            <a:r>
              <a:rPr lang="en-US" sz="1200" baseline="30000" dirty="0" smtClean="0"/>
              <a:t>nd</a:t>
            </a:r>
            <a:r>
              <a:rPr lang="en-US" sz="1200" dirty="0" smtClean="0"/>
              <a:t> Advent</a:t>
            </a:r>
            <a:endParaRPr lang="en-US" sz="1200" dirty="0"/>
          </a:p>
        </p:txBody>
      </p:sp>
      <p:cxnSp>
        <p:nvCxnSpPr>
          <p:cNvPr id="33" name="Straight Connector 32"/>
          <p:cNvCxnSpPr/>
          <p:nvPr/>
        </p:nvCxnSpPr>
        <p:spPr>
          <a:xfrm rot="5400000">
            <a:off x="2667794" y="2513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rot="19001294">
            <a:off x="-10976" y="560754"/>
            <a:ext cx="1398341" cy="523220"/>
          </a:xfrm>
          <a:prstGeom prst="rect">
            <a:avLst/>
          </a:prstGeom>
          <a:noFill/>
        </p:spPr>
        <p:txBody>
          <a:bodyPr wrap="square" rtlCol="0">
            <a:spAutoFit/>
          </a:bodyPr>
          <a:lstStyle/>
          <a:p>
            <a:r>
              <a:rPr lang="en-US" sz="1400" dirty="0" smtClean="0"/>
              <a:t>Spiritual Gifts Vol. 1</a:t>
            </a:r>
            <a:endParaRPr lang="en-US" sz="1400" dirty="0"/>
          </a:p>
        </p:txBody>
      </p:sp>
      <p:sp>
        <p:nvSpPr>
          <p:cNvPr id="35" name="TextBox 34"/>
          <p:cNvSpPr txBox="1"/>
          <p:nvPr/>
        </p:nvSpPr>
        <p:spPr>
          <a:xfrm>
            <a:off x="0" y="3048000"/>
            <a:ext cx="1524000" cy="276999"/>
          </a:xfrm>
          <a:prstGeom prst="rect">
            <a:avLst/>
          </a:prstGeom>
          <a:noFill/>
        </p:spPr>
        <p:txBody>
          <a:bodyPr wrap="square" rtlCol="0">
            <a:spAutoFit/>
          </a:bodyPr>
          <a:lstStyle/>
          <a:p>
            <a:r>
              <a:rPr lang="en-US" sz="1200" dirty="0" smtClean="0">
                <a:solidFill>
                  <a:srgbClr val="FF0000"/>
                </a:solidFill>
              </a:rPr>
              <a:t>&gt;</a:t>
            </a:r>
            <a:r>
              <a:rPr lang="en-US" sz="1200" dirty="0" smtClean="0"/>
              <a:t> A firm Platform</a:t>
            </a:r>
            <a:endParaRPr lang="en-US" sz="1200" dirty="0"/>
          </a:p>
        </p:txBody>
      </p:sp>
      <p:sp>
        <p:nvSpPr>
          <p:cNvPr id="36" name="TextBox 35"/>
          <p:cNvSpPr txBox="1"/>
          <p:nvPr/>
        </p:nvSpPr>
        <p:spPr>
          <a:xfrm>
            <a:off x="0" y="16764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Advent</a:t>
            </a:r>
            <a:endParaRPr lang="en-US" sz="1200" dirty="0"/>
          </a:p>
        </p:txBody>
      </p:sp>
      <p:sp>
        <p:nvSpPr>
          <p:cNvPr id="37" name="TextBox 36"/>
          <p:cNvSpPr txBox="1"/>
          <p:nvPr/>
        </p:nvSpPr>
        <p:spPr>
          <a:xfrm>
            <a:off x="0" y="1905000"/>
            <a:ext cx="1371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My of In.</a:t>
            </a:r>
            <a:endParaRPr lang="en-US" sz="1200" dirty="0"/>
          </a:p>
        </p:txBody>
      </p:sp>
      <p:sp>
        <p:nvSpPr>
          <p:cNvPr id="38" name="TextBox 37"/>
          <p:cNvSpPr txBox="1"/>
          <p:nvPr/>
        </p:nvSpPr>
        <p:spPr>
          <a:xfrm>
            <a:off x="0" y="23622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William Miller</a:t>
            </a:r>
            <a:endParaRPr lang="en-US" sz="1200" dirty="0"/>
          </a:p>
        </p:txBody>
      </p:sp>
      <p:cxnSp>
        <p:nvCxnSpPr>
          <p:cNvPr id="39" name="Straight Arrow Connector 38"/>
          <p:cNvCxnSpPr/>
          <p:nvPr/>
        </p:nvCxnSpPr>
        <p:spPr>
          <a:xfrm rot="10800000">
            <a:off x="1143000" y="25146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0" y="25908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AM</a:t>
            </a:r>
            <a:endParaRPr lang="en-US" sz="1200" dirty="0"/>
          </a:p>
        </p:txBody>
      </p:sp>
      <p:sp>
        <p:nvSpPr>
          <p:cNvPr id="41" name="TextBox 40"/>
          <p:cNvSpPr txBox="1"/>
          <p:nvPr/>
        </p:nvSpPr>
        <p:spPr>
          <a:xfrm>
            <a:off x="0" y="28194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3</a:t>
            </a:r>
            <a:r>
              <a:rPr lang="en-US" sz="1200" baseline="30000" dirty="0" smtClean="0"/>
              <a:t>rd</a:t>
            </a:r>
            <a:r>
              <a:rPr lang="en-US" sz="1200" dirty="0" smtClean="0"/>
              <a:t> AM</a:t>
            </a:r>
            <a:endParaRPr lang="en-US" sz="1200" dirty="0"/>
          </a:p>
        </p:txBody>
      </p:sp>
      <p:sp>
        <p:nvSpPr>
          <p:cNvPr id="42" name="TextBox 41"/>
          <p:cNvSpPr txBox="1"/>
          <p:nvPr/>
        </p:nvSpPr>
        <p:spPr>
          <a:xfrm>
            <a:off x="0" y="2133600"/>
            <a:ext cx="1676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Reformation</a:t>
            </a:r>
            <a:endParaRPr lang="en-US" sz="1200" dirty="0"/>
          </a:p>
        </p:txBody>
      </p:sp>
      <p:sp>
        <p:nvSpPr>
          <p:cNvPr id="43" name="TextBox 42"/>
          <p:cNvSpPr txBox="1"/>
          <p:nvPr/>
        </p:nvSpPr>
        <p:spPr>
          <a:xfrm>
            <a:off x="0" y="3276600"/>
            <a:ext cx="2286000" cy="276999"/>
          </a:xfrm>
          <a:prstGeom prst="rect">
            <a:avLst/>
          </a:prstGeom>
          <a:noFill/>
        </p:spPr>
        <p:txBody>
          <a:bodyPr wrap="square" rtlCol="0">
            <a:spAutoFit/>
          </a:bodyPr>
          <a:lstStyle/>
          <a:p>
            <a:r>
              <a:rPr lang="en-US" sz="1200" dirty="0" smtClean="0">
                <a:solidFill>
                  <a:srgbClr val="FF0000"/>
                </a:solidFill>
              </a:rPr>
              <a:t>&gt; </a:t>
            </a:r>
            <a:r>
              <a:rPr lang="en-US" sz="1200" dirty="0" smtClean="0"/>
              <a:t>Spiritualism &amp; Covetousness</a:t>
            </a:r>
            <a:endParaRPr lang="en-US" sz="1200" dirty="0"/>
          </a:p>
        </p:txBody>
      </p:sp>
      <p:sp>
        <p:nvSpPr>
          <p:cNvPr id="44" name="TextBox 43"/>
          <p:cNvSpPr txBox="1"/>
          <p:nvPr/>
        </p:nvSpPr>
        <p:spPr>
          <a:xfrm>
            <a:off x="0" y="3505200"/>
            <a:ext cx="1295400" cy="276999"/>
          </a:xfrm>
          <a:prstGeom prst="rect">
            <a:avLst/>
          </a:prstGeom>
          <a:noFill/>
        </p:spPr>
        <p:txBody>
          <a:bodyPr wrap="square" rtlCol="0">
            <a:spAutoFit/>
          </a:bodyPr>
          <a:lstStyle/>
          <a:p>
            <a:r>
              <a:rPr lang="en-US" sz="1200" dirty="0" smtClean="0">
                <a:solidFill>
                  <a:srgbClr val="FF0000"/>
                </a:solidFill>
              </a:rPr>
              <a:t>&gt;</a:t>
            </a:r>
            <a:r>
              <a:rPr lang="en-US" sz="1200" dirty="0" smtClean="0"/>
              <a:t> Sins of Babylon</a:t>
            </a:r>
            <a:endParaRPr lang="en-US" sz="1200" dirty="0"/>
          </a:p>
        </p:txBody>
      </p:sp>
      <p:sp>
        <p:nvSpPr>
          <p:cNvPr id="45" name="TextBox 44"/>
          <p:cNvSpPr txBox="1"/>
          <p:nvPr/>
        </p:nvSpPr>
        <p:spPr>
          <a:xfrm>
            <a:off x="0" y="3733800"/>
            <a:ext cx="914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LC</a:t>
            </a:r>
            <a:endParaRPr lang="en-US" sz="1200" dirty="0"/>
          </a:p>
        </p:txBody>
      </p:sp>
      <p:sp>
        <p:nvSpPr>
          <p:cNvPr id="46" name="TextBox 45"/>
          <p:cNvSpPr txBox="1"/>
          <p:nvPr/>
        </p:nvSpPr>
        <p:spPr>
          <a:xfrm>
            <a:off x="0" y="3962400"/>
            <a:ext cx="1752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3</a:t>
            </a:r>
            <a:r>
              <a:rPr lang="en-US" sz="1200" baseline="30000" dirty="0" smtClean="0"/>
              <a:t>rd</a:t>
            </a:r>
            <a:r>
              <a:rPr lang="en-US" sz="1200" dirty="0" smtClean="0"/>
              <a:t> Mess Closed</a:t>
            </a:r>
            <a:endParaRPr lang="en-US" sz="1200" dirty="0"/>
          </a:p>
        </p:txBody>
      </p:sp>
      <p:sp>
        <p:nvSpPr>
          <p:cNvPr id="47" name="TextBox 46"/>
          <p:cNvSpPr txBox="1"/>
          <p:nvPr/>
        </p:nvSpPr>
        <p:spPr>
          <a:xfrm rot="10800000" flipV="1">
            <a:off x="0" y="4191000"/>
            <a:ext cx="1524000" cy="276999"/>
          </a:xfrm>
          <a:prstGeom prst="rect">
            <a:avLst/>
          </a:prstGeom>
          <a:noFill/>
        </p:spPr>
        <p:txBody>
          <a:bodyPr wrap="square" rtlCol="0">
            <a:spAutoFit/>
          </a:bodyPr>
          <a:lstStyle/>
          <a:p>
            <a:r>
              <a:rPr lang="en-US" sz="1200" dirty="0" smtClean="0">
                <a:solidFill>
                  <a:srgbClr val="FF0000"/>
                </a:solidFill>
              </a:rPr>
              <a:t>&gt;</a:t>
            </a:r>
            <a:r>
              <a:rPr lang="en-US" sz="1200" dirty="0" smtClean="0"/>
              <a:t>The Time of Trouble</a:t>
            </a:r>
            <a:endParaRPr lang="en-US" sz="1200" dirty="0"/>
          </a:p>
        </p:txBody>
      </p:sp>
      <p:sp>
        <p:nvSpPr>
          <p:cNvPr id="48" name="TextBox 47"/>
          <p:cNvSpPr txBox="1"/>
          <p:nvPr/>
        </p:nvSpPr>
        <p:spPr>
          <a:xfrm>
            <a:off x="0" y="4419600"/>
            <a:ext cx="2209800" cy="276999"/>
          </a:xfrm>
          <a:prstGeom prst="rect">
            <a:avLst/>
          </a:prstGeom>
          <a:noFill/>
        </p:spPr>
        <p:txBody>
          <a:bodyPr wrap="square" rtlCol="0">
            <a:spAutoFit/>
          </a:bodyPr>
          <a:lstStyle/>
          <a:p>
            <a:r>
              <a:rPr lang="en-US" sz="1200" dirty="0" smtClean="0">
                <a:solidFill>
                  <a:srgbClr val="FF0000"/>
                </a:solidFill>
              </a:rPr>
              <a:t>&gt; </a:t>
            </a:r>
            <a:r>
              <a:rPr lang="en-US" sz="1200" dirty="0" smtClean="0"/>
              <a:t>Deliverance of the Saints</a:t>
            </a:r>
            <a:endParaRPr lang="en-US" sz="1200" dirty="0"/>
          </a:p>
        </p:txBody>
      </p:sp>
      <p:sp>
        <p:nvSpPr>
          <p:cNvPr id="49" name="TextBox 48"/>
          <p:cNvSpPr txBox="1"/>
          <p:nvPr/>
        </p:nvSpPr>
        <p:spPr>
          <a:xfrm>
            <a:off x="1066800" y="3505200"/>
            <a:ext cx="990600" cy="276999"/>
          </a:xfrm>
          <a:prstGeom prst="rect">
            <a:avLst/>
          </a:prstGeom>
          <a:noFill/>
        </p:spPr>
        <p:txBody>
          <a:bodyPr wrap="square" rtlCol="0">
            <a:spAutoFit/>
          </a:bodyPr>
          <a:lstStyle/>
          <a:p>
            <a:r>
              <a:rPr lang="en-US" sz="1200" dirty="0" smtClean="0"/>
              <a:t>--- EW 273</a:t>
            </a:r>
            <a:endParaRPr lang="en-US" sz="1200" dirty="0"/>
          </a:p>
        </p:txBody>
      </p:sp>
      <p:sp>
        <p:nvSpPr>
          <p:cNvPr id="50" name="TextBox 49"/>
          <p:cNvSpPr txBox="1"/>
          <p:nvPr/>
        </p:nvSpPr>
        <p:spPr>
          <a:xfrm>
            <a:off x="6705600" y="1447800"/>
            <a:ext cx="914400" cy="276999"/>
          </a:xfrm>
          <a:prstGeom prst="rect">
            <a:avLst/>
          </a:prstGeom>
          <a:noFill/>
        </p:spPr>
        <p:txBody>
          <a:bodyPr wrap="square" rtlCol="0">
            <a:spAutoFit/>
          </a:bodyPr>
          <a:lstStyle/>
          <a:p>
            <a:r>
              <a:rPr lang="en-US" sz="1200" dirty="0" smtClean="0"/>
              <a:t>judge</a:t>
            </a:r>
            <a:endParaRPr lang="en-US" sz="1200" dirty="0"/>
          </a:p>
        </p:txBody>
      </p:sp>
      <p:sp>
        <p:nvSpPr>
          <p:cNvPr id="51" name="TextBox 50"/>
          <p:cNvSpPr txBox="1"/>
          <p:nvPr/>
        </p:nvSpPr>
        <p:spPr>
          <a:xfrm>
            <a:off x="4800600" y="1371600"/>
            <a:ext cx="990600" cy="461665"/>
          </a:xfrm>
          <a:prstGeom prst="rect">
            <a:avLst/>
          </a:prstGeom>
          <a:noFill/>
        </p:spPr>
        <p:txBody>
          <a:bodyPr wrap="square" rtlCol="0">
            <a:spAutoFit/>
          </a:bodyPr>
          <a:lstStyle/>
          <a:p>
            <a:r>
              <a:rPr lang="en-US" sz="1200" dirty="0" smtClean="0"/>
              <a:t>Fugitive Slave Act</a:t>
            </a:r>
            <a:endParaRPr lang="en-US" sz="1200" dirty="0"/>
          </a:p>
        </p:txBody>
      </p:sp>
      <p:sp>
        <p:nvSpPr>
          <p:cNvPr id="52" name="TextBox 51"/>
          <p:cNvSpPr txBox="1"/>
          <p:nvPr/>
        </p:nvSpPr>
        <p:spPr>
          <a:xfrm>
            <a:off x="2438400" y="3048000"/>
            <a:ext cx="6019800" cy="3416320"/>
          </a:xfrm>
          <a:prstGeom prst="rect">
            <a:avLst/>
          </a:prstGeom>
          <a:noFill/>
        </p:spPr>
        <p:txBody>
          <a:bodyPr wrap="square" rtlCol="0">
            <a:spAutoFit/>
          </a:bodyPr>
          <a:lstStyle/>
          <a:p>
            <a:r>
              <a:rPr lang="en-US" dirty="0" smtClean="0"/>
              <a:t>The whole of Spiritual Gifts is writing in this context where Christ should have returned in 1863. If Christ had come back in 1863 they had all the information. God gave them a book telling them exactly where they are in history and what is about to happen. I just want to note 1850 we talk about Spiritualism and covetousness, externally it’s the Fugitive Slave Act. The Fugitive Act says if you're antislavery and you're in the North and you see a slave and you don’t arrest that person you can be charged with a crime. And if someone comes to your house and says there is an escaped slave in your neighborhood and you don’t help search and catch that slave you will be charged with a crime.</a:t>
            </a:r>
            <a:endParaRPr lang="en-US" dirty="0"/>
          </a:p>
        </p:txBody>
      </p:sp>
      <p:sp>
        <p:nvSpPr>
          <p:cNvPr id="53" name="Slide Number Placeholder 52"/>
          <p:cNvSpPr>
            <a:spLocks noGrp="1"/>
          </p:cNvSpPr>
          <p:nvPr>
            <p:ph type="sldNum" sz="quarter" idx="12"/>
          </p:nvPr>
        </p:nvSpPr>
        <p:spPr/>
        <p:txBody>
          <a:bodyPr/>
          <a:lstStyle/>
          <a:p>
            <a:fld id="{DDBFD72D-D30C-4596-AA12-6E874EBB7B16}"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2895600" y="1371600"/>
            <a:ext cx="487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a:off x="2743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2667000" y="762000"/>
            <a:ext cx="685800" cy="276999"/>
          </a:xfrm>
          <a:prstGeom prst="rect">
            <a:avLst/>
          </a:prstGeom>
          <a:noFill/>
        </p:spPr>
        <p:txBody>
          <a:bodyPr wrap="square" rtlCol="0">
            <a:spAutoFit/>
          </a:bodyPr>
          <a:lstStyle/>
          <a:p>
            <a:r>
              <a:rPr lang="en-US" sz="1200" dirty="0" smtClean="0"/>
              <a:t>1798</a:t>
            </a:r>
            <a:endParaRPr lang="en-US" sz="1200" dirty="0"/>
          </a:p>
        </p:txBody>
      </p:sp>
      <p:cxnSp>
        <p:nvCxnSpPr>
          <p:cNvPr id="6" name="Straight Connector 5"/>
          <p:cNvCxnSpPr/>
          <p:nvPr/>
        </p:nvCxnSpPr>
        <p:spPr>
          <a:xfrm rot="5400000">
            <a:off x="76207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7543800" y="762000"/>
            <a:ext cx="762000" cy="276999"/>
          </a:xfrm>
          <a:prstGeom prst="rect">
            <a:avLst/>
          </a:prstGeom>
          <a:noFill/>
        </p:spPr>
        <p:txBody>
          <a:bodyPr wrap="square" rtlCol="0">
            <a:spAutoFit/>
          </a:bodyPr>
          <a:lstStyle/>
          <a:p>
            <a:r>
              <a:rPr lang="en-US" sz="1200" dirty="0" smtClean="0"/>
              <a:t>1863</a:t>
            </a:r>
            <a:endParaRPr lang="en-US" sz="1200" dirty="0"/>
          </a:p>
        </p:txBody>
      </p:sp>
      <p:cxnSp>
        <p:nvCxnSpPr>
          <p:cNvPr id="8" name="Straight Connector 7"/>
          <p:cNvCxnSpPr/>
          <p:nvPr/>
        </p:nvCxnSpPr>
        <p:spPr>
          <a:xfrm rot="5400000">
            <a:off x="6782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705600" y="762000"/>
            <a:ext cx="685800" cy="276999"/>
          </a:xfrm>
          <a:prstGeom prst="rect">
            <a:avLst/>
          </a:prstGeom>
          <a:noFill/>
        </p:spPr>
        <p:txBody>
          <a:bodyPr wrap="square" rtlCol="0">
            <a:spAutoFit/>
          </a:bodyPr>
          <a:lstStyle/>
          <a:p>
            <a:r>
              <a:rPr lang="en-US" sz="1200" dirty="0" smtClean="0"/>
              <a:t>1861</a:t>
            </a:r>
            <a:endParaRPr lang="en-US" sz="1200" dirty="0"/>
          </a:p>
        </p:txBody>
      </p:sp>
      <p:cxnSp>
        <p:nvCxnSpPr>
          <p:cNvPr id="10" name="Straight Connector 9"/>
          <p:cNvCxnSpPr/>
          <p:nvPr/>
        </p:nvCxnSpPr>
        <p:spPr>
          <a:xfrm rot="5400000">
            <a:off x="27439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67825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895600" y="457200"/>
            <a:ext cx="403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800600" y="228600"/>
            <a:ext cx="457200" cy="276999"/>
          </a:xfrm>
          <a:prstGeom prst="rect">
            <a:avLst/>
          </a:prstGeom>
          <a:noFill/>
        </p:spPr>
        <p:txBody>
          <a:bodyPr wrap="square" rtlCol="0">
            <a:spAutoFit/>
          </a:bodyPr>
          <a:lstStyle/>
          <a:p>
            <a:r>
              <a:rPr lang="en-US" sz="1200" dirty="0" smtClean="0"/>
              <a:t>63</a:t>
            </a:r>
            <a:endParaRPr lang="en-US" sz="1200" dirty="0"/>
          </a:p>
        </p:txBody>
      </p:sp>
      <p:sp>
        <p:nvSpPr>
          <p:cNvPr id="14" name="TextBox 13"/>
          <p:cNvSpPr txBox="1"/>
          <p:nvPr/>
        </p:nvSpPr>
        <p:spPr>
          <a:xfrm>
            <a:off x="2667000" y="1447800"/>
            <a:ext cx="609600" cy="276999"/>
          </a:xfrm>
          <a:prstGeom prst="rect">
            <a:avLst/>
          </a:prstGeom>
          <a:noFill/>
        </p:spPr>
        <p:txBody>
          <a:bodyPr wrap="square" rtlCol="0">
            <a:spAutoFit/>
          </a:bodyPr>
          <a:lstStyle/>
          <a:p>
            <a:r>
              <a:rPr lang="en-US" sz="1200" dirty="0" smtClean="0">
                <a:solidFill>
                  <a:srgbClr val="FF0000"/>
                </a:solidFill>
              </a:rPr>
              <a:t>Miller</a:t>
            </a:r>
            <a:endParaRPr lang="en-US" sz="1200" dirty="0">
              <a:solidFill>
                <a:srgbClr val="FF0000"/>
              </a:solidFill>
            </a:endParaRPr>
          </a:p>
        </p:txBody>
      </p:sp>
      <p:cxnSp>
        <p:nvCxnSpPr>
          <p:cNvPr id="15" name="Straight Connector 14"/>
          <p:cNvCxnSpPr/>
          <p:nvPr/>
        </p:nvCxnSpPr>
        <p:spPr>
          <a:xfrm rot="5400000">
            <a:off x="3734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657600" y="762000"/>
            <a:ext cx="838200" cy="276999"/>
          </a:xfrm>
          <a:prstGeom prst="rect">
            <a:avLst/>
          </a:prstGeom>
          <a:noFill/>
        </p:spPr>
        <p:txBody>
          <a:bodyPr wrap="square" rtlCol="0">
            <a:spAutoFit/>
          </a:bodyPr>
          <a:lstStyle/>
          <a:p>
            <a:r>
              <a:rPr lang="en-US" sz="1200" dirty="0" smtClean="0"/>
              <a:t>1844</a:t>
            </a:r>
            <a:endParaRPr lang="en-US" sz="1200" dirty="0"/>
          </a:p>
        </p:txBody>
      </p:sp>
      <p:cxnSp>
        <p:nvCxnSpPr>
          <p:cNvPr id="17" name="Straight Connector 16"/>
          <p:cNvCxnSpPr/>
          <p:nvPr/>
        </p:nvCxnSpPr>
        <p:spPr>
          <a:xfrm rot="5400000">
            <a:off x="59443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867400" y="762000"/>
            <a:ext cx="685800" cy="276999"/>
          </a:xfrm>
          <a:prstGeom prst="rect">
            <a:avLst/>
          </a:prstGeom>
          <a:noFill/>
        </p:spPr>
        <p:txBody>
          <a:bodyPr wrap="square" rtlCol="0">
            <a:spAutoFit/>
          </a:bodyPr>
          <a:lstStyle/>
          <a:p>
            <a:r>
              <a:rPr lang="en-US" sz="1200" dirty="0" smtClean="0"/>
              <a:t>1858</a:t>
            </a:r>
            <a:endParaRPr lang="en-US" sz="1200" dirty="0"/>
          </a:p>
        </p:txBody>
      </p:sp>
      <p:sp>
        <p:nvSpPr>
          <p:cNvPr id="19" name="TextBox 18"/>
          <p:cNvSpPr txBox="1"/>
          <p:nvPr/>
        </p:nvSpPr>
        <p:spPr>
          <a:xfrm>
            <a:off x="5791200" y="1447800"/>
            <a:ext cx="685800" cy="276999"/>
          </a:xfrm>
          <a:prstGeom prst="rect">
            <a:avLst/>
          </a:prstGeom>
          <a:noFill/>
        </p:spPr>
        <p:txBody>
          <a:bodyPr wrap="square" rtlCol="0">
            <a:spAutoFit/>
          </a:bodyPr>
          <a:lstStyle/>
          <a:p>
            <a:r>
              <a:rPr lang="en-US" sz="1200" dirty="0" smtClean="0">
                <a:solidFill>
                  <a:srgbClr val="FF0000"/>
                </a:solidFill>
              </a:rPr>
              <a:t>Sp Gifts</a:t>
            </a:r>
            <a:endParaRPr lang="en-US" sz="1200" dirty="0">
              <a:solidFill>
                <a:srgbClr val="FF0000"/>
              </a:solidFill>
            </a:endParaRPr>
          </a:p>
        </p:txBody>
      </p:sp>
      <p:cxnSp>
        <p:nvCxnSpPr>
          <p:cNvPr id="20" name="Straight Connector 19"/>
          <p:cNvCxnSpPr/>
          <p:nvPr/>
        </p:nvCxnSpPr>
        <p:spPr>
          <a:xfrm rot="5400000">
            <a:off x="5029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953000" y="762000"/>
            <a:ext cx="685800" cy="276999"/>
          </a:xfrm>
          <a:prstGeom prst="rect">
            <a:avLst/>
          </a:prstGeom>
          <a:noFill/>
        </p:spPr>
        <p:txBody>
          <a:bodyPr wrap="square" rtlCol="0">
            <a:spAutoFit/>
          </a:bodyPr>
          <a:lstStyle/>
          <a:p>
            <a:r>
              <a:rPr lang="en-US" sz="1200" dirty="0" smtClean="0"/>
              <a:t>1850</a:t>
            </a:r>
            <a:endParaRPr lang="en-US" sz="1200" dirty="0"/>
          </a:p>
        </p:txBody>
      </p:sp>
      <p:cxnSp>
        <p:nvCxnSpPr>
          <p:cNvPr id="22" name="Straight Connector 21"/>
          <p:cNvCxnSpPr/>
          <p:nvPr/>
        </p:nvCxnSpPr>
        <p:spPr>
          <a:xfrm>
            <a:off x="2743200" y="2667000"/>
            <a:ext cx="4953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67794" y="2513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590800" y="2057400"/>
            <a:ext cx="685800" cy="276999"/>
          </a:xfrm>
          <a:prstGeom prst="rect">
            <a:avLst/>
          </a:prstGeom>
          <a:noFill/>
        </p:spPr>
        <p:txBody>
          <a:bodyPr wrap="square" rtlCol="0">
            <a:spAutoFit/>
          </a:bodyPr>
          <a:lstStyle/>
          <a:p>
            <a:r>
              <a:rPr lang="en-US" sz="1200" dirty="0" smtClean="0"/>
              <a:t>1989</a:t>
            </a:r>
            <a:endParaRPr lang="en-US" sz="1200" dirty="0"/>
          </a:p>
        </p:txBody>
      </p:sp>
      <p:cxnSp>
        <p:nvCxnSpPr>
          <p:cNvPr id="25" name="Straight Connector 24"/>
          <p:cNvCxnSpPr/>
          <p:nvPr/>
        </p:nvCxnSpPr>
        <p:spPr>
          <a:xfrm rot="5400000">
            <a:off x="7620794" y="2513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7543800" y="2057400"/>
            <a:ext cx="609600" cy="276999"/>
          </a:xfrm>
          <a:prstGeom prst="rect">
            <a:avLst/>
          </a:prstGeom>
          <a:noFill/>
        </p:spPr>
        <p:txBody>
          <a:bodyPr wrap="square" rtlCol="0">
            <a:spAutoFit/>
          </a:bodyPr>
          <a:lstStyle/>
          <a:p>
            <a:r>
              <a:rPr lang="en-US" sz="1200" dirty="0" smtClean="0"/>
              <a:t>COP</a:t>
            </a:r>
            <a:endParaRPr lang="en-US" sz="1200" dirty="0"/>
          </a:p>
        </p:txBody>
      </p:sp>
      <p:cxnSp>
        <p:nvCxnSpPr>
          <p:cNvPr id="27" name="Straight Connector 26"/>
          <p:cNvCxnSpPr/>
          <p:nvPr/>
        </p:nvCxnSpPr>
        <p:spPr>
          <a:xfrm rot="16200000" flipV="1">
            <a:off x="7048897" y="2552303"/>
            <a:ext cx="228600" cy="794"/>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7010400" y="2209800"/>
            <a:ext cx="533400" cy="276999"/>
          </a:xfrm>
          <a:prstGeom prst="rect">
            <a:avLst/>
          </a:prstGeom>
          <a:noFill/>
        </p:spPr>
        <p:txBody>
          <a:bodyPr wrap="square" rtlCol="0">
            <a:spAutoFit/>
          </a:bodyPr>
          <a:lstStyle/>
          <a:p>
            <a:r>
              <a:rPr lang="en-US" sz="1200" dirty="0" smtClean="0"/>
              <a:t>LC</a:t>
            </a:r>
            <a:endParaRPr lang="en-US" sz="1200" dirty="0"/>
          </a:p>
        </p:txBody>
      </p:sp>
      <p:cxnSp>
        <p:nvCxnSpPr>
          <p:cNvPr id="29" name="Straight Connector 28"/>
          <p:cNvCxnSpPr/>
          <p:nvPr/>
        </p:nvCxnSpPr>
        <p:spPr>
          <a:xfrm rot="5400000">
            <a:off x="6249194" y="2513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6248400" y="2057400"/>
            <a:ext cx="457200" cy="276999"/>
          </a:xfrm>
          <a:prstGeom prst="rect">
            <a:avLst/>
          </a:prstGeom>
          <a:noFill/>
        </p:spPr>
        <p:txBody>
          <a:bodyPr wrap="square" rtlCol="0">
            <a:spAutoFit/>
          </a:bodyPr>
          <a:lstStyle/>
          <a:p>
            <a:r>
              <a:rPr lang="en-US" sz="1200" dirty="0" smtClean="0"/>
              <a:t>SL</a:t>
            </a:r>
            <a:endParaRPr lang="en-US" sz="1200" dirty="0"/>
          </a:p>
        </p:txBody>
      </p:sp>
      <p:cxnSp>
        <p:nvCxnSpPr>
          <p:cNvPr id="31" name="Straight Connector 30"/>
          <p:cNvCxnSpPr/>
          <p:nvPr/>
        </p:nvCxnSpPr>
        <p:spPr>
          <a:xfrm>
            <a:off x="7696200" y="2667000"/>
            <a:ext cx="685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8230394" y="2513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8153400" y="1905000"/>
            <a:ext cx="685800" cy="461665"/>
          </a:xfrm>
          <a:prstGeom prst="rect">
            <a:avLst/>
          </a:prstGeom>
          <a:noFill/>
        </p:spPr>
        <p:txBody>
          <a:bodyPr wrap="square" rtlCol="0">
            <a:spAutoFit/>
          </a:bodyPr>
          <a:lstStyle/>
          <a:p>
            <a:r>
              <a:rPr lang="en-US" sz="1200" dirty="0" smtClean="0"/>
              <a:t>2</a:t>
            </a:r>
            <a:r>
              <a:rPr lang="en-US" sz="1200" baseline="30000" dirty="0" smtClean="0"/>
              <a:t>nd</a:t>
            </a:r>
            <a:r>
              <a:rPr lang="en-US" sz="1200" dirty="0" smtClean="0"/>
              <a:t> Advent</a:t>
            </a:r>
            <a:endParaRPr lang="en-US" sz="1200" dirty="0"/>
          </a:p>
        </p:txBody>
      </p:sp>
      <p:cxnSp>
        <p:nvCxnSpPr>
          <p:cNvPr id="34" name="Straight Connector 33"/>
          <p:cNvCxnSpPr/>
          <p:nvPr/>
        </p:nvCxnSpPr>
        <p:spPr>
          <a:xfrm rot="5400000">
            <a:off x="2667794" y="2513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rot="19001294">
            <a:off x="-10976" y="560754"/>
            <a:ext cx="1398341" cy="523220"/>
          </a:xfrm>
          <a:prstGeom prst="rect">
            <a:avLst/>
          </a:prstGeom>
          <a:noFill/>
        </p:spPr>
        <p:txBody>
          <a:bodyPr wrap="square" rtlCol="0">
            <a:spAutoFit/>
          </a:bodyPr>
          <a:lstStyle/>
          <a:p>
            <a:r>
              <a:rPr lang="en-US" sz="1400" dirty="0" smtClean="0"/>
              <a:t>Spiritual Gifts Vol. 1</a:t>
            </a:r>
            <a:endParaRPr lang="en-US" sz="1400" dirty="0"/>
          </a:p>
        </p:txBody>
      </p:sp>
      <p:sp>
        <p:nvSpPr>
          <p:cNvPr id="36" name="TextBox 35"/>
          <p:cNvSpPr txBox="1"/>
          <p:nvPr/>
        </p:nvSpPr>
        <p:spPr>
          <a:xfrm>
            <a:off x="0" y="3048000"/>
            <a:ext cx="1524000" cy="276999"/>
          </a:xfrm>
          <a:prstGeom prst="rect">
            <a:avLst/>
          </a:prstGeom>
          <a:noFill/>
        </p:spPr>
        <p:txBody>
          <a:bodyPr wrap="square" rtlCol="0">
            <a:spAutoFit/>
          </a:bodyPr>
          <a:lstStyle/>
          <a:p>
            <a:r>
              <a:rPr lang="en-US" sz="1200" dirty="0" smtClean="0">
                <a:solidFill>
                  <a:srgbClr val="FF0000"/>
                </a:solidFill>
              </a:rPr>
              <a:t>&gt;</a:t>
            </a:r>
            <a:r>
              <a:rPr lang="en-US" sz="1200" dirty="0" smtClean="0"/>
              <a:t> A firm Platform</a:t>
            </a:r>
            <a:endParaRPr lang="en-US" sz="1200" dirty="0"/>
          </a:p>
        </p:txBody>
      </p:sp>
      <p:sp>
        <p:nvSpPr>
          <p:cNvPr id="37" name="TextBox 36"/>
          <p:cNvSpPr txBox="1"/>
          <p:nvPr/>
        </p:nvSpPr>
        <p:spPr>
          <a:xfrm>
            <a:off x="0" y="16764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Advent</a:t>
            </a:r>
            <a:endParaRPr lang="en-US" sz="1200" dirty="0"/>
          </a:p>
        </p:txBody>
      </p:sp>
      <p:sp>
        <p:nvSpPr>
          <p:cNvPr id="38" name="TextBox 37"/>
          <p:cNvSpPr txBox="1"/>
          <p:nvPr/>
        </p:nvSpPr>
        <p:spPr>
          <a:xfrm>
            <a:off x="0" y="1905000"/>
            <a:ext cx="1371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My of In.</a:t>
            </a:r>
            <a:endParaRPr lang="en-US" sz="1200" dirty="0"/>
          </a:p>
        </p:txBody>
      </p:sp>
      <p:sp>
        <p:nvSpPr>
          <p:cNvPr id="39" name="TextBox 38"/>
          <p:cNvSpPr txBox="1"/>
          <p:nvPr/>
        </p:nvSpPr>
        <p:spPr>
          <a:xfrm>
            <a:off x="0" y="23622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William Miller</a:t>
            </a:r>
            <a:endParaRPr lang="en-US" sz="1200" dirty="0"/>
          </a:p>
        </p:txBody>
      </p:sp>
      <p:cxnSp>
        <p:nvCxnSpPr>
          <p:cNvPr id="40" name="Straight Arrow Connector 39"/>
          <p:cNvCxnSpPr/>
          <p:nvPr/>
        </p:nvCxnSpPr>
        <p:spPr>
          <a:xfrm rot="10800000">
            <a:off x="1143000" y="25146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0" y="25908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AM</a:t>
            </a:r>
            <a:endParaRPr lang="en-US" sz="1200" dirty="0"/>
          </a:p>
        </p:txBody>
      </p:sp>
      <p:sp>
        <p:nvSpPr>
          <p:cNvPr id="42" name="TextBox 41"/>
          <p:cNvSpPr txBox="1"/>
          <p:nvPr/>
        </p:nvSpPr>
        <p:spPr>
          <a:xfrm>
            <a:off x="0" y="28194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3</a:t>
            </a:r>
            <a:r>
              <a:rPr lang="en-US" sz="1200" baseline="30000" dirty="0" smtClean="0"/>
              <a:t>rd</a:t>
            </a:r>
            <a:r>
              <a:rPr lang="en-US" sz="1200" dirty="0" smtClean="0"/>
              <a:t> AM</a:t>
            </a:r>
            <a:endParaRPr lang="en-US" sz="1200" dirty="0"/>
          </a:p>
        </p:txBody>
      </p:sp>
      <p:sp>
        <p:nvSpPr>
          <p:cNvPr id="43" name="TextBox 42"/>
          <p:cNvSpPr txBox="1"/>
          <p:nvPr/>
        </p:nvSpPr>
        <p:spPr>
          <a:xfrm>
            <a:off x="0" y="2133600"/>
            <a:ext cx="1676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Reformation</a:t>
            </a:r>
            <a:endParaRPr lang="en-US" sz="1200" dirty="0"/>
          </a:p>
        </p:txBody>
      </p:sp>
      <p:sp>
        <p:nvSpPr>
          <p:cNvPr id="44" name="TextBox 43"/>
          <p:cNvSpPr txBox="1"/>
          <p:nvPr/>
        </p:nvSpPr>
        <p:spPr>
          <a:xfrm>
            <a:off x="0" y="3276600"/>
            <a:ext cx="2286000" cy="276999"/>
          </a:xfrm>
          <a:prstGeom prst="rect">
            <a:avLst/>
          </a:prstGeom>
          <a:noFill/>
        </p:spPr>
        <p:txBody>
          <a:bodyPr wrap="square" rtlCol="0">
            <a:spAutoFit/>
          </a:bodyPr>
          <a:lstStyle/>
          <a:p>
            <a:r>
              <a:rPr lang="en-US" sz="1200" dirty="0" smtClean="0">
                <a:solidFill>
                  <a:srgbClr val="FF0000"/>
                </a:solidFill>
              </a:rPr>
              <a:t>&gt; </a:t>
            </a:r>
            <a:r>
              <a:rPr lang="en-US" sz="1200" dirty="0" smtClean="0"/>
              <a:t>Spiritualism &amp; Covetousness</a:t>
            </a:r>
            <a:endParaRPr lang="en-US" sz="1200" dirty="0"/>
          </a:p>
        </p:txBody>
      </p:sp>
      <p:sp>
        <p:nvSpPr>
          <p:cNvPr id="45" name="TextBox 44"/>
          <p:cNvSpPr txBox="1"/>
          <p:nvPr/>
        </p:nvSpPr>
        <p:spPr>
          <a:xfrm>
            <a:off x="0" y="3505200"/>
            <a:ext cx="1295400" cy="276999"/>
          </a:xfrm>
          <a:prstGeom prst="rect">
            <a:avLst/>
          </a:prstGeom>
          <a:noFill/>
        </p:spPr>
        <p:txBody>
          <a:bodyPr wrap="square" rtlCol="0">
            <a:spAutoFit/>
          </a:bodyPr>
          <a:lstStyle/>
          <a:p>
            <a:r>
              <a:rPr lang="en-US" sz="1200" dirty="0" smtClean="0">
                <a:solidFill>
                  <a:srgbClr val="FF0000"/>
                </a:solidFill>
              </a:rPr>
              <a:t>&gt;</a:t>
            </a:r>
            <a:r>
              <a:rPr lang="en-US" sz="1200" dirty="0" smtClean="0"/>
              <a:t> Sins of Babylon</a:t>
            </a:r>
            <a:endParaRPr lang="en-US" sz="1200" dirty="0"/>
          </a:p>
        </p:txBody>
      </p:sp>
      <p:sp>
        <p:nvSpPr>
          <p:cNvPr id="46" name="TextBox 45"/>
          <p:cNvSpPr txBox="1"/>
          <p:nvPr/>
        </p:nvSpPr>
        <p:spPr>
          <a:xfrm>
            <a:off x="0" y="3733800"/>
            <a:ext cx="914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LC</a:t>
            </a:r>
            <a:endParaRPr lang="en-US" sz="1200" dirty="0"/>
          </a:p>
        </p:txBody>
      </p:sp>
      <p:sp>
        <p:nvSpPr>
          <p:cNvPr id="47" name="TextBox 46"/>
          <p:cNvSpPr txBox="1"/>
          <p:nvPr/>
        </p:nvSpPr>
        <p:spPr>
          <a:xfrm>
            <a:off x="0" y="3962400"/>
            <a:ext cx="1752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3</a:t>
            </a:r>
            <a:r>
              <a:rPr lang="en-US" sz="1200" baseline="30000" dirty="0" smtClean="0"/>
              <a:t>rd</a:t>
            </a:r>
            <a:r>
              <a:rPr lang="en-US" sz="1200" dirty="0" smtClean="0"/>
              <a:t> Mess Closed</a:t>
            </a:r>
            <a:endParaRPr lang="en-US" sz="1200" dirty="0"/>
          </a:p>
        </p:txBody>
      </p:sp>
      <p:sp>
        <p:nvSpPr>
          <p:cNvPr id="48" name="TextBox 47"/>
          <p:cNvSpPr txBox="1"/>
          <p:nvPr/>
        </p:nvSpPr>
        <p:spPr>
          <a:xfrm rot="10800000" flipV="1">
            <a:off x="0" y="4191000"/>
            <a:ext cx="1524000" cy="276999"/>
          </a:xfrm>
          <a:prstGeom prst="rect">
            <a:avLst/>
          </a:prstGeom>
          <a:noFill/>
        </p:spPr>
        <p:txBody>
          <a:bodyPr wrap="square" rtlCol="0">
            <a:spAutoFit/>
          </a:bodyPr>
          <a:lstStyle/>
          <a:p>
            <a:r>
              <a:rPr lang="en-US" sz="1200" dirty="0" smtClean="0">
                <a:solidFill>
                  <a:srgbClr val="FF0000"/>
                </a:solidFill>
              </a:rPr>
              <a:t>&gt;</a:t>
            </a:r>
            <a:r>
              <a:rPr lang="en-US" sz="1200" dirty="0" smtClean="0"/>
              <a:t>The Time of Trouble</a:t>
            </a:r>
            <a:endParaRPr lang="en-US" sz="1200" dirty="0"/>
          </a:p>
        </p:txBody>
      </p:sp>
      <p:sp>
        <p:nvSpPr>
          <p:cNvPr id="49" name="TextBox 48"/>
          <p:cNvSpPr txBox="1"/>
          <p:nvPr/>
        </p:nvSpPr>
        <p:spPr>
          <a:xfrm>
            <a:off x="0" y="4419600"/>
            <a:ext cx="2209800" cy="276999"/>
          </a:xfrm>
          <a:prstGeom prst="rect">
            <a:avLst/>
          </a:prstGeom>
          <a:noFill/>
        </p:spPr>
        <p:txBody>
          <a:bodyPr wrap="square" rtlCol="0">
            <a:spAutoFit/>
          </a:bodyPr>
          <a:lstStyle/>
          <a:p>
            <a:r>
              <a:rPr lang="en-US" sz="1200" dirty="0" smtClean="0">
                <a:solidFill>
                  <a:srgbClr val="FF0000"/>
                </a:solidFill>
              </a:rPr>
              <a:t>&gt; </a:t>
            </a:r>
            <a:r>
              <a:rPr lang="en-US" sz="1200" dirty="0" smtClean="0"/>
              <a:t>Deliverance of the Saints</a:t>
            </a:r>
            <a:endParaRPr lang="en-US" sz="1200" dirty="0"/>
          </a:p>
        </p:txBody>
      </p:sp>
      <p:sp>
        <p:nvSpPr>
          <p:cNvPr id="50" name="TextBox 49"/>
          <p:cNvSpPr txBox="1"/>
          <p:nvPr/>
        </p:nvSpPr>
        <p:spPr>
          <a:xfrm>
            <a:off x="1066800" y="3505200"/>
            <a:ext cx="990600" cy="276999"/>
          </a:xfrm>
          <a:prstGeom prst="rect">
            <a:avLst/>
          </a:prstGeom>
          <a:noFill/>
        </p:spPr>
        <p:txBody>
          <a:bodyPr wrap="square" rtlCol="0">
            <a:spAutoFit/>
          </a:bodyPr>
          <a:lstStyle/>
          <a:p>
            <a:r>
              <a:rPr lang="en-US" sz="1200" dirty="0" smtClean="0"/>
              <a:t>--- EW 273</a:t>
            </a:r>
            <a:endParaRPr lang="en-US" sz="1200" dirty="0"/>
          </a:p>
        </p:txBody>
      </p:sp>
      <p:sp>
        <p:nvSpPr>
          <p:cNvPr id="51" name="TextBox 50"/>
          <p:cNvSpPr txBox="1"/>
          <p:nvPr/>
        </p:nvSpPr>
        <p:spPr>
          <a:xfrm>
            <a:off x="6705600" y="1447800"/>
            <a:ext cx="914400" cy="276999"/>
          </a:xfrm>
          <a:prstGeom prst="rect">
            <a:avLst/>
          </a:prstGeom>
          <a:noFill/>
        </p:spPr>
        <p:txBody>
          <a:bodyPr wrap="square" rtlCol="0">
            <a:spAutoFit/>
          </a:bodyPr>
          <a:lstStyle/>
          <a:p>
            <a:r>
              <a:rPr lang="en-US" sz="1200" dirty="0" smtClean="0"/>
              <a:t>judge</a:t>
            </a:r>
            <a:endParaRPr lang="en-US" sz="1200" dirty="0"/>
          </a:p>
        </p:txBody>
      </p:sp>
      <p:sp>
        <p:nvSpPr>
          <p:cNvPr id="52" name="TextBox 51"/>
          <p:cNvSpPr txBox="1"/>
          <p:nvPr/>
        </p:nvSpPr>
        <p:spPr>
          <a:xfrm>
            <a:off x="4800600" y="1371600"/>
            <a:ext cx="990600" cy="461665"/>
          </a:xfrm>
          <a:prstGeom prst="rect">
            <a:avLst/>
          </a:prstGeom>
          <a:noFill/>
        </p:spPr>
        <p:txBody>
          <a:bodyPr wrap="square" rtlCol="0">
            <a:spAutoFit/>
          </a:bodyPr>
          <a:lstStyle/>
          <a:p>
            <a:r>
              <a:rPr lang="en-US" sz="1200" dirty="0" smtClean="0"/>
              <a:t>Fugitive Slave Act</a:t>
            </a:r>
            <a:endParaRPr lang="en-US" sz="1200" dirty="0"/>
          </a:p>
        </p:txBody>
      </p:sp>
      <p:sp>
        <p:nvSpPr>
          <p:cNvPr id="53" name="TextBox 52"/>
          <p:cNvSpPr txBox="1"/>
          <p:nvPr/>
        </p:nvSpPr>
        <p:spPr>
          <a:xfrm>
            <a:off x="6705600" y="152400"/>
            <a:ext cx="533400" cy="276999"/>
          </a:xfrm>
          <a:prstGeom prst="rect">
            <a:avLst/>
          </a:prstGeom>
          <a:noFill/>
        </p:spPr>
        <p:txBody>
          <a:bodyPr wrap="square" rtlCol="0">
            <a:spAutoFit/>
          </a:bodyPr>
          <a:lstStyle/>
          <a:p>
            <a:r>
              <a:rPr lang="en-US" sz="1200" dirty="0" smtClean="0">
                <a:solidFill>
                  <a:srgbClr val="FF0000"/>
                </a:solidFill>
              </a:rPr>
              <a:t>COP</a:t>
            </a:r>
            <a:endParaRPr lang="en-US" sz="1200" dirty="0">
              <a:solidFill>
                <a:srgbClr val="FF0000"/>
              </a:solidFill>
            </a:endParaRPr>
          </a:p>
        </p:txBody>
      </p:sp>
      <p:sp>
        <p:nvSpPr>
          <p:cNvPr id="55" name="TextBox 54"/>
          <p:cNvSpPr txBox="1"/>
          <p:nvPr/>
        </p:nvSpPr>
        <p:spPr>
          <a:xfrm>
            <a:off x="6705600" y="1524000"/>
            <a:ext cx="685800" cy="276999"/>
          </a:xfrm>
          <a:prstGeom prst="rect">
            <a:avLst/>
          </a:prstGeom>
          <a:noFill/>
        </p:spPr>
        <p:txBody>
          <a:bodyPr wrap="square" rtlCol="0">
            <a:spAutoFit/>
          </a:bodyPr>
          <a:lstStyle/>
          <a:p>
            <a:r>
              <a:rPr lang="en-US" sz="1200" dirty="0" smtClean="0">
                <a:solidFill>
                  <a:srgbClr val="FF0000"/>
                </a:solidFill>
              </a:rPr>
              <a:t>--------</a:t>
            </a:r>
            <a:endParaRPr lang="en-US" sz="1200" dirty="0">
              <a:solidFill>
                <a:srgbClr val="FF0000"/>
              </a:solidFill>
            </a:endParaRPr>
          </a:p>
        </p:txBody>
      </p:sp>
      <p:sp>
        <p:nvSpPr>
          <p:cNvPr id="56" name="TextBox 55"/>
          <p:cNvSpPr txBox="1"/>
          <p:nvPr/>
        </p:nvSpPr>
        <p:spPr>
          <a:xfrm>
            <a:off x="7543800" y="0"/>
            <a:ext cx="685800" cy="461665"/>
          </a:xfrm>
          <a:prstGeom prst="rect">
            <a:avLst/>
          </a:prstGeom>
          <a:noFill/>
        </p:spPr>
        <p:txBody>
          <a:bodyPr wrap="square" rtlCol="0">
            <a:spAutoFit/>
          </a:bodyPr>
          <a:lstStyle/>
          <a:p>
            <a:r>
              <a:rPr lang="en-US" sz="1200" dirty="0" smtClean="0">
                <a:solidFill>
                  <a:srgbClr val="FF0000"/>
                </a:solidFill>
              </a:rPr>
              <a:t>2</a:t>
            </a:r>
            <a:r>
              <a:rPr lang="en-US" sz="1200" baseline="30000" dirty="0" smtClean="0">
                <a:solidFill>
                  <a:srgbClr val="FF0000"/>
                </a:solidFill>
              </a:rPr>
              <a:t>nd</a:t>
            </a:r>
            <a:r>
              <a:rPr lang="en-US" sz="1200" dirty="0" smtClean="0">
                <a:solidFill>
                  <a:srgbClr val="FF0000"/>
                </a:solidFill>
              </a:rPr>
              <a:t>  Advent</a:t>
            </a:r>
            <a:endParaRPr lang="en-US" sz="1200" dirty="0">
              <a:solidFill>
                <a:srgbClr val="FF0000"/>
              </a:solidFill>
            </a:endParaRPr>
          </a:p>
        </p:txBody>
      </p:sp>
      <p:sp>
        <p:nvSpPr>
          <p:cNvPr id="57" name="TextBox 56"/>
          <p:cNvSpPr txBox="1"/>
          <p:nvPr/>
        </p:nvSpPr>
        <p:spPr>
          <a:xfrm>
            <a:off x="7162800" y="1066800"/>
            <a:ext cx="457200" cy="276999"/>
          </a:xfrm>
          <a:prstGeom prst="rect">
            <a:avLst/>
          </a:prstGeom>
          <a:noFill/>
        </p:spPr>
        <p:txBody>
          <a:bodyPr wrap="square" rtlCol="0">
            <a:spAutoFit/>
          </a:bodyPr>
          <a:lstStyle/>
          <a:p>
            <a:r>
              <a:rPr lang="en-US" sz="1200" dirty="0" smtClean="0">
                <a:solidFill>
                  <a:srgbClr val="FF0000"/>
                </a:solidFill>
              </a:rPr>
              <a:t>T.T.</a:t>
            </a:r>
            <a:endParaRPr lang="en-US" sz="1200" dirty="0">
              <a:solidFill>
                <a:srgbClr val="FF0000"/>
              </a:solidFill>
            </a:endParaRPr>
          </a:p>
        </p:txBody>
      </p:sp>
      <p:sp>
        <p:nvSpPr>
          <p:cNvPr id="58" name="TextBox 57"/>
          <p:cNvSpPr txBox="1"/>
          <p:nvPr/>
        </p:nvSpPr>
        <p:spPr>
          <a:xfrm>
            <a:off x="3581400" y="457200"/>
            <a:ext cx="762000" cy="276999"/>
          </a:xfrm>
          <a:prstGeom prst="rect">
            <a:avLst/>
          </a:prstGeom>
          <a:noFill/>
        </p:spPr>
        <p:txBody>
          <a:bodyPr wrap="square" rtlCol="0">
            <a:spAutoFit/>
          </a:bodyPr>
          <a:lstStyle/>
          <a:p>
            <a:r>
              <a:rPr lang="en-US" sz="1200" dirty="0" smtClean="0">
                <a:solidFill>
                  <a:srgbClr val="FF0000"/>
                </a:solidFill>
              </a:rPr>
              <a:t>Slavery</a:t>
            </a:r>
            <a:endParaRPr lang="en-US" sz="1200" dirty="0">
              <a:solidFill>
                <a:srgbClr val="FF0000"/>
              </a:solidFill>
            </a:endParaRPr>
          </a:p>
        </p:txBody>
      </p:sp>
      <p:sp>
        <p:nvSpPr>
          <p:cNvPr id="60" name="TextBox 59"/>
          <p:cNvSpPr txBox="1"/>
          <p:nvPr/>
        </p:nvSpPr>
        <p:spPr>
          <a:xfrm rot="19269300">
            <a:off x="1848636" y="588424"/>
            <a:ext cx="780785" cy="338554"/>
          </a:xfrm>
          <a:prstGeom prst="rect">
            <a:avLst/>
          </a:prstGeom>
          <a:noFill/>
        </p:spPr>
        <p:txBody>
          <a:bodyPr wrap="square" rtlCol="0">
            <a:spAutoFit/>
          </a:bodyPr>
          <a:lstStyle/>
          <a:p>
            <a:r>
              <a:rPr lang="en-US" sz="1600" dirty="0" smtClean="0"/>
              <a:t>Failure</a:t>
            </a:r>
            <a:endParaRPr lang="en-US" sz="1600" dirty="0"/>
          </a:p>
        </p:txBody>
      </p:sp>
      <p:sp>
        <p:nvSpPr>
          <p:cNvPr id="62" name="TextBox 61"/>
          <p:cNvSpPr txBox="1"/>
          <p:nvPr/>
        </p:nvSpPr>
        <p:spPr>
          <a:xfrm>
            <a:off x="2438400" y="2971800"/>
            <a:ext cx="6477000" cy="1754326"/>
          </a:xfrm>
          <a:prstGeom prst="rect">
            <a:avLst/>
          </a:prstGeom>
          <a:noFill/>
        </p:spPr>
        <p:txBody>
          <a:bodyPr wrap="square" rtlCol="0">
            <a:spAutoFit/>
          </a:bodyPr>
          <a:lstStyle/>
          <a:p>
            <a:r>
              <a:rPr lang="en-US" dirty="0" smtClean="0"/>
              <a:t>Her husband James White, he made the claim that based upon his and others understanding of prophecy that slavery would never end. He says that this darkest and damming sin of the nation as we see it in prophecy will finally end at the second Advent. So James White I would suggest his wife and the pioneers when they see this issue of slavery what are the expecting?</a:t>
            </a:r>
            <a:endParaRPr lang="en-US" dirty="0"/>
          </a:p>
        </p:txBody>
      </p:sp>
      <p:sp>
        <p:nvSpPr>
          <p:cNvPr id="63" name="TextBox 62"/>
          <p:cNvSpPr txBox="1"/>
          <p:nvPr/>
        </p:nvSpPr>
        <p:spPr>
          <a:xfrm>
            <a:off x="533400" y="4724400"/>
            <a:ext cx="8382000" cy="2308324"/>
          </a:xfrm>
          <a:prstGeom prst="rect">
            <a:avLst/>
          </a:prstGeom>
          <a:noFill/>
        </p:spPr>
        <p:txBody>
          <a:bodyPr wrap="square" rtlCol="0">
            <a:spAutoFit/>
          </a:bodyPr>
          <a:lstStyle/>
          <a:p>
            <a:r>
              <a:rPr lang="en-US" dirty="0" smtClean="0"/>
              <a:t>There, not expecting it to be abolished, they see quotes that suggest it won't end until the second Advent. And she uses the whole contents of this book. So we have a close of probation, judgment, Time of Trouble, second Advent. Because there's a nation sin, the sin is slavery, God is about to judge. We know that this history if you have been following the studies through the year is a history of failure. God's people were in a Laodicean condition and He could not come back.</a:t>
            </a:r>
          </a:p>
          <a:p>
            <a:r>
              <a:rPr lang="en-US" dirty="0" smtClean="0"/>
              <a:t/>
            </a:r>
            <a:br>
              <a:rPr lang="en-US" dirty="0" smtClean="0"/>
            </a:br>
            <a:endParaRPr lang="en-US" dirty="0"/>
          </a:p>
        </p:txBody>
      </p:sp>
      <p:sp>
        <p:nvSpPr>
          <p:cNvPr id="61" name="Slide Number Placeholder 60"/>
          <p:cNvSpPr>
            <a:spLocks noGrp="1"/>
          </p:cNvSpPr>
          <p:nvPr>
            <p:ph type="sldNum" sz="quarter" idx="12"/>
          </p:nvPr>
        </p:nvSpPr>
        <p:spPr/>
        <p:txBody>
          <a:bodyPr/>
          <a:lstStyle/>
          <a:p>
            <a:fld id="{DDBFD72D-D30C-4596-AA12-6E874EBB7B16}"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2895600" y="1371600"/>
            <a:ext cx="487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2743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667000" y="762000"/>
            <a:ext cx="685800" cy="276999"/>
          </a:xfrm>
          <a:prstGeom prst="rect">
            <a:avLst/>
          </a:prstGeom>
          <a:noFill/>
        </p:spPr>
        <p:txBody>
          <a:bodyPr wrap="square" rtlCol="0">
            <a:spAutoFit/>
          </a:bodyPr>
          <a:lstStyle/>
          <a:p>
            <a:r>
              <a:rPr lang="en-US" sz="1200" dirty="0" smtClean="0"/>
              <a:t>1798</a:t>
            </a:r>
            <a:endParaRPr lang="en-US" sz="1200" dirty="0"/>
          </a:p>
        </p:txBody>
      </p:sp>
      <p:cxnSp>
        <p:nvCxnSpPr>
          <p:cNvPr id="5" name="Straight Connector 4"/>
          <p:cNvCxnSpPr/>
          <p:nvPr/>
        </p:nvCxnSpPr>
        <p:spPr>
          <a:xfrm rot="5400000">
            <a:off x="76207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7543800" y="762000"/>
            <a:ext cx="762000" cy="276999"/>
          </a:xfrm>
          <a:prstGeom prst="rect">
            <a:avLst/>
          </a:prstGeom>
          <a:noFill/>
        </p:spPr>
        <p:txBody>
          <a:bodyPr wrap="square" rtlCol="0">
            <a:spAutoFit/>
          </a:bodyPr>
          <a:lstStyle/>
          <a:p>
            <a:r>
              <a:rPr lang="en-US" sz="1200" dirty="0" smtClean="0"/>
              <a:t>1863</a:t>
            </a:r>
            <a:endParaRPr lang="en-US" sz="1200" dirty="0"/>
          </a:p>
        </p:txBody>
      </p:sp>
      <p:cxnSp>
        <p:nvCxnSpPr>
          <p:cNvPr id="7" name="Straight Connector 6"/>
          <p:cNvCxnSpPr/>
          <p:nvPr/>
        </p:nvCxnSpPr>
        <p:spPr>
          <a:xfrm rot="5400000">
            <a:off x="6782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705600" y="762000"/>
            <a:ext cx="685800" cy="276999"/>
          </a:xfrm>
          <a:prstGeom prst="rect">
            <a:avLst/>
          </a:prstGeom>
          <a:noFill/>
        </p:spPr>
        <p:txBody>
          <a:bodyPr wrap="square" rtlCol="0">
            <a:spAutoFit/>
          </a:bodyPr>
          <a:lstStyle/>
          <a:p>
            <a:r>
              <a:rPr lang="en-US" sz="1200" dirty="0" smtClean="0"/>
              <a:t>1861</a:t>
            </a:r>
            <a:endParaRPr lang="en-US" sz="1200" dirty="0"/>
          </a:p>
        </p:txBody>
      </p:sp>
      <p:cxnSp>
        <p:nvCxnSpPr>
          <p:cNvPr id="9" name="Straight Connector 8"/>
          <p:cNvCxnSpPr/>
          <p:nvPr/>
        </p:nvCxnSpPr>
        <p:spPr>
          <a:xfrm rot="5400000">
            <a:off x="27439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67825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895600" y="457200"/>
            <a:ext cx="403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800600" y="228600"/>
            <a:ext cx="457200" cy="276999"/>
          </a:xfrm>
          <a:prstGeom prst="rect">
            <a:avLst/>
          </a:prstGeom>
          <a:noFill/>
        </p:spPr>
        <p:txBody>
          <a:bodyPr wrap="square" rtlCol="0">
            <a:spAutoFit/>
          </a:bodyPr>
          <a:lstStyle/>
          <a:p>
            <a:r>
              <a:rPr lang="en-US" sz="1200" dirty="0" smtClean="0"/>
              <a:t>63</a:t>
            </a:r>
            <a:endParaRPr lang="en-US" sz="1200" dirty="0"/>
          </a:p>
        </p:txBody>
      </p:sp>
      <p:sp>
        <p:nvSpPr>
          <p:cNvPr id="13" name="TextBox 12"/>
          <p:cNvSpPr txBox="1"/>
          <p:nvPr/>
        </p:nvSpPr>
        <p:spPr>
          <a:xfrm>
            <a:off x="2667000" y="1447800"/>
            <a:ext cx="609600" cy="276999"/>
          </a:xfrm>
          <a:prstGeom prst="rect">
            <a:avLst/>
          </a:prstGeom>
          <a:noFill/>
        </p:spPr>
        <p:txBody>
          <a:bodyPr wrap="square" rtlCol="0">
            <a:spAutoFit/>
          </a:bodyPr>
          <a:lstStyle/>
          <a:p>
            <a:r>
              <a:rPr lang="en-US" sz="1200" dirty="0" smtClean="0">
                <a:solidFill>
                  <a:srgbClr val="FF0000"/>
                </a:solidFill>
              </a:rPr>
              <a:t>Miller</a:t>
            </a:r>
            <a:endParaRPr lang="en-US" sz="1200" dirty="0">
              <a:solidFill>
                <a:srgbClr val="FF0000"/>
              </a:solidFill>
            </a:endParaRPr>
          </a:p>
        </p:txBody>
      </p:sp>
      <p:cxnSp>
        <p:nvCxnSpPr>
          <p:cNvPr id="14" name="Straight Connector 13"/>
          <p:cNvCxnSpPr/>
          <p:nvPr/>
        </p:nvCxnSpPr>
        <p:spPr>
          <a:xfrm rot="5400000">
            <a:off x="3734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657600" y="762000"/>
            <a:ext cx="838200" cy="276999"/>
          </a:xfrm>
          <a:prstGeom prst="rect">
            <a:avLst/>
          </a:prstGeom>
          <a:noFill/>
        </p:spPr>
        <p:txBody>
          <a:bodyPr wrap="square" rtlCol="0">
            <a:spAutoFit/>
          </a:bodyPr>
          <a:lstStyle/>
          <a:p>
            <a:r>
              <a:rPr lang="en-US" sz="1200" dirty="0" smtClean="0"/>
              <a:t>1844</a:t>
            </a:r>
            <a:endParaRPr lang="en-US" sz="1200" dirty="0"/>
          </a:p>
        </p:txBody>
      </p:sp>
      <p:cxnSp>
        <p:nvCxnSpPr>
          <p:cNvPr id="16" name="Straight Connector 15"/>
          <p:cNvCxnSpPr/>
          <p:nvPr/>
        </p:nvCxnSpPr>
        <p:spPr>
          <a:xfrm rot="5400000">
            <a:off x="59443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867400" y="762000"/>
            <a:ext cx="685800" cy="276999"/>
          </a:xfrm>
          <a:prstGeom prst="rect">
            <a:avLst/>
          </a:prstGeom>
          <a:noFill/>
        </p:spPr>
        <p:txBody>
          <a:bodyPr wrap="square" rtlCol="0">
            <a:spAutoFit/>
          </a:bodyPr>
          <a:lstStyle/>
          <a:p>
            <a:r>
              <a:rPr lang="en-US" sz="1200" dirty="0" smtClean="0"/>
              <a:t>1858</a:t>
            </a:r>
            <a:endParaRPr lang="en-US" sz="1200" dirty="0"/>
          </a:p>
        </p:txBody>
      </p:sp>
      <p:sp>
        <p:nvSpPr>
          <p:cNvPr id="18" name="TextBox 17"/>
          <p:cNvSpPr txBox="1"/>
          <p:nvPr/>
        </p:nvSpPr>
        <p:spPr>
          <a:xfrm>
            <a:off x="5791200" y="1447800"/>
            <a:ext cx="685800" cy="276999"/>
          </a:xfrm>
          <a:prstGeom prst="rect">
            <a:avLst/>
          </a:prstGeom>
          <a:noFill/>
        </p:spPr>
        <p:txBody>
          <a:bodyPr wrap="square" rtlCol="0">
            <a:spAutoFit/>
          </a:bodyPr>
          <a:lstStyle/>
          <a:p>
            <a:r>
              <a:rPr lang="en-US" sz="1200" dirty="0" smtClean="0">
                <a:solidFill>
                  <a:srgbClr val="FF0000"/>
                </a:solidFill>
              </a:rPr>
              <a:t>Sp Gifts</a:t>
            </a:r>
            <a:endParaRPr lang="en-US" sz="1200" dirty="0">
              <a:solidFill>
                <a:srgbClr val="FF0000"/>
              </a:solidFill>
            </a:endParaRPr>
          </a:p>
        </p:txBody>
      </p:sp>
      <p:cxnSp>
        <p:nvCxnSpPr>
          <p:cNvPr id="19" name="Straight Connector 18"/>
          <p:cNvCxnSpPr/>
          <p:nvPr/>
        </p:nvCxnSpPr>
        <p:spPr>
          <a:xfrm rot="5400000">
            <a:off x="5029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953000" y="762000"/>
            <a:ext cx="685800" cy="276999"/>
          </a:xfrm>
          <a:prstGeom prst="rect">
            <a:avLst/>
          </a:prstGeom>
          <a:noFill/>
        </p:spPr>
        <p:txBody>
          <a:bodyPr wrap="square" rtlCol="0">
            <a:spAutoFit/>
          </a:bodyPr>
          <a:lstStyle/>
          <a:p>
            <a:r>
              <a:rPr lang="en-US" sz="1200" dirty="0" smtClean="0"/>
              <a:t>1850</a:t>
            </a:r>
            <a:endParaRPr lang="en-US" sz="1200" dirty="0"/>
          </a:p>
        </p:txBody>
      </p:sp>
      <p:cxnSp>
        <p:nvCxnSpPr>
          <p:cNvPr id="21" name="Straight Connector 20"/>
          <p:cNvCxnSpPr/>
          <p:nvPr/>
        </p:nvCxnSpPr>
        <p:spPr>
          <a:xfrm>
            <a:off x="2819400" y="2667000"/>
            <a:ext cx="4953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2743994" y="2513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667000" y="2057400"/>
            <a:ext cx="685800" cy="276999"/>
          </a:xfrm>
          <a:prstGeom prst="rect">
            <a:avLst/>
          </a:prstGeom>
          <a:noFill/>
        </p:spPr>
        <p:txBody>
          <a:bodyPr wrap="square" rtlCol="0">
            <a:spAutoFit/>
          </a:bodyPr>
          <a:lstStyle/>
          <a:p>
            <a:r>
              <a:rPr lang="en-US" sz="1200" dirty="0" smtClean="0"/>
              <a:t>1989</a:t>
            </a:r>
            <a:endParaRPr lang="en-US" sz="1200" dirty="0"/>
          </a:p>
        </p:txBody>
      </p:sp>
      <p:cxnSp>
        <p:nvCxnSpPr>
          <p:cNvPr id="24" name="Straight Connector 23"/>
          <p:cNvCxnSpPr/>
          <p:nvPr/>
        </p:nvCxnSpPr>
        <p:spPr>
          <a:xfrm rot="5400000">
            <a:off x="7696994" y="2513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620000" y="2057400"/>
            <a:ext cx="609600" cy="276999"/>
          </a:xfrm>
          <a:prstGeom prst="rect">
            <a:avLst/>
          </a:prstGeom>
          <a:noFill/>
        </p:spPr>
        <p:txBody>
          <a:bodyPr wrap="square" rtlCol="0">
            <a:spAutoFit/>
          </a:bodyPr>
          <a:lstStyle/>
          <a:p>
            <a:r>
              <a:rPr lang="en-US" sz="1200" dirty="0" smtClean="0"/>
              <a:t>COP</a:t>
            </a:r>
            <a:endParaRPr lang="en-US" sz="1200" dirty="0"/>
          </a:p>
        </p:txBody>
      </p:sp>
      <p:cxnSp>
        <p:nvCxnSpPr>
          <p:cNvPr id="26" name="Straight Connector 25"/>
          <p:cNvCxnSpPr/>
          <p:nvPr/>
        </p:nvCxnSpPr>
        <p:spPr>
          <a:xfrm rot="16200000" flipV="1">
            <a:off x="7125097" y="2552303"/>
            <a:ext cx="228600" cy="794"/>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7086600" y="2209800"/>
            <a:ext cx="533400" cy="276999"/>
          </a:xfrm>
          <a:prstGeom prst="rect">
            <a:avLst/>
          </a:prstGeom>
          <a:noFill/>
        </p:spPr>
        <p:txBody>
          <a:bodyPr wrap="square" rtlCol="0">
            <a:spAutoFit/>
          </a:bodyPr>
          <a:lstStyle/>
          <a:p>
            <a:r>
              <a:rPr lang="en-US" sz="1200" dirty="0" smtClean="0"/>
              <a:t>LC</a:t>
            </a:r>
            <a:endParaRPr lang="en-US" sz="1200" dirty="0"/>
          </a:p>
        </p:txBody>
      </p:sp>
      <p:cxnSp>
        <p:nvCxnSpPr>
          <p:cNvPr id="28" name="Straight Connector 27"/>
          <p:cNvCxnSpPr/>
          <p:nvPr/>
        </p:nvCxnSpPr>
        <p:spPr>
          <a:xfrm rot="5400000">
            <a:off x="6325394" y="2513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6324600" y="2057400"/>
            <a:ext cx="457200" cy="276999"/>
          </a:xfrm>
          <a:prstGeom prst="rect">
            <a:avLst/>
          </a:prstGeom>
          <a:noFill/>
        </p:spPr>
        <p:txBody>
          <a:bodyPr wrap="square" rtlCol="0">
            <a:spAutoFit/>
          </a:bodyPr>
          <a:lstStyle/>
          <a:p>
            <a:r>
              <a:rPr lang="en-US" sz="1200" dirty="0" smtClean="0"/>
              <a:t>SL</a:t>
            </a:r>
            <a:endParaRPr lang="en-US" sz="1200" dirty="0"/>
          </a:p>
        </p:txBody>
      </p:sp>
      <p:cxnSp>
        <p:nvCxnSpPr>
          <p:cNvPr id="30" name="Straight Connector 29"/>
          <p:cNvCxnSpPr/>
          <p:nvPr/>
        </p:nvCxnSpPr>
        <p:spPr>
          <a:xfrm>
            <a:off x="7772400" y="2667000"/>
            <a:ext cx="685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8306594" y="2513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8153400" y="1905000"/>
            <a:ext cx="685800" cy="461665"/>
          </a:xfrm>
          <a:prstGeom prst="rect">
            <a:avLst/>
          </a:prstGeom>
          <a:noFill/>
        </p:spPr>
        <p:txBody>
          <a:bodyPr wrap="square" rtlCol="0">
            <a:spAutoFit/>
          </a:bodyPr>
          <a:lstStyle/>
          <a:p>
            <a:r>
              <a:rPr lang="en-US" sz="1200" dirty="0" smtClean="0"/>
              <a:t>2</a:t>
            </a:r>
            <a:r>
              <a:rPr lang="en-US" sz="1200" baseline="30000" dirty="0" smtClean="0"/>
              <a:t>nd</a:t>
            </a:r>
            <a:r>
              <a:rPr lang="en-US" sz="1200" dirty="0" smtClean="0"/>
              <a:t> Advent</a:t>
            </a:r>
            <a:endParaRPr lang="en-US" sz="1200" dirty="0"/>
          </a:p>
        </p:txBody>
      </p:sp>
      <p:cxnSp>
        <p:nvCxnSpPr>
          <p:cNvPr id="33" name="Straight Connector 32"/>
          <p:cNvCxnSpPr/>
          <p:nvPr/>
        </p:nvCxnSpPr>
        <p:spPr>
          <a:xfrm rot="5400000">
            <a:off x="2743994" y="2513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rot="19001294">
            <a:off x="-10976" y="560754"/>
            <a:ext cx="1398341" cy="523220"/>
          </a:xfrm>
          <a:prstGeom prst="rect">
            <a:avLst/>
          </a:prstGeom>
          <a:noFill/>
        </p:spPr>
        <p:txBody>
          <a:bodyPr wrap="square" rtlCol="0">
            <a:spAutoFit/>
          </a:bodyPr>
          <a:lstStyle/>
          <a:p>
            <a:r>
              <a:rPr lang="en-US" sz="1400" dirty="0" smtClean="0"/>
              <a:t>Spiritual Gifts Vol. 1</a:t>
            </a:r>
            <a:endParaRPr lang="en-US" sz="1400" dirty="0"/>
          </a:p>
        </p:txBody>
      </p:sp>
      <p:sp>
        <p:nvSpPr>
          <p:cNvPr id="35" name="TextBox 34"/>
          <p:cNvSpPr txBox="1"/>
          <p:nvPr/>
        </p:nvSpPr>
        <p:spPr>
          <a:xfrm>
            <a:off x="0" y="3048000"/>
            <a:ext cx="1524000" cy="276999"/>
          </a:xfrm>
          <a:prstGeom prst="rect">
            <a:avLst/>
          </a:prstGeom>
          <a:noFill/>
        </p:spPr>
        <p:txBody>
          <a:bodyPr wrap="square" rtlCol="0">
            <a:spAutoFit/>
          </a:bodyPr>
          <a:lstStyle/>
          <a:p>
            <a:r>
              <a:rPr lang="en-US" sz="1200" dirty="0" smtClean="0">
                <a:solidFill>
                  <a:srgbClr val="FF0000"/>
                </a:solidFill>
              </a:rPr>
              <a:t>&gt;</a:t>
            </a:r>
            <a:r>
              <a:rPr lang="en-US" sz="1200" dirty="0" smtClean="0"/>
              <a:t> A firm Platform</a:t>
            </a:r>
            <a:endParaRPr lang="en-US" sz="1200" dirty="0"/>
          </a:p>
        </p:txBody>
      </p:sp>
      <p:sp>
        <p:nvSpPr>
          <p:cNvPr id="36" name="TextBox 35"/>
          <p:cNvSpPr txBox="1"/>
          <p:nvPr/>
        </p:nvSpPr>
        <p:spPr>
          <a:xfrm>
            <a:off x="0" y="16764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Advent</a:t>
            </a:r>
            <a:endParaRPr lang="en-US" sz="1200" dirty="0"/>
          </a:p>
        </p:txBody>
      </p:sp>
      <p:sp>
        <p:nvSpPr>
          <p:cNvPr id="37" name="TextBox 36"/>
          <p:cNvSpPr txBox="1"/>
          <p:nvPr/>
        </p:nvSpPr>
        <p:spPr>
          <a:xfrm>
            <a:off x="0" y="1905000"/>
            <a:ext cx="1371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My of In.</a:t>
            </a:r>
            <a:endParaRPr lang="en-US" sz="1200" dirty="0"/>
          </a:p>
        </p:txBody>
      </p:sp>
      <p:sp>
        <p:nvSpPr>
          <p:cNvPr id="38" name="TextBox 37"/>
          <p:cNvSpPr txBox="1"/>
          <p:nvPr/>
        </p:nvSpPr>
        <p:spPr>
          <a:xfrm>
            <a:off x="0" y="23622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William Miller</a:t>
            </a:r>
            <a:endParaRPr lang="en-US" sz="1200" dirty="0"/>
          </a:p>
        </p:txBody>
      </p:sp>
      <p:cxnSp>
        <p:nvCxnSpPr>
          <p:cNvPr id="39" name="Straight Arrow Connector 38"/>
          <p:cNvCxnSpPr/>
          <p:nvPr/>
        </p:nvCxnSpPr>
        <p:spPr>
          <a:xfrm rot="10800000">
            <a:off x="1143000" y="25146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0" y="25908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AM</a:t>
            </a:r>
            <a:endParaRPr lang="en-US" sz="1200" dirty="0"/>
          </a:p>
        </p:txBody>
      </p:sp>
      <p:sp>
        <p:nvSpPr>
          <p:cNvPr id="41" name="TextBox 40"/>
          <p:cNvSpPr txBox="1"/>
          <p:nvPr/>
        </p:nvSpPr>
        <p:spPr>
          <a:xfrm>
            <a:off x="0" y="28194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3</a:t>
            </a:r>
            <a:r>
              <a:rPr lang="en-US" sz="1200" baseline="30000" dirty="0" smtClean="0"/>
              <a:t>rd</a:t>
            </a:r>
            <a:r>
              <a:rPr lang="en-US" sz="1200" dirty="0" smtClean="0"/>
              <a:t> AM</a:t>
            </a:r>
            <a:endParaRPr lang="en-US" sz="1200" dirty="0"/>
          </a:p>
        </p:txBody>
      </p:sp>
      <p:sp>
        <p:nvSpPr>
          <p:cNvPr id="42" name="TextBox 41"/>
          <p:cNvSpPr txBox="1"/>
          <p:nvPr/>
        </p:nvSpPr>
        <p:spPr>
          <a:xfrm>
            <a:off x="0" y="2133600"/>
            <a:ext cx="1676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Reformation</a:t>
            </a:r>
            <a:endParaRPr lang="en-US" sz="1200" dirty="0"/>
          </a:p>
        </p:txBody>
      </p:sp>
      <p:sp>
        <p:nvSpPr>
          <p:cNvPr id="43" name="TextBox 42"/>
          <p:cNvSpPr txBox="1"/>
          <p:nvPr/>
        </p:nvSpPr>
        <p:spPr>
          <a:xfrm>
            <a:off x="0" y="3276600"/>
            <a:ext cx="2286000" cy="276999"/>
          </a:xfrm>
          <a:prstGeom prst="rect">
            <a:avLst/>
          </a:prstGeom>
          <a:noFill/>
        </p:spPr>
        <p:txBody>
          <a:bodyPr wrap="square" rtlCol="0">
            <a:spAutoFit/>
          </a:bodyPr>
          <a:lstStyle/>
          <a:p>
            <a:r>
              <a:rPr lang="en-US" sz="1200" dirty="0" smtClean="0">
                <a:solidFill>
                  <a:srgbClr val="FF0000"/>
                </a:solidFill>
              </a:rPr>
              <a:t>&gt; </a:t>
            </a:r>
            <a:r>
              <a:rPr lang="en-US" sz="1200" dirty="0" smtClean="0"/>
              <a:t>Spiritualism &amp; Covetousness</a:t>
            </a:r>
            <a:endParaRPr lang="en-US" sz="1200" dirty="0"/>
          </a:p>
        </p:txBody>
      </p:sp>
      <p:sp>
        <p:nvSpPr>
          <p:cNvPr id="44" name="TextBox 43"/>
          <p:cNvSpPr txBox="1"/>
          <p:nvPr/>
        </p:nvSpPr>
        <p:spPr>
          <a:xfrm>
            <a:off x="0" y="3505200"/>
            <a:ext cx="1295400" cy="276999"/>
          </a:xfrm>
          <a:prstGeom prst="rect">
            <a:avLst/>
          </a:prstGeom>
          <a:noFill/>
        </p:spPr>
        <p:txBody>
          <a:bodyPr wrap="square" rtlCol="0">
            <a:spAutoFit/>
          </a:bodyPr>
          <a:lstStyle/>
          <a:p>
            <a:r>
              <a:rPr lang="en-US" sz="1200" dirty="0" smtClean="0">
                <a:solidFill>
                  <a:srgbClr val="FF0000"/>
                </a:solidFill>
              </a:rPr>
              <a:t>&gt;</a:t>
            </a:r>
            <a:r>
              <a:rPr lang="en-US" sz="1200" dirty="0" smtClean="0"/>
              <a:t> Sins of Babylon</a:t>
            </a:r>
            <a:endParaRPr lang="en-US" sz="1200" dirty="0"/>
          </a:p>
        </p:txBody>
      </p:sp>
      <p:sp>
        <p:nvSpPr>
          <p:cNvPr id="45" name="TextBox 44"/>
          <p:cNvSpPr txBox="1"/>
          <p:nvPr/>
        </p:nvSpPr>
        <p:spPr>
          <a:xfrm>
            <a:off x="0" y="3733800"/>
            <a:ext cx="914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LC</a:t>
            </a:r>
            <a:endParaRPr lang="en-US" sz="1200" dirty="0"/>
          </a:p>
        </p:txBody>
      </p:sp>
      <p:sp>
        <p:nvSpPr>
          <p:cNvPr id="46" name="TextBox 45"/>
          <p:cNvSpPr txBox="1"/>
          <p:nvPr/>
        </p:nvSpPr>
        <p:spPr>
          <a:xfrm>
            <a:off x="0" y="3962400"/>
            <a:ext cx="1752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3</a:t>
            </a:r>
            <a:r>
              <a:rPr lang="en-US" sz="1200" baseline="30000" dirty="0" smtClean="0"/>
              <a:t>rd</a:t>
            </a:r>
            <a:r>
              <a:rPr lang="en-US" sz="1200" dirty="0" smtClean="0"/>
              <a:t> Mess Closed</a:t>
            </a:r>
            <a:endParaRPr lang="en-US" sz="1200" dirty="0"/>
          </a:p>
        </p:txBody>
      </p:sp>
      <p:sp>
        <p:nvSpPr>
          <p:cNvPr id="47" name="TextBox 46"/>
          <p:cNvSpPr txBox="1"/>
          <p:nvPr/>
        </p:nvSpPr>
        <p:spPr>
          <a:xfrm rot="10800000" flipV="1">
            <a:off x="0" y="4191000"/>
            <a:ext cx="1524000" cy="276999"/>
          </a:xfrm>
          <a:prstGeom prst="rect">
            <a:avLst/>
          </a:prstGeom>
          <a:noFill/>
        </p:spPr>
        <p:txBody>
          <a:bodyPr wrap="square" rtlCol="0">
            <a:spAutoFit/>
          </a:bodyPr>
          <a:lstStyle/>
          <a:p>
            <a:r>
              <a:rPr lang="en-US" sz="1200" dirty="0" smtClean="0">
                <a:solidFill>
                  <a:srgbClr val="FF0000"/>
                </a:solidFill>
              </a:rPr>
              <a:t>&gt;</a:t>
            </a:r>
            <a:r>
              <a:rPr lang="en-US" sz="1200" dirty="0" smtClean="0"/>
              <a:t>The Time of Trouble</a:t>
            </a:r>
            <a:endParaRPr lang="en-US" sz="1200" dirty="0"/>
          </a:p>
        </p:txBody>
      </p:sp>
      <p:sp>
        <p:nvSpPr>
          <p:cNvPr id="48" name="TextBox 47"/>
          <p:cNvSpPr txBox="1"/>
          <p:nvPr/>
        </p:nvSpPr>
        <p:spPr>
          <a:xfrm>
            <a:off x="0" y="4419600"/>
            <a:ext cx="2209800" cy="276999"/>
          </a:xfrm>
          <a:prstGeom prst="rect">
            <a:avLst/>
          </a:prstGeom>
          <a:noFill/>
        </p:spPr>
        <p:txBody>
          <a:bodyPr wrap="square" rtlCol="0">
            <a:spAutoFit/>
          </a:bodyPr>
          <a:lstStyle/>
          <a:p>
            <a:r>
              <a:rPr lang="en-US" sz="1200" dirty="0" smtClean="0">
                <a:solidFill>
                  <a:srgbClr val="FF0000"/>
                </a:solidFill>
              </a:rPr>
              <a:t>&gt; </a:t>
            </a:r>
            <a:r>
              <a:rPr lang="en-US" sz="1200" dirty="0" smtClean="0"/>
              <a:t>Deliverance of the Saints</a:t>
            </a:r>
            <a:endParaRPr lang="en-US" sz="1200" dirty="0"/>
          </a:p>
        </p:txBody>
      </p:sp>
      <p:sp>
        <p:nvSpPr>
          <p:cNvPr id="49" name="TextBox 48"/>
          <p:cNvSpPr txBox="1"/>
          <p:nvPr/>
        </p:nvSpPr>
        <p:spPr>
          <a:xfrm>
            <a:off x="1066800" y="3505200"/>
            <a:ext cx="990600" cy="276999"/>
          </a:xfrm>
          <a:prstGeom prst="rect">
            <a:avLst/>
          </a:prstGeom>
          <a:noFill/>
        </p:spPr>
        <p:txBody>
          <a:bodyPr wrap="square" rtlCol="0">
            <a:spAutoFit/>
          </a:bodyPr>
          <a:lstStyle/>
          <a:p>
            <a:r>
              <a:rPr lang="en-US" sz="1200" dirty="0" smtClean="0"/>
              <a:t>--- EW 273</a:t>
            </a:r>
            <a:endParaRPr lang="en-US" sz="1200" dirty="0"/>
          </a:p>
        </p:txBody>
      </p:sp>
      <p:sp>
        <p:nvSpPr>
          <p:cNvPr id="50" name="TextBox 49"/>
          <p:cNvSpPr txBox="1"/>
          <p:nvPr/>
        </p:nvSpPr>
        <p:spPr>
          <a:xfrm>
            <a:off x="6705600" y="1447800"/>
            <a:ext cx="914400" cy="276999"/>
          </a:xfrm>
          <a:prstGeom prst="rect">
            <a:avLst/>
          </a:prstGeom>
          <a:noFill/>
        </p:spPr>
        <p:txBody>
          <a:bodyPr wrap="square" rtlCol="0">
            <a:spAutoFit/>
          </a:bodyPr>
          <a:lstStyle/>
          <a:p>
            <a:r>
              <a:rPr lang="en-US" sz="1200" dirty="0" smtClean="0"/>
              <a:t>judge</a:t>
            </a:r>
            <a:endParaRPr lang="en-US" sz="1200" dirty="0"/>
          </a:p>
        </p:txBody>
      </p:sp>
      <p:sp>
        <p:nvSpPr>
          <p:cNvPr id="51" name="TextBox 50"/>
          <p:cNvSpPr txBox="1"/>
          <p:nvPr/>
        </p:nvSpPr>
        <p:spPr>
          <a:xfrm>
            <a:off x="4800600" y="1371600"/>
            <a:ext cx="990600" cy="461665"/>
          </a:xfrm>
          <a:prstGeom prst="rect">
            <a:avLst/>
          </a:prstGeom>
          <a:noFill/>
        </p:spPr>
        <p:txBody>
          <a:bodyPr wrap="square" rtlCol="0">
            <a:spAutoFit/>
          </a:bodyPr>
          <a:lstStyle/>
          <a:p>
            <a:r>
              <a:rPr lang="en-US" sz="1200" dirty="0" smtClean="0"/>
              <a:t>Fugitive Slave Act</a:t>
            </a:r>
            <a:endParaRPr lang="en-US" sz="1200" dirty="0"/>
          </a:p>
        </p:txBody>
      </p:sp>
      <p:sp>
        <p:nvSpPr>
          <p:cNvPr id="52" name="TextBox 51"/>
          <p:cNvSpPr txBox="1"/>
          <p:nvPr/>
        </p:nvSpPr>
        <p:spPr>
          <a:xfrm>
            <a:off x="6705600" y="152400"/>
            <a:ext cx="533400" cy="276999"/>
          </a:xfrm>
          <a:prstGeom prst="rect">
            <a:avLst/>
          </a:prstGeom>
          <a:noFill/>
        </p:spPr>
        <p:txBody>
          <a:bodyPr wrap="square" rtlCol="0">
            <a:spAutoFit/>
          </a:bodyPr>
          <a:lstStyle/>
          <a:p>
            <a:r>
              <a:rPr lang="en-US" sz="1200" dirty="0" smtClean="0">
                <a:solidFill>
                  <a:srgbClr val="FF0000"/>
                </a:solidFill>
              </a:rPr>
              <a:t>COP</a:t>
            </a:r>
            <a:endParaRPr lang="en-US" sz="1200" dirty="0">
              <a:solidFill>
                <a:srgbClr val="FF0000"/>
              </a:solidFill>
            </a:endParaRPr>
          </a:p>
        </p:txBody>
      </p:sp>
      <p:sp>
        <p:nvSpPr>
          <p:cNvPr id="53" name="TextBox 52"/>
          <p:cNvSpPr txBox="1"/>
          <p:nvPr/>
        </p:nvSpPr>
        <p:spPr>
          <a:xfrm>
            <a:off x="6705600" y="1524000"/>
            <a:ext cx="685800" cy="276999"/>
          </a:xfrm>
          <a:prstGeom prst="rect">
            <a:avLst/>
          </a:prstGeom>
          <a:noFill/>
        </p:spPr>
        <p:txBody>
          <a:bodyPr wrap="square" rtlCol="0">
            <a:spAutoFit/>
          </a:bodyPr>
          <a:lstStyle/>
          <a:p>
            <a:r>
              <a:rPr lang="en-US" sz="1200" dirty="0" smtClean="0">
                <a:solidFill>
                  <a:srgbClr val="FF0000"/>
                </a:solidFill>
              </a:rPr>
              <a:t>--------</a:t>
            </a:r>
            <a:endParaRPr lang="en-US" sz="1200" dirty="0">
              <a:solidFill>
                <a:srgbClr val="FF0000"/>
              </a:solidFill>
            </a:endParaRPr>
          </a:p>
        </p:txBody>
      </p:sp>
      <p:sp>
        <p:nvSpPr>
          <p:cNvPr id="54" name="TextBox 53"/>
          <p:cNvSpPr txBox="1"/>
          <p:nvPr/>
        </p:nvSpPr>
        <p:spPr>
          <a:xfrm>
            <a:off x="7543800" y="0"/>
            <a:ext cx="685800" cy="461665"/>
          </a:xfrm>
          <a:prstGeom prst="rect">
            <a:avLst/>
          </a:prstGeom>
          <a:noFill/>
        </p:spPr>
        <p:txBody>
          <a:bodyPr wrap="square" rtlCol="0">
            <a:spAutoFit/>
          </a:bodyPr>
          <a:lstStyle/>
          <a:p>
            <a:r>
              <a:rPr lang="en-US" sz="1200" dirty="0" smtClean="0">
                <a:solidFill>
                  <a:srgbClr val="FF0000"/>
                </a:solidFill>
              </a:rPr>
              <a:t>2</a:t>
            </a:r>
            <a:r>
              <a:rPr lang="en-US" sz="1200" baseline="30000" dirty="0" smtClean="0">
                <a:solidFill>
                  <a:srgbClr val="FF0000"/>
                </a:solidFill>
              </a:rPr>
              <a:t>nd</a:t>
            </a:r>
            <a:r>
              <a:rPr lang="en-US" sz="1200" dirty="0" smtClean="0">
                <a:solidFill>
                  <a:srgbClr val="FF0000"/>
                </a:solidFill>
              </a:rPr>
              <a:t>  Advent</a:t>
            </a:r>
            <a:endParaRPr lang="en-US" sz="1200" dirty="0">
              <a:solidFill>
                <a:srgbClr val="FF0000"/>
              </a:solidFill>
            </a:endParaRPr>
          </a:p>
        </p:txBody>
      </p:sp>
      <p:sp>
        <p:nvSpPr>
          <p:cNvPr id="55" name="TextBox 54"/>
          <p:cNvSpPr txBox="1"/>
          <p:nvPr/>
        </p:nvSpPr>
        <p:spPr>
          <a:xfrm>
            <a:off x="7162800" y="1066800"/>
            <a:ext cx="457200" cy="276999"/>
          </a:xfrm>
          <a:prstGeom prst="rect">
            <a:avLst/>
          </a:prstGeom>
          <a:noFill/>
        </p:spPr>
        <p:txBody>
          <a:bodyPr wrap="square" rtlCol="0">
            <a:spAutoFit/>
          </a:bodyPr>
          <a:lstStyle/>
          <a:p>
            <a:r>
              <a:rPr lang="en-US" sz="1200" dirty="0" smtClean="0">
                <a:solidFill>
                  <a:srgbClr val="FF0000"/>
                </a:solidFill>
              </a:rPr>
              <a:t>T.T.</a:t>
            </a:r>
            <a:endParaRPr lang="en-US" sz="1200" dirty="0">
              <a:solidFill>
                <a:srgbClr val="FF0000"/>
              </a:solidFill>
            </a:endParaRPr>
          </a:p>
        </p:txBody>
      </p:sp>
      <p:sp>
        <p:nvSpPr>
          <p:cNvPr id="56" name="TextBox 55"/>
          <p:cNvSpPr txBox="1"/>
          <p:nvPr/>
        </p:nvSpPr>
        <p:spPr>
          <a:xfrm>
            <a:off x="3581400" y="457200"/>
            <a:ext cx="762000" cy="276999"/>
          </a:xfrm>
          <a:prstGeom prst="rect">
            <a:avLst/>
          </a:prstGeom>
          <a:noFill/>
        </p:spPr>
        <p:txBody>
          <a:bodyPr wrap="square" rtlCol="0">
            <a:spAutoFit/>
          </a:bodyPr>
          <a:lstStyle/>
          <a:p>
            <a:r>
              <a:rPr lang="en-US" sz="1200" dirty="0" smtClean="0">
                <a:solidFill>
                  <a:srgbClr val="FF0000"/>
                </a:solidFill>
              </a:rPr>
              <a:t>Slavery</a:t>
            </a:r>
            <a:endParaRPr lang="en-US" sz="1200" dirty="0">
              <a:solidFill>
                <a:srgbClr val="FF0000"/>
              </a:solidFill>
            </a:endParaRPr>
          </a:p>
        </p:txBody>
      </p:sp>
      <p:sp>
        <p:nvSpPr>
          <p:cNvPr id="57" name="TextBox 56"/>
          <p:cNvSpPr txBox="1"/>
          <p:nvPr/>
        </p:nvSpPr>
        <p:spPr>
          <a:xfrm rot="19269300">
            <a:off x="1848636" y="588424"/>
            <a:ext cx="780785" cy="338554"/>
          </a:xfrm>
          <a:prstGeom prst="rect">
            <a:avLst/>
          </a:prstGeom>
          <a:noFill/>
        </p:spPr>
        <p:txBody>
          <a:bodyPr wrap="square" rtlCol="0">
            <a:spAutoFit/>
          </a:bodyPr>
          <a:lstStyle/>
          <a:p>
            <a:r>
              <a:rPr lang="en-US" sz="1600" dirty="0" smtClean="0"/>
              <a:t>Failure</a:t>
            </a:r>
            <a:endParaRPr lang="en-US" sz="1600" dirty="0"/>
          </a:p>
        </p:txBody>
      </p:sp>
      <p:cxnSp>
        <p:nvCxnSpPr>
          <p:cNvPr id="62" name="Straight Connector 61"/>
          <p:cNvCxnSpPr/>
          <p:nvPr/>
        </p:nvCxnSpPr>
        <p:spPr>
          <a:xfrm>
            <a:off x="2895600" y="3505200"/>
            <a:ext cx="2209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2743994" y="3352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rot="10800000" flipV="1">
            <a:off x="2667000" y="2895600"/>
            <a:ext cx="685800" cy="276999"/>
          </a:xfrm>
          <a:prstGeom prst="rect">
            <a:avLst/>
          </a:prstGeom>
          <a:noFill/>
        </p:spPr>
        <p:txBody>
          <a:bodyPr wrap="square" rtlCol="0">
            <a:spAutoFit/>
          </a:bodyPr>
          <a:lstStyle/>
          <a:p>
            <a:r>
              <a:rPr lang="en-US" sz="1200" dirty="0" smtClean="0"/>
              <a:t>1888</a:t>
            </a:r>
            <a:endParaRPr lang="en-US" sz="1200" dirty="0"/>
          </a:p>
        </p:txBody>
      </p:sp>
      <p:sp>
        <p:nvSpPr>
          <p:cNvPr id="63" name="TextBox 62"/>
          <p:cNvSpPr txBox="1"/>
          <p:nvPr/>
        </p:nvSpPr>
        <p:spPr>
          <a:xfrm>
            <a:off x="2286000" y="3733800"/>
            <a:ext cx="6629400" cy="3693319"/>
          </a:xfrm>
          <a:prstGeom prst="rect">
            <a:avLst/>
          </a:prstGeom>
          <a:noFill/>
        </p:spPr>
        <p:txBody>
          <a:bodyPr wrap="square" rtlCol="0">
            <a:spAutoFit/>
          </a:bodyPr>
          <a:lstStyle/>
          <a:p>
            <a:r>
              <a:rPr lang="en-US" dirty="0" smtClean="0"/>
              <a:t>We know that this history if you have been following the studies through the year is a history of failure. God's people were in a Laodicean condition and He could not come back.</a:t>
            </a:r>
          </a:p>
          <a:p>
            <a:r>
              <a:rPr lang="en-US" dirty="0" smtClean="0"/>
              <a:t>We come to another history, this book Spiritual Gifts lays out a whole reform line perfectly designed to prepare God's people for His 1863 second Advent but that was a failure. We come to another history now. We are in the history of 1888. What do we know about 1888? Again God is bringing everyone together with a plan under the Loud Cry of the third angel to bring about the second Advent. Spiritual Gifts was written for this history, the Great Controversy was written for this history.</a:t>
            </a:r>
          </a:p>
          <a:p>
            <a:r>
              <a:rPr lang="en-US" dirty="0" smtClean="0"/>
              <a:t/>
            </a:r>
            <a:br>
              <a:rPr lang="en-US" dirty="0" smtClean="0"/>
            </a:br>
            <a:endParaRPr lang="en-US" dirty="0"/>
          </a:p>
        </p:txBody>
      </p:sp>
      <p:sp>
        <p:nvSpPr>
          <p:cNvPr id="64" name="Slide Number Placeholder 63"/>
          <p:cNvSpPr>
            <a:spLocks noGrp="1"/>
          </p:cNvSpPr>
          <p:nvPr>
            <p:ph type="sldNum" sz="quarter" idx="12"/>
          </p:nvPr>
        </p:nvSpPr>
        <p:spPr/>
        <p:txBody>
          <a:bodyPr/>
          <a:lstStyle/>
          <a:p>
            <a:fld id="{DDBFD72D-D30C-4596-AA12-6E874EBB7B16}"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2133600" y="1371600"/>
            <a:ext cx="487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1981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905000" y="762000"/>
            <a:ext cx="685800" cy="276999"/>
          </a:xfrm>
          <a:prstGeom prst="rect">
            <a:avLst/>
          </a:prstGeom>
          <a:noFill/>
        </p:spPr>
        <p:txBody>
          <a:bodyPr wrap="square" rtlCol="0">
            <a:spAutoFit/>
          </a:bodyPr>
          <a:lstStyle/>
          <a:p>
            <a:r>
              <a:rPr lang="en-US" sz="1200" dirty="0" smtClean="0"/>
              <a:t>1798</a:t>
            </a:r>
            <a:endParaRPr lang="en-US" sz="1200" dirty="0"/>
          </a:p>
        </p:txBody>
      </p:sp>
      <p:cxnSp>
        <p:nvCxnSpPr>
          <p:cNvPr id="5" name="Straight Connector 4"/>
          <p:cNvCxnSpPr/>
          <p:nvPr/>
        </p:nvCxnSpPr>
        <p:spPr>
          <a:xfrm rot="5400000">
            <a:off x="68587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781800" y="762000"/>
            <a:ext cx="762000" cy="276999"/>
          </a:xfrm>
          <a:prstGeom prst="rect">
            <a:avLst/>
          </a:prstGeom>
          <a:noFill/>
        </p:spPr>
        <p:txBody>
          <a:bodyPr wrap="square" rtlCol="0">
            <a:spAutoFit/>
          </a:bodyPr>
          <a:lstStyle/>
          <a:p>
            <a:r>
              <a:rPr lang="en-US" sz="1200" dirty="0" smtClean="0"/>
              <a:t>1863</a:t>
            </a:r>
            <a:endParaRPr lang="en-US" sz="1200" dirty="0"/>
          </a:p>
        </p:txBody>
      </p:sp>
      <p:cxnSp>
        <p:nvCxnSpPr>
          <p:cNvPr id="7" name="Straight Connector 6"/>
          <p:cNvCxnSpPr/>
          <p:nvPr/>
        </p:nvCxnSpPr>
        <p:spPr>
          <a:xfrm rot="5400000">
            <a:off x="6020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943600" y="762000"/>
            <a:ext cx="685800" cy="276999"/>
          </a:xfrm>
          <a:prstGeom prst="rect">
            <a:avLst/>
          </a:prstGeom>
          <a:noFill/>
        </p:spPr>
        <p:txBody>
          <a:bodyPr wrap="square" rtlCol="0">
            <a:spAutoFit/>
          </a:bodyPr>
          <a:lstStyle/>
          <a:p>
            <a:r>
              <a:rPr lang="en-US" sz="1200" dirty="0" smtClean="0"/>
              <a:t>1861</a:t>
            </a:r>
            <a:endParaRPr lang="en-US" sz="1200" dirty="0"/>
          </a:p>
        </p:txBody>
      </p:sp>
      <p:cxnSp>
        <p:nvCxnSpPr>
          <p:cNvPr id="9" name="Straight Connector 8"/>
          <p:cNvCxnSpPr/>
          <p:nvPr/>
        </p:nvCxnSpPr>
        <p:spPr>
          <a:xfrm rot="5400000">
            <a:off x="19819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60205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133600" y="457200"/>
            <a:ext cx="403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038600" y="228600"/>
            <a:ext cx="457200" cy="276999"/>
          </a:xfrm>
          <a:prstGeom prst="rect">
            <a:avLst/>
          </a:prstGeom>
          <a:noFill/>
        </p:spPr>
        <p:txBody>
          <a:bodyPr wrap="square" rtlCol="0">
            <a:spAutoFit/>
          </a:bodyPr>
          <a:lstStyle/>
          <a:p>
            <a:r>
              <a:rPr lang="en-US" sz="1200" dirty="0" smtClean="0"/>
              <a:t>63</a:t>
            </a:r>
            <a:endParaRPr lang="en-US" sz="1200" dirty="0"/>
          </a:p>
        </p:txBody>
      </p:sp>
      <p:sp>
        <p:nvSpPr>
          <p:cNvPr id="13" name="TextBox 12"/>
          <p:cNvSpPr txBox="1"/>
          <p:nvPr/>
        </p:nvSpPr>
        <p:spPr>
          <a:xfrm>
            <a:off x="1905000" y="1371600"/>
            <a:ext cx="609600" cy="276999"/>
          </a:xfrm>
          <a:prstGeom prst="rect">
            <a:avLst/>
          </a:prstGeom>
          <a:noFill/>
        </p:spPr>
        <p:txBody>
          <a:bodyPr wrap="square" rtlCol="0">
            <a:spAutoFit/>
          </a:bodyPr>
          <a:lstStyle/>
          <a:p>
            <a:r>
              <a:rPr lang="en-US" sz="1200" dirty="0" smtClean="0">
                <a:solidFill>
                  <a:srgbClr val="FF0000"/>
                </a:solidFill>
              </a:rPr>
              <a:t>Miller</a:t>
            </a:r>
            <a:endParaRPr lang="en-US" sz="1200" dirty="0">
              <a:solidFill>
                <a:srgbClr val="FF0000"/>
              </a:solidFill>
            </a:endParaRPr>
          </a:p>
        </p:txBody>
      </p:sp>
      <p:cxnSp>
        <p:nvCxnSpPr>
          <p:cNvPr id="14" name="Straight Connector 13"/>
          <p:cNvCxnSpPr/>
          <p:nvPr/>
        </p:nvCxnSpPr>
        <p:spPr>
          <a:xfrm rot="5400000">
            <a:off x="2972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895600" y="762000"/>
            <a:ext cx="838200" cy="276999"/>
          </a:xfrm>
          <a:prstGeom prst="rect">
            <a:avLst/>
          </a:prstGeom>
          <a:noFill/>
        </p:spPr>
        <p:txBody>
          <a:bodyPr wrap="square" rtlCol="0">
            <a:spAutoFit/>
          </a:bodyPr>
          <a:lstStyle/>
          <a:p>
            <a:r>
              <a:rPr lang="en-US" sz="1200" dirty="0" smtClean="0"/>
              <a:t>1844</a:t>
            </a:r>
            <a:endParaRPr lang="en-US" sz="1200" dirty="0"/>
          </a:p>
        </p:txBody>
      </p:sp>
      <p:cxnSp>
        <p:nvCxnSpPr>
          <p:cNvPr id="16" name="Straight Connector 15"/>
          <p:cNvCxnSpPr/>
          <p:nvPr/>
        </p:nvCxnSpPr>
        <p:spPr>
          <a:xfrm rot="5400000">
            <a:off x="51823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105400" y="762000"/>
            <a:ext cx="685800" cy="276999"/>
          </a:xfrm>
          <a:prstGeom prst="rect">
            <a:avLst/>
          </a:prstGeom>
          <a:noFill/>
        </p:spPr>
        <p:txBody>
          <a:bodyPr wrap="square" rtlCol="0">
            <a:spAutoFit/>
          </a:bodyPr>
          <a:lstStyle/>
          <a:p>
            <a:r>
              <a:rPr lang="en-US" sz="1200" dirty="0" smtClean="0"/>
              <a:t>1858</a:t>
            </a:r>
            <a:endParaRPr lang="en-US" sz="1200" dirty="0"/>
          </a:p>
        </p:txBody>
      </p:sp>
      <p:sp>
        <p:nvSpPr>
          <p:cNvPr id="18" name="TextBox 17"/>
          <p:cNvSpPr txBox="1"/>
          <p:nvPr/>
        </p:nvSpPr>
        <p:spPr>
          <a:xfrm>
            <a:off x="5029200" y="1447800"/>
            <a:ext cx="685800" cy="276999"/>
          </a:xfrm>
          <a:prstGeom prst="rect">
            <a:avLst/>
          </a:prstGeom>
          <a:noFill/>
        </p:spPr>
        <p:txBody>
          <a:bodyPr wrap="square" rtlCol="0">
            <a:spAutoFit/>
          </a:bodyPr>
          <a:lstStyle/>
          <a:p>
            <a:r>
              <a:rPr lang="en-US" sz="1200" dirty="0" smtClean="0">
                <a:solidFill>
                  <a:srgbClr val="FF0000"/>
                </a:solidFill>
              </a:rPr>
              <a:t>Sp Gifts</a:t>
            </a:r>
            <a:endParaRPr lang="en-US" sz="1200" dirty="0">
              <a:solidFill>
                <a:srgbClr val="FF0000"/>
              </a:solidFill>
            </a:endParaRPr>
          </a:p>
        </p:txBody>
      </p:sp>
      <p:cxnSp>
        <p:nvCxnSpPr>
          <p:cNvPr id="19" name="Straight Connector 18"/>
          <p:cNvCxnSpPr/>
          <p:nvPr/>
        </p:nvCxnSpPr>
        <p:spPr>
          <a:xfrm rot="5400000">
            <a:off x="4267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191000" y="762000"/>
            <a:ext cx="685800" cy="276999"/>
          </a:xfrm>
          <a:prstGeom prst="rect">
            <a:avLst/>
          </a:prstGeom>
          <a:noFill/>
        </p:spPr>
        <p:txBody>
          <a:bodyPr wrap="square" rtlCol="0">
            <a:spAutoFit/>
          </a:bodyPr>
          <a:lstStyle/>
          <a:p>
            <a:r>
              <a:rPr lang="en-US" sz="1200" dirty="0" smtClean="0"/>
              <a:t>1850</a:t>
            </a:r>
            <a:endParaRPr lang="en-US" sz="1200" dirty="0"/>
          </a:p>
        </p:txBody>
      </p:sp>
      <p:cxnSp>
        <p:nvCxnSpPr>
          <p:cNvPr id="21" name="Straight Connector 20"/>
          <p:cNvCxnSpPr/>
          <p:nvPr/>
        </p:nvCxnSpPr>
        <p:spPr>
          <a:xfrm>
            <a:off x="2133600" y="2514600"/>
            <a:ext cx="4953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19819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828800" y="1905000"/>
            <a:ext cx="685800" cy="276999"/>
          </a:xfrm>
          <a:prstGeom prst="rect">
            <a:avLst/>
          </a:prstGeom>
          <a:noFill/>
        </p:spPr>
        <p:txBody>
          <a:bodyPr wrap="square" rtlCol="0">
            <a:spAutoFit/>
          </a:bodyPr>
          <a:lstStyle/>
          <a:p>
            <a:r>
              <a:rPr lang="en-US" sz="1200" dirty="0" smtClean="0"/>
              <a:t>1989</a:t>
            </a:r>
            <a:endParaRPr lang="en-US" sz="1200" dirty="0"/>
          </a:p>
        </p:txBody>
      </p:sp>
      <p:cxnSp>
        <p:nvCxnSpPr>
          <p:cNvPr id="24" name="Straight Connector 23"/>
          <p:cNvCxnSpPr/>
          <p:nvPr/>
        </p:nvCxnSpPr>
        <p:spPr>
          <a:xfrm rot="5400000">
            <a:off x="60205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5943600" y="1905000"/>
            <a:ext cx="609600" cy="276999"/>
          </a:xfrm>
          <a:prstGeom prst="rect">
            <a:avLst/>
          </a:prstGeom>
          <a:noFill/>
        </p:spPr>
        <p:txBody>
          <a:bodyPr wrap="square" rtlCol="0">
            <a:spAutoFit/>
          </a:bodyPr>
          <a:lstStyle/>
          <a:p>
            <a:r>
              <a:rPr lang="en-US" sz="1200" dirty="0" smtClean="0"/>
              <a:t>COP</a:t>
            </a:r>
            <a:endParaRPr lang="en-US" sz="1200" dirty="0"/>
          </a:p>
        </p:txBody>
      </p:sp>
      <p:cxnSp>
        <p:nvCxnSpPr>
          <p:cNvPr id="26" name="Straight Connector 25"/>
          <p:cNvCxnSpPr/>
          <p:nvPr/>
        </p:nvCxnSpPr>
        <p:spPr>
          <a:xfrm rot="16200000" flipV="1">
            <a:off x="5296297" y="2399903"/>
            <a:ext cx="228600" cy="794"/>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257800" y="1981200"/>
            <a:ext cx="533400" cy="276999"/>
          </a:xfrm>
          <a:prstGeom prst="rect">
            <a:avLst/>
          </a:prstGeom>
          <a:noFill/>
        </p:spPr>
        <p:txBody>
          <a:bodyPr wrap="square" rtlCol="0">
            <a:spAutoFit/>
          </a:bodyPr>
          <a:lstStyle/>
          <a:p>
            <a:r>
              <a:rPr lang="en-US" sz="1200" dirty="0" smtClean="0"/>
              <a:t>LC</a:t>
            </a:r>
            <a:endParaRPr lang="en-US" sz="1200" dirty="0"/>
          </a:p>
        </p:txBody>
      </p:sp>
      <p:cxnSp>
        <p:nvCxnSpPr>
          <p:cNvPr id="28" name="Straight Connector 27"/>
          <p:cNvCxnSpPr/>
          <p:nvPr/>
        </p:nvCxnSpPr>
        <p:spPr>
          <a:xfrm rot="5400000">
            <a:off x="42679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4267200" y="1905000"/>
            <a:ext cx="457200" cy="276999"/>
          </a:xfrm>
          <a:prstGeom prst="rect">
            <a:avLst/>
          </a:prstGeom>
          <a:noFill/>
        </p:spPr>
        <p:txBody>
          <a:bodyPr wrap="square" rtlCol="0">
            <a:spAutoFit/>
          </a:bodyPr>
          <a:lstStyle/>
          <a:p>
            <a:r>
              <a:rPr lang="en-US" sz="1200" dirty="0" smtClean="0"/>
              <a:t>SL</a:t>
            </a:r>
            <a:endParaRPr lang="en-US" sz="1200" dirty="0"/>
          </a:p>
        </p:txBody>
      </p:sp>
      <p:cxnSp>
        <p:nvCxnSpPr>
          <p:cNvPr id="30" name="Straight Connector 29"/>
          <p:cNvCxnSpPr/>
          <p:nvPr/>
        </p:nvCxnSpPr>
        <p:spPr>
          <a:xfrm rot="5400000" flipH="1" flipV="1">
            <a:off x="7010400" y="2514600"/>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68587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705600" y="1752600"/>
            <a:ext cx="685800" cy="461665"/>
          </a:xfrm>
          <a:prstGeom prst="rect">
            <a:avLst/>
          </a:prstGeom>
          <a:noFill/>
        </p:spPr>
        <p:txBody>
          <a:bodyPr wrap="square" rtlCol="0">
            <a:spAutoFit/>
          </a:bodyPr>
          <a:lstStyle/>
          <a:p>
            <a:r>
              <a:rPr lang="en-US" sz="1200" dirty="0" smtClean="0"/>
              <a:t>2</a:t>
            </a:r>
            <a:r>
              <a:rPr lang="en-US" sz="1200" baseline="30000" dirty="0" smtClean="0"/>
              <a:t>nd</a:t>
            </a:r>
            <a:r>
              <a:rPr lang="en-US" sz="1200" dirty="0" smtClean="0"/>
              <a:t> Advent</a:t>
            </a:r>
            <a:endParaRPr lang="en-US" sz="1200" dirty="0"/>
          </a:p>
        </p:txBody>
      </p:sp>
      <p:cxnSp>
        <p:nvCxnSpPr>
          <p:cNvPr id="33" name="Straight Connector 32"/>
          <p:cNvCxnSpPr/>
          <p:nvPr/>
        </p:nvCxnSpPr>
        <p:spPr>
          <a:xfrm rot="5400000">
            <a:off x="19819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rot="19001294">
            <a:off x="-10976" y="683864"/>
            <a:ext cx="1398341" cy="276999"/>
          </a:xfrm>
          <a:prstGeom prst="rect">
            <a:avLst/>
          </a:prstGeom>
          <a:noFill/>
        </p:spPr>
        <p:txBody>
          <a:bodyPr wrap="square" rtlCol="0">
            <a:spAutoFit/>
          </a:bodyPr>
          <a:lstStyle/>
          <a:p>
            <a:r>
              <a:rPr lang="en-US" sz="1200" dirty="0" smtClean="0"/>
              <a:t>Spiritual Gifts Vol. 1</a:t>
            </a:r>
            <a:endParaRPr lang="en-US" sz="1200" dirty="0"/>
          </a:p>
        </p:txBody>
      </p:sp>
      <p:sp>
        <p:nvSpPr>
          <p:cNvPr id="35" name="TextBox 34"/>
          <p:cNvSpPr txBox="1"/>
          <p:nvPr/>
        </p:nvSpPr>
        <p:spPr>
          <a:xfrm>
            <a:off x="0" y="3048000"/>
            <a:ext cx="1524000" cy="276999"/>
          </a:xfrm>
          <a:prstGeom prst="rect">
            <a:avLst/>
          </a:prstGeom>
          <a:noFill/>
        </p:spPr>
        <p:txBody>
          <a:bodyPr wrap="square" rtlCol="0">
            <a:spAutoFit/>
          </a:bodyPr>
          <a:lstStyle/>
          <a:p>
            <a:r>
              <a:rPr lang="en-US" sz="1200" dirty="0" smtClean="0">
                <a:solidFill>
                  <a:srgbClr val="FF0000"/>
                </a:solidFill>
              </a:rPr>
              <a:t>&gt;</a:t>
            </a:r>
            <a:r>
              <a:rPr lang="en-US" sz="1200" dirty="0" smtClean="0"/>
              <a:t> A firm Platform</a:t>
            </a:r>
            <a:endParaRPr lang="en-US" sz="1200" dirty="0"/>
          </a:p>
        </p:txBody>
      </p:sp>
      <p:sp>
        <p:nvSpPr>
          <p:cNvPr id="36" name="TextBox 35"/>
          <p:cNvSpPr txBox="1"/>
          <p:nvPr/>
        </p:nvSpPr>
        <p:spPr>
          <a:xfrm>
            <a:off x="0" y="16764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Advent</a:t>
            </a:r>
            <a:endParaRPr lang="en-US" sz="1200" dirty="0"/>
          </a:p>
        </p:txBody>
      </p:sp>
      <p:sp>
        <p:nvSpPr>
          <p:cNvPr id="37" name="TextBox 36"/>
          <p:cNvSpPr txBox="1"/>
          <p:nvPr/>
        </p:nvSpPr>
        <p:spPr>
          <a:xfrm>
            <a:off x="0" y="1905000"/>
            <a:ext cx="1371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My of In.</a:t>
            </a:r>
            <a:endParaRPr lang="en-US" sz="1200" dirty="0"/>
          </a:p>
        </p:txBody>
      </p:sp>
      <p:sp>
        <p:nvSpPr>
          <p:cNvPr id="38" name="TextBox 37"/>
          <p:cNvSpPr txBox="1"/>
          <p:nvPr/>
        </p:nvSpPr>
        <p:spPr>
          <a:xfrm>
            <a:off x="0" y="23622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William Miller</a:t>
            </a:r>
            <a:endParaRPr lang="en-US" sz="1200" dirty="0"/>
          </a:p>
        </p:txBody>
      </p:sp>
      <p:cxnSp>
        <p:nvCxnSpPr>
          <p:cNvPr id="39" name="Straight Arrow Connector 38"/>
          <p:cNvCxnSpPr/>
          <p:nvPr/>
        </p:nvCxnSpPr>
        <p:spPr>
          <a:xfrm rot="10800000">
            <a:off x="1143000" y="25146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0" y="25908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AM</a:t>
            </a:r>
            <a:endParaRPr lang="en-US" sz="1200" dirty="0"/>
          </a:p>
        </p:txBody>
      </p:sp>
      <p:sp>
        <p:nvSpPr>
          <p:cNvPr id="41" name="TextBox 40"/>
          <p:cNvSpPr txBox="1"/>
          <p:nvPr/>
        </p:nvSpPr>
        <p:spPr>
          <a:xfrm>
            <a:off x="0" y="28194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3</a:t>
            </a:r>
            <a:r>
              <a:rPr lang="en-US" sz="1200" baseline="30000" dirty="0" smtClean="0"/>
              <a:t>rd</a:t>
            </a:r>
            <a:r>
              <a:rPr lang="en-US" sz="1200" dirty="0" smtClean="0"/>
              <a:t> AM</a:t>
            </a:r>
            <a:endParaRPr lang="en-US" sz="1200" dirty="0"/>
          </a:p>
        </p:txBody>
      </p:sp>
      <p:sp>
        <p:nvSpPr>
          <p:cNvPr id="42" name="TextBox 41"/>
          <p:cNvSpPr txBox="1"/>
          <p:nvPr/>
        </p:nvSpPr>
        <p:spPr>
          <a:xfrm>
            <a:off x="0" y="2133600"/>
            <a:ext cx="1676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Reformation</a:t>
            </a:r>
            <a:endParaRPr lang="en-US" sz="1200" dirty="0"/>
          </a:p>
        </p:txBody>
      </p:sp>
      <p:sp>
        <p:nvSpPr>
          <p:cNvPr id="43" name="TextBox 42"/>
          <p:cNvSpPr txBox="1"/>
          <p:nvPr/>
        </p:nvSpPr>
        <p:spPr>
          <a:xfrm>
            <a:off x="0" y="3276600"/>
            <a:ext cx="2286000" cy="276999"/>
          </a:xfrm>
          <a:prstGeom prst="rect">
            <a:avLst/>
          </a:prstGeom>
          <a:noFill/>
        </p:spPr>
        <p:txBody>
          <a:bodyPr wrap="square" rtlCol="0">
            <a:spAutoFit/>
          </a:bodyPr>
          <a:lstStyle/>
          <a:p>
            <a:r>
              <a:rPr lang="en-US" sz="1200" dirty="0" smtClean="0">
                <a:solidFill>
                  <a:srgbClr val="FF0000"/>
                </a:solidFill>
              </a:rPr>
              <a:t>&gt; </a:t>
            </a:r>
            <a:r>
              <a:rPr lang="en-US" sz="1200" dirty="0" smtClean="0"/>
              <a:t>Spiritualism &amp; Covetousness</a:t>
            </a:r>
            <a:endParaRPr lang="en-US" sz="1200" dirty="0"/>
          </a:p>
        </p:txBody>
      </p:sp>
      <p:sp>
        <p:nvSpPr>
          <p:cNvPr id="44" name="TextBox 43"/>
          <p:cNvSpPr txBox="1"/>
          <p:nvPr/>
        </p:nvSpPr>
        <p:spPr>
          <a:xfrm>
            <a:off x="0" y="3505200"/>
            <a:ext cx="1295400" cy="276999"/>
          </a:xfrm>
          <a:prstGeom prst="rect">
            <a:avLst/>
          </a:prstGeom>
          <a:noFill/>
        </p:spPr>
        <p:txBody>
          <a:bodyPr wrap="square" rtlCol="0">
            <a:spAutoFit/>
          </a:bodyPr>
          <a:lstStyle/>
          <a:p>
            <a:r>
              <a:rPr lang="en-US" sz="1200" dirty="0" smtClean="0">
                <a:solidFill>
                  <a:srgbClr val="FF0000"/>
                </a:solidFill>
              </a:rPr>
              <a:t>&gt;</a:t>
            </a:r>
            <a:r>
              <a:rPr lang="en-US" sz="1200" dirty="0" smtClean="0"/>
              <a:t> Sins of Babylon</a:t>
            </a:r>
            <a:endParaRPr lang="en-US" sz="1200" dirty="0"/>
          </a:p>
        </p:txBody>
      </p:sp>
      <p:sp>
        <p:nvSpPr>
          <p:cNvPr id="45" name="TextBox 44"/>
          <p:cNvSpPr txBox="1"/>
          <p:nvPr/>
        </p:nvSpPr>
        <p:spPr>
          <a:xfrm>
            <a:off x="0" y="3733800"/>
            <a:ext cx="914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LC</a:t>
            </a:r>
            <a:endParaRPr lang="en-US" sz="1200" dirty="0"/>
          </a:p>
        </p:txBody>
      </p:sp>
      <p:sp>
        <p:nvSpPr>
          <p:cNvPr id="46" name="TextBox 45"/>
          <p:cNvSpPr txBox="1"/>
          <p:nvPr/>
        </p:nvSpPr>
        <p:spPr>
          <a:xfrm>
            <a:off x="0" y="3962400"/>
            <a:ext cx="1752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3</a:t>
            </a:r>
            <a:r>
              <a:rPr lang="en-US" sz="1200" baseline="30000" dirty="0" smtClean="0"/>
              <a:t>rd</a:t>
            </a:r>
            <a:r>
              <a:rPr lang="en-US" sz="1200" dirty="0" smtClean="0"/>
              <a:t> Mess Closed</a:t>
            </a:r>
            <a:endParaRPr lang="en-US" sz="1200" dirty="0"/>
          </a:p>
        </p:txBody>
      </p:sp>
      <p:sp>
        <p:nvSpPr>
          <p:cNvPr id="47" name="TextBox 46"/>
          <p:cNvSpPr txBox="1"/>
          <p:nvPr/>
        </p:nvSpPr>
        <p:spPr>
          <a:xfrm rot="10800000" flipV="1">
            <a:off x="0" y="4191000"/>
            <a:ext cx="1524000" cy="276999"/>
          </a:xfrm>
          <a:prstGeom prst="rect">
            <a:avLst/>
          </a:prstGeom>
          <a:noFill/>
        </p:spPr>
        <p:txBody>
          <a:bodyPr wrap="square" rtlCol="0">
            <a:spAutoFit/>
          </a:bodyPr>
          <a:lstStyle/>
          <a:p>
            <a:r>
              <a:rPr lang="en-US" sz="1200" dirty="0" smtClean="0">
                <a:solidFill>
                  <a:srgbClr val="FF0000"/>
                </a:solidFill>
              </a:rPr>
              <a:t>&gt;</a:t>
            </a:r>
            <a:r>
              <a:rPr lang="en-US" sz="1200" dirty="0" smtClean="0"/>
              <a:t>The Time of Trouble</a:t>
            </a:r>
            <a:endParaRPr lang="en-US" sz="1200" dirty="0"/>
          </a:p>
        </p:txBody>
      </p:sp>
      <p:sp>
        <p:nvSpPr>
          <p:cNvPr id="48" name="TextBox 47"/>
          <p:cNvSpPr txBox="1"/>
          <p:nvPr/>
        </p:nvSpPr>
        <p:spPr>
          <a:xfrm>
            <a:off x="0" y="4419600"/>
            <a:ext cx="2209800" cy="276999"/>
          </a:xfrm>
          <a:prstGeom prst="rect">
            <a:avLst/>
          </a:prstGeom>
          <a:noFill/>
        </p:spPr>
        <p:txBody>
          <a:bodyPr wrap="square" rtlCol="0">
            <a:spAutoFit/>
          </a:bodyPr>
          <a:lstStyle/>
          <a:p>
            <a:r>
              <a:rPr lang="en-US" sz="1200" dirty="0" smtClean="0">
                <a:solidFill>
                  <a:srgbClr val="FF0000"/>
                </a:solidFill>
              </a:rPr>
              <a:t>&gt; </a:t>
            </a:r>
            <a:r>
              <a:rPr lang="en-US" sz="1200" dirty="0" smtClean="0"/>
              <a:t>Deliverance of the Saints</a:t>
            </a:r>
            <a:endParaRPr lang="en-US" sz="1200" dirty="0"/>
          </a:p>
        </p:txBody>
      </p:sp>
      <p:sp>
        <p:nvSpPr>
          <p:cNvPr id="49" name="TextBox 48"/>
          <p:cNvSpPr txBox="1"/>
          <p:nvPr/>
        </p:nvSpPr>
        <p:spPr>
          <a:xfrm>
            <a:off x="1066800" y="3505200"/>
            <a:ext cx="990600" cy="276999"/>
          </a:xfrm>
          <a:prstGeom prst="rect">
            <a:avLst/>
          </a:prstGeom>
          <a:noFill/>
        </p:spPr>
        <p:txBody>
          <a:bodyPr wrap="square" rtlCol="0">
            <a:spAutoFit/>
          </a:bodyPr>
          <a:lstStyle/>
          <a:p>
            <a:r>
              <a:rPr lang="en-US" sz="1200" dirty="0" smtClean="0"/>
              <a:t>--- EW 273</a:t>
            </a:r>
            <a:endParaRPr lang="en-US" sz="1200" dirty="0"/>
          </a:p>
        </p:txBody>
      </p:sp>
      <p:sp>
        <p:nvSpPr>
          <p:cNvPr id="50" name="TextBox 49"/>
          <p:cNvSpPr txBox="1"/>
          <p:nvPr/>
        </p:nvSpPr>
        <p:spPr>
          <a:xfrm>
            <a:off x="5943600" y="1447800"/>
            <a:ext cx="914400" cy="276999"/>
          </a:xfrm>
          <a:prstGeom prst="rect">
            <a:avLst/>
          </a:prstGeom>
          <a:noFill/>
        </p:spPr>
        <p:txBody>
          <a:bodyPr wrap="square" rtlCol="0">
            <a:spAutoFit/>
          </a:bodyPr>
          <a:lstStyle/>
          <a:p>
            <a:r>
              <a:rPr lang="en-US" sz="1200" dirty="0" smtClean="0"/>
              <a:t>judge</a:t>
            </a:r>
            <a:endParaRPr lang="en-US" sz="1200" dirty="0"/>
          </a:p>
        </p:txBody>
      </p:sp>
      <p:sp>
        <p:nvSpPr>
          <p:cNvPr id="51" name="TextBox 50"/>
          <p:cNvSpPr txBox="1"/>
          <p:nvPr/>
        </p:nvSpPr>
        <p:spPr>
          <a:xfrm>
            <a:off x="4038600" y="1371600"/>
            <a:ext cx="990600" cy="461665"/>
          </a:xfrm>
          <a:prstGeom prst="rect">
            <a:avLst/>
          </a:prstGeom>
          <a:noFill/>
        </p:spPr>
        <p:txBody>
          <a:bodyPr wrap="square" rtlCol="0">
            <a:spAutoFit/>
          </a:bodyPr>
          <a:lstStyle/>
          <a:p>
            <a:r>
              <a:rPr lang="en-US" sz="1200" dirty="0" smtClean="0"/>
              <a:t>Fugitive Slave Act</a:t>
            </a:r>
            <a:endParaRPr lang="en-US" sz="1200" dirty="0"/>
          </a:p>
        </p:txBody>
      </p:sp>
      <p:sp>
        <p:nvSpPr>
          <p:cNvPr id="52" name="TextBox 51"/>
          <p:cNvSpPr txBox="1"/>
          <p:nvPr/>
        </p:nvSpPr>
        <p:spPr>
          <a:xfrm>
            <a:off x="5943600" y="152400"/>
            <a:ext cx="533400" cy="276999"/>
          </a:xfrm>
          <a:prstGeom prst="rect">
            <a:avLst/>
          </a:prstGeom>
          <a:noFill/>
        </p:spPr>
        <p:txBody>
          <a:bodyPr wrap="square" rtlCol="0">
            <a:spAutoFit/>
          </a:bodyPr>
          <a:lstStyle/>
          <a:p>
            <a:r>
              <a:rPr lang="en-US" sz="1200" dirty="0" smtClean="0">
                <a:solidFill>
                  <a:srgbClr val="FF0000"/>
                </a:solidFill>
              </a:rPr>
              <a:t>COP</a:t>
            </a:r>
            <a:endParaRPr lang="en-US" sz="1200" dirty="0">
              <a:solidFill>
                <a:srgbClr val="FF0000"/>
              </a:solidFill>
            </a:endParaRPr>
          </a:p>
        </p:txBody>
      </p:sp>
      <p:sp>
        <p:nvSpPr>
          <p:cNvPr id="53" name="TextBox 52"/>
          <p:cNvSpPr txBox="1"/>
          <p:nvPr/>
        </p:nvSpPr>
        <p:spPr>
          <a:xfrm>
            <a:off x="5943600" y="1524000"/>
            <a:ext cx="685800" cy="276999"/>
          </a:xfrm>
          <a:prstGeom prst="rect">
            <a:avLst/>
          </a:prstGeom>
          <a:noFill/>
        </p:spPr>
        <p:txBody>
          <a:bodyPr wrap="square" rtlCol="0">
            <a:spAutoFit/>
          </a:bodyPr>
          <a:lstStyle/>
          <a:p>
            <a:r>
              <a:rPr lang="en-US" sz="1200" dirty="0" smtClean="0">
                <a:solidFill>
                  <a:srgbClr val="FF0000"/>
                </a:solidFill>
              </a:rPr>
              <a:t>--------</a:t>
            </a:r>
            <a:endParaRPr lang="en-US" sz="1200" dirty="0">
              <a:solidFill>
                <a:srgbClr val="FF0000"/>
              </a:solidFill>
            </a:endParaRPr>
          </a:p>
        </p:txBody>
      </p:sp>
      <p:sp>
        <p:nvSpPr>
          <p:cNvPr id="54" name="TextBox 53"/>
          <p:cNvSpPr txBox="1"/>
          <p:nvPr/>
        </p:nvSpPr>
        <p:spPr>
          <a:xfrm>
            <a:off x="6781800" y="0"/>
            <a:ext cx="685800" cy="461665"/>
          </a:xfrm>
          <a:prstGeom prst="rect">
            <a:avLst/>
          </a:prstGeom>
          <a:noFill/>
        </p:spPr>
        <p:txBody>
          <a:bodyPr wrap="square" rtlCol="0">
            <a:spAutoFit/>
          </a:bodyPr>
          <a:lstStyle/>
          <a:p>
            <a:r>
              <a:rPr lang="en-US" sz="1200" dirty="0" smtClean="0">
                <a:solidFill>
                  <a:srgbClr val="FF0000"/>
                </a:solidFill>
              </a:rPr>
              <a:t>2</a:t>
            </a:r>
            <a:r>
              <a:rPr lang="en-US" sz="1200" baseline="30000" dirty="0" smtClean="0">
                <a:solidFill>
                  <a:srgbClr val="FF0000"/>
                </a:solidFill>
              </a:rPr>
              <a:t>nd</a:t>
            </a:r>
            <a:r>
              <a:rPr lang="en-US" sz="1200" dirty="0" smtClean="0">
                <a:solidFill>
                  <a:srgbClr val="FF0000"/>
                </a:solidFill>
              </a:rPr>
              <a:t>  Advent</a:t>
            </a:r>
            <a:endParaRPr lang="en-US" sz="1200" dirty="0">
              <a:solidFill>
                <a:srgbClr val="FF0000"/>
              </a:solidFill>
            </a:endParaRPr>
          </a:p>
        </p:txBody>
      </p:sp>
      <p:sp>
        <p:nvSpPr>
          <p:cNvPr id="55" name="TextBox 54"/>
          <p:cNvSpPr txBox="1"/>
          <p:nvPr/>
        </p:nvSpPr>
        <p:spPr>
          <a:xfrm>
            <a:off x="6400800" y="1066800"/>
            <a:ext cx="457200" cy="276999"/>
          </a:xfrm>
          <a:prstGeom prst="rect">
            <a:avLst/>
          </a:prstGeom>
          <a:noFill/>
        </p:spPr>
        <p:txBody>
          <a:bodyPr wrap="square" rtlCol="0">
            <a:spAutoFit/>
          </a:bodyPr>
          <a:lstStyle/>
          <a:p>
            <a:r>
              <a:rPr lang="en-US" sz="1200" dirty="0" smtClean="0">
                <a:solidFill>
                  <a:srgbClr val="FF0000"/>
                </a:solidFill>
              </a:rPr>
              <a:t>T.T.</a:t>
            </a:r>
            <a:endParaRPr lang="en-US" sz="1200" dirty="0">
              <a:solidFill>
                <a:srgbClr val="FF0000"/>
              </a:solidFill>
            </a:endParaRPr>
          </a:p>
        </p:txBody>
      </p:sp>
      <p:sp>
        <p:nvSpPr>
          <p:cNvPr id="56" name="TextBox 55"/>
          <p:cNvSpPr txBox="1"/>
          <p:nvPr/>
        </p:nvSpPr>
        <p:spPr>
          <a:xfrm>
            <a:off x="2819400" y="457200"/>
            <a:ext cx="762000" cy="276999"/>
          </a:xfrm>
          <a:prstGeom prst="rect">
            <a:avLst/>
          </a:prstGeom>
          <a:noFill/>
        </p:spPr>
        <p:txBody>
          <a:bodyPr wrap="square" rtlCol="0">
            <a:spAutoFit/>
          </a:bodyPr>
          <a:lstStyle/>
          <a:p>
            <a:r>
              <a:rPr lang="en-US" sz="1200" dirty="0" smtClean="0">
                <a:solidFill>
                  <a:srgbClr val="FF0000"/>
                </a:solidFill>
              </a:rPr>
              <a:t>Slavery</a:t>
            </a:r>
            <a:endParaRPr lang="en-US" sz="1200" dirty="0">
              <a:solidFill>
                <a:srgbClr val="FF0000"/>
              </a:solidFill>
            </a:endParaRPr>
          </a:p>
        </p:txBody>
      </p:sp>
      <p:sp>
        <p:nvSpPr>
          <p:cNvPr id="57" name="TextBox 56"/>
          <p:cNvSpPr txBox="1"/>
          <p:nvPr/>
        </p:nvSpPr>
        <p:spPr>
          <a:xfrm rot="19269300">
            <a:off x="1143532" y="519031"/>
            <a:ext cx="780785" cy="276999"/>
          </a:xfrm>
          <a:prstGeom prst="rect">
            <a:avLst/>
          </a:prstGeom>
          <a:noFill/>
        </p:spPr>
        <p:txBody>
          <a:bodyPr wrap="square" rtlCol="0">
            <a:spAutoFit/>
          </a:bodyPr>
          <a:lstStyle/>
          <a:p>
            <a:r>
              <a:rPr lang="en-US" sz="1200" dirty="0" smtClean="0"/>
              <a:t>Failure</a:t>
            </a:r>
            <a:endParaRPr lang="en-US" sz="1200" dirty="0"/>
          </a:p>
        </p:txBody>
      </p:sp>
      <p:cxnSp>
        <p:nvCxnSpPr>
          <p:cNvPr id="58" name="Straight Connector 57"/>
          <p:cNvCxnSpPr/>
          <p:nvPr/>
        </p:nvCxnSpPr>
        <p:spPr>
          <a:xfrm>
            <a:off x="2895600" y="3505200"/>
            <a:ext cx="2209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2743994" y="3352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rot="10800000" flipV="1">
            <a:off x="2667000" y="2895600"/>
            <a:ext cx="685800" cy="276999"/>
          </a:xfrm>
          <a:prstGeom prst="rect">
            <a:avLst/>
          </a:prstGeom>
          <a:noFill/>
        </p:spPr>
        <p:txBody>
          <a:bodyPr wrap="square" rtlCol="0">
            <a:spAutoFit/>
          </a:bodyPr>
          <a:lstStyle/>
          <a:p>
            <a:r>
              <a:rPr lang="en-US" sz="1200" dirty="0" smtClean="0"/>
              <a:t>1888</a:t>
            </a:r>
            <a:endParaRPr lang="en-US" sz="1200" dirty="0"/>
          </a:p>
        </p:txBody>
      </p:sp>
      <p:sp>
        <p:nvSpPr>
          <p:cNvPr id="63" name="TextBox 62"/>
          <p:cNvSpPr txBox="1"/>
          <p:nvPr/>
        </p:nvSpPr>
        <p:spPr>
          <a:xfrm>
            <a:off x="1981200" y="228600"/>
            <a:ext cx="6019800" cy="276999"/>
          </a:xfrm>
          <a:prstGeom prst="rect">
            <a:avLst/>
          </a:prstGeom>
          <a:noFill/>
        </p:spPr>
        <p:txBody>
          <a:bodyPr wrap="square" rtlCol="0">
            <a:spAutoFit/>
          </a:bodyPr>
          <a:lstStyle/>
          <a:p>
            <a:endParaRPr lang="en-US" sz="1200" dirty="0"/>
          </a:p>
        </p:txBody>
      </p:sp>
      <p:cxnSp>
        <p:nvCxnSpPr>
          <p:cNvPr id="126" name="Straight Arrow Connector 125"/>
          <p:cNvCxnSpPr/>
          <p:nvPr/>
        </p:nvCxnSpPr>
        <p:spPr>
          <a:xfrm flipV="1">
            <a:off x="914400" y="10668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rot="19493054">
            <a:off x="7494700" y="723345"/>
            <a:ext cx="1355836" cy="523220"/>
          </a:xfrm>
          <a:prstGeom prst="rect">
            <a:avLst/>
          </a:prstGeom>
          <a:noFill/>
        </p:spPr>
        <p:txBody>
          <a:bodyPr wrap="square" rtlCol="0">
            <a:spAutoFit/>
          </a:bodyPr>
          <a:lstStyle/>
          <a:p>
            <a:r>
              <a:rPr lang="en-US" sz="1400" dirty="0" smtClean="0"/>
              <a:t>The Great Controversy</a:t>
            </a:r>
            <a:endParaRPr lang="en-US" sz="1400" dirty="0"/>
          </a:p>
        </p:txBody>
      </p:sp>
      <p:sp>
        <p:nvSpPr>
          <p:cNvPr id="65" name="TextBox 64"/>
          <p:cNvSpPr txBox="1"/>
          <p:nvPr/>
        </p:nvSpPr>
        <p:spPr>
          <a:xfrm>
            <a:off x="7162800" y="1676400"/>
            <a:ext cx="19812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a:t>
            </a:r>
            <a:r>
              <a:rPr lang="en-US" sz="1200" dirty="0" err="1" smtClean="0"/>
              <a:t>Dest</a:t>
            </a:r>
            <a:r>
              <a:rPr lang="en-US" sz="1200" dirty="0" smtClean="0"/>
              <a:t>. Of Jerusalem</a:t>
            </a:r>
            <a:endParaRPr lang="en-US" sz="1200" dirty="0"/>
          </a:p>
        </p:txBody>
      </p:sp>
      <p:sp>
        <p:nvSpPr>
          <p:cNvPr id="66" name="TextBox 65"/>
          <p:cNvSpPr txBox="1"/>
          <p:nvPr/>
        </p:nvSpPr>
        <p:spPr>
          <a:xfrm>
            <a:off x="7239000" y="2438400"/>
            <a:ext cx="1752600" cy="276999"/>
          </a:xfrm>
          <a:prstGeom prst="rect">
            <a:avLst/>
          </a:prstGeom>
          <a:noFill/>
        </p:spPr>
        <p:txBody>
          <a:bodyPr wrap="square" rtlCol="0">
            <a:spAutoFit/>
          </a:bodyPr>
          <a:lstStyle/>
          <a:p>
            <a:r>
              <a:rPr lang="en-US" sz="1200" dirty="0" smtClean="0">
                <a:solidFill>
                  <a:srgbClr val="FF0000"/>
                </a:solidFill>
              </a:rPr>
              <a:t>&gt; </a:t>
            </a:r>
            <a:r>
              <a:rPr lang="en-US" sz="1200" dirty="0" smtClean="0"/>
              <a:t>An American Reformer</a:t>
            </a:r>
            <a:endParaRPr lang="en-US" sz="1200" dirty="0"/>
          </a:p>
        </p:txBody>
      </p:sp>
      <p:cxnSp>
        <p:nvCxnSpPr>
          <p:cNvPr id="68" name="Straight Arrow Connector 67"/>
          <p:cNvCxnSpPr>
            <a:endCxn id="66" idx="1"/>
          </p:cNvCxnSpPr>
          <p:nvPr/>
        </p:nvCxnSpPr>
        <p:spPr>
          <a:xfrm flipV="1">
            <a:off x="7086600" y="2576900"/>
            <a:ext cx="152400" cy="13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2438400" y="3886200"/>
            <a:ext cx="6172200" cy="2554545"/>
          </a:xfrm>
          <a:prstGeom prst="rect">
            <a:avLst/>
          </a:prstGeom>
          <a:noFill/>
        </p:spPr>
        <p:txBody>
          <a:bodyPr wrap="square" rtlCol="0">
            <a:spAutoFit/>
          </a:bodyPr>
          <a:lstStyle/>
          <a:p>
            <a:r>
              <a:rPr lang="en-US" sz="2000" dirty="0" smtClean="0"/>
              <a:t> If you open up the chapters titles of the Great Controversy, she doesn't take you all the way back to the fall of Satan. We will start with the destruction of Jerusalem 70 AD. The destruction of Jerusalem will skip chapters we will work are way down to an American Reformer now where are we? We're here, we're here, we are at the same point that we were in Spiritual Gifts in 1798. She’s going to cover the same history again.</a:t>
            </a:r>
            <a:endParaRPr lang="en-US" sz="2000" dirty="0"/>
          </a:p>
        </p:txBody>
      </p:sp>
      <p:sp>
        <p:nvSpPr>
          <p:cNvPr id="70" name="Slide Number Placeholder 69"/>
          <p:cNvSpPr>
            <a:spLocks noGrp="1"/>
          </p:cNvSpPr>
          <p:nvPr>
            <p:ph type="sldNum" sz="quarter" idx="12"/>
          </p:nvPr>
        </p:nvSpPr>
        <p:spPr/>
        <p:txBody>
          <a:bodyPr/>
          <a:lstStyle/>
          <a:p>
            <a:fld id="{DDBFD72D-D30C-4596-AA12-6E874EBB7B16}"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2362200" y="1371600"/>
            <a:ext cx="487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2210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2133600" y="762000"/>
            <a:ext cx="685800" cy="276999"/>
          </a:xfrm>
          <a:prstGeom prst="rect">
            <a:avLst/>
          </a:prstGeom>
          <a:noFill/>
        </p:spPr>
        <p:txBody>
          <a:bodyPr wrap="square" rtlCol="0">
            <a:spAutoFit/>
          </a:bodyPr>
          <a:lstStyle/>
          <a:p>
            <a:r>
              <a:rPr lang="en-US" sz="1200" dirty="0" smtClean="0"/>
              <a:t>1798</a:t>
            </a:r>
            <a:endParaRPr lang="en-US" sz="1200" dirty="0"/>
          </a:p>
        </p:txBody>
      </p:sp>
      <p:cxnSp>
        <p:nvCxnSpPr>
          <p:cNvPr id="7" name="Straight Connector 6"/>
          <p:cNvCxnSpPr/>
          <p:nvPr/>
        </p:nvCxnSpPr>
        <p:spPr>
          <a:xfrm rot="5400000">
            <a:off x="70873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010400" y="762000"/>
            <a:ext cx="762000" cy="276999"/>
          </a:xfrm>
          <a:prstGeom prst="rect">
            <a:avLst/>
          </a:prstGeom>
          <a:noFill/>
        </p:spPr>
        <p:txBody>
          <a:bodyPr wrap="square" rtlCol="0">
            <a:spAutoFit/>
          </a:bodyPr>
          <a:lstStyle/>
          <a:p>
            <a:r>
              <a:rPr lang="en-US" sz="1200" dirty="0" smtClean="0"/>
              <a:t>1863</a:t>
            </a:r>
            <a:endParaRPr lang="en-US" sz="1200" dirty="0"/>
          </a:p>
        </p:txBody>
      </p:sp>
      <p:sp>
        <p:nvSpPr>
          <p:cNvPr id="10" name="Rectangle 9"/>
          <p:cNvSpPr/>
          <p:nvPr/>
        </p:nvSpPr>
        <p:spPr>
          <a:xfrm>
            <a:off x="914400" y="2286000"/>
            <a:ext cx="7848600" cy="4647426"/>
          </a:xfrm>
          <a:prstGeom prst="rect">
            <a:avLst/>
          </a:prstGeom>
        </p:spPr>
        <p:txBody>
          <a:bodyPr wrap="square">
            <a:spAutoFit/>
          </a:bodyPr>
          <a:lstStyle/>
          <a:p>
            <a:r>
              <a:rPr lang="en-US" sz="2000" dirty="0" smtClean="0"/>
              <a:t>We discussed this history of  the Civil War 61 to 65. We know that it has two things, two Parables created from the same story. One about church and state and one is about slavery. We're putting the subject of church and state to the side. We'll discuss the issue of slavery. </a:t>
            </a:r>
          </a:p>
          <a:p>
            <a:r>
              <a:rPr lang="en-US" sz="2000" dirty="0" smtClean="0"/>
              <a:t>We understand that the United States according to Ellen White she describes it as rising out of the Earth in 1798. This is where it becomes a prophetic symbol of the Lamb like Beast from 1798 the Glorious land. But as we discussed it has two principles in contradiction. It has this Republican government a constitution that is designed to preserve freedom but It also as the principles of slavery rises up in 1798. I will assume you have some information about how we would  describe this reform now. We say Christ should have returned in the year 1863, and that concept is demonstrated from the 2520.</a:t>
            </a:r>
          </a:p>
          <a:p>
            <a:r>
              <a:rPr lang="en-US" dirty="0" smtClean="0"/>
              <a:t/>
            </a:r>
            <a:br>
              <a:rPr lang="en-US" dirty="0" smtClean="0"/>
            </a:br>
            <a:endParaRPr lang="en-US" dirty="0"/>
          </a:p>
        </p:txBody>
      </p:sp>
      <p:sp>
        <p:nvSpPr>
          <p:cNvPr id="9" name="Slide Number Placeholder 8"/>
          <p:cNvSpPr>
            <a:spLocks noGrp="1"/>
          </p:cNvSpPr>
          <p:nvPr>
            <p:ph type="sldNum" sz="quarter" idx="12"/>
          </p:nvPr>
        </p:nvSpPr>
        <p:spPr/>
        <p:txBody>
          <a:bodyPr/>
          <a:lstStyle/>
          <a:p>
            <a:fld id="{DDBFD72D-D30C-4596-AA12-6E874EBB7B16}"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2133600" y="1371600"/>
            <a:ext cx="487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1981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905000" y="762000"/>
            <a:ext cx="685800" cy="276999"/>
          </a:xfrm>
          <a:prstGeom prst="rect">
            <a:avLst/>
          </a:prstGeom>
          <a:noFill/>
        </p:spPr>
        <p:txBody>
          <a:bodyPr wrap="square" rtlCol="0">
            <a:spAutoFit/>
          </a:bodyPr>
          <a:lstStyle/>
          <a:p>
            <a:r>
              <a:rPr lang="en-US" sz="1200" dirty="0" smtClean="0"/>
              <a:t>1798</a:t>
            </a:r>
            <a:endParaRPr lang="en-US" sz="1200" dirty="0"/>
          </a:p>
        </p:txBody>
      </p:sp>
      <p:cxnSp>
        <p:nvCxnSpPr>
          <p:cNvPr id="5" name="Straight Connector 4"/>
          <p:cNvCxnSpPr/>
          <p:nvPr/>
        </p:nvCxnSpPr>
        <p:spPr>
          <a:xfrm rot="5400000">
            <a:off x="68587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781800" y="762000"/>
            <a:ext cx="762000" cy="276999"/>
          </a:xfrm>
          <a:prstGeom prst="rect">
            <a:avLst/>
          </a:prstGeom>
          <a:noFill/>
        </p:spPr>
        <p:txBody>
          <a:bodyPr wrap="square" rtlCol="0">
            <a:spAutoFit/>
          </a:bodyPr>
          <a:lstStyle/>
          <a:p>
            <a:r>
              <a:rPr lang="en-US" sz="1200" dirty="0" smtClean="0"/>
              <a:t>1863</a:t>
            </a:r>
            <a:endParaRPr lang="en-US" sz="1200" dirty="0"/>
          </a:p>
        </p:txBody>
      </p:sp>
      <p:cxnSp>
        <p:nvCxnSpPr>
          <p:cNvPr id="7" name="Straight Connector 6"/>
          <p:cNvCxnSpPr/>
          <p:nvPr/>
        </p:nvCxnSpPr>
        <p:spPr>
          <a:xfrm rot="5400000">
            <a:off x="6020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943600" y="762000"/>
            <a:ext cx="685800" cy="276999"/>
          </a:xfrm>
          <a:prstGeom prst="rect">
            <a:avLst/>
          </a:prstGeom>
          <a:noFill/>
        </p:spPr>
        <p:txBody>
          <a:bodyPr wrap="square" rtlCol="0">
            <a:spAutoFit/>
          </a:bodyPr>
          <a:lstStyle/>
          <a:p>
            <a:r>
              <a:rPr lang="en-US" sz="1200" dirty="0" smtClean="0"/>
              <a:t>1861</a:t>
            </a:r>
            <a:endParaRPr lang="en-US" sz="1200" dirty="0"/>
          </a:p>
        </p:txBody>
      </p:sp>
      <p:cxnSp>
        <p:nvCxnSpPr>
          <p:cNvPr id="9" name="Straight Connector 8"/>
          <p:cNvCxnSpPr/>
          <p:nvPr/>
        </p:nvCxnSpPr>
        <p:spPr>
          <a:xfrm rot="5400000">
            <a:off x="19819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60205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133600" y="457200"/>
            <a:ext cx="403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038600" y="228600"/>
            <a:ext cx="457200" cy="276999"/>
          </a:xfrm>
          <a:prstGeom prst="rect">
            <a:avLst/>
          </a:prstGeom>
          <a:noFill/>
        </p:spPr>
        <p:txBody>
          <a:bodyPr wrap="square" rtlCol="0">
            <a:spAutoFit/>
          </a:bodyPr>
          <a:lstStyle/>
          <a:p>
            <a:r>
              <a:rPr lang="en-US" sz="1200" dirty="0" smtClean="0"/>
              <a:t>63</a:t>
            </a:r>
            <a:endParaRPr lang="en-US" sz="1200" dirty="0"/>
          </a:p>
        </p:txBody>
      </p:sp>
      <p:sp>
        <p:nvSpPr>
          <p:cNvPr id="13" name="TextBox 12"/>
          <p:cNvSpPr txBox="1"/>
          <p:nvPr/>
        </p:nvSpPr>
        <p:spPr>
          <a:xfrm>
            <a:off x="1905000" y="1371600"/>
            <a:ext cx="609600" cy="276999"/>
          </a:xfrm>
          <a:prstGeom prst="rect">
            <a:avLst/>
          </a:prstGeom>
          <a:noFill/>
        </p:spPr>
        <p:txBody>
          <a:bodyPr wrap="square" rtlCol="0">
            <a:spAutoFit/>
          </a:bodyPr>
          <a:lstStyle/>
          <a:p>
            <a:r>
              <a:rPr lang="en-US" sz="1200" dirty="0" smtClean="0">
                <a:solidFill>
                  <a:srgbClr val="FF0000"/>
                </a:solidFill>
              </a:rPr>
              <a:t>Miller</a:t>
            </a:r>
            <a:endParaRPr lang="en-US" sz="1200" dirty="0">
              <a:solidFill>
                <a:srgbClr val="FF0000"/>
              </a:solidFill>
            </a:endParaRPr>
          </a:p>
        </p:txBody>
      </p:sp>
      <p:cxnSp>
        <p:nvCxnSpPr>
          <p:cNvPr id="14" name="Straight Connector 13"/>
          <p:cNvCxnSpPr/>
          <p:nvPr/>
        </p:nvCxnSpPr>
        <p:spPr>
          <a:xfrm rot="5400000">
            <a:off x="2972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895600" y="762000"/>
            <a:ext cx="838200" cy="276999"/>
          </a:xfrm>
          <a:prstGeom prst="rect">
            <a:avLst/>
          </a:prstGeom>
          <a:noFill/>
        </p:spPr>
        <p:txBody>
          <a:bodyPr wrap="square" rtlCol="0">
            <a:spAutoFit/>
          </a:bodyPr>
          <a:lstStyle/>
          <a:p>
            <a:r>
              <a:rPr lang="en-US" sz="1200" dirty="0" smtClean="0"/>
              <a:t>1844</a:t>
            </a:r>
            <a:endParaRPr lang="en-US" sz="1200" dirty="0"/>
          </a:p>
        </p:txBody>
      </p:sp>
      <p:cxnSp>
        <p:nvCxnSpPr>
          <p:cNvPr id="16" name="Straight Connector 15"/>
          <p:cNvCxnSpPr/>
          <p:nvPr/>
        </p:nvCxnSpPr>
        <p:spPr>
          <a:xfrm rot="5400000">
            <a:off x="51823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105400" y="762000"/>
            <a:ext cx="685800" cy="276999"/>
          </a:xfrm>
          <a:prstGeom prst="rect">
            <a:avLst/>
          </a:prstGeom>
          <a:noFill/>
        </p:spPr>
        <p:txBody>
          <a:bodyPr wrap="square" rtlCol="0">
            <a:spAutoFit/>
          </a:bodyPr>
          <a:lstStyle/>
          <a:p>
            <a:r>
              <a:rPr lang="en-US" sz="1200" dirty="0" smtClean="0"/>
              <a:t>1858</a:t>
            </a:r>
            <a:endParaRPr lang="en-US" sz="1200" dirty="0"/>
          </a:p>
        </p:txBody>
      </p:sp>
      <p:sp>
        <p:nvSpPr>
          <p:cNvPr id="18" name="TextBox 17"/>
          <p:cNvSpPr txBox="1"/>
          <p:nvPr/>
        </p:nvSpPr>
        <p:spPr>
          <a:xfrm>
            <a:off x="5029200" y="1447800"/>
            <a:ext cx="685800" cy="276999"/>
          </a:xfrm>
          <a:prstGeom prst="rect">
            <a:avLst/>
          </a:prstGeom>
          <a:noFill/>
        </p:spPr>
        <p:txBody>
          <a:bodyPr wrap="square" rtlCol="0">
            <a:spAutoFit/>
          </a:bodyPr>
          <a:lstStyle/>
          <a:p>
            <a:r>
              <a:rPr lang="en-US" sz="1200" dirty="0" smtClean="0">
                <a:solidFill>
                  <a:srgbClr val="FF0000"/>
                </a:solidFill>
              </a:rPr>
              <a:t>Sp Gifts</a:t>
            </a:r>
            <a:endParaRPr lang="en-US" sz="1200" dirty="0">
              <a:solidFill>
                <a:srgbClr val="FF0000"/>
              </a:solidFill>
            </a:endParaRPr>
          </a:p>
        </p:txBody>
      </p:sp>
      <p:cxnSp>
        <p:nvCxnSpPr>
          <p:cNvPr id="19" name="Straight Connector 18"/>
          <p:cNvCxnSpPr/>
          <p:nvPr/>
        </p:nvCxnSpPr>
        <p:spPr>
          <a:xfrm rot="5400000">
            <a:off x="4267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191000" y="762000"/>
            <a:ext cx="685800" cy="276999"/>
          </a:xfrm>
          <a:prstGeom prst="rect">
            <a:avLst/>
          </a:prstGeom>
          <a:noFill/>
        </p:spPr>
        <p:txBody>
          <a:bodyPr wrap="square" rtlCol="0">
            <a:spAutoFit/>
          </a:bodyPr>
          <a:lstStyle/>
          <a:p>
            <a:r>
              <a:rPr lang="en-US" sz="1200" dirty="0" smtClean="0"/>
              <a:t>1850</a:t>
            </a:r>
            <a:endParaRPr lang="en-US" sz="1200" dirty="0"/>
          </a:p>
        </p:txBody>
      </p:sp>
      <p:cxnSp>
        <p:nvCxnSpPr>
          <p:cNvPr id="21" name="Straight Connector 20"/>
          <p:cNvCxnSpPr/>
          <p:nvPr/>
        </p:nvCxnSpPr>
        <p:spPr>
          <a:xfrm>
            <a:off x="2133600" y="2514600"/>
            <a:ext cx="4953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19819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828800" y="1905000"/>
            <a:ext cx="685800" cy="276999"/>
          </a:xfrm>
          <a:prstGeom prst="rect">
            <a:avLst/>
          </a:prstGeom>
          <a:noFill/>
        </p:spPr>
        <p:txBody>
          <a:bodyPr wrap="square" rtlCol="0">
            <a:spAutoFit/>
          </a:bodyPr>
          <a:lstStyle/>
          <a:p>
            <a:r>
              <a:rPr lang="en-US" sz="1200" dirty="0" smtClean="0"/>
              <a:t>1989</a:t>
            </a:r>
            <a:endParaRPr lang="en-US" sz="1200" dirty="0"/>
          </a:p>
        </p:txBody>
      </p:sp>
      <p:cxnSp>
        <p:nvCxnSpPr>
          <p:cNvPr id="24" name="Straight Connector 23"/>
          <p:cNvCxnSpPr/>
          <p:nvPr/>
        </p:nvCxnSpPr>
        <p:spPr>
          <a:xfrm rot="5400000">
            <a:off x="60205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5943600" y="1905000"/>
            <a:ext cx="609600" cy="276999"/>
          </a:xfrm>
          <a:prstGeom prst="rect">
            <a:avLst/>
          </a:prstGeom>
          <a:noFill/>
        </p:spPr>
        <p:txBody>
          <a:bodyPr wrap="square" rtlCol="0">
            <a:spAutoFit/>
          </a:bodyPr>
          <a:lstStyle/>
          <a:p>
            <a:r>
              <a:rPr lang="en-US" sz="1200" dirty="0" smtClean="0"/>
              <a:t>COP</a:t>
            </a:r>
            <a:endParaRPr lang="en-US" sz="1200" dirty="0"/>
          </a:p>
        </p:txBody>
      </p:sp>
      <p:cxnSp>
        <p:nvCxnSpPr>
          <p:cNvPr id="26" name="Straight Connector 25"/>
          <p:cNvCxnSpPr/>
          <p:nvPr/>
        </p:nvCxnSpPr>
        <p:spPr>
          <a:xfrm rot="16200000" flipV="1">
            <a:off x="5296297" y="2399903"/>
            <a:ext cx="228600" cy="794"/>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257800" y="1981200"/>
            <a:ext cx="533400" cy="276999"/>
          </a:xfrm>
          <a:prstGeom prst="rect">
            <a:avLst/>
          </a:prstGeom>
          <a:noFill/>
        </p:spPr>
        <p:txBody>
          <a:bodyPr wrap="square" rtlCol="0">
            <a:spAutoFit/>
          </a:bodyPr>
          <a:lstStyle/>
          <a:p>
            <a:r>
              <a:rPr lang="en-US" sz="1200" dirty="0" smtClean="0"/>
              <a:t>LC</a:t>
            </a:r>
            <a:endParaRPr lang="en-US" sz="1200" dirty="0"/>
          </a:p>
        </p:txBody>
      </p:sp>
      <p:cxnSp>
        <p:nvCxnSpPr>
          <p:cNvPr id="28" name="Straight Connector 27"/>
          <p:cNvCxnSpPr/>
          <p:nvPr/>
        </p:nvCxnSpPr>
        <p:spPr>
          <a:xfrm rot="5400000">
            <a:off x="42679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4267200" y="1905000"/>
            <a:ext cx="457200" cy="276999"/>
          </a:xfrm>
          <a:prstGeom prst="rect">
            <a:avLst/>
          </a:prstGeom>
          <a:noFill/>
        </p:spPr>
        <p:txBody>
          <a:bodyPr wrap="square" rtlCol="0">
            <a:spAutoFit/>
          </a:bodyPr>
          <a:lstStyle/>
          <a:p>
            <a:r>
              <a:rPr lang="en-US" sz="1200" dirty="0" smtClean="0"/>
              <a:t>SL</a:t>
            </a:r>
            <a:endParaRPr lang="en-US" sz="1200" dirty="0"/>
          </a:p>
        </p:txBody>
      </p:sp>
      <p:cxnSp>
        <p:nvCxnSpPr>
          <p:cNvPr id="30" name="Straight Connector 29"/>
          <p:cNvCxnSpPr/>
          <p:nvPr/>
        </p:nvCxnSpPr>
        <p:spPr>
          <a:xfrm rot="5400000" flipH="1" flipV="1">
            <a:off x="7010400" y="2514600"/>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68587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705600" y="1752600"/>
            <a:ext cx="685800" cy="461665"/>
          </a:xfrm>
          <a:prstGeom prst="rect">
            <a:avLst/>
          </a:prstGeom>
          <a:noFill/>
        </p:spPr>
        <p:txBody>
          <a:bodyPr wrap="square" rtlCol="0">
            <a:spAutoFit/>
          </a:bodyPr>
          <a:lstStyle/>
          <a:p>
            <a:r>
              <a:rPr lang="en-US" sz="1200" dirty="0" smtClean="0"/>
              <a:t>2</a:t>
            </a:r>
            <a:r>
              <a:rPr lang="en-US" sz="1200" baseline="30000" dirty="0" smtClean="0"/>
              <a:t>nd</a:t>
            </a:r>
            <a:r>
              <a:rPr lang="en-US" sz="1200" dirty="0" smtClean="0"/>
              <a:t> Advent</a:t>
            </a:r>
            <a:endParaRPr lang="en-US" sz="1200" dirty="0"/>
          </a:p>
        </p:txBody>
      </p:sp>
      <p:cxnSp>
        <p:nvCxnSpPr>
          <p:cNvPr id="33" name="Straight Connector 32"/>
          <p:cNvCxnSpPr/>
          <p:nvPr/>
        </p:nvCxnSpPr>
        <p:spPr>
          <a:xfrm rot="5400000">
            <a:off x="19819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rot="19001294">
            <a:off x="-10976" y="683864"/>
            <a:ext cx="1398341" cy="276999"/>
          </a:xfrm>
          <a:prstGeom prst="rect">
            <a:avLst/>
          </a:prstGeom>
          <a:noFill/>
        </p:spPr>
        <p:txBody>
          <a:bodyPr wrap="square" rtlCol="0">
            <a:spAutoFit/>
          </a:bodyPr>
          <a:lstStyle/>
          <a:p>
            <a:r>
              <a:rPr lang="en-US" sz="1200" dirty="0" smtClean="0"/>
              <a:t>Spiritual Gifts Vol. 1</a:t>
            </a:r>
            <a:endParaRPr lang="en-US" sz="1200" dirty="0"/>
          </a:p>
        </p:txBody>
      </p:sp>
      <p:sp>
        <p:nvSpPr>
          <p:cNvPr id="35" name="TextBox 34"/>
          <p:cNvSpPr txBox="1"/>
          <p:nvPr/>
        </p:nvSpPr>
        <p:spPr>
          <a:xfrm>
            <a:off x="0" y="3048000"/>
            <a:ext cx="1524000" cy="276999"/>
          </a:xfrm>
          <a:prstGeom prst="rect">
            <a:avLst/>
          </a:prstGeom>
          <a:noFill/>
        </p:spPr>
        <p:txBody>
          <a:bodyPr wrap="square" rtlCol="0">
            <a:spAutoFit/>
          </a:bodyPr>
          <a:lstStyle/>
          <a:p>
            <a:r>
              <a:rPr lang="en-US" sz="1200" dirty="0" smtClean="0">
                <a:solidFill>
                  <a:srgbClr val="FF0000"/>
                </a:solidFill>
              </a:rPr>
              <a:t>&gt;</a:t>
            </a:r>
            <a:r>
              <a:rPr lang="en-US" sz="1200" dirty="0" smtClean="0"/>
              <a:t> A firm Platform</a:t>
            </a:r>
            <a:endParaRPr lang="en-US" sz="1200" dirty="0"/>
          </a:p>
        </p:txBody>
      </p:sp>
      <p:sp>
        <p:nvSpPr>
          <p:cNvPr id="36" name="TextBox 35"/>
          <p:cNvSpPr txBox="1"/>
          <p:nvPr/>
        </p:nvSpPr>
        <p:spPr>
          <a:xfrm>
            <a:off x="0" y="16764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Advent</a:t>
            </a:r>
            <a:endParaRPr lang="en-US" sz="1200" dirty="0"/>
          </a:p>
        </p:txBody>
      </p:sp>
      <p:sp>
        <p:nvSpPr>
          <p:cNvPr id="37" name="TextBox 36"/>
          <p:cNvSpPr txBox="1"/>
          <p:nvPr/>
        </p:nvSpPr>
        <p:spPr>
          <a:xfrm>
            <a:off x="0" y="1905000"/>
            <a:ext cx="1371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My of In.</a:t>
            </a:r>
            <a:endParaRPr lang="en-US" sz="1200" dirty="0"/>
          </a:p>
        </p:txBody>
      </p:sp>
      <p:sp>
        <p:nvSpPr>
          <p:cNvPr id="38" name="TextBox 37"/>
          <p:cNvSpPr txBox="1"/>
          <p:nvPr/>
        </p:nvSpPr>
        <p:spPr>
          <a:xfrm>
            <a:off x="0" y="23622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William Miller</a:t>
            </a:r>
            <a:endParaRPr lang="en-US" sz="1200" dirty="0"/>
          </a:p>
        </p:txBody>
      </p:sp>
      <p:cxnSp>
        <p:nvCxnSpPr>
          <p:cNvPr id="39" name="Straight Arrow Connector 38"/>
          <p:cNvCxnSpPr/>
          <p:nvPr/>
        </p:nvCxnSpPr>
        <p:spPr>
          <a:xfrm rot="10800000">
            <a:off x="1219200" y="25908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0" y="25908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AM</a:t>
            </a:r>
            <a:endParaRPr lang="en-US" sz="1200" dirty="0"/>
          </a:p>
        </p:txBody>
      </p:sp>
      <p:sp>
        <p:nvSpPr>
          <p:cNvPr id="41" name="TextBox 40"/>
          <p:cNvSpPr txBox="1"/>
          <p:nvPr/>
        </p:nvSpPr>
        <p:spPr>
          <a:xfrm>
            <a:off x="0" y="28194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3</a:t>
            </a:r>
            <a:r>
              <a:rPr lang="en-US" sz="1200" baseline="30000" dirty="0" smtClean="0"/>
              <a:t>rd</a:t>
            </a:r>
            <a:r>
              <a:rPr lang="en-US" sz="1200" dirty="0" smtClean="0"/>
              <a:t> AM</a:t>
            </a:r>
            <a:endParaRPr lang="en-US" sz="1200" dirty="0"/>
          </a:p>
        </p:txBody>
      </p:sp>
      <p:sp>
        <p:nvSpPr>
          <p:cNvPr id="42" name="TextBox 41"/>
          <p:cNvSpPr txBox="1"/>
          <p:nvPr/>
        </p:nvSpPr>
        <p:spPr>
          <a:xfrm>
            <a:off x="0" y="2133600"/>
            <a:ext cx="1676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Reformation</a:t>
            </a:r>
            <a:endParaRPr lang="en-US" sz="1200" dirty="0"/>
          </a:p>
        </p:txBody>
      </p:sp>
      <p:sp>
        <p:nvSpPr>
          <p:cNvPr id="43" name="TextBox 42"/>
          <p:cNvSpPr txBox="1"/>
          <p:nvPr/>
        </p:nvSpPr>
        <p:spPr>
          <a:xfrm>
            <a:off x="0" y="3276600"/>
            <a:ext cx="2286000" cy="276999"/>
          </a:xfrm>
          <a:prstGeom prst="rect">
            <a:avLst/>
          </a:prstGeom>
          <a:noFill/>
        </p:spPr>
        <p:txBody>
          <a:bodyPr wrap="square" rtlCol="0">
            <a:spAutoFit/>
          </a:bodyPr>
          <a:lstStyle/>
          <a:p>
            <a:r>
              <a:rPr lang="en-US" sz="1200" dirty="0" smtClean="0">
                <a:solidFill>
                  <a:srgbClr val="FF0000"/>
                </a:solidFill>
              </a:rPr>
              <a:t>&gt; </a:t>
            </a:r>
            <a:r>
              <a:rPr lang="en-US" sz="1200" dirty="0" smtClean="0"/>
              <a:t>Spiritualism &amp; Covetousness</a:t>
            </a:r>
            <a:endParaRPr lang="en-US" sz="1200" dirty="0"/>
          </a:p>
        </p:txBody>
      </p:sp>
      <p:sp>
        <p:nvSpPr>
          <p:cNvPr id="44" name="TextBox 43"/>
          <p:cNvSpPr txBox="1"/>
          <p:nvPr/>
        </p:nvSpPr>
        <p:spPr>
          <a:xfrm>
            <a:off x="0" y="3505200"/>
            <a:ext cx="1295400" cy="276999"/>
          </a:xfrm>
          <a:prstGeom prst="rect">
            <a:avLst/>
          </a:prstGeom>
          <a:noFill/>
        </p:spPr>
        <p:txBody>
          <a:bodyPr wrap="square" rtlCol="0">
            <a:spAutoFit/>
          </a:bodyPr>
          <a:lstStyle/>
          <a:p>
            <a:r>
              <a:rPr lang="en-US" sz="1200" dirty="0" smtClean="0">
                <a:solidFill>
                  <a:srgbClr val="FF0000"/>
                </a:solidFill>
              </a:rPr>
              <a:t>&gt;</a:t>
            </a:r>
            <a:r>
              <a:rPr lang="en-US" sz="1200" dirty="0" smtClean="0"/>
              <a:t> Sins of Babylon</a:t>
            </a:r>
            <a:endParaRPr lang="en-US" sz="1200" dirty="0"/>
          </a:p>
        </p:txBody>
      </p:sp>
      <p:sp>
        <p:nvSpPr>
          <p:cNvPr id="45" name="TextBox 44"/>
          <p:cNvSpPr txBox="1"/>
          <p:nvPr/>
        </p:nvSpPr>
        <p:spPr>
          <a:xfrm>
            <a:off x="0" y="3733800"/>
            <a:ext cx="914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LC</a:t>
            </a:r>
            <a:endParaRPr lang="en-US" sz="1200" dirty="0"/>
          </a:p>
        </p:txBody>
      </p:sp>
      <p:sp>
        <p:nvSpPr>
          <p:cNvPr id="46" name="TextBox 45"/>
          <p:cNvSpPr txBox="1"/>
          <p:nvPr/>
        </p:nvSpPr>
        <p:spPr>
          <a:xfrm>
            <a:off x="0" y="3962400"/>
            <a:ext cx="1752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3</a:t>
            </a:r>
            <a:r>
              <a:rPr lang="en-US" sz="1200" baseline="30000" dirty="0" smtClean="0"/>
              <a:t>rd</a:t>
            </a:r>
            <a:r>
              <a:rPr lang="en-US" sz="1200" dirty="0" smtClean="0"/>
              <a:t> Mess Closed</a:t>
            </a:r>
            <a:endParaRPr lang="en-US" sz="1200" dirty="0"/>
          </a:p>
        </p:txBody>
      </p:sp>
      <p:sp>
        <p:nvSpPr>
          <p:cNvPr id="47" name="TextBox 46"/>
          <p:cNvSpPr txBox="1"/>
          <p:nvPr/>
        </p:nvSpPr>
        <p:spPr>
          <a:xfrm rot="10800000" flipV="1">
            <a:off x="0" y="4191000"/>
            <a:ext cx="1524000" cy="276999"/>
          </a:xfrm>
          <a:prstGeom prst="rect">
            <a:avLst/>
          </a:prstGeom>
          <a:noFill/>
        </p:spPr>
        <p:txBody>
          <a:bodyPr wrap="square" rtlCol="0">
            <a:spAutoFit/>
          </a:bodyPr>
          <a:lstStyle/>
          <a:p>
            <a:r>
              <a:rPr lang="en-US" sz="1200" dirty="0" smtClean="0">
                <a:solidFill>
                  <a:srgbClr val="FF0000"/>
                </a:solidFill>
              </a:rPr>
              <a:t>&gt;</a:t>
            </a:r>
            <a:r>
              <a:rPr lang="en-US" sz="1200" dirty="0" smtClean="0"/>
              <a:t>The Time of Trouble</a:t>
            </a:r>
            <a:endParaRPr lang="en-US" sz="1200" dirty="0"/>
          </a:p>
        </p:txBody>
      </p:sp>
      <p:sp>
        <p:nvSpPr>
          <p:cNvPr id="48" name="TextBox 47"/>
          <p:cNvSpPr txBox="1"/>
          <p:nvPr/>
        </p:nvSpPr>
        <p:spPr>
          <a:xfrm>
            <a:off x="0" y="4419600"/>
            <a:ext cx="2209800" cy="276999"/>
          </a:xfrm>
          <a:prstGeom prst="rect">
            <a:avLst/>
          </a:prstGeom>
          <a:noFill/>
        </p:spPr>
        <p:txBody>
          <a:bodyPr wrap="square" rtlCol="0">
            <a:spAutoFit/>
          </a:bodyPr>
          <a:lstStyle/>
          <a:p>
            <a:r>
              <a:rPr lang="en-US" sz="1200" dirty="0" smtClean="0">
                <a:solidFill>
                  <a:srgbClr val="FF0000"/>
                </a:solidFill>
              </a:rPr>
              <a:t>&gt; </a:t>
            </a:r>
            <a:r>
              <a:rPr lang="en-US" sz="1200" dirty="0" smtClean="0"/>
              <a:t>Deliverance of the Saints</a:t>
            </a:r>
            <a:endParaRPr lang="en-US" sz="1200" dirty="0"/>
          </a:p>
        </p:txBody>
      </p:sp>
      <p:sp>
        <p:nvSpPr>
          <p:cNvPr id="49" name="TextBox 48"/>
          <p:cNvSpPr txBox="1"/>
          <p:nvPr/>
        </p:nvSpPr>
        <p:spPr>
          <a:xfrm>
            <a:off x="1066800" y="3505200"/>
            <a:ext cx="990600" cy="276999"/>
          </a:xfrm>
          <a:prstGeom prst="rect">
            <a:avLst/>
          </a:prstGeom>
          <a:noFill/>
        </p:spPr>
        <p:txBody>
          <a:bodyPr wrap="square" rtlCol="0">
            <a:spAutoFit/>
          </a:bodyPr>
          <a:lstStyle/>
          <a:p>
            <a:r>
              <a:rPr lang="en-US" sz="1200" dirty="0" smtClean="0"/>
              <a:t>--- EW 273</a:t>
            </a:r>
            <a:endParaRPr lang="en-US" sz="1200" dirty="0"/>
          </a:p>
        </p:txBody>
      </p:sp>
      <p:sp>
        <p:nvSpPr>
          <p:cNvPr id="50" name="TextBox 49"/>
          <p:cNvSpPr txBox="1"/>
          <p:nvPr/>
        </p:nvSpPr>
        <p:spPr>
          <a:xfrm>
            <a:off x="5943600" y="1447800"/>
            <a:ext cx="914400" cy="276999"/>
          </a:xfrm>
          <a:prstGeom prst="rect">
            <a:avLst/>
          </a:prstGeom>
          <a:noFill/>
        </p:spPr>
        <p:txBody>
          <a:bodyPr wrap="square" rtlCol="0">
            <a:spAutoFit/>
          </a:bodyPr>
          <a:lstStyle/>
          <a:p>
            <a:r>
              <a:rPr lang="en-US" sz="1200" dirty="0" smtClean="0"/>
              <a:t>judge</a:t>
            </a:r>
            <a:endParaRPr lang="en-US" sz="1200" dirty="0"/>
          </a:p>
        </p:txBody>
      </p:sp>
      <p:sp>
        <p:nvSpPr>
          <p:cNvPr id="51" name="TextBox 50"/>
          <p:cNvSpPr txBox="1"/>
          <p:nvPr/>
        </p:nvSpPr>
        <p:spPr>
          <a:xfrm>
            <a:off x="4038600" y="1371600"/>
            <a:ext cx="990600" cy="461665"/>
          </a:xfrm>
          <a:prstGeom prst="rect">
            <a:avLst/>
          </a:prstGeom>
          <a:noFill/>
        </p:spPr>
        <p:txBody>
          <a:bodyPr wrap="square" rtlCol="0">
            <a:spAutoFit/>
          </a:bodyPr>
          <a:lstStyle/>
          <a:p>
            <a:r>
              <a:rPr lang="en-US" sz="1200" dirty="0" smtClean="0"/>
              <a:t>Fugitive Slave Act</a:t>
            </a:r>
            <a:endParaRPr lang="en-US" sz="1200" dirty="0"/>
          </a:p>
        </p:txBody>
      </p:sp>
      <p:sp>
        <p:nvSpPr>
          <p:cNvPr id="52" name="TextBox 51"/>
          <p:cNvSpPr txBox="1"/>
          <p:nvPr/>
        </p:nvSpPr>
        <p:spPr>
          <a:xfrm>
            <a:off x="5943600" y="152400"/>
            <a:ext cx="533400" cy="276999"/>
          </a:xfrm>
          <a:prstGeom prst="rect">
            <a:avLst/>
          </a:prstGeom>
          <a:noFill/>
        </p:spPr>
        <p:txBody>
          <a:bodyPr wrap="square" rtlCol="0">
            <a:spAutoFit/>
          </a:bodyPr>
          <a:lstStyle/>
          <a:p>
            <a:r>
              <a:rPr lang="en-US" sz="1200" dirty="0" smtClean="0">
                <a:solidFill>
                  <a:srgbClr val="FF0000"/>
                </a:solidFill>
              </a:rPr>
              <a:t>COP</a:t>
            </a:r>
            <a:endParaRPr lang="en-US" sz="1200" dirty="0">
              <a:solidFill>
                <a:srgbClr val="FF0000"/>
              </a:solidFill>
            </a:endParaRPr>
          </a:p>
        </p:txBody>
      </p:sp>
      <p:sp>
        <p:nvSpPr>
          <p:cNvPr id="53" name="TextBox 52"/>
          <p:cNvSpPr txBox="1"/>
          <p:nvPr/>
        </p:nvSpPr>
        <p:spPr>
          <a:xfrm>
            <a:off x="5943600" y="1524000"/>
            <a:ext cx="685800" cy="276999"/>
          </a:xfrm>
          <a:prstGeom prst="rect">
            <a:avLst/>
          </a:prstGeom>
          <a:noFill/>
        </p:spPr>
        <p:txBody>
          <a:bodyPr wrap="square" rtlCol="0">
            <a:spAutoFit/>
          </a:bodyPr>
          <a:lstStyle/>
          <a:p>
            <a:r>
              <a:rPr lang="en-US" sz="1200" dirty="0" smtClean="0">
                <a:solidFill>
                  <a:srgbClr val="FF0000"/>
                </a:solidFill>
              </a:rPr>
              <a:t>--------</a:t>
            </a:r>
            <a:endParaRPr lang="en-US" sz="1200" dirty="0">
              <a:solidFill>
                <a:srgbClr val="FF0000"/>
              </a:solidFill>
            </a:endParaRPr>
          </a:p>
        </p:txBody>
      </p:sp>
      <p:sp>
        <p:nvSpPr>
          <p:cNvPr id="54" name="TextBox 53"/>
          <p:cNvSpPr txBox="1"/>
          <p:nvPr/>
        </p:nvSpPr>
        <p:spPr>
          <a:xfrm>
            <a:off x="6781800" y="0"/>
            <a:ext cx="685800" cy="461665"/>
          </a:xfrm>
          <a:prstGeom prst="rect">
            <a:avLst/>
          </a:prstGeom>
          <a:noFill/>
        </p:spPr>
        <p:txBody>
          <a:bodyPr wrap="square" rtlCol="0">
            <a:spAutoFit/>
          </a:bodyPr>
          <a:lstStyle/>
          <a:p>
            <a:r>
              <a:rPr lang="en-US" sz="1200" dirty="0" smtClean="0">
                <a:solidFill>
                  <a:srgbClr val="FF0000"/>
                </a:solidFill>
              </a:rPr>
              <a:t>2</a:t>
            </a:r>
            <a:r>
              <a:rPr lang="en-US" sz="1200" baseline="30000" dirty="0" smtClean="0">
                <a:solidFill>
                  <a:srgbClr val="FF0000"/>
                </a:solidFill>
              </a:rPr>
              <a:t>nd</a:t>
            </a:r>
            <a:r>
              <a:rPr lang="en-US" sz="1200" dirty="0" smtClean="0">
                <a:solidFill>
                  <a:srgbClr val="FF0000"/>
                </a:solidFill>
              </a:rPr>
              <a:t>  Advent</a:t>
            </a:r>
            <a:endParaRPr lang="en-US" sz="1200" dirty="0">
              <a:solidFill>
                <a:srgbClr val="FF0000"/>
              </a:solidFill>
            </a:endParaRPr>
          </a:p>
        </p:txBody>
      </p:sp>
      <p:sp>
        <p:nvSpPr>
          <p:cNvPr id="55" name="TextBox 54"/>
          <p:cNvSpPr txBox="1"/>
          <p:nvPr/>
        </p:nvSpPr>
        <p:spPr>
          <a:xfrm>
            <a:off x="6400800" y="1066800"/>
            <a:ext cx="457200" cy="276999"/>
          </a:xfrm>
          <a:prstGeom prst="rect">
            <a:avLst/>
          </a:prstGeom>
          <a:noFill/>
        </p:spPr>
        <p:txBody>
          <a:bodyPr wrap="square" rtlCol="0">
            <a:spAutoFit/>
          </a:bodyPr>
          <a:lstStyle/>
          <a:p>
            <a:r>
              <a:rPr lang="en-US" sz="1200" dirty="0" smtClean="0">
                <a:solidFill>
                  <a:srgbClr val="FF0000"/>
                </a:solidFill>
              </a:rPr>
              <a:t>T.T.</a:t>
            </a:r>
            <a:endParaRPr lang="en-US" sz="1200" dirty="0">
              <a:solidFill>
                <a:srgbClr val="FF0000"/>
              </a:solidFill>
            </a:endParaRPr>
          </a:p>
        </p:txBody>
      </p:sp>
      <p:sp>
        <p:nvSpPr>
          <p:cNvPr id="56" name="TextBox 55"/>
          <p:cNvSpPr txBox="1"/>
          <p:nvPr/>
        </p:nvSpPr>
        <p:spPr>
          <a:xfrm>
            <a:off x="2819400" y="457200"/>
            <a:ext cx="762000" cy="276999"/>
          </a:xfrm>
          <a:prstGeom prst="rect">
            <a:avLst/>
          </a:prstGeom>
          <a:noFill/>
        </p:spPr>
        <p:txBody>
          <a:bodyPr wrap="square" rtlCol="0">
            <a:spAutoFit/>
          </a:bodyPr>
          <a:lstStyle/>
          <a:p>
            <a:r>
              <a:rPr lang="en-US" sz="1200" dirty="0" smtClean="0">
                <a:solidFill>
                  <a:srgbClr val="FF0000"/>
                </a:solidFill>
              </a:rPr>
              <a:t>Slavery</a:t>
            </a:r>
            <a:endParaRPr lang="en-US" sz="1200" dirty="0">
              <a:solidFill>
                <a:srgbClr val="FF0000"/>
              </a:solidFill>
            </a:endParaRPr>
          </a:p>
        </p:txBody>
      </p:sp>
      <p:sp>
        <p:nvSpPr>
          <p:cNvPr id="57" name="TextBox 56"/>
          <p:cNvSpPr txBox="1"/>
          <p:nvPr/>
        </p:nvSpPr>
        <p:spPr>
          <a:xfrm rot="19269300">
            <a:off x="1143532" y="519031"/>
            <a:ext cx="780785" cy="276999"/>
          </a:xfrm>
          <a:prstGeom prst="rect">
            <a:avLst/>
          </a:prstGeom>
          <a:noFill/>
        </p:spPr>
        <p:txBody>
          <a:bodyPr wrap="square" rtlCol="0">
            <a:spAutoFit/>
          </a:bodyPr>
          <a:lstStyle/>
          <a:p>
            <a:r>
              <a:rPr lang="en-US" sz="1200" dirty="0" smtClean="0"/>
              <a:t>Failure</a:t>
            </a:r>
            <a:endParaRPr lang="en-US" sz="1200" dirty="0"/>
          </a:p>
        </p:txBody>
      </p:sp>
      <p:cxnSp>
        <p:nvCxnSpPr>
          <p:cNvPr id="58" name="Straight Connector 57"/>
          <p:cNvCxnSpPr/>
          <p:nvPr/>
        </p:nvCxnSpPr>
        <p:spPr>
          <a:xfrm>
            <a:off x="2895600" y="3505200"/>
            <a:ext cx="2209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2743994" y="3352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rot="10800000" flipV="1">
            <a:off x="2667000" y="2895600"/>
            <a:ext cx="685800" cy="276999"/>
          </a:xfrm>
          <a:prstGeom prst="rect">
            <a:avLst/>
          </a:prstGeom>
          <a:noFill/>
        </p:spPr>
        <p:txBody>
          <a:bodyPr wrap="square" rtlCol="0">
            <a:spAutoFit/>
          </a:bodyPr>
          <a:lstStyle/>
          <a:p>
            <a:r>
              <a:rPr lang="en-US" sz="1200" dirty="0" smtClean="0"/>
              <a:t>1888</a:t>
            </a:r>
            <a:endParaRPr lang="en-US" sz="1200" dirty="0"/>
          </a:p>
        </p:txBody>
      </p:sp>
      <p:sp>
        <p:nvSpPr>
          <p:cNvPr id="61" name="TextBox 60"/>
          <p:cNvSpPr txBox="1"/>
          <p:nvPr/>
        </p:nvSpPr>
        <p:spPr>
          <a:xfrm>
            <a:off x="1981200" y="228600"/>
            <a:ext cx="6019800" cy="276999"/>
          </a:xfrm>
          <a:prstGeom prst="rect">
            <a:avLst/>
          </a:prstGeom>
          <a:noFill/>
        </p:spPr>
        <p:txBody>
          <a:bodyPr wrap="square" rtlCol="0">
            <a:spAutoFit/>
          </a:bodyPr>
          <a:lstStyle/>
          <a:p>
            <a:endParaRPr lang="en-US" sz="1200" dirty="0"/>
          </a:p>
        </p:txBody>
      </p:sp>
      <p:cxnSp>
        <p:nvCxnSpPr>
          <p:cNvPr id="62" name="Straight Arrow Connector 61"/>
          <p:cNvCxnSpPr/>
          <p:nvPr/>
        </p:nvCxnSpPr>
        <p:spPr>
          <a:xfrm flipV="1">
            <a:off x="914400" y="10668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rot="19493054">
            <a:off x="7494700" y="723345"/>
            <a:ext cx="1355836" cy="523220"/>
          </a:xfrm>
          <a:prstGeom prst="rect">
            <a:avLst/>
          </a:prstGeom>
          <a:noFill/>
        </p:spPr>
        <p:txBody>
          <a:bodyPr wrap="square" rtlCol="0">
            <a:spAutoFit/>
          </a:bodyPr>
          <a:lstStyle/>
          <a:p>
            <a:r>
              <a:rPr lang="en-US" sz="1400" dirty="0" smtClean="0"/>
              <a:t>The Great Controversy</a:t>
            </a:r>
            <a:endParaRPr lang="en-US" sz="1400" dirty="0"/>
          </a:p>
        </p:txBody>
      </p:sp>
      <p:sp>
        <p:nvSpPr>
          <p:cNvPr id="64" name="TextBox 63"/>
          <p:cNvSpPr txBox="1"/>
          <p:nvPr/>
        </p:nvSpPr>
        <p:spPr>
          <a:xfrm>
            <a:off x="7239000" y="2438400"/>
            <a:ext cx="1752600" cy="276999"/>
          </a:xfrm>
          <a:prstGeom prst="rect">
            <a:avLst/>
          </a:prstGeom>
          <a:noFill/>
        </p:spPr>
        <p:txBody>
          <a:bodyPr wrap="square" rtlCol="0">
            <a:spAutoFit/>
          </a:bodyPr>
          <a:lstStyle/>
          <a:p>
            <a:r>
              <a:rPr lang="en-US" sz="1200" dirty="0" smtClean="0">
                <a:solidFill>
                  <a:srgbClr val="FF0000"/>
                </a:solidFill>
              </a:rPr>
              <a:t>&gt; </a:t>
            </a:r>
            <a:r>
              <a:rPr lang="en-US" sz="1200" dirty="0" smtClean="0"/>
              <a:t>An American Reformer</a:t>
            </a:r>
            <a:endParaRPr lang="en-US" sz="1200" dirty="0"/>
          </a:p>
        </p:txBody>
      </p:sp>
      <p:cxnSp>
        <p:nvCxnSpPr>
          <p:cNvPr id="65" name="Straight Arrow Connector 64"/>
          <p:cNvCxnSpPr>
            <a:endCxn id="64" idx="1"/>
          </p:cNvCxnSpPr>
          <p:nvPr/>
        </p:nvCxnSpPr>
        <p:spPr>
          <a:xfrm flipV="1">
            <a:off x="7086600" y="2576900"/>
            <a:ext cx="152400" cy="13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7239000" y="2667000"/>
            <a:ext cx="1752600" cy="277000"/>
          </a:xfrm>
          <a:prstGeom prst="rect">
            <a:avLst/>
          </a:prstGeom>
          <a:noFill/>
        </p:spPr>
        <p:txBody>
          <a:bodyPr wrap="square" rtlCol="0">
            <a:spAutoFit/>
          </a:bodyPr>
          <a:lstStyle/>
          <a:p>
            <a:r>
              <a:rPr lang="en-US" sz="1200" dirty="0" smtClean="0">
                <a:solidFill>
                  <a:srgbClr val="FF0000"/>
                </a:solidFill>
              </a:rPr>
              <a:t>&gt; </a:t>
            </a:r>
            <a:r>
              <a:rPr lang="en-US" sz="1200" dirty="0" smtClean="0"/>
              <a:t>What is the Sanctuary</a:t>
            </a:r>
            <a:endParaRPr lang="en-US" sz="1200" dirty="0"/>
          </a:p>
        </p:txBody>
      </p:sp>
      <p:cxnSp>
        <p:nvCxnSpPr>
          <p:cNvPr id="70" name="Straight Arrow Connector 69"/>
          <p:cNvCxnSpPr/>
          <p:nvPr/>
        </p:nvCxnSpPr>
        <p:spPr>
          <a:xfrm rot="5400000">
            <a:off x="1371600" y="27432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rot="5400000">
            <a:off x="6934200" y="27432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7162800" y="1676400"/>
            <a:ext cx="19812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a:t>
            </a:r>
            <a:r>
              <a:rPr lang="en-US" sz="1200" dirty="0" err="1" smtClean="0"/>
              <a:t>Dest</a:t>
            </a:r>
            <a:r>
              <a:rPr lang="en-US" sz="1200" dirty="0" smtClean="0"/>
              <a:t>. Of Jerusalem</a:t>
            </a:r>
            <a:endParaRPr lang="en-US" sz="1200" dirty="0"/>
          </a:p>
        </p:txBody>
      </p:sp>
      <p:sp>
        <p:nvSpPr>
          <p:cNvPr id="76" name="TextBox 75"/>
          <p:cNvSpPr txBox="1"/>
          <p:nvPr/>
        </p:nvSpPr>
        <p:spPr>
          <a:xfrm rot="20224061">
            <a:off x="1316243" y="2819354"/>
            <a:ext cx="838200" cy="276999"/>
          </a:xfrm>
          <a:prstGeom prst="rect">
            <a:avLst/>
          </a:prstGeom>
          <a:noFill/>
        </p:spPr>
        <p:txBody>
          <a:bodyPr wrap="square" rtlCol="0">
            <a:spAutoFit/>
          </a:bodyPr>
          <a:lstStyle/>
          <a:p>
            <a:r>
              <a:rPr lang="en-US" sz="1200" dirty="0" smtClean="0"/>
              <a:t>Sanctuary</a:t>
            </a:r>
            <a:endParaRPr lang="en-US" sz="1200" dirty="0"/>
          </a:p>
        </p:txBody>
      </p:sp>
      <p:cxnSp>
        <p:nvCxnSpPr>
          <p:cNvPr id="78" name="Straight Arrow Connector 77"/>
          <p:cNvCxnSpPr>
            <a:endCxn id="76" idx="1"/>
          </p:cNvCxnSpPr>
          <p:nvPr/>
        </p:nvCxnSpPr>
        <p:spPr>
          <a:xfrm flipV="1">
            <a:off x="1143000" y="3121154"/>
            <a:ext cx="206366" cy="792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7239000" y="2895600"/>
            <a:ext cx="1295400" cy="276999"/>
          </a:xfrm>
          <a:prstGeom prst="rect">
            <a:avLst/>
          </a:prstGeom>
          <a:noFill/>
        </p:spPr>
        <p:txBody>
          <a:bodyPr wrap="square" rtlCol="0">
            <a:spAutoFit/>
          </a:bodyPr>
          <a:lstStyle/>
          <a:p>
            <a:r>
              <a:rPr lang="en-US" sz="1200" dirty="0" smtClean="0">
                <a:solidFill>
                  <a:srgbClr val="FF0000"/>
                </a:solidFill>
              </a:rPr>
              <a:t>&gt; </a:t>
            </a:r>
            <a:r>
              <a:rPr lang="en-US" sz="1200" dirty="0" smtClean="0"/>
              <a:t>Snares of Satan</a:t>
            </a:r>
            <a:endParaRPr lang="en-US" sz="1200" dirty="0"/>
          </a:p>
        </p:txBody>
      </p:sp>
      <p:sp>
        <p:nvSpPr>
          <p:cNvPr id="80" name="TextBox 79"/>
          <p:cNvSpPr txBox="1"/>
          <p:nvPr/>
        </p:nvSpPr>
        <p:spPr>
          <a:xfrm>
            <a:off x="7467600" y="2971800"/>
            <a:ext cx="1676400" cy="381000"/>
          </a:xfrm>
          <a:prstGeom prst="rect">
            <a:avLst/>
          </a:prstGeom>
          <a:noFill/>
        </p:spPr>
        <p:txBody>
          <a:bodyPr wrap="square" rtlCol="0">
            <a:spAutoFit/>
          </a:bodyPr>
          <a:lstStyle/>
          <a:p>
            <a:r>
              <a:rPr lang="en-US" sz="1000" dirty="0" smtClean="0"/>
              <a:t>( Can our Dead Speak to Us</a:t>
            </a:r>
            <a:r>
              <a:rPr lang="en-US" dirty="0" smtClean="0"/>
              <a:t>)</a:t>
            </a:r>
            <a:endParaRPr lang="en-US" dirty="0"/>
          </a:p>
        </p:txBody>
      </p:sp>
      <p:sp>
        <p:nvSpPr>
          <p:cNvPr id="81" name="TextBox 80"/>
          <p:cNvSpPr txBox="1"/>
          <p:nvPr/>
        </p:nvSpPr>
        <p:spPr>
          <a:xfrm>
            <a:off x="2209800" y="3962400"/>
            <a:ext cx="6400800" cy="2246769"/>
          </a:xfrm>
          <a:prstGeom prst="rect">
            <a:avLst/>
          </a:prstGeom>
          <a:noFill/>
        </p:spPr>
        <p:txBody>
          <a:bodyPr wrap="square" rtlCol="0">
            <a:spAutoFit/>
          </a:bodyPr>
          <a:lstStyle/>
          <a:p>
            <a:r>
              <a:rPr lang="en-US" sz="2000" dirty="0" smtClean="0"/>
              <a:t> The next chapter is What is the Sanctuary, we didn't write it here but here she speaks about the Sanctuary. So again she’s speaking about the Sanctuary. What is the Sanctuary and the Snares of Satan? What are the Snares of Satan? Spiritualism and Covetousness. We are going to cover these subjects a couple of times. She focuses on Spiritualism in the chapter Can our Dead Speak to Us.</a:t>
            </a:r>
            <a:endParaRPr lang="en-US" sz="2000" dirty="0"/>
          </a:p>
        </p:txBody>
      </p:sp>
      <p:sp>
        <p:nvSpPr>
          <p:cNvPr id="77" name="Slide Number Placeholder 76"/>
          <p:cNvSpPr>
            <a:spLocks noGrp="1"/>
          </p:cNvSpPr>
          <p:nvPr>
            <p:ph type="sldNum" sz="quarter" idx="12"/>
          </p:nvPr>
        </p:nvSpPr>
        <p:spPr/>
        <p:txBody>
          <a:bodyPr/>
          <a:lstStyle/>
          <a:p>
            <a:fld id="{DDBFD72D-D30C-4596-AA12-6E874EBB7B16}"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2133600" y="1371600"/>
            <a:ext cx="487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1981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905000" y="762000"/>
            <a:ext cx="685800" cy="276999"/>
          </a:xfrm>
          <a:prstGeom prst="rect">
            <a:avLst/>
          </a:prstGeom>
          <a:noFill/>
        </p:spPr>
        <p:txBody>
          <a:bodyPr wrap="square" rtlCol="0">
            <a:spAutoFit/>
          </a:bodyPr>
          <a:lstStyle/>
          <a:p>
            <a:r>
              <a:rPr lang="en-US" sz="1200" dirty="0" smtClean="0"/>
              <a:t>1798</a:t>
            </a:r>
            <a:endParaRPr lang="en-US" sz="1200" dirty="0"/>
          </a:p>
        </p:txBody>
      </p:sp>
      <p:cxnSp>
        <p:nvCxnSpPr>
          <p:cNvPr id="5" name="Straight Connector 4"/>
          <p:cNvCxnSpPr/>
          <p:nvPr/>
        </p:nvCxnSpPr>
        <p:spPr>
          <a:xfrm rot="5400000">
            <a:off x="68587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781800" y="762000"/>
            <a:ext cx="762000" cy="276999"/>
          </a:xfrm>
          <a:prstGeom prst="rect">
            <a:avLst/>
          </a:prstGeom>
          <a:noFill/>
        </p:spPr>
        <p:txBody>
          <a:bodyPr wrap="square" rtlCol="0">
            <a:spAutoFit/>
          </a:bodyPr>
          <a:lstStyle/>
          <a:p>
            <a:r>
              <a:rPr lang="en-US" sz="1200" dirty="0" smtClean="0"/>
              <a:t>1863</a:t>
            </a:r>
            <a:endParaRPr lang="en-US" sz="1200" dirty="0"/>
          </a:p>
        </p:txBody>
      </p:sp>
      <p:cxnSp>
        <p:nvCxnSpPr>
          <p:cNvPr id="7" name="Straight Connector 6"/>
          <p:cNvCxnSpPr/>
          <p:nvPr/>
        </p:nvCxnSpPr>
        <p:spPr>
          <a:xfrm rot="5400000">
            <a:off x="6020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943600" y="762000"/>
            <a:ext cx="685800" cy="276999"/>
          </a:xfrm>
          <a:prstGeom prst="rect">
            <a:avLst/>
          </a:prstGeom>
          <a:noFill/>
        </p:spPr>
        <p:txBody>
          <a:bodyPr wrap="square" rtlCol="0">
            <a:spAutoFit/>
          </a:bodyPr>
          <a:lstStyle/>
          <a:p>
            <a:r>
              <a:rPr lang="en-US" sz="1200" dirty="0" smtClean="0"/>
              <a:t>1861</a:t>
            </a:r>
            <a:endParaRPr lang="en-US" sz="1200" dirty="0"/>
          </a:p>
        </p:txBody>
      </p:sp>
      <p:cxnSp>
        <p:nvCxnSpPr>
          <p:cNvPr id="9" name="Straight Connector 8"/>
          <p:cNvCxnSpPr/>
          <p:nvPr/>
        </p:nvCxnSpPr>
        <p:spPr>
          <a:xfrm rot="5400000">
            <a:off x="19819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60205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133600" y="457200"/>
            <a:ext cx="403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038600" y="228600"/>
            <a:ext cx="457200" cy="276999"/>
          </a:xfrm>
          <a:prstGeom prst="rect">
            <a:avLst/>
          </a:prstGeom>
          <a:noFill/>
        </p:spPr>
        <p:txBody>
          <a:bodyPr wrap="square" rtlCol="0">
            <a:spAutoFit/>
          </a:bodyPr>
          <a:lstStyle/>
          <a:p>
            <a:r>
              <a:rPr lang="en-US" sz="1200" dirty="0" smtClean="0"/>
              <a:t>63</a:t>
            </a:r>
            <a:endParaRPr lang="en-US" sz="1200" dirty="0"/>
          </a:p>
        </p:txBody>
      </p:sp>
      <p:sp>
        <p:nvSpPr>
          <p:cNvPr id="13" name="TextBox 12"/>
          <p:cNvSpPr txBox="1"/>
          <p:nvPr/>
        </p:nvSpPr>
        <p:spPr>
          <a:xfrm>
            <a:off x="1905000" y="1371600"/>
            <a:ext cx="609600" cy="276999"/>
          </a:xfrm>
          <a:prstGeom prst="rect">
            <a:avLst/>
          </a:prstGeom>
          <a:noFill/>
        </p:spPr>
        <p:txBody>
          <a:bodyPr wrap="square" rtlCol="0">
            <a:spAutoFit/>
          </a:bodyPr>
          <a:lstStyle/>
          <a:p>
            <a:r>
              <a:rPr lang="en-US" sz="1200" dirty="0" smtClean="0">
                <a:solidFill>
                  <a:srgbClr val="FF0000"/>
                </a:solidFill>
              </a:rPr>
              <a:t>Miller</a:t>
            </a:r>
            <a:endParaRPr lang="en-US" sz="1200" dirty="0">
              <a:solidFill>
                <a:srgbClr val="FF0000"/>
              </a:solidFill>
            </a:endParaRPr>
          </a:p>
        </p:txBody>
      </p:sp>
      <p:cxnSp>
        <p:nvCxnSpPr>
          <p:cNvPr id="14" name="Straight Connector 13"/>
          <p:cNvCxnSpPr/>
          <p:nvPr/>
        </p:nvCxnSpPr>
        <p:spPr>
          <a:xfrm rot="5400000">
            <a:off x="2972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895600" y="762000"/>
            <a:ext cx="838200" cy="276999"/>
          </a:xfrm>
          <a:prstGeom prst="rect">
            <a:avLst/>
          </a:prstGeom>
          <a:noFill/>
        </p:spPr>
        <p:txBody>
          <a:bodyPr wrap="square" rtlCol="0">
            <a:spAutoFit/>
          </a:bodyPr>
          <a:lstStyle/>
          <a:p>
            <a:r>
              <a:rPr lang="en-US" sz="1200" dirty="0" smtClean="0"/>
              <a:t>1844</a:t>
            </a:r>
            <a:endParaRPr lang="en-US" sz="1200" dirty="0"/>
          </a:p>
        </p:txBody>
      </p:sp>
      <p:cxnSp>
        <p:nvCxnSpPr>
          <p:cNvPr id="16" name="Straight Connector 15"/>
          <p:cNvCxnSpPr/>
          <p:nvPr/>
        </p:nvCxnSpPr>
        <p:spPr>
          <a:xfrm rot="5400000">
            <a:off x="51823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105400" y="762000"/>
            <a:ext cx="685800" cy="276999"/>
          </a:xfrm>
          <a:prstGeom prst="rect">
            <a:avLst/>
          </a:prstGeom>
          <a:noFill/>
        </p:spPr>
        <p:txBody>
          <a:bodyPr wrap="square" rtlCol="0">
            <a:spAutoFit/>
          </a:bodyPr>
          <a:lstStyle/>
          <a:p>
            <a:r>
              <a:rPr lang="en-US" sz="1200" dirty="0" smtClean="0"/>
              <a:t>1858</a:t>
            </a:r>
            <a:endParaRPr lang="en-US" sz="1200" dirty="0"/>
          </a:p>
        </p:txBody>
      </p:sp>
      <p:sp>
        <p:nvSpPr>
          <p:cNvPr id="18" name="TextBox 17"/>
          <p:cNvSpPr txBox="1"/>
          <p:nvPr/>
        </p:nvSpPr>
        <p:spPr>
          <a:xfrm>
            <a:off x="5029200" y="1447800"/>
            <a:ext cx="685800" cy="276999"/>
          </a:xfrm>
          <a:prstGeom prst="rect">
            <a:avLst/>
          </a:prstGeom>
          <a:noFill/>
        </p:spPr>
        <p:txBody>
          <a:bodyPr wrap="square" rtlCol="0">
            <a:spAutoFit/>
          </a:bodyPr>
          <a:lstStyle/>
          <a:p>
            <a:r>
              <a:rPr lang="en-US" sz="1200" dirty="0" smtClean="0">
                <a:solidFill>
                  <a:srgbClr val="FF0000"/>
                </a:solidFill>
              </a:rPr>
              <a:t>Sp Gifts</a:t>
            </a:r>
            <a:endParaRPr lang="en-US" sz="1200" dirty="0">
              <a:solidFill>
                <a:srgbClr val="FF0000"/>
              </a:solidFill>
            </a:endParaRPr>
          </a:p>
        </p:txBody>
      </p:sp>
      <p:cxnSp>
        <p:nvCxnSpPr>
          <p:cNvPr id="19" name="Straight Connector 18"/>
          <p:cNvCxnSpPr/>
          <p:nvPr/>
        </p:nvCxnSpPr>
        <p:spPr>
          <a:xfrm rot="5400000">
            <a:off x="4267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191000" y="762000"/>
            <a:ext cx="685800" cy="276999"/>
          </a:xfrm>
          <a:prstGeom prst="rect">
            <a:avLst/>
          </a:prstGeom>
          <a:noFill/>
        </p:spPr>
        <p:txBody>
          <a:bodyPr wrap="square" rtlCol="0">
            <a:spAutoFit/>
          </a:bodyPr>
          <a:lstStyle/>
          <a:p>
            <a:r>
              <a:rPr lang="en-US" sz="1200" dirty="0" smtClean="0"/>
              <a:t>1850</a:t>
            </a:r>
            <a:endParaRPr lang="en-US" sz="1200" dirty="0"/>
          </a:p>
        </p:txBody>
      </p:sp>
      <p:cxnSp>
        <p:nvCxnSpPr>
          <p:cNvPr id="21" name="Straight Connector 20"/>
          <p:cNvCxnSpPr/>
          <p:nvPr/>
        </p:nvCxnSpPr>
        <p:spPr>
          <a:xfrm>
            <a:off x="2133600" y="2514600"/>
            <a:ext cx="4953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19819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828800" y="1905000"/>
            <a:ext cx="685800" cy="276999"/>
          </a:xfrm>
          <a:prstGeom prst="rect">
            <a:avLst/>
          </a:prstGeom>
          <a:noFill/>
        </p:spPr>
        <p:txBody>
          <a:bodyPr wrap="square" rtlCol="0">
            <a:spAutoFit/>
          </a:bodyPr>
          <a:lstStyle/>
          <a:p>
            <a:r>
              <a:rPr lang="en-US" sz="1200" dirty="0" smtClean="0"/>
              <a:t>1989</a:t>
            </a:r>
            <a:endParaRPr lang="en-US" sz="1200" dirty="0"/>
          </a:p>
        </p:txBody>
      </p:sp>
      <p:cxnSp>
        <p:nvCxnSpPr>
          <p:cNvPr id="24" name="Straight Connector 23"/>
          <p:cNvCxnSpPr/>
          <p:nvPr/>
        </p:nvCxnSpPr>
        <p:spPr>
          <a:xfrm rot="5400000">
            <a:off x="60205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5943600" y="1905000"/>
            <a:ext cx="609600" cy="276999"/>
          </a:xfrm>
          <a:prstGeom prst="rect">
            <a:avLst/>
          </a:prstGeom>
          <a:noFill/>
        </p:spPr>
        <p:txBody>
          <a:bodyPr wrap="square" rtlCol="0">
            <a:spAutoFit/>
          </a:bodyPr>
          <a:lstStyle/>
          <a:p>
            <a:r>
              <a:rPr lang="en-US" sz="1200" dirty="0" smtClean="0"/>
              <a:t>COP</a:t>
            </a:r>
            <a:endParaRPr lang="en-US" sz="1200" dirty="0"/>
          </a:p>
        </p:txBody>
      </p:sp>
      <p:cxnSp>
        <p:nvCxnSpPr>
          <p:cNvPr id="26" name="Straight Connector 25"/>
          <p:cNvCxnSpPr/>
          <p:nvPr/>
        </p:nvCxnSpPr>
        <p:spPr>
          <a:xfrm rot="16200000" flipV="1">
            <a:off x="5296297" y="2399903"/>
            <a:ext cx="228600" cy="794"/>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257800" y="1981200"/>
            <a:ext cx="533400" cy="276999"/>
          </a:xfrm>
          <a:prstGeom prst="rect">
            <a:avLst/>
          </a:prstGeom>
          <a:noFill/>
        </p:spPr>
        <p:txBody>
          <a:bodyPr wrap="square" rtlCol="0">
            <a:spAutoFit/>
          </a:bodyPr>
          <a:lstStyle/>
          <a:p>
            <a:r>
              <a:rPr lang="en-US" sz="1200" dirty="0" smtClean="0"/>
              <a:t>LC</a:t>
            </a:r>
            <a:endParaRPr lang="en-US" sz="1200" dirty="0"/>
          </a:p>
        </p:txBody>
      </p:sp>
      <p:cxnSp>
        <p:nvCxnSpPr>
          <p:cNvPr id="28" name="Straight Connector 27"/>
          <p:cNvCxnSpPr/>
          <p:nvPr/>
        </p:nvCxnSpPr>
        <p:spPr>
          <a:xfrm rot="5400000">
            <a:off x="42679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4267200" y="1905000"/>
            <a:ext cx="457200" cy="276999"/>
          </a:xfrm>
          <a:prstGeom prst="rect">
            <a:avLst/>
          </a:prstGeom>
          <a:noFill/>
        </p:spPr>
        <p:txBody>
          <a:bodyPr wrap="square" rtlCol="0">
            <a:spAutoFit/>
          </a:bodyPr>
          <a:lstStyle/>
          <a:p>
            <a:r>
              <a:rPr lang="en-US" sz="1200" dirty="0" smtClean="0"/>
              <a:t>SL</a:t>
            </a:r>
            <a:endParaRPr lang="en-US" sz="1200" dirty="0"/>
          </a:p>
        </p:txBody>
      </p:sp>
      <p:cxnSp>
        <p:nvCxnSpPr>
          <p:cNvPr id="30" name="Straight Connector 29"/>
          <p:cNvCxnSpPr/>
          <p:nvPr/>
        </p:nvCxnSpPr>
        <p:spPr>
          <a:xfrm rot="5400000" flipH="1" flipV="1">
            <a:off x="7010400" y="2514600"/>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68587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705600" y="1752600"/>
            <a:ext cx="685800" cy="461665"/>
          </a:xfrm>
          <a:prstGeom prst="rect">
            <a:avLst/>
          </a:prstGeom>
          <a:noFill/>
        </p:spPr>
        <p:txBody>
          <a:bodyPr wrap="square" rtlCol="0">
            <a:spAutoFit/>
          </a:bodyPr>
          <a:lstStyle/>
          <a:p>
            <a:r>
              <a:rPr lang="en-US" sz="1200" dirty="0" smtClean="0"/>
              <a:t>2</a:t>
            </a:r>
            <a:r>
              <a:rPr lang="en-US" sz="1200" baseline="30000" dirty="0" smtClean="0"/>
              <a:t>nd</a:t>
            </a:r>
            <a:r>
              <a:rPr lang="en-US" sz="1200" dirty="0" smtClean="0"/>
              <a:t> Advent</a:t>
            </a:r>
            <a:endParaRPr lang="en-US" sz="1200" dirty="0"/>
          </a:p>
        </p:txBody>
      </p:sp>
      <p:cxnSp>
        <p:nvCxnSpPr>
          <p:cNvPr id="33" name="Straight Connector 32"/>
          <p:cNvCxnSpPr/>
          <p:nvPr/>
        </p:nvCxnSpPr>
        <p:spPr>
          <a:xfrm rot="5400000">
            <a:off x="19819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rot="19001294">
            <a:off x="-10976" y="683864"/>
            <a:ext cx="1398341" cy="276999"/>
          </a:xfrm>
          <a:prstGeom prst="rect">
            <a:avLst/>
          </a:prstGeom>
          <a:noFill/>
        </p:spPr>
        <p:txBody>
          <a:bodyPr wrap="square" rtlCol="0">
            <a:spAutoFit/>
          </a:bodyPr>
          <a:lstStyle/>
          <a:p>
            <a:r>
              <a:rPr lang="en-US" sz="1200" dirty="0" smtClean="0"/>
              <a:t>Spiritual Gifts Vol. 1</a:t>
            </a:r>
            <a:endParaRPr lang="en-US" sz="1200" dirty="0"/>
          </a:p>
        </p:txBody>
      </p:sp>
      <p:sp>
        <p:nvSpPr>
          <p:cNvPr id="35" name="TextBox 34"/>
          <p:cNvSpPr txBox="1"/>
          <p:nvPr/>
        </p:nvSpPr>
        <p:spPr>
          <a:xfrm>
            <a:off x="0" y="3048000"/>
            <a:ext cx="1524000" cy="276999"/>
          </a:xfrm>
          <a:prstGeom prst="rect">
            <a:avLst/>
          </a:prstGeom>
          <a:noFill/>
        </p:spPr>
        <p:txBody>
          <a:bodyPr wrap="square" rtlCol="0">
            <a:spAutoFit/>
          </a:bodyPr>
          <a:lstStyle/>
          <a:p>
            <a:r>
              <a:rPr lang="en-US" sz="1200" dirty="0" smtClean="0">
                <a:solidFill>
                  <a:srgbClr val="FF0000"/>
                </a:solidFill>
              </a:rPr>
              <a:t>&gt;</a:t>
            </a:r>
            <a:r>
              <a:rPr lang="en-US" sz="1200" dirty="0" smtClean="0"/>
              <a:t> A firm Platform</a:t>
            </a:r>
            <a:endParaRPr lang="en-US" sz="1200" dirty="0"/>
          </a:p>
        </p:txBody>
      </p:sp>
      <p:sp>
        <p:nvSpPr>
          <p:cNvPr id="36" name="TextBox 35"/>
          <p:cNvSpPr txBox="1"/>
          <p:nvPr/>
        </p:nvSpPr>
        <p:spPr>
          <a:xfrm>
            <a:off x="0" y="16764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Advent</a:t>
            </a:r>
            <a:endParaRPr lang="en-US" sz="1200" dirty="0"/>
          </a:p>
        </p:txBody>
      </p:sp>
      <p:sp>
        <p:nvSpPr>
          <p:cNvPr id="37" name="TextBox 36"/>
          <p:cNvSpPr txBox="1"/>
          <p:nvPr/>
        </p:nvSpPr>
        <p:spPr>
          <a:xfrm>
            <a:off x="0" y="1905000"/>
            <a:ext cx="1371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My of In.</a:t>
            </a:r>
            <a:endParaRPr lang="en-US" sz="1200" dirty="0"/>
          </a:p>
        </p:txBody>
      </p:sp>
      <p:sp>
        <p:nvSpPr>
          <p:cNvPr id="38" name="TextBox 37"/>
          <p:cNvSpPr txBox="1"/>
          <p:nvPr/>
        </p:nvSpPr>
        <p:spPr>
          <a:xfrm>
            <a:off x="0" y="23622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William Miller</a:t>
            </a:r>
            <a:endParaRPr lang="en-US" sz="1200" dirty="0"/>
          </a:p>
        </p:txBody>
      </p:sp>
      <p:cxnSp>
        <p:nvCxnSpPr>
          <p:cNvPr id="39" name="Straight Arrow Connector 38"/>
          <p:cNvCxnSpPr/>
          <p:nvPr/>
        </p:nvCxnSpPr>
        <p:spPr>
          <a:xfrm rot="10800000">
            <a:off x="1219200" y="25908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0" y="25908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AM</a:t>
            </a:r>
            <a:endParaRPr lang="en-US" sz="1200" dirty="0"/>
          </a:p>
        </p:txBody>
      </p:sp>
      <p:sp>
        <p:nvSpPr>
          <p:cNvPr id="41" name="TextBox 40"/>
          <p:cNvSpPr txBox="1"/>
          <p:nvPr/>
        </p:nvSpPr>
        <p:spPr>
          <a:xfrm>
            <a:off x="0" y="28194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3</a:t>
            </a:r>
            <a:r>
              <a:rPr lang="en-US" sz="1200" baseline="30000" dirty="0" smtClean="0"/>
              <a:t>rd</a:t>
            </a:r>
            <a:r>
              <a:rPr lang="en-US" sz="1200" dirty="0" smtClean="0"/>
              <a:t> AM</a:t>
            </a:r>
            <a:endParaRPr lang="en-US" sz="1200" dirty="0"/>
          </a:p>
        </p:txBody>
      </p:sp>
      <p:sp>
        <p:nvSpPr>
          <p:cNvPr id="42" name="TextBox 41"/>
          <p:cNvSpPr txBox="1"/>
          <p:nvPr/>
        </p:nvSpPr>
        <p:spPr>
          <a:xfrm>
            <a:off x="0" y="2133600"/>
            <a:ext cx="1676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Reformation</a:t>
            </a:r>
            <a:endParaRPr lang="en-US" sz="1200" dirty="0"/>
          </a:p>
        </p:txBody>
      </p:sp>
      <p:sp>
        <p:nvSpPr>
          <p:cNvPr id="43" name="TextBox 42"/>
          <p:cNvSpPr txBox="1"/>
          <p:nvPr/>
        </p:nvSpPr>
        <p:spPr>
          <a:xfrm>
            <a:off x="0" y="3276600"/>
            <a:ext cx="2286000" cy="276999"/>
          </a:xfrm>
          <a:prstGeom prst="rect">
            <a:avLst/>
          </a:prstGeom>
          <a:noFill/>
        </p:spPr>
        <p:txBody>
          <a:bodyPr wrap="square" rtlCol="0">
            <a:spAutoFit/>
          </a:bodyPr>
          <a:lstStyle/>
          <a:p>
            <a:r>
              <a:rPr lang="en-US" sz="1200" dirty="0" smtClean="0">
                <a:solidFill>
                  <a:srgbClr val="FF0000"/>
                </a:solidFill>
              </a:rPr>
              <a:t>&gt; </a:t>
            </a:r>
            <a:r>
              <a:rPr lang="en-US" sz="1200" dirty="0" smtClean="0"/>
              <a:t>Spiritualism &amp; Covetousness</a:t>
            </a:r>
            <a:endParaRPr lang="en-US" sz="1200" dirty="0"/>
          </a:p>
        </p:txBody>
      </p:sp>
      <p:sp>
        <p:nvSpPr>
          <p:cNvPr id="44" name="TextBox 43"/>
          <p:cNvSpPr txBox="1"/>
          <p:nvPr/>
        </p:nvSpPr>
        <p:spPr>
          <a:xfrm>
            <a:off x="0" y="3505200"/>
            <a:ext cx="1295400" cy="276999"/>
          </a:xfrm>
          <a:prstGeom prst="rect">
            <a:avLst/>
          </a:prstGeom>
          <a:noFill/>
        </p:spPr>
        <p:txBody>
          <a:bodyPr wrap="square" rtlCol="0">
            <a:spAutoFit/>
          </a:bodyPr>
          <a:lstStyle/>
          <a:p>
            <a:r>
              <a:rPr lang="en-US" sz="1200" dirty="0" smtClean="0">
                <a:solidFill>
                  <a:srgbClr val="FF0000"/>
                </a:solidFill>
              </a:rPr>
              <a:t>&gt;</a:t>
            </a:r>
            <a:r>
              <a:rPr lang="en-US" sz="1200" dirty="0" smtClean="0"/>
              <a:t> Sins of Babylon</a:t>
            </a:r>
            <a:endParaRPr lang="en-US" sz="1200" dirty="0"/>
          </a:p>
        </p:txBody>
      </p:sp>
      <p:sp>
        <p:nvSpPr>
          <p:cNvPr id="45" name="TextBox 44"/>
          <p:cNvSpPr txBox="1"/>
          <p:nvPr/>
        </p:nvSpPr>
        <p:spPr>
          <a:xfrm>
            <a:off x="0" y="3733800"/>
            <a:ext cx="914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LC</a:t>
            </a:r>
            <a:endParaRPr lang="en-US" sz="1200" dirty="0"/>
          </a:p>
        </p:txBody>
      </p:sp>
      <p:sp>
        <p:nvSpPr>
          <p:cNvPr id="46" name="TextBox 45"/>
          <p:cNvSpPr txBox="1"/>
          <p:nvPr/>
        </p:nvSpPr>
        <p:spPr>
          <a:xfrm>
            <a:off x="0" y="3962400"/>
            <a:ext cx="1752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3</a:t>
            </a:r>
            <a:r>
              <a:rPr lang="en-US" sz="1200" baseline="30000" dirty="0" smtClean="0"/>
              <a:t>rd</a:t>
            </a:r>
            <a:r>
              <a:rPr lang="en-US" sz="1200" dirty="0" smtClean="0"/>
              <a:t> Mess Closed</a:t>
            </a:r>
            <a:endParaRPr lang="en-US" sz="1200" dirty="0"/>
          </a:p>
        </p:txBody>
      </p:sp>
      <p:sp>
        <p:nvSpPr>
          <p:cNvPr id="47" name="TextBox 46"/>
          <p:cNvSpPr txBox="1"/>
          <p:nvPr/>
        </p:nvSpPr>
        <p:spPr>
          <a:xfrm rot="10800000" flipV="1">
            <a:off x="0" y="4191000"/>
            <a:ext cx="1524000" cy="276999"/>
          </a:xfrm>
          <a:prstGeom prst="rect">
            <a:avLst/>
          </a:prstGeom>
          <a:noFill/>
        </p:spPr>
        <p:txBody>
          <a:bodyPr wrap="square" rtlCol="0">
            <a:spAutoFit/>
          </a:bodyPr>
          <a:lstStyle/>
          <a:p>
            <a:r>
              <a:rPr lang="en-US" sz="1200" dirty="0" smtClean="0">
                <a:solidFill>
                  <a:srgbClr val="FF0000"/>
                </a:solidFill>
              </a:rPr>
              <a:t>&gt;</a:t>
            </a:r>
            <a:r>
              <a:rPr lang="en-US" sz="1200" dirty="0" smtClean="0"/>
              <a:t>The Time of Trouble</a:t>
            </a:r>
            <a:endParaRPr lang="en-US" sz="1200" dirty="0"/>
          </a:p>
        </p:txBody>
      </p:sp>
      <p:sp>
        <p:nvSpPr>
          <p:cNvPr id="48" name="TextBox 47"/>
          <p:cNvSpPr txBox="1"/>
          <p:nvPr/>
        </p:nvSpPr>
        <p:spPr>
          <a:xfrm>
            <a:off x="0" y="4419600"/>
            <a:ext cx="2209800" cy="276999"/>
          </a:xfrm>
          <a:prstGeom prst="rect">
            <a:avLst/>
          </a:prstGeom>
          <a:noFill/>
        </p:spPr>
        <p:txBody>
          <a:bodyPr wrap="square" rtlCol="0">
            <a:spAutoFit/>
          </a:bodyPr>
          <a:lstStyle/>
          <a:p>
            <a:r>
              <a:rPr lang="en-US" sz="1200" dirty="0" smtClean="0">
                <a:solidFill>
                  <a:srgbClr val="FF0000"/>
                </a:solidFill>
              </a:rPr>
              <a:t>&gt; </a:t>
            </a:r>
            <a:r>
              <a:rPr lang="en-US" sz="1200" dirty="0" smtClean="0"/>
              <a:t>Deliverance of the Saints</a:t>
            </a:r>
            <a:endParaRPr lang="en-US" sz="1200" dirty="0"/>
          </a:p>
        </p:txBody>
      </p:sp>
      <p:sp>
        <p:nvSpPr>
          <p:cNvPr id="49" name="TextBox 48"/>
          <p:cNvSpPr txBox="1"/>
          <p:nvPr/>
        </p:nvSpPr>
        <p:spPr>
          <a:xfrm>
            <a:off x="1066800" y="3505200"/>
            <a:ext cx="990600" cy="276999"/>
          </a:xfrm>
          <a:prstGeom prst="rect">
            <a:avLst/>
          </a:prstGeom>
          <a:noFill/>
        </p:spPr>
        <p:txBody>
          <a:bodyPr wrap="square" rtlCol="0">
            <a:spAutoFit/>
          </a:bodyPr>
          <a:lstStyle/>
          <a:p>
            <a:r>
              <a:rPr lang="en-US" sz="1200" dirty="0" smtClean="0"/>
              <a:t>--- EW 273</a:t>
            </a:r>
            <a:endParaRPr lang="en-US" sz="1200" dirty="0"/>
          </a:p>
        </p:txBody>
      </p:sp>
      <p:sp>
        <p:nvSpPr>
          <p:cNvPr id="50" name="TextBox 49"/>
          <p:cNvSpPr txBox="1"/>
          <p:nvPr/>
        </p:nvSpPr>
        <p:spPr>
          <a:xfrm>
            <a:off x="5943600" y="1447800"/>
            <a:ext cx="914400" cy="276999"/>
          </a:xfrm>
          <a:prstGeom prst="rect">
            <a:avLst/>
          </a:prstGeom>
          <a:noFill/>
        </p:spPr>
        <p:txBody>
          <a:bodyPr wrap="square" rtlCol="0">
            <a:spAutoFit/>
          </a:bodyPr>
          <a:lstStyle/>
          <a:p>
            <a:r>
              <a:rPr lang="en-US" sz="1200" dirty="0" smtClean="0"/>
              <a:t>judge</a:t>
            </a:r>
            <a:endParaRPr lang="en-US" sz="1200" dirty="0"/>
          </a:p>
        </p:txBody>
      </p:sp>
      <p:sp>
        <p:nvSpPr>
          <p:cNvPr id="51" name="TextBox 50"/>
          <p:cNvSpPr txBox="1"/>
          <p:nvPr/>
        </p:nvSpPr>
        <p:spPr>
          <a:xfrm>
            <a:off x="4038600" y="1371600"/>
            <a:ext cx="990600" cy="461665"/>
          </a:xfrm>
          <a:prstGeom prst="rect">
            <a:avLst/>
          </a:prstGeom>
          <a:noFill/>
        </p:spPr>
        <p:txBody>
          <a:bodyPr wrap="square" rtlCol="0">
            <a:spAutoFit/>
          </a:bodyPr>
          <a:lstStyle/>
          <a:p>
            <a:r>
              <a:rPr lang="en-US" sz="1200" dirty="0" smtClean="0"/>
              <a:t>Fugitive Slave Act</a:t>
            </a:r>
            <a:endParaRPr lang="en-US" sz="1200" dirty="0"/>
          </a:p>
        </p:txBody>
      </p:sp>
      <p:sp>
        <p:nvSpPr>
          <p:cNvPr id="52" name="TextBox 51"/>
          <p:cNvSpPr txBox="1"/>
          <p:nvPr/>
        </p:nvSpPr>
        <p:spPr>
          <a:xfrm>
            <a:off x="5943600" y="152400"/>
            <a:ext cx="533400" cy="276999"/>
          </a:xfrm>
          <a:prstGeom prst="rect">
            <a:avLst/>
          </a:prstGeom>
          <a:noFill/>
        </p:spPr>
        <p:txBody>
          <a:bodyPr wrap="square" rtlCol="0">
            <a:spAutoFit/>
          </a:bodyPr>
          <a:lstStyle/>
          <a:p>
            <a:r>
              <a:rPr lang="en-US" sz="1200" dirty="0" smtClean="0">
                <a:solidFill>
                  <a:srgbClr val="FF0000"/>
                </a:solidFill>
              </a:rPr>
              <a:t>COP</a:t>
            </a:r>
            <a:endParaRPr lang="en-US" sz="1200" dirty="0">
              <a:solidFill>
                <a:srgbClr val="FF0000"/>
              </a:solidFill>
            </a:endParaRPr>
          </a:p>
        </p:txBody>
      </p:sp>
      <p:sp>
        <p:nvSpPr>
          <p:cNvPr id="53" name="TextBox 52"/>
          <p:cNvSpPr txBox="1"/>
          <p:nvPr/>
        </p:nvSpPr>
        <p:spPr>
          <a:xfrm>
            <a:off x="5943600" y="1524000"/>
            <a:ext cx="685800" cy="276999"/>
          </a:xfrm>
          <a:prstGeom prst="rect">
            <a:avLst/>
          </a:prstGeom>
          <a:noFill/>
        </p:spPr>
        <p:txBody>
          <a:bodyPr wrap="square" rtlCol="0">
            <a:spAutoFit/>
          </a:bodyPr>
          <a:lstStyle/>
          <a:p>
            <a:r>
              <a:rPr lang="en-US" sz="1200" dirty="0" smtClean="0">
                <a:solidFill>
                  <a:srgbClr val="FF0000"/>
                </a:solidFill>
              </a:rPr>
              <a:t>--------</a:t>
            </a:r>
            <a:endParaRPr lang="en-US" sz="1200" dirty="0">
              <a:solidFill>
                <a:srgbClr val="FF0000"/>
              </a:solidFill>
            </a:endParaRPr>
          </a:p>
        </p:txBody>
      </p:sp>
      <p:sp>
        <p:nvSpPr>
          <p:cNvPr id="54" name="TextBox 53"/>
          <p:cNvSpPr txBox="1"/>
          <p:nvPr/>
        </p:nvSpPr>
        <p:spPr>
          <a:xfrm>
            <a:off x="6781800" y="0"/>
            <a:ext cx="685800" cy="461665"/>
          </a:xfrm>
          <a:prstGeom prst="rect">
            <a:avLst/>
          </a:prstGeom>
          <a:noFill/>
        </p:spPr>
        <p:txBody>
          <a:bodyPr wrap="square" rtlCol="0">
            <a:spAutoFit/>
          </a:bodyPr>
          <a:lstStyle/>
          <a:p>
            <a:r>
              <a:rPr lang="en-US" sz="1200" dirty="0" smtClean="0">
                <a:solidFill>
                  <a:srgbClr val="FF0000"/>
                </a:solidFill>
              </a:rPr>
              <a:t>2</a:t>
            </a:r>
            <a:r>
              <a:rPr lang="en-US" sz="1200" baseline="30000" dirty="0" smtClean="0">
                <a:solidFill>
                  <a:srgbClr val="FF0000"/>
                </a:solidFill>
              </a:rPr>
              <a:t>nd</a:t>
            </a:r>
            <a:r>
              <a:rPr lang="en-US" sz="1200" dirty="0" smtClean="0">
                <a:solidFill>
                  <a:srgbClr val="FF0000"/>
                </a:solidFill>
              </a:rPr>
              <a:t>  Advent</a:t>
            </a:r>
            <a:endParaRPr lang="en-US" sz="1200" dirty="0">
              <a:solidFill>
                <a:srgbClr val="FF0000"/>
              </a:solidFill>
            </a:endParaRPr>
          </a:p>
        </p:txBody>
      </p:sp>
      <p:sp>
        <p:nvSpPr>
          <p:cNvPr id="55" name="TextBox 54"/>
          <p:cNvSpPr txBox="1"/>
          <p:nvPr/>
        </p:nvSpPr>
        <p:spPr>
          <a:xfrm>
            <a:off x="6400800" y="1066800"/>
            <a:ext cx="457200" cy="276999"/>
          </a:xfrm>
          <a:prstGeom prst="rect">
            <a:avLst/>
          </a:prstGeom>
          <a:noFill/>
        </p:spPr>
        <p:txBody>
          <a:bodyPr wrap="square" rtlCol="0">
            <a:spAutoFit/>
          </a:bodyPr>
          <a:lstStyle/>
          <a:p>
            <a:r>
              <a:rPr lang="en-US" sz="1200" dirty="0" smtClean="0">
                <a:solidFill>
                  <a:srgbClr val="FF0000"/>
                </a:solidFill>
              </a:rPr>
              <a:t>T.T.</a:t>
            </a:r>
            <a:endParaRPr lang="en-US" sz="1200" dirty="0">
              <a:solidFill>
                <a:srgbClr val="FF0000"/>
              </a:solidFill>
            </a:endParaRPr>
          </a:p>
        </p:txBody>
      </p:sp>
      <p:sp>
        <p:nvSpPr>
          <p:cNvPr id="56" name="TextBox 55"/>
          <p:cNvSpPr txBox="1"/>
          <p:nvPr/>
        </p:nvSpPr>
        <p:spPr>
          <a:xfrm>
            <a:off x="2819400" y="457200"/>
            <a:ext cx="762000" cy="276999"/>
          </a:xfrm>
          <a:prstGeom prst="rect">
            <a:avLst/>
          </a:prstGeom>
          <a:noFill/>
        </p:spPr>
        <p:txBody>
          <a:bodyPr wrap="square" rtlCol="0">
            <a:spAutoFit/>
          </a:bodyPr>
          <a:lstStyle/>
          <a:p>
            <a:r>
              <a:rPr lang="en-US" sz="1200" dirty="0" smtClean="0">
                <a:solidFill>
                  <a:srgbClr val="FF0000"/>
                </a:solidFill>
              </a:rPr>
              <a:t>Slavery</a:t>
            </a:r>
            <a:endParaRPr lang="en-US" sz="1200" dirty="0">
              <a:solidFill>
                <a:srgbClr val="FF0000"/>
              </a:solidFill>
            </a:endParaRPr>
          </a:p>
        </p:txBody>
      </p:sp>
      <p:sp>
        <p:nvSpPr>
          <p:cNvPr id="57" name="TextBox 56"/>
          <p:cNvSpPr txBox="1"/>
          <p:nvPr/>
        </p:nvSpPr>
        <p:spPr>
          <a:xfrm rot="19269300">
            <a:off x="1143532" y="519031"/>
            <a:ext cx="780785" cy="276999"/>
          </a:xfrm>
          <a:prstGeom prst="rect">
            <a:avLst/>
          </a:prstGeom>
          <a:noFill/>
        </p:spPr>
        <p:txBody>
          <a:bodyPr wrap="square" rtlCol="0">
            <a:spAutoFit/>
          </a:bodyPr>
          <a:lstStyle/>
          <a:p>
            <a:r>
              <a:rPr lang="en-US" sz="1200" dirty="0" smtClean="0"/>
              <a:t>Failure</a:t>
            </a:r>
            <a:endParaRPr lang="en-US" sz="1200" dirty="0"/>
          </a:p>
        </p:txBody>
      </p:sp>
      <p:cxnSp>
        <p:nvCxnSpPr>
          <p:cNvPr id="58" name="Straight Connector 57"/>
          <p:cNvCxnSpPr/>
          <p:nvPr/>
        </p:nvCxnSpPr>
        <p:spPr>
          <a:xfrm>
            <a:off x="2895600" y="3505200"/>
            <a:ext cx="2209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2743994" y="3352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rot="10800000" flipV="1">
            <a:off x="2667000" y="2895600"/>
            <a:ext cx="685800" cy="276999"/>
          </a:xfrm>
          <a:prstGeom prst="rect">
            <a:avLst/>
          </a:prstGeom>
          <a:noFill/>
        </p:spPr>
        <p:txBody>
          <a:bodyPr wrap="square" rtlCol="0">
            <a:spAutoFit/>
          </a:bodyPr>
          <a:lstStyle/>
          <a:p>
            <a:r>
              <a:rPr lang="en-US" sz="1200" dirty="0" smtClean="0"/>
              <a:t>1888</a:t>
            </a:r>
            <a:endParaRPr lang="en-US" sz="1200" dirty="0"/>
          </a:p>
        </p:txBody>
      </p:sp>
      <p:sp>
        <p:nvSpPr>
          <p:cNvPr id="61" name="TextBox 60"/>
          <p:cNvSpPr txBox="1"/>
          <p:nvPr/>
        </p:nvSpPr>
        <p:spPr>
          <a:xfrm>
            <a:off x="1981200" y="228600"/>
            <a:ext cx="6019800" cy="276999"/>
          </a:xfrm>
          <a:prstGeom prst="rect">
            <a:avLst/>
          </a:prstGeom>
          <a:noFill/>
        </p:spPr>
        <p:txBody>
          <a:bodyPr wrap="square" rtlCol="0">
            <a:spAutoFit/>
          </a:bodyPr>
          <a:lstStyle/>
          <a:p>
            <a:endParaRPr lang="en-US" sz="1200" dirty="0"/>
          </a:p>
        </p:txBody>
      </p:sp>
      <p:cxnSp>
        <p:nvCxnSpPr>
          <p:cNvPr id="62" name="Straight Arrow Connector 61"/>
          <p:cNvCxnSpPr/>
          <p:nvPr/>
        </p:nvCxnSpPr>
        <p:spPr>
          <a:xfrm flipV="1">
            <a:off x="914400" y="10668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rot="19493054">
            <a:off x="7494700" y="723345"/>
            <a:ext cx="1355836" cy="523220"/>
          </a:xfrm>
          <a:prstGeom prst="rect">
            <a:avLst/>
          </a:prstGeom>
          <a:noFill/>
        </p:spPr>
        <p:txBody>
          <a:bodyPr wrap="square" rtlCol="0">
            <a:spAutoFit/>
          </a:bodyPr>
          <a:lstStyle/>
          <a:p>
            <a:r>
              <a:rPr lang="en-US" sz="1400" dirty="0" smtClean="0"/>
              <a:t>The Great Controversy</a:t>
            </a:r>
            <a:endParaRPr lang="en-US" sz="1400" dirty="0"/>
          </a:p>
        </p:txBody>
      </p:sp>
      <p:sp>
        <p:nvSpPr>
          <p:cNvPr id="64" name="TextBox 63"/>
          <p:cNvSpPr txBox="1"/>
          <p:nvPr/>
        </p:nvSpPr>
        <p:spPr>
          <a:xfrm>
            <a:off x="7239000" y="2438400"/>
            <a:ext cx="1752600" cy="276999"/>
          </a:xfrm>
          <a:prstGeom prst="rect">
            <a:avLst/>
          </a:prstGeom>
          <a:noFill/>
        </p:spPr>
        <p:txBody>
          <a:bodyPr wrap="square" rtlCol="0">
            <a:spAutoFit/>
          </a:bodyPr>
          <a:lstStyle/>
          <a:p>
            <a:r>
              <a:rPr lang="en-US" sz="1200" dirty="0" smtClean="0">
                <a:solidFill>
                  <a:srgbClr val="FF0000"/>
                </a:solidFill>
              </a:rPr>
              <a:t>&gt; </a:t>
            </a:r>
            <a:r>
              <a:rPr lang="en-US" sz="1200" dirty="0" smtClean="0"/>
              <a:t>An American Reformer</a:t>
            </a:r>
            <a:endParaRPr lang="en-US" sz="1200" dirty="0"/>
          </a:p>
        </p:txBody>
      </p:sp>
      <p:cxnSp>
        <p:nvCxnSpPr>
          <p:cNvPr id="65" name="Straight Arrow Connector 64"/>
          <p:cNvCxnSpPr>
            <a:endCxn id="64" idx="1"/>
          </p:cNvCxnSpPr>
          <p:nvPr/>
        </p:nvCxnSpPr>
        <p:spPr>
          <a:xfrm flipV="1">
            <a:off x="7086600" y="2576900"/>
            <a:ext cx="152400" cy="13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7239000" y="2667000"/>
            <a:ext cx="1752600" cy="277000"/>
          </a:xfrm>
          <a:prstGeom prst="rect">
            <a:avLst/>
          </a:prstGeom>
          <a:noFill/>
        </p:spPr>
        <p:txBody>
          <a:bodyPr wrap="square" rtlCol="0">
            <a:spAutoFit/>
          </a:bodyPr>
          <a:lstStyle/>
          <a:p>
            <a:r>
              <a:rPr lang="en-US" sz="1200" dirty="0" smtClean="0">
                <a:solidFill>
                  <a:srgbClr val="FF0000"/>
                </a:solidFill>
              </a:rPr>
              <a:t>&gt; </a:t>
            </a:r>
            <a:r>
              <a:rPr lang="en-US" sz="1200" dirty="0" smtClean="0"/>
              <a:t>What is the Sanctuary</a:t>
            </a:r>
            <a:endParaRPr lang="en-US" sz="1200" dirty="0"/>
          </a:p>
        </p:txBody>
      </p:sp>
      <p:cxnSp>
        <p:nvCxnSpPr>
          <p:cNvPr id="67" name="Straight Arrow Connector 66"/>
          <p:cNvCxnSpPr/>
          <p:nvPr/>
        </p:nvCxnSpPr>
        <p:spPr>
          <a:xfrm rot="5400000">
            <a:off x="1371600" y="27432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5400000">
            <a:off x="6934200" y="27432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7162800" y="1676400"/>
            <a:ext cx="19812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a:t>
            </a:r>
            <a:r>
              <a:rPr lang="en-US" sz="1200" dirty="0" err="1" smtClean="0"/>
              <a:t>Dest</a:t>
            </a:r>
            <a:r>
              <a:rPr lang="en-US" sz="1200" dirty="0" smtClean="0"/>
              <a:t>. Of Jerusalem</a:t>
            </a:r>
            <a:endParaRPr lang="en-US" sz="1200" dirty="0"/>
          </a:p>
        </p:txBody>
      </p:sp>
      <p:sp>
        <p:nvSpPr>
          <p:cNvPr id="70" name="TextBox 69"/>
          <p:cNvSpPr txBox="1"/>
          <p:nvPr/>
        </p:nvSpPr>
        <p:spPr>
          <a:xfrm rot="20224061">
            <a:off x="1316243" y="2819354"/>
            <a:ext cx="838200" cy="276999"/>
          </a:xfrm>
          <a:prstGeom prst="rect">
            <a:avLst/>
          </a:prstGeom>
          <a:noFill/>
        </p:spPr>
        <p:txBody>
          <a:bodyPr wrap="square" rtlCol="0">
            <a:spAutoFit/>
          </a:bodyPr>
          <a:lstStyle/>
          <a:p>
            <a:r>
              <a:rPr lang="en-US" sz="1200" dirty="0" smtClean="0"/>
              <a:t>Sanctuary</a:t>
            </a:r>
            <a:endParaRPr lang="en-US" sz="1200" dirty="0"/>
          </a:p>
        </p:txBody>
      </p:sp>
      <p:cxnSp>
        <p:nvCxnSpPr>
          <p:cNvPr id="71" name="Straight Arrow Connector 70"/>
          <p:cNvCxnSpPr>
            <a:endCxn id="70" idx="1"/>
          </p:cNvCxnSpPr>
          <p:nvPr/>
        </p:nvCxnSpPr>
        <p:spPr>
          <a:xfrm flipV="1">
            <a:off x="1143000" y="3121154"/>
            <a:ext cx="206366" cy="792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7239000" y="2895600"/>
            <a:ext cx="1295400" cy="276999"/>
          </a:xfrm>
          <a:prstGeom prst="rect">
            <a:avLst/>
          </a:prstGeom>
          <a:noFill/>
        </p:spPr>
        <p:txBody>
          <a:bodyPr wrap="square" rtlCol="0">
            <a:spAutoFit/>
          </a:bodyPr>
          <a:lstStyle/>
          <a:p>
            <a:r>
              <a:rPr lang="en-US" sz="1200" dirty="0" smtClean="0">
                <a:solidFill>
                  <a:srgbClr val="FF0000"/>
                </a:solidFill>
              </a:rPr>
              <a:t>&gt; </a:t>
            </a:r>
            <a:r>
              <a:rPr lang="en-US" sz="1200" dirty="0" smtClean="0"/>
              <a:t>Snares of Satan</a:t>
            </a:r>
            <a:endParaRPr lang="en-US" sz="1200" dirty="0"/>
          </a:p>
        </p:txBody>
      </p:sp>
      <p:sp>
        <p:nvSpPr>
          <p:cNvPr id="73" name="TextBox 72"/>
          <p:cNvSpPr txBox="1"/>
          <p:nvPr/>
        </p:nvSpPr>
        <p:spPr>
          <a:xfrm>
            <a:off x="7467600" y="2971800"/>
            <a:ext cx="1676400" cy="381000"/>
          </a:xfrm>
          <a:prstGeom prst="rect">
            <a:avLst/>
          </a:prstGeom>
          <a:noFill/>
        </p:spPr>
        <p:txBody>
          <a:bodyPr wrap="square" rtlCol="0">
            <a:spAutoFit/>
          </a:bodyPr>
          <a:lstStyle/>
          <a:p>
            <a:r>
              <a:rPr lang="en-US" sz="1000" dirty="0" smtClean="0"/>
              <a:t>( Can our Dead Speak to Us</a:t>
            </a:r>
            <a:r>
              <a:rPr lang="en-US" dirty="0" smtClean="0"/>
              <a:t>)</a:t>
            </a:r>
            <a:endParaRPr lang="en-US" dirty="0"/>
          </a:p>
        </p:txBody>
      </p:sp>
      <p:sp>
        <p:nvSpPr>
          <p:cNvPr id="74" name="TextBox 73"/>
          <p:cNvSpPr txBox="1"/>
          <p:nvPr/>
        </p:nvSpPr>
        <p:spPr>
          <a:xfrm>
            <a:off x="7162800" y="3276600"/>
            <a:ext cx="1828800" cy="276999"/>
          </a:xfrm>
          <a:prstGeom prst="rect">
            <a:avLst/>
          </a:prstGeom>
          <a:noFill/>
        </p:spPr>
        <p:txBody>
          <a:bodyPr wrap="square" rtlCol="0">
            <a:spAutoFit/>
          </a:bodyPr>
          <a:lstStyle/>
          <a:p>
            <a:r>
              <a:rPr lang="en-US" sz="1200" dirty="0" smtClean="0">
                <a:solidFill>
                  <a:srgbClr val="FF0000"/>
                </a:solidFill>
              </a:rPr>
              <a:t>&gt;</a:t>
            </a:r>
            <a:r>
              <a:rPr lang="en-US" sz="1200" dirty="0" smtClean="0"/>
              <a:t> Lib. of Con. Threatened</a:t>
            </a:r>
            <a:endParaRPr lang="en-US" sz="1200" dirty="0"/>
          </a:p>
        </p:txBody>
      </p:sp>
      <p:sp>
        <p:nvSpPr>
          <p:cNvPr id="75" name="TextBox 74"/>
          <p:cNvSpPr txBox="1"/>
          <p:nvPr/>
        </p:nvSpPr>
        <p:spPr>
          <a:xfrm>
            <a:off x="7239000" y="3505200"/>
            <a:ext cx="1905000" cy="276999"/>
          </a:xfrm>
          <a:prstGeom prst="rect">
            <a:avLst/>
          </a:prstGeom>
          <a:noFill/>
        </p:spPr>
        <p:txBody>
          <a:bodyPr wrap="square" rtlCol="0">
            <a:spAutoFit/>
          </a:bodyPr>
          <a:lstStyle/>
          <a:p>
            <a:r>
              <a:rPr lang="en-US" sz="1200" dirty="0" smtClean="0"/>
              <a:t> The Impending Conflict</a:t>
            </a:r>
            <a:endParaRPr lang="en-US" sz="1200" dirty="0"/>
          </a:p>
        </p:txBody>
      </p:sp>
      <p:sp>
        <p:nvSpPr>
          <p:cNvPr id="77" name="TextBox 76"/>
          <p:cNvSpPr txBox="1"/>
          <p:nvPr/>
        </p:nvSpPr>
        <p:spPr>
          <a:xfrm>
            <a:off x="7239000" y="3733800"/>
            <a:ext cx="1676400" cy="276999"/>
          </a:xfrm>
          <a:prstGeom prst="rect">
            <a:avLst/>
          </a:prstGeom>
          <a:noFill/>
        </p:spPr>
        <p:txBody>
          <a:bodyPr wrap="square" rtlCol="0">
            <a:spAutoFit/>
          </a:bodyPr>
          <a:lstStyle/>
          <a:p>
            <a:r>
              <a:rPr lang="en-US" sz="1200" dirty="0" smtClean="0"/>
              <a:t>Scriptures a Safeguard</a:t>
            </a:r>
            <a:endParaRPr lang="en-US" sz="1200" dirty="0"/>
          </a:p>
        </p:txBody>
      </p:sp>
      <p:sp>
        <p:nvSpPr>
          <p:cNvPr id="78" name="TextBox 77"/>
          <p:cNvSpPr txBox="1"/>
          <p:nvPr/>
        </p:nvSpPr>
        <p:spPr>
          <a:xfrm>
            <a:off x="7239000" y="3886200"/>
            <a:ext cx="1447800" cy="276999"/>
          </a:xfrm>
          <a:prstGeom prst="rect">
            <a:avLst/>
          </a:prstGeom>
          <a:noFill/>
        </p:spPr>
        <p:txBody>
          <a:bodyPr wrap="square" rtlCol="0">
            <a:spAutoFit/>
          </a:bodyPr>
          <a:lstStyle/>
          <a:p>
            <a:r>
              <a:rPr lang="en-US" sz="1200" dirty="0" smtClean="0"/>
              <a:t>The Final Warning</a:t>
            </a:r>
            <a:endParaRPr lang="en-US" sz="1200" dirty="0"/>
          </a:p>
        </p:txBody>
      </p:sp>
      <p:sp>
        <p:nvSpPr>
          <p:cNvPr id="79" name="TextBox 78"/>
          <p:cNvSpPr txBox="1"/>
          <p:nvPr/>
        </p:nvSpPr>
        <p:spPr>
          <a:xfrm>
            <a:off x="7239000" y="4114800"/>
            <a:ext cx="1371600" cy="276999"/>
          </a:xfrm>
          <a:prstGeom prst="rect">
            <a:avLst/>
          </a:prstGeom>
          <a:noFill/>
        </p:spPr>
        <p:txBody>
          <a:bodyPr wrap="square" rtlCol="0">
            <a:spAutoFit/>
          </a:bodyPr>
          <a:lstStyle/>
          <a:p>
            <a:r>
              <a:rPr lang="en-US" sz="1200" dirty="0" smtClean="0">
                <a:solidFill>
                  <a:srgbClr val="FF0000"/>
                </a:solidFill>
              </a:rPr>
              <a:t>&gt;</a:t>
            </a:r>
            <a:r>
              <a:rPr lang="en-US" sz="1200" dirty="0" smtClean="0"/>
              <a:t>Time of Trouble</a:t>
            </a:r>
            <a:endParaRPr lang="en-US" sz="1200" dirty="0"/>
          </a:p>
        </p:txBody>
      </p:sp>
      <p:sp>
        <p:nvSpPr>
          <p:cNvPr id="80" name="TextBox 79"/>
          <p:cNvSpPr txBox="1"/>
          <p:nvPr/>
        </p:nvSpPr>
        <p:spPr>
          <a:xfrm>
            <a:off x="7239000" y="4343400"/>
            <a:ext cx="1905000" cy="276999"/>
          </a:xfrm>
          <a:prstGeom prst="rect">
            <a:avLst/>
          </a:prstGeom>
          <a:noFill/>
        </p:spPr>
        <p:txBody>
          <a:bodyPr wrap="square" rtlCol="0">
            <a:spAutoFit/>
          </a:bodyPr>
          <a:lstStyle/>
          <a:p>
            <a:r>
              <a:rPr lang="en-US" sz="1200" dirty="0" smtClean="0">
                <a:solidFill>
                  <a:srgbClr val="FF0000"/>
                </a:solidFill>
              </a:rPr>
              <a:t>&gt;</a:t>
            </a:r>
            <a:r>
              <a:rPr lang="en-US" sz="1200" dirty="0" smtClean="0"/>
              <a:t> Gods people Delivered</a:t>
            </a:r>
            <a:endParaRPr lang="en-US" sz="1200" dirty="0"/>
          </a:p>
        </p:txBody>
      </p:sp>
      <p:sp>
        <p:nvSpPr>
          <p:cNvPr id="81" name="TextBox 80"/>
          <p:cNvSpPr txBox="1"/>
          <p:nvPr/>
        </p:nvSpPr>
        <p:spPr>
          <a:xfrm>
            <a:off x="381000" y="4800600"/>
            <a:ext cx="8458200" cy="1754326"/>
          </a:xfrm>
          <a:prstGeom prst="rect">
            <a:avLst/>
          </a:prstGeom>
          <a:noFill/>
        </p:spPr>
        <p:txBody>
          <a:bodyPr wrap="square" rtlCol="0">
            <a:spAutoFit/>
          </a:bodyPr>
          <a:lstStyle/>
          <a:p>
            <a:r>
              <a:rPr lang="en-US" dirty="0" smtClean="0"/>
              <a:t> Can our Dead Speak to Us then Liberty of Conscious Threatened, The Impending Conflict, The Scriptures a Safeguard. I would suggest Liberty of Conscious Threatened, The Impending Conflict, The Scriptures a Safeguard are dealing with the same subject matter. Then she speaks about The Final Warning. What is the final warning given to the world? The Loud Cry and then the next chapter The Time of Trouble, God's people Delivered.</a:t>
            </a:r>
            <a:endParaRPr lang="en-US" dirty="0"/>
          </a:p>
        </p:txBody>
      </p:sp>
      <p:sp>
        <p:nvSpPr>
          <p:cNvPr id="82" name="Slide Number Placeholder 81"/>
          <p:cNvSpPr>
            <a:spLocks noGrp="1"/>
          </p:cNvSpPr>
          <p:nvPr>
            <p:ph type="sldNum" sz="quarter" idx="12"/>
          </p:nvPr>
        </p:nvSpPr>
        <p:spPr/>
        <p:txBody>
          <a:bodyPr/>
          <a:lstStyle/>
          <a:p>
            <a:fld id="{DDBFD72D-D30C-4596-AA12-6E874EBB7B16}"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2133600" y="1371600"/>
            <a:ext cx="487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1981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905000" y="762000"/>
            <a:ext cx="685800" cy="276999"/>
          </a:xfrm>
          <a:prstGeom prst="rect">
            <a:avLst/>
          </a:prstGeom>
          <a:noFill/>
        </p:spPr>
        <p:txBody>
          <a:bodyPr wrap="square" rtlCol="0">
            <a:spAutoFit/>
          </a:bodyPr>
          <a:lstStyle/>
          <a:p>
            <a:r>
              <a:rPr lang="en-US" sz="1200" dirty="0" smtClean="0"/>
              <a:t>1798</a:t>
            </a:r>
            <a:endParaRPr lang="en-US" sz="1200" dirty="0"/>
          </a:p>
        </p:txBody>
      </p:sp>
      <p:cxnSp>
        <p:nvCxnSpPr>
          <p:cNvPr id="5" name="Straight Connector 4"/>
          <p:cNvCxnSpPr/>
          <p:nvPr/>
        </p:nvCxnSpPr>
        <p:spPr>
          <a:xfrm rot="5400000">
            <a:off x="68587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781800" y="762000"/>
            <a:ext cx="762000" cy="276999"/>
          </a:xfrm>
          <a:prstGeom prst="rect">
            <a:avLst/>
          </a:prstGeom>
          <a:noFill/>
        </p:spPr>
        <p:txBody>
          <a:bodyPr wrap="square" rtlCol="0">
            <a:spAutoFit/>
          </a:bodyPr>
          <a:lstStyle/>
          <a:p>
            <a:r>
              <a:rPr lang="en-US" sz="1200" dirty="0" smtClean="0"/>
              <a:t>1863</a:t>
            </a:r>
            <a:endParaRPr lang="en-US" sz="1200" dirty="0"/>
          </a:p>
        </p:txBody>
      </p:sp>
      <p:cxnSp>
        <p:nvCxnSpPr>
          <p:cNvPr id="7" name="Straight Connector 6"/>
          <p:cNvCxnSpPr/>
          <p:nvPr/>
        </p:nvCxnSpPr>
        <p:spPr>
          <a:xfrm rot="5400000">
            <a:off x="6020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943600" y="762000"/>
            <a:ext cx="685800" cy="276999"/>
          </a:xfrm>
          <a:prstGeom prst="rect">
            <a:avLst/>
          </a:prstGeom>
          <a:noFill/>
        </p:spPr>
        <p:txBody>
          <a:bodyPr wrap="square" rtlCol="0">
            <a:spAutoFit/>
          </a:bodyPr>
          <a:lstStyle/>
          <a:p>
            <a:r>
              <a:rPr lang="en-US" sz="1200" dirty="0" smtClean="0"/>
              <a:t>1861</a:t>
            </a:r>
            <a:endParaRPr lang="en-US" sz="1200" dirty="0"/>
          </a:p>
        </p:txBody>
      </p:sp>
      <p:cxnSp>
        <p:nvCxnSpPr>
          <p:cNvPr id="9" name="Straight Connector 8"/>
          <p:cNvCxnSpPr/>
          <p:nvPr/>
        </p:nvCxnSpPr>
        <p:spPr>
          <a:xfrm rot="5400000">
            <a:off x="19819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60205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133600" y="457200"/>
            <a:ext cx="403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038600" y="228600"/>
            <a:ext cx="457200" cy="276999"/>
          </a:xfrm>
          <a:prstGeom prst="rect">
            <a:avLst/>
          </a:prstGeom>
          <a:noFill/>
        </p:spPr>
        <p:txBody>
          <a:bodyPr wrap="square" rtlCol="0">
            <a:spAutoFit/>
          </a:bodyPr>
          <a:lstStyle/>
          <a:p>
            <a:r>
              <a:rPr lang="en-US" sz="1200" dirty="0" smtClean="0"/>
              <a:t>63</a:t>
            </a:r>
            <a:endParaRPr lang="en-US" sz="1200" dirty="0"/>
          </a:p>
        </p:txBody>
      </p:sp>
      <p:sp>
        <p:nvSpPr>
          <p:cNvPr id="13" name="TextBox 12"/>
          <p:cNvSpPr txBox="1"/>
          <p:nvPr/>
        </p:nvSpPr>
        <p:spPr>
          <a:xfrm>
            <a:off x="1905000" y="1371600"/>
            <a:ext cx="609600" cy="276999"/>
          </a:xfrm>
          <a:prstGeom prst="rect">
            <a:avLst/>
          </a:prstGeom>
          <a:noFill/>
        </p:spPr>
        <p:txBody>
          <a:bodyPr wrap="square" rtlCol="0">
            <a:spAutoFit/>
          </a:bodyPr>
          <a:lstStyle/>
          <a:p>
            <a:r>
              <a:rPr lang="en-US" sz="1200" dirty="0" smtClean="0">
                <a:solidFill>
                  <a:srgbClr val="FF0000"/>
                </a:solidFill>
              </a:rPr>
              <a:t>Miller</a:t>
            </a:r>
            <a:endParaRPr lang="en-US" sz="1200" dirty="0">
              <a:solidFill>
                <a:srgbClr val="FF0000"/>
              </a:solidFill>
            </a:endParaRPr>
          </a:p>
        </p:txBody>
      </p:sp>
      <p:cxnSp>
        <p:nvCxnSpPr>
          <p:cNvPr id="14" name="Straight Connector 13"/>
          <p:cNvCxnSpPr/>
          <p:nvPr/>
        </p:nvCxnSpPr>
        <p:spPr>
          <a:xfrm rot="5400000">
            <a:off x="2972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895600" y="762000"/>
            <a:ext cx="838200" cy="276999"/>
          </a:xfrm>
          <a:prstGeom prst="rect">
            <a:avLst/>
          </a:prstGeom>
          <a:noFill/>
        </p:spPr>
        <p:txBody>
          <a:bodyPr wrap="square" rtlCol="0">
            <a:spAutoFit/>
          </a:bodyPr>
          <a:lstStyle/>
          <a:p>
            <a:r>
              <a:rPr lang="en-US" sz="1200" dirty="0" smtClean="0"/>
              <a:t>1844</a:t>
            </a:r>
            <a:endParaRPr lang="en-US" sz="1200" dirty="0"/>
          </a:p>
        </p:txBody>
      </p:sp>
      <p:cxnSp>
        <p:nvCxnSpPr>
          <p:cNvPr id="16" name="Straight Connector 15"/>
          <p:cNvCxnSpPr/>
          <p:nvPr/>
        </p:nvCxnSpPr>
        <p:spPr>
          <a:xfrm rot="5400000">
            <a:off x="51823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105400" y="762000"/>
            <a:ext cx="685800" cy="276999"/>
          </a:xfrm>
          <a:prstGeom prst="rect">
            <a:avLst/>
          </a:prstGeom>
          <a:noFill/>
        </p:spPr>
        <p:txBody>
          <a:bodyPr wrap="square" rtlCol="0">
            <a:spAutoFit/>
          </a:bodyPr>
          <a:lstStyle/>
          <a:p>
            <a:r>
              <a:rPr lang="en-US" sz="1200" dirty="0" smtClean="0"/>
              <a:t>1858</a:t>
            </a:r>
            <a:endParaRPr lang="en-US" sz="1200" dirty="0"/>
          </a:p>
        </p:txBody>
      </p:sp>
      <p:sp>
        <p:nvSpPr>
          <p:cNvPr id="18" name="TextBox 17"/>
          <p:cNvSpPr txBox="1"/>
          <p:nvPr/>
        </p:nvSpPr>
        <p:spPr>
          <a:xfrm>
            <a:off x="5029200" y="1447800"/>
            <a:ext cx="685800" cy="276999"/>
          </a:xfrm>
          <a:prstGeom prst="rect">
            <a:avLst/>
          </a:prstGeom>
          <a:noFill/>
        </p:spPr>
        <p:txBody>
          <a:bodyPr wrap="square" rtlCol="0">
            <a:spAutoFit/>
          </a:bodyPr>
          <a:lstStyle/>
          <a:p>
            <a:r>
              <a:rPr lang="en-US" sz="1200" dirty="0" smtClean="0">
                <a:solidFill>
                  <a:srgbClr val="FF0000"/>
                </a:solidFill>
              </a:rPr>
              <a:t>Sp Gifts</a:t>
            </a:r>
            <a:endParaRPr lang="en-US" sz="1200" dirty="0">
              <a:solidFill>
                <a:srgbClr val="FF0000"/>
              </a:solidFill>
            </a:endParaRPr>
          </a:p>
        </p:txBody>
      </p:sp>
      <p:cxnSp>
        <p:nvCxnSpPr>
          <p:cNvPr id="19" name="Straight Connector 18"/>
          <p:cNvCxnSpPr/>
          <p:nvPr/>
        </p:nvCxnSpPr>
        <p:spPr>
          <a:xfrm rot="5400000">
            <a:off x="4267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191000" y="762000"/>
            <a:ext cx="685800" cy="276999"/>
          </a:xfrm>
          <a:prstGeom prst="rect">
            <a:avLst/>
          </a:prstGeom>
          <a:noFill/>
        </p:spPr>
        <p:txBody>
          <a:bodyPr wrap="square" rtlCol="0">
            <a:spAutoFit/>
          </a:bodyPr>
          <a:lstStyle/>
          <a:p>
            <a:r>
              <a:rPr lang="en-US" sz="1200" dirty="0" smtClean="0"/>
              <a:t>1850</a:t>
            </a:r>
            <a:endParaRPr lang="en-US" sz="1200" dirty="0"/>
          </a:p>
        </p:txBody>
      </p:sp>
      <p:cxnSp>
        <p:nvCxnSpPr>
          <p:cNvPr id="21" name="Straight Connector 20"/>
          <p:cNvCxnSpPr/>
          <p:nvPr/>
        </p:nvCxnSpPr>
        <p:spPr>
          <a:xfrm>
            <a:off x="2133600" y="2514600"/>
            <a:ext cx="4953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19819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828800" y="1905000"/>
            <a:ext cx="685800" cy="276999"/>
          </a:xfrm>
          <a:prstGeom prst="rect">
            <a:avLst/>
          </a:prstGeom>
          <a:noFill/>
        </p:spPr>
        <p:txBody>
          <a:bodyPr wrap="square" rtlCol="0">
            <a:spAutoFit/>
          </a:bodyPr>
          <a:lstStyle/>
          <a:p>
            <a:r>
              <a:rPr lang="en-US" sz="1200" dirty="0" smtClean="0"/>
              <a:t>1989</a:t>
            </a:r>
            <a:endParaRPr lang="en-US" sz="1200" dirty="0"/>
          </a:p>
        </p:txBody>
      </p:sp>
      <p:cxnSp>
        <p:nvCxnSpPr>
          <p:cNvPr id="24" name="Straight Connector 23"/>
          <p:cNvCxnSpPr/>
          <p:nvPr/>
        </p:nvCxnSpPr>
        <p:spPr>
          <a:xfrm rot="5400000">
            <a:off x="60205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5943600" y="1905000"/>
            <a:ext cx="609600" cy="276999"/>
          </a:xfrm>
          <a:prstGeom prst="rect">
            <a:avLst/>
          </a:prstGeom>
          <a:noFill/>
        </p:spPr>
        <p:txBody>
          <a:bodyPr wrap="square" rtlCol="0">
            <a:spAutoFit/>
          </a:bodyPr>
          <a:lstStyle/>
          <a:p>
            <a:r>
              <a:rPr lang="en-US" sz="1200" dirty="0" smtClean="0"/>
              <a:t>COP</a:t>
            </a:r>
            <a:endParaRPr lang="en-US" sz="1200" dirty="0"/>
          </a:p>
        </p:txBody>
      </p:sp>
      <p:cxnSp>
        <p:nvCxnSpPr>
          <p:cNvPr id="26" name="Straight Connector 25"/>
          <p:cNvCxnSpPr/>
          <p:nvPr/>
        </p:nvCxnSpPr>
        <p:spPr>
          <a:xfrm rot="16200000" flipV="1">
            <a:off x="5296297" y="2399903"/>
            <a:ext cx="228600" cy="794"/>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257800" y="1981200"/>
            <a:ext cx="533400" cy="276999"/>
          </a:xfrm>
          <a:prstGeom prst="rect">
            <a:avLst/>
          </a:prstGeom>
          <a:noFill/>
        </p:spPr>
        <p:txBody>
          <a:bodyPr wrap="square" rtlCol="0">
            <a:spAutoFit/>
          </a:bodyPr>
          <a:lstStyle/>
          <a:p>
            <a:r>
              <a:rPr lang="en-US" sz="1200" dirty="0" smtClean="0"/>
              <a:t>LC</a:t>
            </a:r>
            <a:endParaRPr lang="en-US" sz="1200" dirty="0"/>
          </a:p>
        </p:txBody>
      </p:sp>
      <p:cxnSp>
        <p:nvCxnSpPr>
          <p:cNvPr id="28" name="Straight Connector 27"/>
          <p:cNvCxnSpPr/>
          <p:nvPr/>
        </p:nvCxnSpPr>
        <p:spPr>
          <a:xfrm rot="5400000">
            <a:off x="42679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4267200" y="1905000"/>
            <a:ext cx="457200" cy="276999"/>
          </a:xfrm>
          <a:prstGeom prst="rect">
            <a:avLst/>
          </a:prstGeom>
          <a:noFill/>
        </p:spPr>
        <p:txBody>
          <a:bodyPr wrap="square" rtlCol="0">
            <a:spAutoFit/>
          </a:bodyPr>
          <a:lstStyle/>
          <a:p>
            <a:r>
              <a:rPr lang="en-US" sz="1200" dirty="0" smtClean="0"/>
              <a:t>SL</a:t>
            </a:r>
            <a:endParaRPr lang="en-US" sz="1200" dirty="0"/>
          </a:p>
        </p:txBody>
      </p:sp>
      <p:cxnSp>
        <p:nvCxnSpPr>
          <p:cNvPr id="30" name="Straight Connector 29"/>
          <p:cNvCxnSpPr/>
          <p:nvPr/>
        </p:nvCxnSpPr>
        <p:spPr>
          <a:xfrm rot="5400000" flipH="1" flipV="1">
            <a:off x="7010400" y="2514600"/>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68587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705600" y="1752600"/>
            <a:ext cx="685800" cy="461665"/>
          </a:xfrm>
          <a:prstGeom prst="rect">
            <a:avLst/>
          </a:prstGeom>
          <a:noFill/>
        </p:spPr>
        <p:txBody>
          <a:bodyPr wrap="square" rtlCol="0">
            <a:spAutoFit/>
          </a:bodyPr>
          <a:lstStyle/>
          <a:p>
            <a:r>
              <a:rPr lang="en-US" sz="1200" dirty="0" smtClean="0"/>
              <a:t>2</a:t>
            </a:r>
            <a:r>
              <a:rPr lang="en-US" sz="1200" baseline="30000" dirty="0" smtClean="0"/>
              <a:t>nd</a:t>
            </a:r>
            <a:r>
              <a:rPr lang="en-US" sz="1200" dirty="0" smtClean="0"/>
              <a:t> Advent</a:t>
            </a:r>
            <a:endParaRPr lang="en-US" sz="1200" dirty="0"/>
          </a:p>
        </p:txBody>
      </p:sp>
      <p:cxnSp>
        <p:nvCxnSpPr>
          <p:cNvPr id="33" name="Straight Connector 32"/>
          <p:cNvCxnSpPr/>
          <p:nvPr/>
        </p:nvCxnSpPr>
        <p:spPr>
          <a:xfrm rot="5400000">
            <a:off x="19819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rot="19001294">
            <a:off x="-10976" y="683864"/>
            <a:ext cx="1398341" cy="276999"/>
          </a:xfrm>
          <a:prstGeom prst="rect">
            <a:avLst/>
          </a:prstGeom>
          <a:noFill/>
        </p:spPr>
        <p:txBody>
          <a:bodyPr wrap="square" rtlCol="0">
            <a:spAutoFit/>
          </a:bodyPr>
          <a:lstStyle/>
          <a:p>
            <a:r>
              <a:rPr lang="en-US" sz="1200" dirty="0" smtClean="0"/>
              <a:t>Spiritual Gifts Vol. 1</a:t>
            </a:r>
            <a:endParaRPr lang="en-US" sz="1200" dirty="0"/>
          </a:p>
        </p:txBody>
      </p:sp>
      <p:sp>
        <p:nvSpPr>
          <p:cNvPr id="35" name="TextBox 34"/>
          <p:cNvSpPr txBox="1"/>
          <p:nvPr/>
        </p:nvSpPr>
        <p:spPr>
          <a:xfrm>
            <a:off x="0" y="3048000"/>
            <a:ext cx="1524000" cy="276999"/>
          </a:xfrm>
          <a:prstGeom prst="rect">
            <a:avLst/>
          </a:prstGeom>
          <a:noFill/>
        </p:spPr>
        <p:txBody>
          <a:bodyPr wrap="square" rtlCol="0">
            <a:spAutoFit/>
          </a:bodyPr>
          <a:lstStyle/>
          <a:p>
            <a:r>
              <a:rPr lang="en-US" sz="1200" dirty="0" smtClean="0">
                <a:solidFill>
                  <a:srgbClr val="FF0000"/>
                </a:solidFill>
              </a:rPr>
              <a:t>&gt;</a:t>
            </a:r>
            <a:r>
              <a:rPr lang="en-US" sz="1200" dirty="0" smtClean="0"/>
              <a:t> A firm Platform</a:t>
            </a:r>
            <a:endParaRPr lang="en-US" sz="1200" dirty="0"/>
          </a:p>
        </p:txBody>
      </p:sp>
      <p:sp>
        <p:nvSpPr>
          <p:cNvPr id="36" name="TextBox 35"/>
          <p:cNvSpPr txBox="1"/>
          <p:nvPr/>
        </p:nvSpPr>
        <p:spPr>
          <a:xfrm>
            <a:off x="0" y="16764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Advent</a:t>
            </a:r>
            <a:endParaRPr lang="en-US" sz="1200" dirty="0"/>
          </a:p>
        </p:txBody>
      </p:sp>
      <p:sp>
        <p:nvSpPr>
          <p:cNvPr id="37" name="TextBox 36"/>
          <p:cNvSpPr txBox="1"/>
          <p:nvPr/>
        </p:nvSpPr>
        <p:spPr>
          <a:xfrm>
            <a:off x="0" y="1905000"/>
            <a:ext cx="1371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My of In.</a:t>
            </a:r>
            <a:endParaRPr lang="en-US" sz="1200" dirty="0"/>
          </a:p>
        </p:txBody>
      </p:sp>
      <p:sp>
        <p:nvSpPr>
          <p:cNvPr id="38" name="TextBox 37"/>
          <p:cNvSpPr txBox="1"/>
          <p:nvPr/>
        </p:nvSpPr>
        <p:spPr>
          <a:xfrm>
            <a:off x="0" y="23622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William Miller</a:t>
            </a:r>
            <a:endParaRPr lang="en-US" sz="1200" dirty="0"/>
          </a:p>
        </p:txBody>
      </p:sp>
      <p:cxnSp>
        <p:nvCxnSpPr>
          <p:cNvPr id="39" name="Straight Arrow Connector 38"/>
          <p:cNvCxnSpPr/>
          <p:nvPr/>
        </p:nvCxnSpPr>
        <p:spPr>
          <a:xfrm rot="10800000">
            <a:off x="1219200" y="25908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0" y="25908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AM</a:t>
            </a:r>
            <a:endParaRPr lang="en-US" sz="1200" dirty="0"/>
          </a:p>
        </p:txBody>
      </p:sp>
      <p:sp>
        <p:nvSpPr>
          <p:cNvPr id="41" name="TextBox 40"/>
          <p:cNvSpPr txBox="1"/>
          <p:nvPr/>
        </p:nvSpPr>
        <p:spPr>
          <a:xfrm>
            <a:off x="0" y="28194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3</a:t>
            </a:r>
            <a:r>
              <a:rPr lang="en-US" sz="1200" baseline="30000" dirty="0" smtClean="0"/>
              <a:t>rd</a:t>
            </a:r>
            <a:r>
              <a:rPr lang="en-US" sz="1200" dirty="0" smtClean="0"/>
              <a:t> AM</a:t>
            </a:r>
            <a:endParaRPr lang="en-US" sz="1200" dirty="0"/>
          </a:p>
        </p:txBody>
      </p:sp>
      <p:sp>
        <p:nvSpPr>
          <p:cNvPr id="42" name="TextBox 41"/>
          <p:cNvSpPr txBox="1"/>
          <p:nvPr/>
        </p:nvSpPr>
        <p:spPr>
          <a:xfrm>
            <a:off x="0" y="2133600"/>
            <a:ext cx="1676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Reformation</a:t>
            </a:r>
            <a:endParaRPr lang="en-US" sz="1200" dirty="0"/>
          </a:p>
        </p:txBody>
      </p:sp>
      <p:sp>
        <p:nvSpPr>
          <p:cNvPr id="43" name="TextBox 42"/>
          <p:cNvSpPr txBox="1"/>
          <p:nvPr/>
        </p:nvSpPr>
        <p:spPr>
          <a:xfrm>
            <a:off x="0" y="3276600"/>
            <a:ext cx="2286000" cy="276999"/>
          </a:xfrm>
          <a:prstGeom prst="rect">
            <a:avLst/>
          </a:prstGeom>
          <a:noFill/>
        </p:spPr>
        <p:txBody>
          <a:bodyPr wrap="square" rtlCol="0">
            <a:spAutoFit/>
          </a:bodyPr>
          <a:lstStyle/>
          <a:p>
            <a:r>
              <a:rPr lang="en-US" sz="1200" dirty="0" smtClean="0">
                <a:solidFill>
                  <a:srgbClr val="FF0000"/>
                </a:solidFill>
              </a:rPr>
              <a:t>&gt; </a:t>
            </a:r>
            <a:r>
              <a:rPr lang="en-US" sz="1200" dirty="0" smtClean="0"/>
              <a:t>Spiritualism &amp; Covetousness</a:t>
            </a:r>
            <a:endParaRPr lang="en-US" sz="1200" dirty="0"/>
          </a:p>
        </p:txBody>
      </p:sp>
      <p:sp>
        <p:nvSpPr>
          <p:cNvPr id="44" name="TextBox 43"/>
          <p:cNvSpPr txBox="1"/>
          <p:nvPr/>
        </p:nvSpPr>
        <p:spPr>
          <a:xfrm>
            <a:off x="0" y="3505200"/>
            <a:ext cx="1295400" cy="276999"/>
          </a:xfrm>
          <a:prstGeom prst="rect">
            <a:avLst/>
          </a:prstGeom>
          <a:noFill/>
        </p:spPr>
        <p:txBody>
          <a:bodyPr wrap="square" rtlCol="0">
            <a:spAutoFit/>
          </a:bodyPr>
          <a:lstStyle/>
          <a:p>
            <a:r>
              <a:rPr lang="en-US" sz="1200" dirty="0" smtClean="0">
                <a:solidFill>
                  <a:srgbClr val="FF0000"/>
                </a:solidFill>
              </a:rPr>
              <a:t>&gt;</a:t>
            </a:r>
            <a:r>
              <a:rPr lang="en-US" sz="1200" dirty="0" smtClean="0"/>
              <a:t> Sins of Babylon</a:t>
            </a:r>
            <a:endParaRPr lang="en-US" sz="1200" dirty="0"/>
          </a:p>
        </p:txBody>
      </p:sp>
      <p:sp>
        <p:nvSpPr>
          <p:cNvPr id="45" name="TextBox 44"/>
          <p:cNvSpPr txBox="1"/>
          <p:nvPr/>
        </p:nvSpPr>
        <p:spPr>
          <a:xfrm>
            <a:off x="0" y="3733800"/>
            <a:ext cx="914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LC</a:t>
            </a:r>
            <a:endParaRPr lang="en-US" sz="1200" dirty="0"/>
          </a:p>
        </p:txBody>
      </p:sp>
      <p:sp>
        <p:nvSpPr>
          <p:cNvPr id="46" name="TextBox 45"/>
          <p:cNvSpPr txBox="1"/>
          <p:nvPr/>
        </p:nvSpPr>
        <p:spPr>
          <a:xfrm>
            <a:off x="0" y="3962400"/>
            <a:ext cx="1752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3</a:t>
            </a:r>
            <a:r>
              <a:rPr lang="en-US" sz="1200" baseline="30000" dirty="0" smtClean="0"/>
              <a:t>rd</a:t>
            </a:r>
            <a:r>
              <a:rPr lang="en-US" sz="1200" dirty="0" smtClean="0"/>
              <a:t> Mess Closed</a:t>
            </a:r>
            <a:endParaRPr lang="en-US" sz="1200" dirty="0"/>
          </a:p>
        </p:txBody>
      </p:sp>
      <p:sp>
        <p:nvSpPr>
          <p:cNvPr id="47" name="TextBox 46"/>
          <p:cNvSpPr txBox="1"/>
          <p:nvPr/>
        </p:nvSpPr>
        <p:spPr>
          <a:xfrm rot="10800000" flipV="1">
            <a:off x="0" y="4191000"/>
            <a:ext cx="1524000" cy="276999"/>
          </a:xfrm>
          <a:prstGeom prst="rect">
            <a:avLst/>
          </a:prstGeom>
          <a:noFill/>
        </p:spPr>
        <p:txBody>
          <a:bodyPr wrap="square" rtlCol="0">
            <a:spAutoFit/>
          </a:bodyPr>
          <a:lstStyle/>
          <a:p>
            <a:r>
              <a:rPr lang="en-US" sz="1200" dirty="0" smtClean="0">
                <a:solidFill>
                  <a:srgbClr val="FF0000"/>
                </a:solidFill>
              </a:rPr>
              <a:t>&gt;</a:t>
            </a:r>
            <a:r>
              <a:rPr lang="en-US" sz="1200" dirty="0" smtClean="0"/>
              <a:t>The Time of Trouble</a:t>
            </a:r>
            <a:endParaRPr lang="en-US" sz="1200" dirty="0"/>
          </a:p>
        </p:txBody>
      </p:sp>
      <p:sp>
        <p:nvSpPr>
          <p:cNvPr id="48" name="TextBox 47"/>
          <p:cNvSpPr txBox="1"/>
          <p:nvPr/>
        </p:nvSpPr>
        <p:spPr>
          <a:xfrm>
            <a:off x="0" y="4419600"/>
            <a:ext cx="2209800" cy="276999"/>
          </a:xfrm>
          <a:prstGeom prst="rect">
            <a:avLst/>
          </a:prstGeom>
          <a:noFill/>
        </p:spPr>
        <p:txBody>
          <a:bodyPr wrap="square" rtlCol="0">
            <a:spAutoFit/>
          </a:bodyPr>
          <a:lstStyle/>
          <a:p>
            <a:r>
              <a:rPr lang="en-US" sz="1200" dirty="0" smtClean="0">
                <a:solidFill>
                  <a:srgbClr val="FF0000"/>
                </a:solidFill>
              </a:rPr>
              <a:t>&gt; </a:t>
            </a:r>
            <a:r>
              <a:rPr lang="en-US" sz="1200" dirty="0" smtClean="0"/>
              <a:t>Deliverance of the Saints</a:t>
            </a:r>
            <a:endParaRPr lang="en-US" sz="1200" dirty="0"/>
          </a:p>
        </p:txBody>
      </p:sp>
      <p:sp>
        <p:nvSpPr>
          <p:cNvPr id="49" name="TextBox 48"/>
          <p:cNvSpPr txBox="1"/>
          <p:nvPr/>
        </p:nvSpPr>
        <p:spPr>
          <a:xfrm>
            <a:off x="1066800" y="3505200"/>
            <a:ext cx="990600" cy="276999"/>
          </a:xfrm>
          <a:prstGeom prst="rect">
            <a:avLst/>
          </a:prstGeom>
          <a:noFill/>
        </p:spPr>
        <p:txBody>
          <a:bodyPr wrap="square" rtlCol="0">
            <a:spAutoFit/>
          </a:bodyPr>
          <a:lstStyle/>
          <a:p>
            <a:r>
              <a:rPr lang="en-US" sz="1200" dirty="0" smtClean="0"/>
              <a:t>--- EW 273</a:t>
            </a:r>
            <a:endParaRPr lang="en-US" sz="1200" dirty="0"/>
          </a:p>
        </p:txBody>
      </p:sp>
      <p:sp>
        <p:nvSpPr>
          <p:cNvPr id="50" name="TextBox 49"/>
          <p:cNvSpPr txBox="1"/>
          <p:nvPr/>
        </p:nvSpPr>
        <p:spPr>
          <a:xfrm>
            <a:off x="5943600" y="1447800"/>
            <a:ext cx="914400" cy="276999"/>
          </a:xfrm>
          <a:prstGeom prst="rect">
            <a:avLst/>
          </a:prstGeom>
          <a:noFill/>
        </p:spPr>
        <p:txBody>
          <a:bodyPr wrap="square" rtlCol="0">
            <a:spAutoFit/>
          </a:bodyPr>
          <a:lstStyle/>
          <a:p>
            <a:r>
              <a:rPr lang="en-US" sz="1200" dirty="0" smtClean="0"/>
              <a:t>judge</a:t>
            </a:r>
            <a:endParaRPr lang="en-US" sz="1200" dirty="0"/>
          </a:p>
        </p:txBody>
      </p:sp>
      <p:sp>
        <p:nvSpPr>
          <p:cNvPr id="51" name="TextBox 50"/>
          <p:cNvSpPr txBox="1"/>
          <p:nvPr/>
        </p:nvSpPr>
        <p:spPr>
          <a:xfrm>
            <a:off x="4038600" y="1371600"/>
            <a:ext cx="990600" cy="461665"/>
          </a:xfrm>
          <a:prstGeom prst="rect">
            <a:avLst/>
          </a:prstGeom>
          <a:noFill/>
        </p:spPr>
        <p:txBody>
          <a:bodyPr wrap="square" rtlCol="0">
            <a:spAutoFit/>
          </a:bodyPr>
          <a:lstStyle/>
          <a:p>
            <a:r>
              <a:rPr lang="en-US" sz="1200" dirty="0" smtClean="0"/>
              <a:t>Fugitive Slave Act</a:t>
            </a:r>
            <a:endParaRPr lang="en-US" sz="1200" dirty="0"/>
          </a:p>
        </p:txBody>
      </p:sp>
      <p:sp>
        <p:nvSpPr>
          <p:cNvPr id="52" name="TextBox 51"/>
          <p:cNvSpPr txBox="1"/>
          <p:nvPr/>
        </p:nvSpPr>
        <p:spPr>
          <a:xfrm>
            <a:off x="5943600" y="152400"/>
            <a:ext cx="533400" cy="276999"/>
          </a:xfrm>
          <a:prstGeom prst="rect">
            <a:avLst/>
          </a:prstGeom>
          <a:noFill/>
        </p:spPr>
        <p:txBody>
          <a:bodyPr wrap="square" rtlCol="0">
            <a:spAutoFit/>
          </a:bodyPr>
          <a:lstStyle/>
          <a:p>
            <a:r>
              <a:rPr lang="en-US" sz="1200" dirty="0" smtClean="0">
                <a:solidFill>
                  <a:srgbClr val="FF0000"/>
                </a:solidFill>
              </a:rPr>
              <a:t>COP</a:t>
            </a:r>
            <a:endParaRPr lang="en-US" sz="1200" dirty="0">
              <a:solidFill>
                <a:srgbClr val="FF0000"/>
              </a:solidFill>
            </a:endParaRPr>
          </a:p>
        </p:txBody>
      </p:sp>
      <p:sp>
        <p:nvSpPr>
          <p:cNvPr id="53" name="TextBox 52"/>
          <p:cNvSpPr txBox="1"/>
          <p:nvPr/>
        </p:nvSpPr>
        <p:spPr>
          <a:xfrm>
            <a:off x="5943600" y="1524000"/>
            <a:ext cx="685800" cy="276999"/>
          </a:xfrm>
          <a:prstGeom prst="rect">
            <a:avLst/>
          </a:prstGeom>
          <a:noFill/>
        </p:spPr>
        <p:txBody>
          <a:bodyPr wrap="square" rtlCol="0">
            <a:spAutoFit/>
          </a:bodyPr>
          <a:lstStyle/>
          <a:p>
            <a:r>
              <a:rPr lang="en-US" sz="1200" dirty="0" smtClean="0">
                <a:solidFill>
                  <a:srgbClr val="FF0000"/>
                </a:solidFill>
              </a:rPr>
              <a:t>--------</a:t>
            </a:r>
            <a:endParaRPr lang="en-US" sz="1200" dirty="0">
              <a:solidFill>
                <a:srgbClr val="FF0000"/>
              </a:solidFill>
            </a:endParaRPr>
          </a:p>
        </p:txBody>
      </p:sp>
      <p:sp>
        <p:nvSpPr>
          <p:cNvPr id="54" name="TextBox 53"/>
          <p:cNvSpPr txBox="1"/>
          <p:nvPr/>
        </p:nvSpPr>
        <p:spPr>
          <a:xfrm>
            <a:off x="6781800" y="0"/>
            <a:ext cx="685800" cy="461665"/>
          </a:xfrm>
          <a:prstGeom prst="rect">
            <a:avLst/>
          </a:prstGeom>
          <a:noFill/>
        </p:spPr>
        <p:txBody>
          <a:bodyPr wrap="square" rtlCol="0">
            <a:spAutoFit/>
          </a:bodyPr>
          <a:lstStyle/>
          <a:p>
            <a:r>
              <a:rPr lang="en-US" sz="1200" dirty="0" smtClean="0">
                <a:solidFill>
                  <a:srgbClr val="FF0000"/>
                </a:solidFill>
              </a:rPr>
              <a:t>2</a:t>
            </a:r>
            <a:r>
              <a:rPr lang="en-US" sz="1200" baseline="30000" dirty="0" smtClean="0">
                <a:solidFill>
                  <a:srgbClr val="FF0000"/>
                </a:solidFill>
              </a:rPr>
              <a:t>nd</a:t>
            </a:r>
            <a:r>
              <a:rPr lang="en-US" sz="1200" dirty="0" smtClean="0">
                <a:solidFill>
                  <a:srgbClr val="FF0000"/>
                </a:solidFill>
              </a:rPr>
              <a:t>  Advent</a:t>
            </a:r>
            <a:endParaRPr lang="en-US" sz="1200" dirty="0">
              <a:solidFill>
                <a:srgbClr val="FF0000"/>
              </a:solidFill>
            </a:endParaRPr>
          </a:p>
        </p:txBody>
      </p:sp>
      <p:sp>
        <p:nvSpPr>
          <p:cNvPr id="55" name="TextBox 54"/>
          <p:cNvSpPr txBox="1"/>
          <p:nvPr/>
        </p:nvSpPr>
        <p:spPr>
          <a:xfrm>
            <a:off x="6400800" y="1066800"/>
            <a:ext cx="457200" cy="276999"/>
          </a:xfrm>
          <a:prstGeom prst="rect">
            <a:avLst/>
          </a:prstGeom>
          <a:noFill/>
        </p:spPr>
        <p:txBody>
          <a:bodyPr wrap="square" rtlCol="0">
            <a:spAutoFit/>
          </a:bodyPr>
          <a:lstStyle/>
          <a:p>
            <a:r>
              <a:rPr lang="en-US" sz="1200" dirty="0" smtClean="0">
                <a:solidFill>
                  <a:srgbClr val="FF0000"/>
                </a:solidFill>
              </a:rPr>
              <a:t>T.T.</a:t>
            </a:r>
            <a:endParaRPr lang="en-US" sz="1200" dirty="0">
              <a:solidFill>
                <a:srgbClr val="FF0000"/>
              </a:solidFill>
            </a:endParaRPr>
          </a:p>
        </p:txBody>
      </p:sp>
      <p:sp>
        <p:nvSpPr>
          <p:cNvPr id="56" name="TextBox 55"/>
          <p:cNvSpPr txBox="1"/>
          <p:nvPr/>
        </p:nvSpPr>
        <p:spPr>
          <a:xfrm>
            <a:off x="2819400" y="457200"/>
            <a:ext cx="762000" cy="276999"/>
          </a:xfrm>
          <a:prstGeom prst="rect">
            <a:avLst/>
          </a:prstGeom>
          <a:noFill/>
        </p:spPr>
        <p:txBody>
          <a:bodyPr wrap="square" rtlCol="0">
            <a:spAutoFit/>
          </a:bodyPr>
          <a:lstStyle/>
          <a:p>
            <a:r>
              <a:rPr lang="en-US" sz="1200" dirty="0" smtClean="0">
                <a:solidFill>
                  <a:srgbClr val="FF0000"/>
                </a:solidFill>
              </a:rPr>
              <a:t>Slavery</a:t>
            </a:r>
            <a:endParaRPr lang="en-US" sz="1200" dirty="0">
              <a:solidFill>
                <a:srgbClr val="FF0000"/>
              </a:solidFill>
            </a:endParaRPr>
          </a:p>
        </p:txBody>
      </p:sp>
      <p:sp>
        <p:nvSpPr>
          <p:cNvPr id="57" name="TextBox 56"/>
          <p:cNvSpPr txBox="1"/>
          <p:nvPr/>
        </p:nvSpPr>
        <p:spPr>
          <a:xfrm rot="19269300">
            <a:off x="1143532" y="519031"/>
            <a:ext cx="780785" cy="276999"/>
          </a:xfrm>
          <a:prstGeom prst="rect">
            <a:avLst/>
          </a:prstGeom>
          <a:noFill/>
        </p:spPr>
        <p:txBody>
          <a:bodyPr wrap="square" rtlCol="0">
            <a:spAutoFit/>
          </a:bodyPr>
          <a:lstStyle/>
          <a:p>
            <a:r>
              <a:rPr lang="en-US" sz="1200" dirty="0" smtClean="0"/>
              <a:t>Failure</a:t>
            </a:r>
            <a:endParaRPr lang="en-US" sz="1200" dirty="0"/>
          </a:p>
        </p:txBody>
      </p:sp>
      <p:cxnSp>
        <p:nvCxnSpPr>
          <p:cNvPr id="58" name="Straight Connector 57"/>
          <p:cNvCxnSpPr/>
          <p:nvPr/>
        </p:nvCxnSpPr>
        <p:spPr>
          <a:xfrm>
            <a:off x="2895600" y="3505200"/>
            <a:ext cx="2209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2743994" y="3352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rot="10800000" flipV="1">
            <a:off x="2667000" y="2895600"/>
            <a:ext cx="685800" cy="276999"/>
          </a:xfrm>
          <a:prstGeom prst="rect">
            <a:avLst/>
          </a:prstGeom>
          <a:noFill/>
        </p:spPr>
        <p:txBody>
          <a:bodyPr wrap="square" rtlCol="0">
            <a:spAutoFit/>
          </a:bodyPr>
          <a:lstStyle/>
          <a:p>
            <a:r>
              <a:rPr lang="en-US" sz="1200" dirty="0" smtClean="0"/>
              <a:t>1888</a:t>
            </a:r>
            <a:endParaRPr lang="en-US" sz="1200" dirty="0"/>
          </a:p>
        </p:txBody>
      </p:sp>
      <p:sp>
        <p:nvSpPr>
          <p:cNvPr id="61" name="TextBox 60"/>
          <p:cNvSpPr txBox="1"/>
          <p:nvPr/>
        </p:nvSpPr>
        <p:spPr>
          <a:xfrm>
            <a:off x="1981200" y="228600"/>
            <a:ext cx="6019800" cy="276999"/>
          </a:xfrm>
          <a:prstGeom prst="rect">
            <a:avLst/>
          </a:prstGeom>
          <a:noFill/>
        </p:spPr>
        <p:txBody>
          <a:bodyPr wrap="square" rtlCol="0">
            <a:spAutoFit/>
          </a:bodyPr>
          <a:lstStyle/>
          <a:p>
            <a:endParaRPr lang="en-US" sz="1200" dirty="0"/>
          </a:p>
        </p:txBody>
      </p:sp>
      <p:cxnSp>
        <p:nvCxnSpPr>
          <p:cNvPr id="62" name="Straight Arrow Connector 61"/>
          <p:cNvCxnSpPr/>
          <p:nvPr/>
        </p:nvCxnSpPr>
        <p:spPr>
          <a:xfrm flipV="1">
            <a:off x="914400" y="10668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rot="19493054">
            <a:off x="7494700" y="723345"/>
            <a:ext cx="1355836" cy="523220"/>
          </a:xfrm>
          <a:prstGeom prst="rect">
            <a:avLst/>
          </a:prstGeom>
          <a:noFill/>
        </p:spPr>
        <p:txBody>
          <a:bodyPr wrap="square" rtlCol="0">
            <a:spAutoFit/>
          </a:bodyPr>
          <a:lstStyle/>
          <a:p>
            <a:r>
              <a:rPr lang="en-US" sz="1400" dirty="0" smtClean="0"/>
              <a:t>The Great Controversy</a:t>
            </a:r>
            <a:endParaRPr lang="en-US" sz="1400" dirty="0"/>
          </a:p>
        </p:txBody>
      </p:sp>
      <p:sp>
        <p:nvSpPr>
          <p:cNvPr id="64" name="TextBox 63"/>
          <p:cNvSpPr txBox="1"/>
          <p:nvPr/>
        </p:nvSpPr>
        <p:spPr>
          <a:xfrm>
            <a:off x="7239000" y="2438400"/>
            <a:ext cx="1752600" cy="276999"/>
          </a:xfrm>
          <a:prstGeom prst="rect">
            <a:avLst/>
          </a:prstGeom>
          <a:noFill/>
        </p:spPr>
        <p:txBody>
          <a:bodyPr wrap="square" rtlCol="0">
            <a:spAutoFit/>
          </a:bodyPr>
          <a:lstStyle/>
          <a:p>
            <a:r>
              <a:rPr lang="en-US" sz="1200" dirty="0" smtClean="0">
                <a:solidFill>
                  <a:srgbClr val="FF0000"/>
                </a:solidFill>
              </a:rPr>
              <a:t>&gt; </a:t>
            </a:r>
            <a:r>
              <a:rPr lang="en-US" sz="1200" dirty="0" smtClean="0"/>
              <a:t>An American Reformer</a:t>
            </a:r>
            <a:endParaRPr lang="en-US" sz="1200" dirty="0"/>
          </a:p>
        </p:txBody>
      </p:sp>
      <p:cxnSp>
        <p:nvCxnSpPr>
          <p:cNvPr id="65" name="Straight Arrow Connector 64"/>
          <p:cNvCxnSpPr>
            <a:endCxn id="64" idx="1"/>
          </p:cNvCxnSpPr>
          <p:nvPr/>
        </p:nvCxnSpPr>
        <p:spPr>
          <a:xfrm flipV="1">
            <a:off x="7086600" y="2576900"/>
            <a:ext cx="152400" cy="13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7239000" y="2667000"/>
            <a:ext cx="1752600" cy="277000"/>
          </a:xfrm>
          <a:prstGeom prst="rect">
            <a:avLst/>
          </a:prstGeom>
          <a:noFill/>
        </p:spPr>
        <p:txBody>
          <a:bodyPr wrap="square" rtlCol="0">
            <a:spAutoFit/>
          </a:bodyPr>
          <a:lstStyle/>
          <a:p>
            <a:r>
              <a:rPr lang="en-US" sz="1200" dirty="0" smtClean="0">
                <a:solidFill>
                  <a:srgbClr val="FF0000"/>
                </a:solidFill>
              </a:rPr>
              <a:t>&gt; </a:t>
            </a:r>
            <a:r>
              <a:rPr lang="en-US" sz="1200" dirty="0" smtClean="0"/>
              <a:t>What is the Sanctuary</a:t>
            </a:r>
            <a:endParaRPr lang="en-US" sz="1200" dirty="0"/>
          </a:p>
        </p:txBody>
      </p:sp>
      <p:cxnSp>
        <p:nvCxnSpPr>
          <p:cNvPr id="67" name="Straight Arrow Connector 66"/>
          <p:cNvCxnSpPr/>
          <p:nvPr/>
        </p:nvCxnSpPr>
        <p:spPr>
          <a:xfrm rot="5400000">
            <a:off x="1371600" y="27432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5400000">
            <a:off x="6934200" y="27432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7162800" y="1676400"/>
            <a:ext cx="19812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a:t>
            </a:r>
            <a:r>
              <a:rPr lang="en-US" sz="1200" dirty="0" err="1" smtClean="0"/>
              <a:t>Dest</a:t>
            </a:r>
            <a:r>
              <a:rPr lang="en-US" sz="1200" dirty="0" smtClean="0"/>
              <a:t>. Of Jerusalem</a:t>
            </a:r>
            <a:endParaRPr lang="en-US" sz="1200" dirty="0"/>
          </a:p>
        </p:txBody>
      </p:sp>
      <p:sp>
        <p:nvSpPr>
          <p:cNvPr id="70" name="TextBox 69"/>
          <p:cNvSpPr txBox="1"/>
          <p:nvPr/>
        </p:nvSpPr>
        <p:spPr>
          <a:xfrm rot="20224061">
            <a:off x="1316243" y="2819354"/>
            <a:ext cx="838200" cy="276999"/>
          </a:xfrm>
          <a:prstGeom prst="rect">
            <a:avLst/>
          </a:prstGeom>
          <a:noFill/>
        </p:spPr>
        <p:txBody>
          <a:bodyPr wrap="square" rtlCol="0">
            <a:spAutoFit/>
          </a:bodyPr>
          <a:lstStyle/>
          <a:p>
            <a:r>
              <a:rPr lang="en-US" sz="1200" dirty="0" smtClean="0"/>
              <a:t>Sanctuary</a:t>
            </a:r>
            <a:endParaRPr lang="en-US" sz="1200" dirty="0"/>
          </a:p>
        </p:txBody>
      </p:sp>
      <p:cxnSp>
        <p:nvCxnSpPr>
          <p:cNvPr id="71" name="Straight Arrow Connector 70"/>
          <p:cNvCxnSpPr>
            <a:endCxn id="70" idx="1"/>
          </p:cNvCxnSpPr>
          <p:nvPr/>
        </p:nvCxnSpPr>
        <p:spPr>
          <a:xfrm flipV="1">
            <a:off x="1143000" y="3121154"/>
            <a:ext cx="206366" cy="792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7239000" y="2895600"/>
            <a:ext cx="1295400" cy="276999"/>
          </a:xfrm>
          <a:prstGeom prst="rect">
            <a:avLst/>
          </a:prstGeom>
          <a:noFill/>
        </p:spPr>
        <p:txBody>
          <a:bodyPr wrap="square" rtlCol="0">
            <a:spAutoFit/>
          </a:bodyPr>
          <a:lstStyle/>
          <a:p>
            <a:r>
              <a:rPr lang="en-US" sz="1200" dirty="0" smtClean="0">
                <a:solidFill>
                  <a:srgbClr val="FF0000"/>
                </a:solidFill>
              </a:rPr>
              <a:t>&gt; </a:t>
            </a:r>
            <a:r>
              <a:rPr lang="en-US" sz="1200" dirty="0" smtClean="0"/>
              <a:t>Snares of Satan</a:t>
            </a:r>
            <a:endParaRPr lang="en-US" sz="1200" dirty="0"/>
          </a:p>
        </p:txBody>
      </p:sp>
      <p:sp>
        <p:nvSpPr>
          <p:cNvPr id="73" name="TextBox 72"/>
          <p:cNvSpPr txBox="1"/>
          <p:nvPr/>
        </p:nvSpPr>
        <p:spPr>
          <a:xfrm>
            <a:off x="7467600" y="2971800"/>
            <a:ext cx="1676400" cy="381000"/>
          </a:xfrm>
          <a:prstGeom prst="rect">
            <a:avLst/>
          </a:prstGeom>
          <a:noFill/>
        </p:spPr>
        <p:txBody>
          <a:bodyPr wrap="square" rtlCol="0">
            <a:spAutoFit/>
          </a:bodyPr>
          <a:lstStyle/>
          <a:p>
            <a:r>
              <a:rPr lang="en-US" sz="1000" dirty="0" smtClean="0"/>
              <a:t>( Can our Dead Speak to Us</a:t>
            </a:r>
            <a:r>
              <a:rPr lang="en-US" dirty="0" smtClean="0"/>
              <a:t>)</a:t>
            </a:r>
            <a:endParaRPr lang="en-US" dirty="0"/>
          </a:p>
        </p:txBody>
      </p:sp>
      <p:sp>
        <p:nvSpPr>
          <p:cNvPr id="74" name="TextBox 73"/>
          <p:cNvSpPr txBox="1"/>
          <p:nvPr/>
        </p:nvSpPr>
        <p:spPr>
          <a:xfrm>
            <a:off x="7162800" y="3276600"/>
            <a:ext cx="1828800" cy="276999"/>
          </a:xfrm>
          <a:prstGeom prst="rect">
            <a:avLst/>
          </a:prstGeom>
          <a:noFill/>
        </p:spPr>
        <p:txBody>
          <a:bodyPr wrap="square" rtlCol="0">
            <a:spAutoFit/>
          </a:bodyPr>
          <a:lstStyle/>
          <a:p>
            <a:r>
              <a:rPr lang="en-US" sz="1200" dirty="0" smtClean="0">
                <a:solidFill>
                  <a:srgbClr val="FF0000"/>
                </a:solidFill>
              </a:rPr>
              <a:t>&gt;</a:t>
            </a:r>
            <a:r>
              <a:rPr lang="en-US" sz="1200" dirty="0" smtClean="0"/>
              <a:t> Lib. of Con. Threatened</a:t>
            </a:r>
            <a:endParaRPr lang="en-US" sz="1200" dirty="0"/>
          </a:p>
        </p:txBody>
      </p:sp>
      <p:sp>
        <p:nvSpPr>
          <p:cNvPr id="75" name="TextBox 74"/>
          <p:cNvSpPr txBox="1"/>
          <p:nvPr/>
        </p:nvSpPr>
        <p:spPr>
          <a:xfrm>
            <a:off x="7239000" y="3505200"/>
            <a:ext cx="1905000" cy="276999"/>
          </a:xfrm>
          <a:prstGeom prst="rect">
            <a:avLst/>
          </a:prstGeom>
          <a:noFill/>
        </p:spPr>
        <p:txBody>
          <a:bodyPr wrap="square" rtlCol="0">
            <a:spAutoFit/>
          </a:bodyPr>
          <a:lstStyle/>
          <a:p>
            <a:r>
              <a:rPr lang="en-US" sz="1200" dirty="0" smtClean="0"/>
              <a:t> The Impending Conflict</a:t>
            </a:r>
            <a:endParaRPr lang="en-US" sz="1200" dirty="0"/>
          </a:p>
        </p:txBody>
      </p:sp>
      <p:sp>
        <p:nvSpPr>
          <p:cNvPr id="76" name="TextBox 75"/>
          <p:cNvSpPr txBox="1"/>
          <p:nvPr/>
        </p:nvSpPr>
        <p:spPr>
          <a:xfrm>
            <a:off x="7239000" y="3733800"/>
            <a:ext cx="1676400" cy="276999"/>
          </a:xfrm>
          <a:prstGeom prst="rect">
            <a:avLst/>
          </a:prstGeom>
          <a:noFill/>
        </p:spPr>
        <p:txBody>
          <a:bodyPr wrap="square" rtlCol="0">
            <a:spAutoFit/>
          </a:bodyPr>
          <a:lstStyle/>
          <a:p>
            <a:r>
              <a:rPr lang="en-US" sz="1200" dirty="0" smtClean="0"/>
              <a:t>Scriptures a Safeguard</a:t>
            </a:r>
            <a:endParaRPr lang="en-US" sz="1200" dirty="0"/>
          </a:p>
        </p:txBody>
      </p:sp>
      <p:sp>
        <p:nvSpPr>
          <p:cNvPr id="77" name="TextBox 76"/>
          <p:cNvSpPr txBox="1"/>
          <p:nvPr/>
        </p:nvSpPr>
        <p:spPr>
          <a:xfrm>
            <a:off x="7239000" y="3886200"/>
            <a:ext cx="1447800" cy="276999"/>
          </a:xfrm>
          <a:prstGeom prst="rect">
            <a:avLst/>
          </a:prstGeom>
          <a:noFill/>
        </p:spPr>
        <p:txBody>
          <a:bodyPr wrap="square" rtlCol="0">
            <a:spAutoFit/>
          </a:bodyPr>
          <a:lstStyle/>
          <a:p>
            <a:r>
              <a:rPr lang="en-US" sz="1200" dirty="0" smtClean="0"/>
              <a:t>The Final Warning</a:t>
            </a:r>
            <a:endParaRPr lang="en-US" sz="1200" dirty="0"/>
          </a:p>
        </p:txBody>
      </p:sp>
      <p:sp>
        <p:nvSpPr>
          <p:cNvPr id="78" name="TextBox 77"/>
          <p:cNvSpPr txBox="1"/>
          <p:nvPr/>
        </p:nvSpPr>
        <p:spPr>
          <a:xfrm>
            <a:off x="7239000" y="4114800"/>
            <a:ext cx="1371600" cy="276999"/>
          </a:xfrm>
          <a:prstGeom prst="rect">
            <a:avLst/>
          </a:prstGeom>
          <a:noFill/>
        </p:spPr>
        <p:txBody>
          <a:bodyPr wrap="square" rtlCol="0">
            <a:spAutoFit/>
          </a:bodyPr>
          <a:lstStyle/>
          <a:p>
            <a:r>
              <a:rPr lang="en-US" sz="1200" dirty="0" smtClean="0">
                <a:solidFill>
                  <a:srgbClr val="FF0000"/>
                </a:solidFill>
              </a:rPr>
              <a:t>&gt;</a:t>
            </a:r>
            <a:r>
              <a:rPr lang="en-US" sz="1200" dirty="0" smtClean="0"/>
              <a:t>Time of Trouble</a:t>
            </a:r>
            <a:endParaRPr lang="en-US" sz="1200" dirty="0"/>
          </a:p>
        </p:txBody>
      </p:sp>
      <p:sp>
        <p:nvSpPr>
          <p:cNvPr id="79" name="TextBox 78"/>
          <p:cNvSpPr txBox="1"/>
          <p:nvPr/>
        </p:nvSpPr>
        <p:spPr>
          <a:xfrm>
            <a:off x="7239000" y="4343400"/>
            <a:ext cx="1905000" cy="276999"/>
          </a:xfrm>
          <a:prstGeom prst="rect">
            <a:avLst/>
          </a:prstGeom>
          <a:noFill/>
        </p:spPr>
        <p:txBody>
          <a:bodyPr wrap="square" rtlCol="0">
            <a:spAutoFit/>
          </a:bodyPr>
          <a:lstStyle/>
          <a:p>
            <a:r>
              <a:rPr lang="en-US" sz="1200" dirty="0" smtClean="0">
                <a:solidFill>
                  <a:srgbClr val="FF0000"/>
                </a:solidFill>
              </a:rPr>
              <a:t>&gt;</a:t>
            </a:r>
            <a:r>
              <a:rPr lang="en-US" sz="1200" dirty="0" smtClean="0"/>
              <a:t> Gods people Delivered</a:t>
            </a:r>
            <a:endParaRPr lang="en-US" sz="1200" dirty="0"/>
          </a:p>
        </p:txBody>
      </p:sp>
      <p:sp>
        <p:nvSpPr>
          <p:cNvPr id="81" name="TextBox 80"/>
          <p:cNvSpPr txBox="1"/>
          <p:nvPr/>
        </p:nvSpPr>
        <p:spPr>
          <a:xfrm>
            <a:off x="2057400" y="3733800"/>
            <a:ext cx="5105400" cy="923330"/>
          </a:xfrm>
          <a:prstGeom prst="rect">
            <a:avLst/>
          </a:prstGeom>
          <a:noFill/>
        </p:spPr>
        <p:txBody>
          <a:bodyPr wrap="square" rtlCol="0">
            <a:spAutoFit/>
          </a:bodyPr>
          <a:lstStyle/>
          <a:p>
            <a:r>
              <a:rPr lang="en-US" dirty="0" smtClean="0"/>
              <a:t> She’s skipping through history here and from William Miller she’s laying out the end of the world and it looks like this.</a:t>
            </a:r>
            <a:endParaRPr lang="en-US" dirty="0"/>
          </a:p>
        </p:txBody>
      </p:sp>
      <p:sp>
        <p:nvSpPr>
          <p:cNvPr id="82" name="TextBox 81"/>
          <p:cNvSpPr txBox="1"/>
          <p:nvPr/>
        </p:nvSpPr>
        <p:spPr>
          <a:xfrm>
            <a:off x="304800" y="4648200"/>
            <a:ext cx="8610600" cy="2031325"/>
          </a:xfrm>
          <a:prstGeom prst="rect">
            <a:avLst/>
          </a:prstGeom>
          <a:noFill/>
        </p:spPr>
        <p:txBody>
          <a:bodyPr wrap="square" rtlCol="0">
            <a:spAutoFit/>
          </a:bodyPr>
          <a:lstStyle/>
          <a:p>
            <a:r>
              <a:rPr lang="en-US" dirty="0" smtClean="0"/>
              <a:t> This line fails and then she goes to another book attempt number two The Great Controversy all laid out again. From William Miller - An American Reformer, Sanctuary - Sanctuary, Spiritualism and Covetousness - Snares of Satan, Sins of Babylon - The Liberty of Conscious Threatened, The Impending Conflict and The Scriptures a Safeguard, The Third Message Closed The Loud Cry is the Final Warning. The Third Message Closed isn't a subject title here but it's in the book. The Time of Trouble - The Time of Trouble, The deliverance of the Saints - God’s People Delivered</a:t>
            </a:r>
            <a:endParaRPr lang="en-US" dirty="0"/>
          </a:p>
        </p:txBody>
      </p:sp>
      <p:sp>
        <p:nvSpPr>
          <p:cNvPr id="83" name="Slide Number Placeholder 82"/>
          <p:cNvSpPr>
            <a:spLocks noGrp="1"/>
          </p:cNvSpPr>
          <p:nvPr>
            <p:ph type="sldNum" sz="quarter" idx="12"/>
          </p:nvPr>
        </p:nvSpPr>
        <p:spPr/>
        <p:txBody>
          <a:bodyPr/>
          <a:lstStyle/>
          <a:p>
            <a:fld id="{DDBFD72D-D30C-4596-AA12-6E874EBB7B16}"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2133600" y="1371600"/>
            <a:ext cx="487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1981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905000" y="762000"/>
            <a:ext cx="685800" cy="276999"/>
          </a:xfrm>
          <a:prstGeom prst="rect">
            <a:avLst/>
          </a:prstGeom>
          <a:noFill/>
        </p:spPr>
        <p:txBody>
          <a:bodyPr wrap="square" rtlCol="0">
            <a:spAutoFit/>
          </a:bodyPr>
          <a:lstStyle/>
          <a:p>
            <a:r>
              <a:rPr lang="en-US" sz="1200" dirty="0" smtClean="0"/>
              <a:t>1798</a:t>
            </a:r>
            <a:endParaRPr lang="en-US" sz="1200" dirty="0"/>
          </a:p>
        </p:txBody>
      </p:sp>
      <p:cxnSp>
        <p:nvCxnSpPr>
          <p:cNvPr id="5" name="Straight Connector 4"/>
          <p:cNvCxnSpPr/>
          <p:nvPr/>
        </p:nvCxnSpPr>
        <p:spPr>
          <a:xfrm rot="5400000">
            <a:off x="68587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781800" y="762000"/>
            <a:ext cx="762000" cy="276999"/>
          </a:xfrm>
          <a:prstGeom prst="rect">
            <a:avLst/>
          </a:prstGeom>
          <a:noFill/>
        </p:spPr>
        <p:txBody>
          <a:bodyPr wrap="square" rtlCol="0">
            <a:spAutoFit/>
          </a:bodyPr>
          <a:lstStyle/>
          <a:p>
            <a:r>
              <a:rPr lang="en-US" sz="1200" dirty="0" smtClean="0"/>
              <a:t>1863</a:t>
            </a:r>
            <a:endParaRPr lang="en-US" sz="1200" dirty="0"/>
          </a:p>
        </p:txBody>
      </p:sp>
      <p:cxnSp>
        <p:nvCxnSpPr>
          <p:cNvPr id="7" name="Straight Connector 6"/>
          <p:cNvCxnSpPr/>
          <p:nvPr/>
        </p:nvCxnSpPr>
        <p:spPr>
          <a:xfrm rot="5400000">
            <a:off x="6020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943600" y="762000"/>
            <a:ext cx="685800" cy="276999"/>
          </a:xfrm>
          <a:prstGeom prst="rect">
            <a:avLst/>
          </a:prstGeom>
          <a:noFill/>
        </p:spPr>
        <p:txBody>
          <a:bodyPr wrap="square" rtlCol="0">
            <a:spAutoFit/>
          </a:bodyPr>
          <a:lstStyle/>
          <a:p>
            <a:r>
              <a:rPr lang="en-US" sz="1200" dirty="0" smtClean="0"/>
              <a:t>1861</a:t>
            </a:r>
            <a:endParaRPr lang="en-US" sz="1200" dirty="0"/>
          </a:p>
        </p:txBody>
      </p:sp>
      <p:cxnSp>
        <p:nvCxnSpPr>
          <p:cNvPr id="9" name="Straight Connector 8"/>
          <p:cNvCxnSpPr/>
          <p:nvPr/>
        </p:nvCxnSpPr>
        <p:spPr>
          <a:xfrm rot="5400000">
            <a:off x="19819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60205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133600" y="457200"/>
            <a:ext cx="403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038600" y="228600"/>
            <a:ext cx="457200" cy="276999"/>
          </a:xfrm>
          <a:prstGeom prst="rect">
            <a:avLst/>
          </a:prstGeom>
          <a:noFill/>
        </p:spPr>
        <p:txBody>
          <a:bodyPr wrap="square" rtlCol="0">
            <a:spAutoFit/>
          </a:bodyPr>
          <a:lstStyle/>
          <a:p>
            <a:r>
              <a:rPr lang="en-US" sz="1200" dirty="0" smtClean="0"/>
              <a:t>63</a:t>
            </a:r>
            <a:endParaRPr lang="en-US" sz="1200" dirty="0"/>
          </a:p>
        </p:txBody>
      </p:sp>
      <p:sp>
        <p:nvSpPr>
          <p:cNvPr id="13" name="TextBox 12"/>
          <p:cNvSpPr txBox="1"/>
          <p:nvPr/>
        </p:nvSpPr>
        <p:spPr>
          <a:xfrm>
            <a:off x="1905000" y="1371600"/>
            <a:ext cx="609600" cy="276999"/>
          </a:xfrm>
          <a:prstGeom prst="rect">
            <a:avLst/>
          </a:prstGeom>
          <a:noFill/>
        </p:spPr>
        <p:txBody>
          <a:bodyPr wrap="square" rtlCol="0">
            <a:spAutoFit/>
          </a:bodyPr>
          <a:lstStyle/>
          <a:p>
            <a:r>
              <a:rPr lang="en-US" sz="1200" dirty="0" smtClean="0">
                <a:solidFill>
                  <a:srgbClr val="FF0000"/>
                </a:solidFill>
              </a:rPr>
              <a:t>Miller</a:t>
            </a:r>
            <a:endParaRPr lang="en-US" sz="1200" dirty="0">
              <a:solidFill>
                <a:srgbClr val="FF0000"/>
              </a:solidFill>
            </a:endParaRPr>
          </a:p>
        </p:txBody>
      </p:sp>
      <p:cxnSp>
        <p:nvCxnSpPr>
          <p:cNvPr id="14" name="Straight Connector 13"/>
          <p:cNvCxnSpPr/>
          <p:nvPr/>
        </p:nvCxnSpPr>
        <p:spPr>
          <a:xfrm rot="5400000">
            <a:off x="2972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895600" y="762000"/>
            <a:ext cx="838200" cy="276999"/>
          </a:xfrm>
          <a:prstGeom prst="rect">
            <a:avLst/>
          </a:prstGeom>
          <a:noFill/>
        </p:spPr>
        <p:txBody>
          <a:bodyPr wrap="square" rtlCol="0">
            <a:spAutoFit/>
          </a:bodyPr>
          <a:lstStyle/>
          <a:p>
            <a:r>
              <a:rPr lang="en-US" sz="1200" dirty="0" smtClean="0"/>
              <a:t>1844</a:t>
            </a:r>
            <a:endParaRPr lang="en-US" sz="1200" dirty="0"/>
          </a:p>
        </p:txBody>
      </p:sp>
      <p:cxnSp>
        <p:nvCxnSpPr>
          <p:cNvPr id="16" name="Straight Connector 15"/>
          <p:cNvCxnSpPr/>
          <p:nvPr/>
        </p:nvCxnSpPr>
        <p:spPr>
          <a:xfrm rot="5400000">
            <a:off x="51823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105400" y="762000"/>
            <a:ext cx="685800" cy="276999"/>
          </a:xfrm>
          <a:prstGeom prst="rect">
            <a:avLst/>
          </a:prstGeom>
          <a:noFill/>
        </p:spPr>
        <p:txBody>
          <a:bodyPr wrap="square" rtlCol="0">
            <a:spAutoFit/>
          </a:bodyPr>
          <a:lstStyle/>
          <a:p>
            <a:r>
              <a:rPr lang="en-US" sz="1200" dirty="0" smtClean="0"/>
              <a:t>1858</a:t>
            </a:r>
            <a:endParaRPr lang="en-US" sz="1200" dirty="0"/>
          </a:p>
        </p:txBody>
      </p:sp>
      <p:sp>
        <p:nvSpPr>
          <p:cNvPr id="18" name="TextBox 17"/>
          <p:cNvSpPr txBox="1"/>
          <p:nvPr/>
        </p:nvSpPr>
        <p:spPr>
          <a:xfrm>
            <a:off x="5029200" y="1447800"/>
            <a:ext cx="685800" cy="276999"/>
          </a:xfrm>
          <a:prstGeom prst="rect">
            <a:avLst/>
          </a:prstGeom>
          <a:noFill/>
        </p:spPr>
        <p:txBody>
          <a:bodyPr wrap="square" rtlCol="0">
            <a:spAutoFit/>
          </a:bodyPr>
          <a:lstStyle/>
          <a:p>
            <a:r>
              <a:rPr lang="en-US" sz="1200" dirty="0" smtClean="0">
                <a:solidFill>
                  <a:srgbClr val="FF0000"/>
                </a:solidFill>
              </a:rPr>
              <a:t>Sp Gifts</a:t>
            </a:r>
            <a:endParaRPr lang="en-US" sz="1200" dirty="0">
              <a:solidFill>
                <a:srgbClr val="FF0000"/>
              </a:solidFill>
            </a:endParaRPr>
          </a:p>
        </p:txBody>
      </p:sp>
      <p:cxnSp>
        <p:nvCxnSpPr>
          <p:cNvPr id="19" name="Straight Connector 18"/>
          <p:cNvCxnSpPr/>
          <p:nvPr/>
        </p:nvCxnSpPr>
        <p:spPr>
          <a:xfrm rot="5400000">
            <a:off x="4267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191000" y="762000"/>
            <a:ext cx="685800" cy="276999"/>
          </a:xfrm>
          <a:prstGeom prst="rect">
            <a:avLst/>
          </a:prstGeom>
          <a:noFill/>
        </p:spPr>
        <p:txBody>
          <a:bodyPr wrap="square" rtlCol="0">
            <a:spAutoFit/>
          </a:bodyPr>
          <a:lstStyle/>
          <a:p>
            <a:r>
              <a:rPr lang="en-US" sz="1200" dirty="0" smtClean="0"/>
              <a:t>1850</a:t>
            </a:r>
            <a:endParaRPr lang="en-US" sz="1200" dirty="0"/>
          </a:p>
        </p:txBody>
      </p:sp>
      <p:cxnSp>
        <p:nvCxnSpPr>
          <p:cNvPr id="21" name="Straight Connector 20"/>
          <p:cNvCxnSpPr/>
          <p:nvPr/>
        </p:nvCxnSpPr>
        <p:spPr>
          <a:xfrm>
            <a:off x="2133600" y="2514600"/>
            <a:ext cx="4953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19819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828800" y="1905000"/>
            <a:ext cx="685800" cy="276999"/>
          </a:xfrm>
          <a:prstGeom prst="rect">
            <a:avLst/>
          </a:prstGeom>
          <a:noFill/>
        </p:spPr>
        <p:txBody>
          <a:bodyPr wrap="square" rtlCol="0">
            <a:spAutoFit/>
          </a:bodyPr>
          <a:lstStyle/>
          <a:p>
            <a:r>
              <a:rPr lang="en-US" sz="1200" dirty="0" smtClean="0"/>
              <a:t>1989</a:t>
            </a:r>
            <a:endParaRPr lang="en-US" sz="1200" dirty="0"/>
          </a:p>
        </p:txBody>
      </p:sp>
      <p:cxnSp>
        <p:nvCxnSpPr>
          <p:cNvPr id="24" name="Straight Connector 23"/>
          <p:cNvCxnSpPr/>
          <p:nvPr/>
        </p:nvCxnSpPr>
        <p:spPr>
          <a:xfrm rot="5400000">
            <a:off x="60205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5943600" y="1905000"/>
            <a:ext cx="609600" cy="276999"/>
          </a:xfrm>
          <a:prstGeom prst="rect">
            <a:avLst/>
          </a:prstGeom>
          <a:noFill/>
        </p:spPr>
        <p:txBody>
          <a:bodyPr wrap="square" rtlCol="0">
            <a:spAutoFit/>
          </a:bodyPr>
          <a:lstStyle/>
          <a:p>
            <a:r>
              <a:rPr lang="en-US" sz="1200" dirty="0" smtClean="0"/>
              <a:t>COP</a:t>
            </a:r>
            <a:endParaRPr lang="en-US" sz="1200" dirty="0"/>
          </a:p>
        </p:txBody>
      </p:sp>
      <p:cxnSp>
        <p:nvCxnSpPr>
          <p:cNvPr id="26" name="Straight Connector 25"/>
          <p:cNvCxnSpPr/>
          <p:nvPr/>
        </p:nvCxnSpPr>
        <p:spPr>
          <a:xfrm rot="16200000" flipV="1">
            <a:off x="5296297" y="2399903"/>
            <a:ext cx="228600" cy="794"/>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257800" y="1981200"/>
            <a:ext cx="533400" cy="276999"/>
          </a:xfrm>
          <a:prstGeom prst="rect">
            <a:avLst/>
          </a:prstGeom>
          <a:noFill/>
        </p:spPr>
        <p:txBody>
          <a:bodyPr wrap="square" rtlCol="0">
            <a:spAutoFit/>
          </a:bodyPr>
          <a:lstStyle/>
          <a:p>
            <a:r>
              <a:rPr lang="en-US" sz="1200" dirty="0" smtClean="0"/>
              <a:t>LC</a:t>
            </a:r>
            <a:endParaRPr lang="en-US" sz="1200" dirty="0"/>
          </a:p>
        </p:txBody>
      </p:sp>
      <p:cxnSp>
        <p:nvCxnSpPr>
          <p:cNvPr id="28" name="Straight Connector 27"/>
          <p:cNvCxnSpPr/>
          <p:nvPr/>
        </p:nvCxnSpPr>
        <p:spPr>
          <a:xfrm rot="5400000">
            <a:off x="42679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4267200" y="1905000"/>
            <a:ext cx="457200" cy="276999"/>
          </a:xfrm>
          <a:prstGeom prst="rect">
            <a:avLst/>
          </a:prstGeom>
          <a:noFill/>
        </p:spPr>
        <p:txBody>
          <a:bodyPr wrap="square" rtlCol="0">
            <a:spAutoFit/>
          </a:bodyPr>
          <a:lstStyle/>
          <a:p>
            <a:r>
              <a:rPr lang="en-US" sz="1200" dirty="0" smtClean="0"/>
              <a:t>SL</a:t>
            </a:r>
            <a:endParaRPr lang="en-US" sz="1200" dirty="0"/>
          </a:p>
        </p:txBody>
      </p:sp>
      <p:cxnSp>
        <p:nvCxnSpPr>
          <p:cNvPr id="30" name="Straight Connector 29"/>
          <p:cNvCxnSpPr/>
          <p:nvPr/>
        </p:nvCxnSpPr>
        <p:spPr>
          <a:xfrm rot="5400000" flipH="1" flipV="1">
            <a:off x="7010400" y="2514600"/>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68587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705600" y="1752600"/>
            <a:ext cx="685800" cy="461665"/>
          </a:xfrm>
          <a:prstGeom prst="rect">
            <a:avLst/>
          </a:prstGeom>
          <a:noFill/>
        </p:spPr>
        <p:txBody>
          <a:bodyPr wrap="square" rtlCol="0">
            <a:spAutoFit/>
          </a:bodyPr>
          <a:lstStyle/>
          <a:p>
            <a:r>
              <a:rPr lang="en-US" sz="1200" dirty="0" smtClean="0"/>
              <a:t>2</a:t>
            </a:r>
            <a:r>
              <a:rPr lang="en-US" sz="1200" baseline="30000" dirty="0" smtClean="0"/>
              <a:t>nd</a:t>
            </a:r>
            <a:r>
              <a:rPr lang="en-US" sz="1200" dirty="0" smtClean="0"/>
              <a:t> Advent</a:t>
            </a:r>
            <a:endParaRPr lang="en-US" sz="1200" dirty="0"/>
          </a:p>
        </p:txBody>
      </p:sp>
      <p:cxnSp>
        <p:nvCxnSpPr>
          <p:cNvPr id="33" name="Straight Connector 32"/>
          <p:cNvCxnSpPr/>
          <p:nvPr/>
        </p:nvCxnSpPr>
        <p:spPr>
          <a:xfrm rot="5400000">
            <a:off x="19819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rot="19001294">
            <a:off x="-10976" y="683864"/>
            <a:ext cx="1398341" cy="276999"/>
          </a:xfrm>
          <a:prstGeom prst="rect">
            <a:avLst/>
          </a:prstGeom>
          <a:noFill/>
        </p:spPr>
        <p:txBody>
          <a:bodyPr wrap="square" rtlCol="0">
            <a:spAutoFit/>
          </a:bodyPr>
          <a:lstStyle/>
          <a:p>
            <a:r>
              <a:rPr lang="en-US" sz="1200" dirty="0" smtClean="0"/>
              <a:t>Spiritual Gifts Vol. 1</a:t>
            </a:r>
            <a:endParaRPr lang="en-US" sz="1200" dirty="0"/>
          </a:p>
        </p:txBody>
      </p:sp>
      <p:sp>
        <p:nvSpPr>
          <p:cNvPr id="35" name="TextBox 34"/>
          <p:cNvSpPr txBox="1"/>
          <p:nvPr/>
        </p:nvSpPr>
        <p:spPr>
          <a:xfrm>
            <a:off x="0" y="3048000"/>
            <a:ext cx="1524000" cy="276999"/>
          </a:xfrm>
          <a:prstGeom prst="rect">
            <a:avLst/>
          </a:prstGeom>
          <a:noFill/>
        </p:spPr>
        <p:txBody>
          <a:bodyPr wrap="square" rtlCol="0">
            <a:spAutoFit/>
          </a:bodyPr>
          <a:lstStyle/>
          <a:p>
            <a:r>
              <a:rPr lang="en-US" sz="1200" dirty="0" smtClean="0">
                <a:solidFill>
                  <a:srgbClr val="FF0000"/>
                </a:solidFill>
              </a:rPr>
              <a:t>&gt;</a:t>
            </a:r>
            <a:r>
              <a:rPr lang="en-US" sz="1200" dirty="0" smtClean="0"/>
              <a:t> A firm Platform</a:t>
            </a:r>
            <a:endParaRPr lang="en-US" sz="1200" dirty="0"/>
          </a:p>
        </p:txBody>
      </p:sp>
      <p:sp>
        <p:nvSpPr>
          <p:cNvPr id="36" name="TextBox 35"/>
          <p:cNvSpPr txBox="1"/>
          <p:nvPr/>
        </p:nvSpPr>
        <p:spPr>
          <a:xfrm>
            <a:off x="0" y="16764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Advent</a:t>
            </a:r>
            <a:endParaRPr lang="en-US" sz="1200" dirty="0"/>
          </a:p>
        </p:txBody>
      </p:sp>
      <p:sp>
        <p:nvSpPr>
          <p:cNvPr id="37" name="TextBox 36"/>
          <p:cNvSpPr txBox="1"/>
          <p:nvPr/>
        </p:nvSpPr>
        <p:spPr>
          <a:xfrm>
            <a:off x="0" y="1905000"/>
            <a:ext cx="1371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My of In.</a:t>
            </a:r>
            <a:endParaRPr lang="en-US" sz="1200" dirty="0"/>
          </a:p>
        </p:txBody>
      </p:sp>
      <p:sp>
        <p:nvSpPr>
          <p:cNvPr id="38" name="TextBox 37"/>
          <p:cNvSpPr txBox="1"/>
          <p:nvPr/>
        </p:nvSpPr>
        <p:spPr>
          <a:xfrm>
            <a:off x="0" y="23622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William Miller</a:t>
            </a:r>
            <a:endParaRPr lang="en-US" sz="1200" dirty="0"/>
          </a:p>
        </p:txBody>
      </p:sp>
      <p:cxnSp>
        <p:nvCxnSpPr>
          <p:cNvPr id="39" name="Straight Arrow Connector 38"/>
          <p:cNvCxnSpPr/>
          <p:nvPr/>
        </p:nvCxnSpPr>
        <p:spPr>
          <a:xfrm rot="10800000">
            <a:off x="1219200" y="25908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0" y="25908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AM</a:t>
            </a:r>
            <a:endParaRPr lang="en-US" sz="1200" dirty="0"/>
          </a:p>
        </p:txBody>
      </p:sp>
      <p:sp>
        <p:nvSpPr>
          <p:cNvPr id="41" name="TextBox 40"/>
          <p:cNvSpPr txBox="1"/>
          <p:nvPr/>
        </p:nvSpPr>
        <p:spPr>
          <a:xfrm>
            <a:off x="0" y="28194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3</a:t>
            </a:r>
            <a:r>
              <a:rPr lang="en-US" sz="1200" baseline="30000" dirty="0" smtClean="0"/>
              <a:t>rd</a:t>
            </a:r>
            <a:r>
              <a:rPr lang="en-US" sz="1200" dirty="0" smtClean="0"/>
              <a:t> AM</a:t>
            </a:r>
            <a:endParaRPr lang="en-US" sz="1200" dirty="0"/>
          </a:p>
        </p:txBody>
      </p:sp>
      <p:sp>
        <p:nvSpPr>
          <p:cNvPr id="42" name="TextBox 41"/>
          <p:cNvSpPr txBox="1"/>
          <p:nvPr/>
        </p:nvSpPr>
        <p:spPr>
          <a:xfrm>
            <a:off x="0" y="2133600"/>
            <a:ext cx="1676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Reformation</a:t>
            </a:r>
            <a:endParaRPr lang="en-US" sz="1200" dirty="0"/>
          </a:p>
        </p:txBody>
      </p:sp>
      <p:sp>
        <p:nvSpPr>
          <p:cNvPr id="43" name="TextBox 42"/>
          <p:cNvSpPr txBox="1"/>
          <p:nvPr/>
        </p:nvSpPr>
        <p:spPr>
          <a:xfrm>
            <a:off x="0" y="3276600"/>
            <a:ext cx="2286000" cy="276999"/>
          </a:xfrm>
          <a:prstGeom prst="rect">
            <a:avLst/>
          </a:prstGeom>
          <a:noFill/>
        </p:spPr>
        <p:txBody>
          <a:bodyPr wrap="square" rtlCol="0">
            <a:spAutoFit/>
          </a:bodyPr>
          <a:lstStyle/>
          <a:p>
            <a:r>
              <a:rPr lang="en-US" sz="1200" dirty="0" smtClean="0">
                <a:solidFill>
                  <a:srgbClr val="FF0000"/>
                </a:solidFill>
              </a:rPr>
              <a:t>&gt; </a:t>
            </a:r>
            <a:r>
              <a:rPr lang="en-US" sz="1200" dirty="0" smtClean="0"/>
              <a:t>Spiritualism &amp; Covetousness</a:t>
            </a:r>
            <a:endParaRPr lang="en-US" sz="1200" dirty="0"/>
          </a:p>
        </p:txBody>
      </p:sp>
      <p:sp>
        <p:nvSpPr>
          <p:cNvPr id="44" name="TextBox 43"/>
          <p:cNvSpPr txBox="1"/>
          <p:nvPr/>
        </p:nvSpPr>
        <p:spPr>
          <a:xfrm>
            <a:off x="0" y="3505200"/>
            <a:ext cx="1295400" cy="276999"/>
          </a:xfrm>
          <a:prstGeom prst="rect">
            <a:avLst/>
          </a:prstGeom>
          <a:noFill/>
        </p:spPr>
        <p:txBody>
          <a:bodyPr wrap="square" rtlCol="0">
            <a:spAutoFit/>
          </a:bodyPr>
          <a:lstStyle/>
          <a:p>
            <a:r>
              <a:rPr lang="en-US" sz="1200" dirty="0" smtClean="0">
                <a:solidFill>
                  <a:srgbClr val="FF0000"/>
                </a:solidFill>
              </a:rPr>
              <a:t>&gt;</a:t>
            </a:r>
            <a:r>
              <a:rPr lang="en-US" sz="1200" dirty="0" smtClean="0"/>
              <a:t> Sins of Babylon</a:t>
            </a:r>
            <a:endParaRPr lang="en-US" sz="1200" dirty="0"/>
          </a:p>
        </p:txBody>
      </p:sp>
      <p:sp>
        <p:nvSpPr>
          <p:cNvPr id="45" name="TextBox 44"/>
          <p:cNvSpPr txBox="1"/>
          <p:nvPr/>
        </p:nvSpPr>
        <p:spPr>
          <a:xfrm>
            <a:off x="0" y="3733800"/>
            <a:ext cx="914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LC</a:t>
            </a:r>
            <a:endParaRPr lang="en-US" sz="1200" dirty="0"/>
          </a:p>
        </p:txBody>
      </p:sp>
      <p:sp>
        <p:nvSpPr>
          <p:cNvPr id="46" name="TextBox 45"/>
          <p:cNvSpPr txBox="1"/>
          <p:nvPr/>
        </p:nvSpPr>
        <p:spPr>
          <a:xfrm>
            <a:off x="0" y="3962400"/>
            <a:ext cx="1752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3</a:t>
            </a:r>
            <a:r>
              <a:rPr lang="en-US" sz="1200" baseline="30000" dirty="0" smtClean="0"/>
              <a:t>rd</a:t>
            </a:r>
            <a:r>
              <a:rPr lang="en-US" sz="1200" dirty="0" smtClean="0"/>
              <a:t> Mess Closed</a:t>
            </a:r>
            <a:endParaRPr lang="en-US" sz="1200" dirty="0"/>
          </a:p>
        </p:txBody>
      </p:sp>
      <p:sp>
        <p:nvSpPr>
          <p:cNvPr id="47" name="TextBox 46"/>
          <p:cNvSpPr txBox="1"/>
          <p:nvPr/>
        </p:nvSpPr>
        <p:spPr>
          <a:xfrm rot="10800000" flipV="1">
            <a:off x="0" y="4191000"/>
            <a:ext cx="1524000" cy="276999"/>
          </a:xfrm>
          <a:prstGeom prst="rect">
            <a:avLst/>
          </a:prstGeom>
          <a:noFill/>
        </p:spPr>
        <p:txBody>
          <a:bodyPr wrap="square" rtlCol="0">
            <a:spAutoFit/>
          </a:bodyPr>
          <a:lstStyle/>
          <a:p>
            <a:r>
              <a:rPr lang="en-US" sz="1200" dirty="0" smtClean="0">
                <a:solidFill>
                  <a:srgbClr val="FF0000"/>
                </a:solidFill>
              </a:rPr>
              <a:t>&gt;</a:t>
            </a:r>
            <a:r>
              <a:rPr lang="en-US" sz="1200" dirty="0" smtClean="0"/>
              <a:t>The Time of Trouble</a:t>
            </a:r>
            <a:endParaRPr lang="en-US" sz="1200" dirty="0"/>
          </a:p>
        </p:txBody>
      </p:sp>
      <p:sp>
        <p:nvSpPr>
          <p:cNvPr id="48" name="TextBox 47"/>
          <p:cNvSpPr txBox="1"/>
          <p:nvPr/>
        </p:nvSpPr>
        <p:spPr>
          <a:xfrm>
            <a:off x="0" y="4419600"/>
            <a:ext cx="2209800" cy="276999"/>
          </a:xfrm>
          <a:prstGeom prst="rect">
            <a:avLst/>
          </a:prstGeom>
          <a:noFill/>
        </p:spPr>
        <p:txBody>
          <a:bodyPr wrap="square" rtlCol="0">
            <a:spAutoFit/>
          </a:bodyPr>
          <a:lstStyle/>
          <a:p>
            <a:r>
              <a:rPr lang="en-US" sz="1200" dirty="0" smtClean="0">
                <a:solidFill>
                  <a:srgbClr val="FF0000"/>
                </a:solidFill>
              </a:rPr>
              <a:t>&gt; </a:t>
            </a:r>
            <a:r>
              <a:rPr lang="en-US" sz="1200" dirty="0" smtClean="0"/>
              <a:t>Deliverance of the Saints</a:t>
            </a:r>
            <a:endParaRPr lang="en-US" sz="1200" dirty="0"/>
          </a:p>
        </p:txBody>
      </p:sp>
      <p:sp>
        <p:nvSpPr>
          <p:cNvPr id="49" name="TextBox 48"/>
          <p:cNvSpPr txBox="1"/>
          <p:nvPr/>
        </p:nvSpPr>
        <p:spPr>
          <a:xfrm>
            <a:off x="1066800" y="3505200"/>
            <a:ext cx="990600" cy="276999"/>
          </a:xfrm>
          <a:prstGeom prst="rect">
            <a:avLst/>
          </a:prstGeom>
          <a:noFill/>
        </p:spPr>
        <p:txBody>
          <a:bodyPr wrap="square" rtlCol="0">
            <a:spAutoFit/>
          </a:bodyPr>
          <a:lstStyle/>
          <a:p>
            <a:r>
              <a:rPr lang="en-US" sz="1200" dirty="0" smtClean="0"/>
              <a:t>--- EW 273</a:t>
            </a:r>
            <a:endParaRPr lang="en-US" sz="1200" dirty="0"/>
          </a:p>
        </p:txBody>
      </p:sp>
      <p:sp>
        <p:nvSpPr>
          <p:cNvPr id="50" name="TextBox 49"/>
          <p:cNvSpPr txBox="1"/>
          <p:nvPr/>
        </p:nvSpPr>
        <p:spPr>
          <a:xfrm>
            <a:off x="5943600" y="1447800"/>
            <a:ext cx="914400" cy="276999"/>
          </a:xfrm>
          <a:prstGeom prst="rect">
            <a:avLst/>
          </a:prstGeom>
          <a:noFill/>
        </p:spPr>
        <p:txBody>
          <a:bodyPr wrap="square" rtlCol="0">
            <a:spAutoFit/>
          </a:bodyPr>
          <a:lstStyle/>
          <a:p>
            <a:r>
              <a:rPr lang="en-US" sz="1200" dirty="0" smtClean="0"/>
              <a:t>judge</a:t>
            </a:r>
            <a:endParaRPr lang="en-US" sz="1200" dirty="0"/>
          </a:p>
        </p:txBody>
      </p:sp>
      <p:sp>
        <p:nvSpPr>
          <p:cNvPr id="51" name="TextBox 50"/>
          <p:cNvSpPr txBox="1"/>
          <p:nvPr/>
        </p:nvSpPr>
        <p:spPr>
          <a:xfrm>
            <a:off x="4038600" y="1371600"/>
            <a:ext cx="990600" cy="461665"/>
          </a:xfrm>
          <a:prstGeom prst="rect">
            <a:avLst/>
          </a:prstGeom>
          <a:noFill/>
        </p:spPr>
        <p:txBody>
          <a:bodyPr wrap="square" rtlCol="0">
            <a:spAutoFit/>
          </a:bodyPr>
          <a:lstStyle/>
          <a:p>
            <a:r>
              <a:rPr lang="en-US" sz="1200" dirty="0" smtClean="0"/>
              <a:t>Fugitive Slave Act</a:t>
            </a:r>
            <a:endParaRPr lang="en-US" sz="1200" dirty="0"/>
          </a:p>
        </p:txBody>
      </p:sp>
      <p:sp>
        <p:nvSpPr>
          <p:cNvPr id="52" name="TextBox 51"/>
          <p:cNvSpPr txBox="1"/>
          <p:nvPr/>
        </p:nvSpPr>
        <p:spPr>
          <a:xfrm>
            <a:off x="5943600" y="152400"/>
            <a:ext cx="533400" cy="276999"/>
          </a:xfrm>
          <a:prstGeom prst="rect">
            <a:avLst/>
          </a:prstGeom>
          <a:noFill/>
        </p:spPr>
        <p:txBody>
          <a:bodyPr wrap="square" rtlCol="0">
            <a:spAutoFit/>
          </a:bodyPr>
          <a:lstStyle/>
          <a:p>
            <a:r>
              <a:rPr lang="en-US" sz="1200" dirty="0" smtClean="0">
                <a:solidFill>
                  <a:srgbClr val="FF0000"/>
                </a:solidFill>
              </a:rPr>
              <a:t>COP</a:t>
            </a:r>
            <a:endParaRPr lang="en-US" sz="1200" dirty="0">
              <a:solidFill>
                <a:srgbClr val="FF0000"/>
              </a:solidFill>
            </a:endParaRPr>
          </a:p>
        </p:txBody>
      </p:sp>
      <p:sp>
        <p:nvSpPr>
          <p:cNvPr id="53" name="TextBox 52"/>
          <p:cNvSpPr txBox="1"/>
          <p:nvPr/>
        </p:nvSpPr>
        <p:spPr>
          <a:xfrm>
            <a:off x="5943600" y="1524000"/>
            <a:ext cx="685800" cy="276999"/>
          </a:xfrm>
          <a:prstGeom prst="rect">
            <a:avLst/>
          </a:prstGeom>
          <a:noFill/>
        </p:spPr>
        <p:txBody>
          <a:bodyPr wrap="square" rtlCol="0">
            <a:spAutoFit/>
          </a:bodyPr>
          <a:lstStyle/>
          <a:p>
            <a:r>
              <a:rPr lang="en-US" sz="1200" dirty="0" smtClean="0">
                <a:solidFill>
                  <a:srgbClr val="FF0000"/>
                </a:solidFill>
              </a:rPr>
              <a:t>--------</a:t>
            </a:r>
            <a:endParaRPr lang="en-US" sz="1200" dirty="0">
              <a:solidFill>
                <a:srgbClr val="FF0000"/>
              </a:solidFill>
            </a:endParaRPr>
          </a:p>
        </p:txBody>
      </p:sp>
      <p:sp>
        <p:nvSpPr>
          <p:cNvPr id="54" name="TextBox 53"/>
          <p:cNvSpPr txBox="1"/>
          <p:nvPr/>
        </p:nvSpPr>
        <p:spPr>
          <a:xfrm>
            <a:off x="6781800" y="0"/>
            <a:ext cx="685800" cy="461665"/>
          </a:xfrm>
          <a:prstGeom prst="rect">
            <a:avLst/>
          </a:prstGeom>
          <a:noFill/>
        </p:spPr>
        <p:txBody>
          <a:bodyPr wrap="square" rtlCol="0">
            <a:spAutoFit/>
          </a:bodyPr>
          <a:lstStyle/>
          <a:p>
            <a:r>
              <a:rPr lang="en-US" sz="1200" dirty="0" smtClean="0">
                <a:solidFill>
                  <a:srgbClr val="FF0000"/>
                </a:solidFill>
              </a:rPr>
              <a:t>2</a:t>
            </a:r>
            <a:r>
              <a:rPr lang="en-US" sz="1200" baseline="30000" dirty="0" smtClean="0">
                <a:solidFill>
                  <a:srgbClr val="FF0000"/>
                </a:solidFill>
              </a:rPr>
              <a:t>nd</a:t>
            </a:r>
            <a:r>
              <a:rPr lang="en-US" sz="1200" dirty="0" smtClean="0">
                <a:solidFill>
                  <a:srgbClr val="FF0000"/>
                </a:solidFill>
              </a:rPr>
              <a:t>  Advent</a:t>
            </a:r>
            <a:endParaRPr lang="en-US" sz="1200" dirty="0">
              <a:solidFill>
                <a:srgbClr val="FF0000"/>
              </a:solidFill>
            </a:endParaRPr>
          </a:p>
        </p:txBody>
      </p:sp>
      <p:sp>
        <p:nvSpPr>
          <p:cNvPr id="55" name="TextBox 54"/>
          <p:cNvSpPr txBox="1"/>
          <p:nvPr/>
        </p:nvSpPr>
        <p:spPr>
          <a:xfrm>
            <a:off x="6400800" y="1066800"/>
            <a:ext cx="457200" cy="276999"/>
          </a:xfrm>
          <a:prstGeom prst="rect">
            <a:avLst/>
          </a:prstGeom>
          <a:noFill/>
        </p:spPr>
        <p:txBody>
          <a:bodyPr wrap="square" rtlCol="0">
            <a:spAutoFit/>
          </a:bodyPr>
          <a:lstStyle/>
          <a:p>
            <a:r>
              <a:rPr lang="en-US" sz="1200" dirty="0" smtClean="0">
                <a:solidFill>
                  <a:srgbClr val="FF0000"/>
                </a:solidFill>
              </a:rPr>
              <a:t>T.T.</a:t>
            </a:r>
            <a:endParaRPr lang="en-US" sz="1200" dirty="0">
              <a:solidFill>
                <a:srgbClr val="FF0000"/>
              </a:solidFill>
            </a:endParaRPr>
          </a:p>
        </p:txBody>
      </p:sp>
      <p:sp>
        <p:nvSpPr>
          <p:cNvPr id="56" name="TextBox 55"/>
          <p:cNvSpPr txBox="1"/>
          <p:nvPr/>
        </p:nvSpPr>
        <p:spPr>
          <a:xfrm>
            <a:off x="2819400" y="457200"/>
            <a:ext cx="762000" cy="276999"/>
          </a:xfrm>
          <a:prstGeom prst="rect">
            <a:avLst/>
          </a:prstGeom>
          <a:noFill/>
        </p:spPr>
        <p:txBody>
          <a:bodyPr wrap="square" rtlCol="0">
            <a:spAutoFit/>
          </a:bodyPr>
          <a:lstStyle/>
          <a:p>
            <a:r>
              <a:rPr lang="en-US" sz="1200" dirty="0" smtClean="0">
                <a:solidFill>
                  <a:srgbClr val="FF0000"/>
                </a:solidFill>
              </a:rPr>
              <a:t>Slavery</a:t>
            </a:r>
            <a:endParaRPr lang="en-US" sz="1200" dirty="0">
              <a:solidFill>
                <a:srgbClr val="FF0000"/>
              </a:solidFill>
            </a:endParaRPr>
          </a:p>
        </p:txBody>
      </p:sp>
      <p:sp>
        <p:nvSpPr>
          <p:cNvPr id="57" name="TextBox 56"/>
          <p:cNvSpPr txBox="1"/>
          <p:nvPr/>
        </p:nvSpPr>
        <p:spPr>
          <a:xfrm rot="19269300">
            <a:off x="1143532" y="519031"/>
            <a:ext cx="780785" cy="276999"/>
          </a:xfrm>
          <a:prstGeom prst="rect">
            <a:avLst/>
          </a:prstGeom>
          <a:noFill/>
        </p:spPr>
        <p:txBody>
          <a:bodyPr wrap="square" rtlCol="0">
            <a:spAutoFit/>
          </a:bodyPr>
          <a:lstStyle/>
          <a:p>
            <a:r>
              <a:rPr lang="en-US" sz="1200" dirty="0" smtClean="0"/>
              <a:t>Failure</a:t>
            </a:r>
            <a:endParaRPr lang="en-US" sz="1200" dirty="0"/>
          </a:p>
        </p:txBody>
      </p:sp>
      <p:cxnSp>
        <p:nvCxnSpPr>
          <p:cNvPr id="58" name="Straight Connector 57"/>
          <p:cNvCxnSpPr/>
          <p:nvPr/>
        </p:nvCxnSpPr>
        <p:spPr>
          <a:xfrm>
            <a:off x="3276600" y="3505200"/>
            <a:ext cx="2209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734594" y="3352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rot="10800000" flipV="1">
            <a:off x="3657600" y="2895600"/>
            <a:ext cx="685800" cy="276999"/>
          </a:xfrm>
          <a:prstGeom prst="rect">
            <a:avLst/>
          </a:prstGeom>
          <a:noFill/>
        </p:spPr>
        <p:txBody>
          <a:bodyPr wrap="square" rtlCol="0">
            <a:spAutoFit/>
          </a:bodyPr>
          <a:lstStyle/>
          <a:p>
            <a:r>
              <a:rPr lang="en-US" sz="1200" dirty="0" smtClean="0"/>
              <a:t>1888</a:t>
            </a:r>
            <a:endParaRPr lang="en-US" sz="1200" dirty="0"/>
          </a:p>
        </p:txBody>
      </p:sp>
      <p:sp>
        <p:nvSpPr>
          <p:cNvPr id="61" name="TextBox 60"/>
          <p:cNvSpPr txBox="1"/>
          <p:nvPr/>
        </p:nvSpPr>
        <p:spPr>
          <a:xfrm>
            <a:off x="1981200" y="228600"/>
            <a:ext cx="6019800" cy="276999"/>
          </a:xfrm>
          <a:prstGeom prst="rect">
            <a:avLst/>
          </a:prstGeom>
          <a:noFill/>
        </p:spPr>
        <p:txBody>
          <a:bodyPr wrap="square" rtlCol="0">
            <a:spAutoFit/>
          </a:bodyPr>
          <a:lstStyle/>
          <a:p>
            <a:endParaRPr lang="en-US" sz="1200" dirty="0"/>
          </a:p>
        </p:txBody>
      </p:sp>
      <p:cxnSp>
        <p:nvCxnSpPr>
          <p:cNvPr id="62" name="Straight Arrow Connector 61"/>
          <p:cNvCxnSpPr/>
          <p:nvPr/>
        </p:nvCxnSpPr>
        <p:spPr>
          <a:xfrm flipV="1">
            <a:off x="914400" y="10668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rot="19493054">
            <a:off x="7494700" y="723345"/>
            <a:ext cx="1355836" cy="523220"/>
          </a:xfrm>
          <a:prstGeom prst="rect">
            <a:avLst/>
          </a:prstGeom>
          <a:noFill/>
        </p:spPr>
        <p:txBody>
          <a:bodyPr wrap="square" rtlCol="0">
            <a:spAutoFit/>
          </a:bodyPr>
          <a:lstStyle/>
          <a:p>
            <a:r>
              <a:rPr lang="en-US" sz="1400" dirty="0" smtClean="0"/>
              <a:t>The Great Controversy</a:t>
            </a:r>
            <a:endParaRPr lang="en-US" sz="1400" dirty="0"/>
          </a:p>
        </p:txBody>
      </p:sp>
      <p:sp>
        <p:nvSpPr>
          <p:cNvPr id="64" name="TextBox 63"/>
          <p:cNvSpPr txBox="1"/>
          <p:nvPr/>
        </p:nvSpPr>
        <p:spPr>
          <a:xfrm>
            <a:off x="7239000" y="2438400"/>
            <a:ext cx="1752600" cy="276999"/>
          </a:xfrm>
          <a:prstGeom prst="rect">
            <a:avLst/>
          </a:prstGeom>
          <a:noFill/>
        </p:spPr>
        <p:txBody>
          <a:bodyPr wrap="square" rtlCol="0">
            <a:spAutoFit/>
          </a:bodyPr>
          <a:lstStyle/>
          <a:p>
            <a:r>
              <a:rPr lang="en-US" sz="1200" dirty="0" smtClean="0">
                <a:solidFill>
                  <a:srgbClr val="FF0000"/>
                </a:solidFill>
              </a:rPr>
              <a:t>&gt; </a:t>
            </a:r>
            <a:r>
              <a:rPr lang="en-US" sz="1200" dirty="0" smtClean="0"/>
              <a:t>An American Reformer</a:t>
            </a:r>
            <a:endParaRPr lang="en-US" sz="1200" dirty="0"/>
          </a:p>
        </p:txBody>
      </p:sp>
      <p:cxnSp>
        <p:nvCxnSpPr>
          <p:cNvPr id="65" name="Straight Arrow Connector 64"/>
          <p:cNvCxnSpPr>
            <a:endCxn id="64" idx="1"/>
          </p:cNvCxnSpPr>
          <p:nvPr/>
        </p:nvCxnSpPr>
        <p:spPr>
          <a:xfrm flipV="1">
            <a:off x="7086600" y="2576900"/>
            <a:ext cx="152400" cy="13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7239000" y="2667000"/>
            <a:ext cx="1752600" cy="277000"/>
          </a:xfrm>
          <a:prstGeom prst="rect">
            <a:avLst/>
          </a:prstGeom>
          <a:noFill/>
        </p:spPr>
        <p:txBody>
          <a:bodyPr wrap="square" rtlCol="0">
            <a:spAutoFit/>
          </a:bodyPr>
          <a:lstStyle/>
          <a:p>
            <a:r>
              <a:rPr lang="en-US" sz="1200" dirty="0" smtClean="0">
                <a:solidFill>
                  <a:srgbClr val="FF0000"/>
                </a:solidFill>
              </a:rPr>
              <a:t>&gt; </a:t>
            </a:r>
            <a:r>
              <a:rPr lang="en-US" sz="1200" dirty="0" smtClean="0"/>
              <a:t>What is the Sanctuary</a:t>
            </a:r>
            <a:endParaRPr lang="en-US" sz="1200" dirty="0"/>
          </a:p>
        </p:txBody>
      </p:sp>
      <p:cxnSp>
        <p:nvCxnSpPr>
          <p:cNvPr id="67" name="Straight Arrow Connector 66"/>
          <p:cNvCxnSpPr/>
          <p:nvPr/>
        </p:nvCxnSpPr>
        <p:spPr>
          <a:xfrm rot="5400000">
            <a:off x="1371600" y="27432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5400000">
            <a:off x="6934200" y="27432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7162800" y="1676400"/>
            <a:ext cx="19812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a:t>
            </a:r>
            <a:r>
              <a:rPr lang="en-US" sz="1200" dirty="0" err="1" smtClean="0"/>
              <a:t>Dest</a:t>
            </a:r>
            <a:r>
              <a:rPr lang="en-US" sz="1200" dirty="0" smtClean="0"/>
              <a:t>. Of Jerusalem</a:t>
            </a:r>
            <a:endParaRPr lang="en-US" sz="1200" dirty="0"/>
          </a:p>
        </p:txBody>
      </p:sp>
      <p:sp>
        <p:nvSpPr>
          <p:cNvPr id="70" name="TextBox 69"/>
          <p:cNvSpPr txBox="1"/>
          <p:nvPr/>
        </p:nvSpPr>
        <p:spPr>
          <a:xfrm rot="20224061">
            <a:off x="1316243" y="2819354"/>
            <a:ext cx="838200" cy="276999"/>
          </a:xfrm>
          <a:prstGeom prst="rect">
            <a:avLst/>
          </a:prstGeom>
          <a:noFill/>
        </p:spPr>
        <p:txBody>
          <a:bodyPr wrap="square" rtlCol="0">
            <a:spAutoFit/>
          </a:bodyPr>
          <a:lstStyle/>
          <a:p>
            <a:r>
              <a:rPr lang="en-US" sz="1200" dirty="0" smtClean="0"/>
              <a:t>Sanctuary</a:t>
            </a:r>
            <a:endParaRPr lang="en-US" sz="1200" dirty="0"/>
          </a:p>
        </p:txBody>
      </p:sp>
      <p:cxnSp>
        <p:nvCxnSpPr>
          <p:cNvPr id="71" name="Straight Arrow Connector 70"/>
          <p:cNvCxnSpPr>
            <a:endCxn id="70" idx="1"/>
          </p:cNvCxnSpPr>
          <p:nvPr/>
        </p:nvCxnSpPr>
        <p:spPr>
          <a:xfrm flipV="1">
            <a:off x="1143000" y="3121154"/>
            <a:ext cx="206366" cy="792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7239000" y="2895600"/>
            <a:ext cx="1295400" cy="276999"/>
          </a:xfrm>
          <a:prstGeom prst="rect">
            <a:avLst/>
          </a:prstGeom>
          <a:noFill/>
        </p:spPr>
        <p:txBody>
          <a:bodyPr wrap="square" rtlCol="0">
            <a:spAutoFit/>
          </a:bodyPr>
          <a:lstStyle/>
          <a:p>
            <a:r>
              <a:rPr lang="en-US" sz="1200" dirty="0" smtClean="0">
                <a:solidFill>
                  <a:srgbClr val="FF0000"/>
                </a:solidFill>
              </a:rPr>
              <a:t>&gt; </a:t>
            </a:r>
            <a:r>
              <a:rPr lang="en-US" sz="1200" dirty="0" smtClean="0"/>
              <a:t>Snares of Satan</a:t>
            </a:r>
            <a:endParaRPr lang="en-US" sz="1200" dirty="0"/>
          </a:p>
        </p:txBody>
      </p:sp>
      <p:sp>
        <p:nvSpPr>
          <p:cNvPr id="73" name="TextBox 72"/>
          <p:cNvSpPr txBox="1"/>
          <p:nvPr/>
        </p:nvSpPr>
        <p:spPr>
          <a:xfrm>
            <a:off x="7467600" y="2971800"/>
            <a:ext cx="1676400" cy="381000"/>
          </a:xfrm>
          <a:prstGeom prst="rect">
            <a:avLst/>
          </a:prstGeom>
          <a:noFill/>
        </p:spPr>
        <p:txBody>
          <a:bodyPr wrap="square" rtlCol="0">
            <a:spAutoFit/>
          </a:bodyPr>
          <a:lstStyle/>
          <a:p>
            <a:r>
              <a:rPr lang="en-US" sz="1000" dirty="0" smtClean="0"/>
              <a:t>( Can our Dead Speak to Us</a:t>
            </a:r>
            <a:r>
              <a:rPr lang="en-US" dirty="0" smtClean="0"/>
              <a:t>)</a:t>
            </a:r>
            <a:endParaRPr lang="en-US" dirty="0"/>
          </a:p>
        </p:txBody>
      </p:sp>
      <p:sp>
        <p:nvSpPr>
          <p:cNvPr id="74" name="TextBox 73"/>
          <p:cNvSpPr txBox="1"/>
          <p:nvPr/>
        </p:nvSpPr>
        <p:spPr>
          <a:xfrm>
            <a:off x="7162800" y="3276600"/>
            <a:ext cx="1828800" cy="276999"/>
          </a:xfrm>
          <a:prstGeom prst="rect">
            <a:avLst/>
          </a:prstGeom>
          <a:noFill/>
        </p:spPr>
        <p:txBody>
          <a:bodyPr wrap="square" rtlCol="0">
            <a:spAutoFit/>
          </a:bodyPr>
          <a:lstStyle/>
          <a:p>
            <a:r>
              <a:rPr lang="en-US" sz="1200" dirty="0" smtClean="0">
                <a:solidFill>
                  <a:srgbClr val="FF0000"/>
                </a:solidFill>
              </a:rPr>
              <a:t>&gt;</a:t>
            </a:r>
            <a:r>
              <a:rPr lang="en-US" sz="1200" dirty="0" smtClean="0"/>
              <a:t> Lib. of Con. Threatened</a:t>
            </a:r>
            <a:endParaRPr lang="en-US" sz="1200" dirty="0"/>
          </a:p>
        </p:txBody>
      </p:sp>
      <p:sp>
        <p:nvSpPr>
          <p:cNvPr id="75" name="TextBox 74"/>
          <p:cNvSpPr txBox="1"/>
          <p:nvPr/>
        </p:nvSpPr>
        <p:spPr>
          <a:xfrm>
            <a:off x="7239000" y="3505200"/>
            <a:ext cx="1905000" cy="276999"/>
          </a:xfrm>
          <a:prstGeom prst="rect">
            <a:avLst/>
          </a:prstGeom>
          <a:noFill/>
        </p:spPr>
        <p:txBody>
          <a:bodyPr wrap="square" rtlCol="0">
            <a:spAutoFit/>
          </a:bodyPr>
          <a:lstStyle/>
          <a:p>
            <a:r>
              <a:rPr lang="en-US" sz="1200" dirty="0" smtClean="0"/>
              <a:t> The Impending Conflict</a:t>
            </a:r>
            <a:endParaRPr lang="en-US" sz="1200" dirty="0"/>
          </a:p>
        </p:txBody>
      </p:sp>
      <p:sp>
        <p:nvSpPr>
          <p:cNvPr id="76" name="TextBox 75"/>
          <p:cNvSpPr txBox="1"/>
          <p:nvPr/>
        </p:nvSpPr>
        <p:spPr>
          <a:xfrm>
            <a:off x="7239000" y="3733800"/>
            <a:ext cx="1676400" cy="276999"/>
          </a:xfrm>
          <a:prstGeom prst="rect">
            <a:avLst/>
          </a:prstGeom>
          <a:noFill/>
        </p:spPr>
        <p:txBody>
          <a:bodyPr wrap="square" rtlCol="0">
            <a:spAutoFit/>
          </a:bodyPr>
          <a:lstStyle/>
          <a:p>
            <a:r>
              <a:rPr lang="en-US" sz="1200" dirty="0" smtClean="0"/>
              <a:t>Scriptures a Safeguard</a:t>
            </a:r>
            <a:endParaRPr lang="en-US" sz="1200" dirty="0"/>
          </a:p>
        </p:txBody>
      </p:sp>
      <p:sp>
        <p:nvSpPr>
          <p:cNvPr id="77" name="TextBox 76"/>
          <p:cNvSpPr txBox="1"/>
          <p:nvPr/>
        </p:nvSpPr>
        <p:spPr>
          <a:xfrm>
            <a:off x="7239000" y="3886200"/>
            <a:ext cx="1447800" cy="276999"/>
          </a:xfrm>
          <a:prstGeom prst="rect">
            <a:avLst/>
          </a:prstGeom>
          <a:noFill/>
        </p:spPr>
        <p:txBody>
          <a:bodyPr wrap="square" rtlCol="0">
            <a:spAutoFit/>
          </a:bodyPr>
          <a:lstStyle/>
          <a:p>
            <a:r>
              <a:rPr lang="en-US" sz="1200" dirty="0" smtClean="0"/>
              <a:t>The Final Warning</a:t>
            </a:r>
            <a:endParaRPr lang="en-US" sz="1200" dirty="0"/>
          </a:p>
        </p:txBody>
      </p:sp>
      <p:sp>
        <p:nvSpPr>
          <p:cNvPr id="78" name="TextBox 77"/>
          <p:cNvSpPr txBox="1"/>
          <p:nvPr/>
        </p:nvSpPr>
        <p:spPr>
          <a:xfrm>
            <a:off x="7239000" y="4114800"/>
            <a:ext cx="1371600" cy="276999"/>
          </a:xfrm>
          <a:prstGeom prst="rect">
            <a:avLst/>
          </a:prstGeom>
          <a:noFill/>
        </p:spPr>
        <p:txBody>
          <a:bodyPr wrap="square" rtlCol="0">
            <a:spAutoFit/>
          </a:bodyPr>
          <a:lstStyle/>
          <a:p>
            <a:r>
              <a:rPr lang="en-US" sz="1200" dirty="0" smtClean="0">
                <a:solidFill>
                  <a:srgbClr val="FF0000"/>
                </a:solidFill>
              </a:rPr>
              <a:t>&gt;</a:t>
            </a:r>
            <a:r>
              <a:rPr lang="en-US" sz="1200" dirty="0" smtClean="0"/>
              <a:t>Time of Trouble</a:t>
            </a:r>
            <a:endParaRPr lang="en-US" sz="1200" dirty="0"/>
          </a:p>
        </p:txBody>
      </p:sp>
      <p:sp>
        <p:nvSpPr>
          <p:cNvPr id="79" name="TextBox 78"/>
          <p:cNvSpPr txBox="1"/>
          <p:nvPr/>
        </p:nvSpPr>
        <p:spPr>
          <a:xfrm>
            <a:off x="7239000" y="4343400"/>
            <a:ext cx="1905000" cy="276999"/>
          </a:xfrm>
          <a:prstGeom prst="rect">
            <a:avLst/>
          </a:prstGeom>
          <a:noFill/>
        </p:spPr>
        <p:txBody>
          <a:bodyPr wrap="square" rtlCol="0">
            <a:spAutoFit/>
          </a:bodyPr>
          <a:lstStyle/>
          <a:p>
            <a:r>
              <a:rPr lang="en-US" sz="1200" dirty="0" smtClean="0">
                <a:solidFill>
                  <a:srgbClr val="FF0000"/>
                </a:solidFill>
              </a:rPr>
              <a:t>&gt;</a:t>
            </a:r>
            <a:r>
              <a:rPr lang="en-US" sz="1200" dirty="0" smtClean="0"/>
              <a:t> Gods people Delivered</a:t>
            </a:r>
            <a:endParaRPr lang="en-US" sz="1200" dirty="0"/>
          </a:p>
        </p:txBody>
      </p:sp>
      <p:sp>
        <p:nvSpPr>
          <p:cNvPr id="81" name="TextBox 80"/>
          <p:cNvSpPr txBox="1"/>
          <p:nvPr/>
        </p:nvSpPr>
        <p:spPr>
          <a:xfrm rot="19118416">
            <a:off x="2444389" y="3087638"/>
            <a:ext cx="685800" cy="276999"/>
          </a:xfrm>
          <a:prstGeom prst="rect">
            <a:avLst/>
          </a:prstGeom>
          <a:noFill/>
        </p:spPr>
        <p:txBody>
          <a:bodyPr wrap="square" rtlCol="0">
            <a:spAutoFit/>
          </a:bodyPr>
          <a:lstStyle/>
          <a:p>
            <a:r>
              <a:rPr lang="en-US" sz="1200" dirty="0" smtClean="0"/>
              <a:t>Failure</a:t>
            </a:r>
            <a:endParaRPr lang="en-US" sz="1200" dirty="0"/>
          </a:p>
        </p:txBody>
      </p:sp>
      <p:sp>
        <p:nvSpPr>
          <p:cNvPr id="83" name="TextBox 82"/>
          <p:cNvSpPr txBox="1"/>
          <p:nvPr/>
        </p:nvSpPr>
        <p:spPr>
          <a:xfrm>
            <a:off x="2133600" y="3657600"/>
            <a:ext cx="4876800" cy="1323439"/>
          </a:xfrm>
          <a:prstGeom prst="rect">
            <a:avLst/>
          </a:prstGeom>
          <a:noFill/>
        </p:spPr>
        <p:txBody>
          <a:bodyPr wrap="square" rtlCol="0">
            <a:spAutoFit/>
          </a:bodyPr>
          <a:lstStyle/>
          <a:p>
            <a:r>
              <a:rPr lang="en-US" sz="2000" dirty="0" smtClean="0"/>
              <a:t>Two different books laying out the end of the world and what that is meant to look like. Question; Which one do you want to apply to in 2019?</a:t>
            </a:r>
            <a:endParaRPr lang="en-US" sz="2000" dirty="0"/>
          </a:p>
        </p:txBody>
      </p:sp>
      <p:sp>
        <p:nvSpPr>
          <p:cNvPr id="84" name="TextBox 83"/>
          <p:cNvSpPr txBox="1"/>
          <p:nvPr/>
        </p:nvSpPr>
        <p:spPr>
          <a:xfrm>
            <a:off x="533400" y="4953000"/>
            <a:ext cx="8382000" cy="1631216"/>
          </a:xfrm>
          <a:prstGeom prst="rect">
            <a:avLst/>
          </a:prstGeom>
          <a:noFill/>
        </p:spPr>
        <p:txBody>
          <a:bodyPr wrap="square" rtlCol="0">
            <a:spAutoFit/>
          </a:bodyPr>
          <a:lstStyle/>
          <a:p>
            <a:r>
              <a:rPr lang="en-US" sz="2000" dirty="0" smtClean="0"/>
              <a:t>Spiritual Gifts is all written for a history of failure, The Great Controversy is written for a history of failure. SG is the history of slavery as the sin of America that is going to bring on the judgment of God. The Great Controversy is the history of  a Sunday Law in Congress that was to bring on them the judgment of God. This is failure, this is failure.</a:t>
            </a:r>
            <a:endParaRPr lang="en-US" sz="2000" dirty="0"/>
          </a:p>
        </p:txBody>
      </p:sp>
      <p:sp>
        <p:nvSpPr>
          <p:cNvPr id="85" name="Slide Number Placeholder 84"/>
          <p:cNvSpPr>
            <a:spLocks noGrp="1"/>
          </p:cNvSpPr>
          <p:nvPr>
            <p:ph type="sldNum" sz="quarter" idx="12"/>
          </p:nvPr>
        </p:nvSpPr>
        <p:spPr/>
        <p:txBody>
          <a:bodyPr/>
          <a:lstStyle/>
          <a:p>
            <a:fld id="{DDBFD72D-D30C-4596-AA12-6E874EBB7B16}"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2133600" y="1371600"/>
            <a:ext cx="487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1981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905000" y="762000"/>
            <a:ext cx="685800" cy="276999"/>
          </a:xfrm>
          <a:prstGeom prst="rect">
            <a:avLst/>
          </a:prstGeom>
          <a:noFill/>
        </p:spPr>
        <p:txBody>
          <a:bodyPr wrap="square" rtlCol="0">
            <a:spAutoFit/>
          </a:bodyPr>
          <a:lstStyle/>
          <a:p>
            <a:r>
              <a:rPr lang="en-US" sz="1200" dirty="0" smtClean="0"/>
              <a:t>1798</a:t>
            </a:r>
            <a:endParaRPr lang="en-US" sz="1200" dirty="0"/>
          </a:p>
        </p:txBody>
      </p:sp>
      <p:cxnSp>
        <p:nvCxnSpPr>
          <p:cNvPr id="5" name="Straight Connector 4"/>
          <p:cNvCxnSpPr/>
          <p:nvPr/>
        </p:nvCxnSpPr>
        <p:spPr>
          <a:xfrm rot="5400000">
            <a:off x="68587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781800" y="762000"/>
            <a:ext cx="762000" cy="276999"/>
          </a:xfrm>
          <a:prstGeom prst="rect">
            <a:avLst/>
          </a:prstGeom>
          <a:noFill/>
        </p:spPr>
        <p:txBody>
          <a:bodyPr wrap="square" rtlCol="0">
            <a:spAutoFit/>
          </a:bodyPr>
          <a:lstStyle/>
          <a:p>
            <a:r>
              <a:rPr lang="en-US" sz="1200" dirty="0" smtClean="0"/>
              <a:t>1863</a:t>
            </a:r>
            <a:endParaRPr lang="en-US" sz="1200" dirty="0"/>
          </a:p>
        </p:txBody>
      </p:sp>
      <p:cxnSp>
        <p:nvCxnSpPr>
          <p:cNvPr id="7" name="Straight Connector 6"/>
          <p:cNvCxnSpPr/>
          <p:nvPr/>
        </p:nvCxnSpPr>
        <p:spPr>
          <a:xfrm rot="5400000">
            <a:off x="6020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943600" y="762000"/>
            <a:ext cx="685800" cy="276999"/>
          </a:xfrm>
          <a:prstGeom prst="rect">
            <a:avLst/>
          </a:prstGeom>
          <a:noFill/>
        </p:spPr>
        <p:txBody>
          <a:bodyPr wrap="square" rtlCol="0">
            <a:spAutoFit/>
          </a:bodyPr>
          <a:lstStyle/>
          <a:p>
            <a:r>
              <a:rPr lang="en-US" sz="1200" dirty="0" smtClean="0"/>
              <a:t>1861</a:t>
            </a:r>
            <a:endParaRPr lang="en-US" sz="1200" dirty="0"/>
          </a:p>
        </p:txBody>
      </p:sp>
      <p:cxnSp>
        <p:nvCxnSpPr>
          <p:cNvPr id="9" name="Straight Connector 8"/>
          <p:cNvCxnSpPr/>
          <p:nvPr/>
        </p:nvCxnSpPr>
        <p:spPr>
          <a:xfrm rot="5400000">
            <a:off x="19819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60205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133600" y="457200"/>
            <a:ext cx="403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038600" y="228600"/>
            <a:ext cx="457200" cy="276999"/>
          </a:xfrm>
          <a:prstGeom prst="rect">
            <a:avLst/>
          </a:prstGeom>
          <a:noFill/>
        </p:spPr>
        <p:txBody>
          <a:bodyPr wrap="square" rtlCol="0">
            <a:spAutoFit/>
          </a:bodyPr>
          <a:lstStyle/>
          <a:p>
            <a:r>
              <a:rPr lang="en-US" sz="1200" dirty="0" smtClean="0"/>
              <a:t>63</a:t>
            </a:r>
            <a:endParaRPr lang="en-US" sz="1200" dirty="0"/>
          </a:p>
        </p:txBody>
      </p:sp>
      <p:sp>
        <p:nvSpPr>
          <p:cNvPr id="13" name="TextBox 12"/>
          <p:cNvSpPr txBox="1"/>
          <p:nvPr/>
        </p:nvSpPr>
        <p:spPr>
          <a:xfrm>
            <a:off x="1905000" y="1371600"/>
            <a:ext cx="609600" cy="276999"/>
          </a:xfrm>
          <a:prstGeom prst="rect">
            <a:avLst/>
          </a:prstGeom>
          <a:noFill/>
        </p:spPr>
        <p:txBody>
          <a:bodyPr wrap="square" rtlCol="0">
            <a:spAutoFit/>
          </a:bodyPr>
          <a:lstStyle/>
          <a:p>
            <a:r>
              <a:rPr lang="en-US" sz="1200" dirty="0" smtClean="0">
                <a:solidFill>
                  <a:srgbClr val="FF0000"/>
                </a:solidFill>
              </a:rPr>
              <a:t>Miller</a:t>
            </a:r>
            <a:endParaRPr lang="en-US" sz="1200" dirty="0">
              <a:solidFill>
                <a:srgbClr val="FF0000"/>
              </a:solidFill>
            </a:endParaRPr>
          </a:p>
        </p:txBody>
      </p:sp>
      <p:cxnSp>
        <p:nvCxnSpPr>
          <p:cNvPr id="14" name="Straight Connector 13"/>
          <p:cNvCxnSpPr/>
          <p:nvPr/>
        </p:nvCxnSpPr>
        <p:spPr>
          <a:xfrm rot="5400000">
            <a:off x="2972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895600" y="762000"/>
            <a:ext cx="838200" cy="276999"/>
          </a:xfrm>
          <a:prstGeom prst="rect">
            <a:avLst/>
          </a:prstGeom>
          <a:noFill/>
        </p:spPr>
        <p:txBody>
          <a:bodyPr wrap="square" rtlCol="0">
            <a:spAutoFit/>
          </a:bodyPr>
          <a:lstStyle/>
          <a:p>
            <a:r>
              <a:rPr lang="en-US" sz="1200" dirty="0" smtClean="0"/>
              <a:t>1844</a:t>
            </a:r>
            <a:endParaRPr lang="en-US" sz="1200" dirty="0"/>
          </a:p>
        </p:txBody>
      </p:sp>
      <p:cxnSp>
        <p:nvCxnSpPr>
          <p:cNvPr id="16" name="Straight Connector 15"/>
          <p:cNvCxnSpPr/>
          <p:nvPr/>
        </p:nvCxnSpPr>
        <p:spPr>
          <a:xfrm rot="5400000">
            <a:off x="51823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105400" y="762000"/>
            <a:ext cx="685800" cy="276999"/>
          </a:xfrm>
          <a:prstGeom prst="rect">
            <a:avLst/>
          </a:prstGeom>
          <a:noFill/>
        </p:spPr>
        <p:txBody>
          <a:bodyPr wrap="square" rtlCol="0">
            <a:spAutoFit/>
          </a:bodyPr>
          <a:lstStyle/>
          <a:p>
            <a:r>
              <a:rPr lang="en-US" sz="1200" dirty="0" smtClean="0"/>
              <a:t>1858</a:t>
            </a:r>
            <a:endParaRPr lang="en-US" sz="1200" dirty="0"/>
          </a:p>
        </p:txBody>
      </p:sp>
      <p:sp>
        <p:nvSpPr>
          <p:cNvPr id="18" name="TextBox 17"/>
          <p:cNvSpPr txBox="1"/>
          <p:nvPr/>
        </p:nvSpPr>
        <p:spPr>
          <a:xfrm>
            <a:off x="5029200" y="1447800"/>
            <a:ext cx="685800" cy="276999"/>
          </a:xfrm>
          <a:prstGeom prst="rect">
            <a:avLst/>
          </a:prstGeom>
          <a:noFill/>
        </p:spPr>
        <p:txBody>
          <a:bodyPr wrap="square" rtlCol="0">
            <a:spAutoFit/>
          </a:bodyPr>
          <a:lstStyle/>
          <a:p>
            <a:r>
              <a:rPr lang="en-US" sz="1200" dirty="0" smtClean="0">
                <a:solidFill>
                  <a:srgbClr val="FF0000"/>
                </a:solidFill>
              </a:rPr>
              <a:t>Sp Gifts</a:t>
            </a:r>
            <a:endParaRPr lang="en-US" sz="1200" dirty="0">
              <a:solidFill>
                <a:srgbClr val="FF0000"/>
              </a:solidFill>
            </a:endParaRPr>
          </a:p>
        </p:txBody>
      </p:sp>
      <p:cxnSp>
        <p:nvCxnSpPr>
          <p:cNvPr id="19" name="Straight Connector 18"/>
          <p:cNvCxnSpPr/>
          <p:nvPr/>
        </p:nvCxnSpPr>
        <p:spPr>
          <a:xfrm rot="5400000">
            <a:off x="4267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191000" y="762000"/>
            <a:ext cx="685800" cy="276999"/>
          </a:xfrm>
          <a:prstGeom prst="rect">
            <a:avLst/>
          </a:prstGeom>
          <a:noFill/>
        </p:spPr>
        <p:txBody>
          <a:bodyPr wrap="square" rtlCol="0">
            <a:spAutoFit/>
          </a:bodyPr>
          <a:lstStyle/>
          <a:p>
            <a:r>
              <a:rPr lang="en-US" sz="1200" dirty="0" smtClean="0"/>
              <a:t>1850</a:t>
            </a:r>
            <a:endParaRPr lang="en-US" sz="1200" dirty="0"/>
          </a:p>
        </p:txBody>
      </p:sp>
      <p:cxnSp>
        <p:nvCxnSpPr>
          <p:cNvPr id="21" name="Straight Connector 20"/>
          <p:cNvCxnSpPr/>
          <p:nvPr/>
        </p:nvCxnSpPr>
        <p:spPr>
          <a:xfrm>
            <a:off x="2133600" y="2514600"/>
            <a:ext cx="4953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19819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828800" y="1905000"/>
            <a:ext cx="685800" cy="276999"/>
          </a:xfrm>
          <a:prstGeom prst="rect">
            <a:avLst/>
          </a:prstGeom>
          <a:noFill/>
        </p:spPr>
        <p:txBody>
          <a:bodyPr wrap="square" rtlCol="0">
            <a:spAutoFit/>
          </a:bodyPr>
          <a:lstStyle/>
          <a:p>
            <a:r>
              <a:rPr lang="en-US" sz="1200" dirty="0" smtClean="0"/>
              <a:t>1989</a:t>
            </a:r>
            <a:endParaRPr lang="en-US" sz="1200" dirty="0"/>
          </a:p>
        </p:txBody>
      </p:sp>
      <p:cxnSp>
        <p:nvCxnSpPr>
          <p:cNvPr id="24" name="Straight Connector 23"/>
          <p:cNvCxnSpPr/>
          <p:nvPr/>
        </p:nvCxnSpPr>
        <p:spPr>
          <a:xfrm rot="5400000">
            <a:off x="60205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5943600" y="1905000"/>
            <a:ext cx="609600" cy="276999"/>
          </a:xfrm>
          <a:prstGeom prst="rect">
            <a:avLst/>
          </a:prstGeom>
          <a:noFill/>
        </p:spPr>
        <p:txBody>
          <a:bodyPr wrap="square" rtlCol="0">
            <a:spAutoFit/>
          </a:bodyPr>
          <a:lstStyle/>
          <a:p>
            <a:r>
              <a:rPr lang="en-US" sz="1200" dirty="0" smtClean="0"/>
              <a:t>COP</a:t>
            </a:r>
            <a:endParaRPr lang="en-US" sz="1200" dirty="0"/>
          </a:p>
        </p:txBody>
      </p:sp>
      <p:cxnSp>
        <p:nvCxnSpPr>
          <p:cNvPr id="26" name="Straight Connector 25"/>
          <p:cNvCxnSpPr/>
          <p:nvPr/>
        </p:nvCxnSpPr>
        <p:spPr>
          <a:xfrm rot="16200000" flipV="1">
            <a:off x="5296297" y="2399903"/>
            <a:ext cx="228600" cy="794"/>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257800" y="1981200"/>
            <a:ext cx="533400" cy="276999"/>
          </a:xfrm>
          <a:prstGeom prst="rect">
            <a:avLst/>
          </a:prstGeom>
          <a:noFill/>
        </p:spPr>
        <p:txBody>
          <a:bodyPr wrap="square" rtlCol="0">
            <a:spAutoFit/>
          </a:bodyPr>
          <a:lstStyle/>
          <a:p>
            <a:r>
              <a:rPr lang="en-US" sz="1200" dirty="0" smtClean="0"/>
              <a:t>LC</a:t>
            </a:r>
            <a:endParaRPr lang="en-US" sz="1200" dirty="0"/>
          </a:p>
        </p:txBody>
      </p:sp>
      <p:cxnSp>
        <p:nvCxnSpPr>
          <p:cNvPr id="28" name="Straight Connector 27"/>
          <p:cNvCxnSpPr/>
          <p:nvPr/>
        </p:nvCxnSpPr>
        <p:spPr>
          <a:xfrm rot="5400000">
            <a:off x="42679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4267200" y="1905000"/>
            <a:ext cx="457200" cy="276999"/>
          </a:xfrm>
          <a:prstGeom prst="rect">
            <a:avLst/>
          </a:prstGeom>
          <a:noFill/>
        </p:spPr>
        <p:txBody>
          <a:bodyPr wrap="square" rtlCol="0">
            <a:spAutoFit/>
          </a:bodyPr>
          <a:lstStyle/>
          <a:p>
            <a:r>
              <a:rPr lang="en-US" sz="1200" dirty="0" smtClean="0"/>
              <a:t>SL</a:t>
            </a:r>
            <a:endParaRPr lang="en-US" sz="1200" dirty="0"/>
          </a:p>
        </p:txBody>
      </p:sp>
      <p:cxnSp>
        <p:nvCxnSpPr>
          <p:cNvPr id="30" name="Straight Connector 29"/>
          <p:cNvCxnSpPr/>
          <p:nvPr/>
        </p:nvCxnSpPr>
        <p:spPr>
          <a:xfrm rot="5400000" flipH="1" flipV="1">
            <a:off x="7010400" y="2514600"/>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68587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705600" y="1752600"/>
            <a:ext cx="685800" cy="461665"/>
          </a:xfrm>
          <a:prstGeom prst="rect">
            <a:avLst/>
          </a:prstGeom>
          <a:noFill/>
        </p:spPr>
        <p:txBody>
          <a:bodyPr wrap="square" rtlCol="0">
            <a:spAutoFit/>
          </a:bodyPr>
          <a:lstStyle/>
          <a:p>
            <a:r>
              <a:rPr lang="en-US" sz="1200" dirty="0" smtClean="0"/>
              <a:t>2</a:t>
            </a:r>
            <a:r>
              <a:rPr lang="en-US" sz="1200" baseline="30000" dirty="0" smtClean="0"/>
              <a:t>nd</a:t>
            </a:r>
            <a:r>
              <a:rPr lang="en-US" sz="1200" dirty="0" smtClean="0"/>
              <a:t> Advent</a:t>
            </a:r>
            <a:endParaRPr lang="en-US" sz="1200" dirty="0"/>
          </a:p>
        </p:txBody>
      </p:sp>
      <p:cxnSp>
        <p:nvCxnSpPr>
          <p:cNvPr id="33" name="Straight Connector 32"/>
          <p:cNvCxnSpPr/>
          <p:nvPr/>
        </p:nvCxnSpPr>
        <p:spPr>
          <a:xfrm rot="5400000">
            <a:off x="19819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rot="19001294">
            <a:off x="-10976" y="683864"/>
            <a:ext cx="1398341" cy="276999"/>
          </a:xfrm>
          <a:prstGeom prst="rect">
            <a:avLst/>
          </a:prstGeom>
          <a:noFill/>
        </p:spPr>
        <p:txBody>
          <a:bodyPr wrap="square" rtlCol="0">
            <a:spAutoFit/>
          </a:bodyPr>
          <a:lstStyle/>
          <a:p>
            <a:r>
              <a:rPr lang="en-US" sz="1200" dirty="0" smtClean="0"/>
              <a:t>Spiritual Gifts Vol. 1</a:t>
            </a:r>
            <a:endParaRPr lang="en-US" sz="1200" dirty="0"/>
          </a:p>
        </p:txBody>
      </p:sp>
      <p:sp>
        <p:nvSpPr>
          <p:cNvPr id="35" name="TextBox 34"/>
          <p:cNvSpPr txBox="1"/>
          <p:nvPr/>
        </p:nvSpPr>
        <p:spPr>
          <a:xfrm>
            <a:off x="0" y="3048000"/>
            <a:ext cx="1524000" cy="276999"/>
          </a:xfrm>
          <a:prstGeom prst="rect">
            <a:avLst/>
          </a:prstGeom>
          <a:noFill/>
        </p:spPr>
        <p:txBody>
          <a:bodyPr wrap="square" rtlCol="0">
            <a:spAutoFit/>
          </a:bodyPr>
          <a:lstStyle/>
          <a:p>
            <a:r>
              <a:rPr lang="en-US" sz="1200" dirty="0" smtClean="0">
                <a:solidFill>
                  <a:srgbClr val="FF0000"/>
                </a:solidFill>
              </a:rPr>
              <a:t>&gt;</a:t>
            </a:r>
            <a:r>
              <a:rPr lang="en-US" sz="1200" dirty="0" smtClean="0"/>
              <a:t> A firm Platform</a:t>
            </a:r>
            <a:endParaRPr lang="en-US" sz="1200" dirty="0"/>
          </a:p>
        </p:txBody>
      </p:sp>
      <p:sp>
        <p:nvSpPr>
          <p:cNvPr id="36" name="TextBox 35"/>
          <p:cNvSpPr txBox="1"/>
          <p:nvPr/>
        </p:nvSpPr>
        <p:spPr>
          <a:xfrm>
            <a:off x="0" y="16764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Advent</a:t>
            </a:r>
            <a:endParaRPr lang="en-US" sz="1200" dirty="0"/>
          </a:p>
        </p:txBody>
      </p:sp>
      <p:sp>
        <p:nvSpPr>
          <p:cNvPr id="37" name="TextBox 36"/>
          <p:cNvSpPr txBox="1"/>
          <p:nvPr/>
        </p:nvSpPr>
        <p:spPr>
          <a:xfrm>
            <a:off x="0" y="1905000"/>
            <a:ext cx="1371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My of In.</a:t>
            </a:r>
            <a:endParaRPr lang="en-US" sz="1200" dirty="0"/>
          </a:p>
        </p:txBody>
      </p:sp>
      <p:sp>
        <p:nvSpPr>
          <p:cNvPr id="38" name="TextBox 37"/>
          <p:cNvSpPr txBox="1"/>
          <p:nvPr/>
        </p:nvSpPr>
        <p:spPr>
          <a:xfrm>
            <a:off x="0" y="23622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William Miller</a:t>
            </a:r>
            <a:endParaRPr lang="en-US" sz="1200" dirty="0"/>
          </a:p>
        </p:txBody>
      </p:sp>
      <p:cxnSp>
        <p:nvCxnSpPr>
          <p:cNvPr id="39" name="Straight Arrow Connector 38"/>
          <p:cNvCxnSpPr/>
          <p:nvPr/>
        </p:nvCxnSpPr>
        <p:spPr>
          <a:xfrm rot="10800000">
            <a:off x="1219200" y="25908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0" y="25908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AM</a:t>
            </a:r>
            <a:endParaRPr lang="en-US" sz="1200" dirty="0"/>
          </a:p>
        </p:txBody>
      </p:sp>
      <p:sp>
        <p:nvSpPr>
          <p:cNvPr id="41" name="TextBox 40"/>
          <p:cNvSpPr txBox="1"/>
          <p:nvPr/>
        </p:nvSpPr>
        <p:spPr>
          <a:xfrm>
            <a:off x="0" y="28194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3</a:t>
            </a:r>
            <a:r>
              <a:rPr lang="en-US" sz="1200" baseline="30000" dirty="0" smtClean="0"/>
              <a:t>rd</a:t>
            </a:r>
            <a:r>
              <a:rPr lang="en-US" sz="1200" dirty="0" smtClean="0"/>
              <a:t> AM</a:t>
            </a:r>
            <a:endParaRPr lang="en-US" sz="1200" dirty="0"/>
          </a:p>
        </p:txBody>
      </p:sp>
      <p:sp>
        <p:nvSpPr>
          <p:cNvPr id="42" name="TextBox 41"/>
          <p:cNvSpPr txBox="1"/>
          <p:nvPr/>
        </p:nvSpPr>
        <p:spPr>
          <a:xfrm>
            <a:off x="0" y="2133600"/>
            <a:ext cx="1676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Reformation</a:t>
            </a:r>
            <a:endParaRPr lang="en-US" sz="1200" dirty="0"/>
          </a:p>
        </p:txBody>
      </p:sp>
      <p:sp>
        <p:nvSpPr>
          <p:cNvPr id="43" name="TextBox 42"/>
          <p:cNvSpPr txBox="1"/>
          <p:nvPr/>
        </p:nvSpPr>
        <p:spPr>
          <a:xfrm>
            <a:off x="0" y="3276600"/>
            <a:ext cx="2286000" cy="276999"/>
          </a:xfrm>
          <a:prstGeom prst="rect">
            <a:avLst/>
          </a:prstGeom>
          <a:noFill/>
        </p:spPr>
        <p:txBody>
          <a:bodyPr wrap="square" rtlCol="0">
            <a:spAutoFit/>
          </a:bodyPr>
          <a:lstStyle/>
          <a:p>
            <a:r>
              <a:rPr lang="en-US" sz="1200" dirty="0" smtClean="0">
                <a:solidFill>
                  <a:srgbClr val="FF0000"/>
                </a:solidFill>
              </a:rPr>
              <a:t>&gt; </a:t>
            </a:r>
            <a:r>
              <a:rPr lang="en-US" sz="1200" dirty="0" smtClean="0"/>
              <a:t>Spiritualism &amp; Covetousness</a:t>
            </a:r>
            <a:endParaRPr lang="en-US" sz="1200" dirty="0"/>
          </a:p>
        </p:txBody>
      </p:sp>
      <p:sp>
        <p:nvSpPr>
          <p:cNvPr id="44" name="TextBox 43"/>
          <p:cNvSpPr txBox="1"/>
          <p:nvPr/>
        </p:nvSpPr>
        <p:spPr>
          <a:xfrm>
            <a:off x="0" y="3505200"/>
            <a:ext cx="1295400" cy="276999"/>
          </a:xfrm>
          <a:prstGeom prst="rect">
            <a:avLst/>
          </a:prstGeom>
          <a:noFill/>
        </p:spPr>
        <p:txBody>
          <a:bodyPr wrap="square" rtlCol="0">
            <a:spAutoFit/>
          </a:bodyPr>
          <a:lstStyle/>
          <a:p>
            <a:r>
              <a:rPr lang="en-US" sz="1200" dirty="0" smtClean="0">
                <a:solidFill>
                  <a:srgbClr val="FF0000"/>
                </a:solidFill>
              </a:rPr>
              <a:t>&gt;</a:t>
            </a:r>
            <a:r>
              <a:rPr lang="en-US" sz="1200" dirty="0" smtClean="0"/>
              <a:t> Sins of Babylon</a:t>
            </a:r>
            <a:endParaRPr lang="en-US" sz="1200" dirty="0"/>
          </a:p>
        </p:txBody>
      </p:sp>
      <p:sp>
        <p:nvSpPr>
          <p:cNvPr id="45" name="TextBox 44"/>
          <p:cNvSpPr txBox="1"/>
          <p:nvPr/>
        </p:nvSpPr>
        <p:spPr>
          <a:xfrm>
            <a:off x="0" y="3733800"/>
            <a:ext cx="914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LC</a:t>
            </a:r>
            <a:endParaRPr lang="en-US" sz="1200" dirty="0"/>
          </a:p>
        </p:txBody>
      </p:sp>
      <p:sp>
        <p:nvSpPr>
          <p:cNvPr id="46" name="TextBox 45"/>
          <p:cNvSpPr txBox="1"/>
          <p:nvPr/>
        </p:nvSpPr>
        <p:spPr>
          <a:xfrm>
            <a:off x="0" y="3962400"/>
            <a:ext cx="1752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3</a:t>
            </a:r>
            <a:r>
              <a:rPr lang="en-US" sz="1200" baseline="30000" dirty="0" smtClean="0"/>
              <a:t>rd</a:t>
            </a:r>
            <a:r>
              <a:rPr lang="en-US" sz="1200" dirty="0" smtClean="0"/>
              <a:t> Mess Closed</a:t>
            </a:r>
            <a:endParaRPr lang="en-US" sz="1200" dirty="0"/>
          </a:p>
        </p:txBody>
      </p:sp>
      <p:sp>
        <p:nvSpPr>
          <p:cNvPr id="47" name="TextBox 46"/>
          <p:cNvSpPr txBox="1"/>
          <p:nvPr/>
        </p:nvSpPr>
        <p:spPr>
          <a:xfrm rot="10800000" flipV="1">
            <a:off x="0" y="4191000"/>
            <a:ext cx="1524000" cy="276999"/>
          </a:xfrm>
          <a:prstGeom prst="rect">
            <a:avLst/>
          </a:prstGeom>
          <a:noFill/>
        </p:spPr>
        <p:txBody>
          <a:bodyPr wrap="square" rtlCol="0">
            <a:spAutoFit/>
          </a:bodyPr>
          <a:lstStyle/>
          <a:p>
            <a:r>
              <a:rPr lang="en-US" sz="1200" dirty="0" smtClean="0">
                <a:solidFill>
                  <a:srgbClr val="FF0000"/>
                </a:solidFill>
              </a:rPr>
              <a:t>&gt;</a:t>
            </a:r>
            <a:r>
              <a:rPr lang="en-US" sz="1200" dirty="0" smtClean="0"/>
              <a:t>The Time of Trouble</a:t>
            </a:r>
            <a:endParaRPr lang="en-US" sz="1200" dirty="0"/>
          </a:p>
        </p:txBody>
      </p:sp>
      <p:sp>
        <p:nvSpPr>
          <p:cNvPr id="48" name="TextBox 47"/>
          <p:cNvSpPr txBox="1"/>
          <p:nvPr/>
        </p:nvSpPr>
        <p:spPr>
          <a:xfrm>
            <a:off x="0" y="4419600"/>
            <a:ext cx="2209800" cy="276999"/>
          </a:xfrm>
          <a:prstGeom prst="rect">
            <a:avLst/>
          </a:prstGeom>
          <a:noFill/>
        </p:spPr>
        <p:txBody>
          <a:bodyPr wrap="square" rtlCol="0">
            <a:spAutoFit/>
          </a:bodyPr>
          <a:lstStyle/>
          <a:p>
            <a:r>
              <a:rPr lang="en-US" sz="1200" dirty="0" smtClean="0">
                <a:solidFill>
                  <a:srgbClr val="FF0000"/>
                </a:solidFill>
              </a:rPr>
              <a:t>&gt; </a:t>
            </a:r>
            <a:r>
              <a:rPr lang="en-US" sz="1200" dirty="0" smtClean="0"/>
              <a:t>Deliverance of the Saints</a:t>
            </a:r>
            <a:endParaRPr lang="en-US" sz="1200" dirty="0"/>
          </a:p>
        </p:txBody>
      </p:sp>
      <p:sp>
        <p:nvSpPr>
          <p:cNvPr id="49" name="TextBox 48"/>
          <p:cNvSpPr txBox="1"/>
          <p:nvPr/>
        </p:nvSpPr>
        <p:spPr>
          <a:xfrm>
            <a:off x="1066800" y="3505200"/>
            <a:ext cx="990600" cy="276999"/>
          </a:xfrm>
          <a:prstGeom prst="rect">
            <a:avLst/>
          </a:prstGeom>
          <a:noFill/>
        </p:spPr>
        <p:txBody>
          <a:bodyPr wrap="square" rtlCol="0">
            <a:spAutoFit/>
          </a:bodyPr>
          <a:lstStyle/>
          <a:p>
            <a:r>
              <a:rPr lang="en-US" sz="1200" dirty="0" smtClean="0"/>
              <a:t>--- EW 273</a:t>
            </a:r>
            <a:endParaRPr lang="en-US" sz="1200" dirty="0"/>
          </a:p>
        </p:txBody>
      </p:sp>
      <p:sp>
        <p:nvSpPr>
          <p:cNvPr id="50" name="TextBox 49"/>
          <p:cNvSpPr txBox="1"/>
          <p:nvPr/>
        </p:nvSpPr>
        <p:spPr>
          <a:xfrm>
            <a:off x="5943600" y="1447800"/>
            <a:ext cx="914400" cy="276999"/>
          </a:xfrm>
          <a:prstGeom prst="rect">
            <a:avLst/>
          </a:prstGeom>
          <a:noFill/>
        </p:spPr>
        <p:txBody>
          <a:bodyPr wrap="square" rtlCol="0">
            <a:spAutoFit/>
          </a:bodyPr>
          <a:lstStyle/>
          <a:p>
            <a:r>
              <a:rPr lang="en-US" sz="1200" dirty="0" smtClean="0"/>
              <a:t>judge</a:t>
            </a:r>
            <a:endParaRPr lang="en-US" sz="1200" dirty="0"/>
          </a:p>
        </p:txBody>
      </p:sp>
      <p:sp>
        <p:nvSpPr>
          <p:cNvPr id="51" name="TextBox 50"/>
          <p:cNvSpPr txBox="1"/>
          <p:nvPr/>
        </p:nvSpPr>
        <p:spPr>
          <a:xfrm>
            <a:off x="4038600" y="1371600"/>
            <a:ext cx="990600" cy="461665"/>
          </a:xfrm>
          <a:prstGeom prst="rect">
            <a:avLst/>
          </a:prstGeom>
          <a:noFill/>
        </p:spPr>
        <p:txBody>
          <a:bodyPr wrap="square" rtlCol="0">
            <a:spAutoFit/>
          </a:bodyPr>
          <a:lstStyle/>
          <a:p>
            <a:r>
              <a:rPr lang="en-US" sz="1200" dirty="0" smtClean="0"/>
              <a:t>Fugitive Slave Act</a:t>
            </a:r>
            <a:endParaRPr lang="en-US" sz="1200" dirty="0"/>
          </a:p>
        </p:txBody>
      </p:sp>
      <p:sp>
        <p:nvSpPr>
          <p:cNvPr id="52" name="TextBox 51"/>
          <p:cNvSpPr txBox="1"/>
          <p:nvPr/>
        </p:nvSpPr>
        <p:spPr>
          <a:xfrm>
            <a:off x="5943600" y="152400"/>
            <a:ext cx="533400" cy="276999"/>
          </a:xfrm>
          <a:prstGeom prst="rect">
            <a:avLst/>
          </a:prstGeom>
          <a:noFill/>
        </p:spPr>
        <p:txBody>
          <a:bodyPr wrap="square" rtlCol="0">
            <a:spAutoFit/>
          </a:bodyPr>
          <a:lstStyle/>
          <a:p>
            <a:r>
              <a:rPr lang="en-US" sz="1200" dirty="0" smtClean="0">
                <a:solidFill>
                  <a:srgbClr val="FF0000"/>
                </a:solidFill>
              </a:rPr>
              <a:t>COP</a:t>
            </a:r>
            <a:endParaRPr lang="en-US" sz="1200" dirty="0">
              <a:solidFill>
                <a:srgbClr val="FF0000"/>
              </a:solidFill>
            </a:endParaRPr>
          </a:p>
        </p:txBody>
      </p:sp>
      <p:sp>
        <p:nvSpPr>
          <p:cNvPr id="53" name="TextBox 52"/>
          <p:cNvSpPr txBox="1"/>
          <p:nvPr/>
        </p:nvSpPr>
        <p:spPr>
          <a:xfrm>
            <a:off x="5943600" y="1524000"/>
            <a:ext cx="685800" cy="276999"/>
          </a:xfrm>
          <a:prstGeom prst="rect">
            <a:avLst/>
          </a:prstGeom>
          <a:noFill/>
        </p:spPr>
        <p:txBody>
          <a:bodyPr wrap="square" rtlCol="0">
            <a:spAutoFit/>
          </a:bodyPr>
          <a:lstStyle/>
          <a:p>
            <a:r>
              <a:rPr lang="en-US" sz="1200" dirty="0" smtClean="0">
                <a:solidFill>
                  <a:srgbClr val="FF0000"/>
                </a:solidFill>
              </a:rPr>
              <a:t>--------</a:t>
            </a:r>
            <a:endParaRPr lang="en-US" sz="1200" dirty="0">
              <a:solidFill>
                <a:srgbClr val="FF0000"/>
              </a:solidFill>
            </a:endParaRPr>
          </a:p>
        </p:txBody>
      </p:sp>
      <p:sp>
        <p:nvSpPr>
          <p:cNvPr id="54" name="TextBox 53"/>
          <p:cNvSpPr txBox="1"/>
          <p:nvPr/>
        </p:nvSpPr>
        <p:spPr>
          <a:xfrm>
            <a:off x="6781800" y="0"/>
            <a:ext cx="685800" cy="461665"/>
          </a:xfrm>
          <a:prstGeom prst="rect">
            <a:avLst/>
          </a:prstGeom>
          <a:noFill/>
        </p:spPr>
        <p:txBody>
          <a:bodyPr wrap="square" rtlCol="0">
            <a:spAutoFit/>
          </a:bodyPr>
          <a:lstStyle/>
          <a:p>
            <a:r>
              <a:rPr lang="en-US" sz="1200" dirty="0" smtClean="0">
                <a:solidFill>
                  <a:srgbClr val="FF0000"/>
                </a:solidFill>
              </a:rPr>
              <a:t>2</a:t>
            </a:r>
            <a:r>
              <a:rPr lang="en-US" sz="1200" baseline="30000" dirty="0" smtClean="0">
                <a:solidFill>
                  <a:srgbClr val="FF0000"/>
                </a:solidFill>
              </a:rPr>
              <a:t>nd</a:t>
            </a:r>
            <a:r>
              <a:rPr lang="en-US" sz="1200" dirty="0" smtClean="0">
                <a:solidFill>
                  <a:srgbClr val="FF0000"/>
                </a:solidFill>
              </a:rPr>
              <a:t>  Advent</a:t>
            </a:r>
            <a:endParaRPr lang="en-US" sz="1200" dirty="0">
              <a:solidFill>
                <a:srgbClr val="FF0000"/>
              </a:solidFill>
            </a:endParaRPr>
          </a:p>
        </p:txBody>
      </p:sp>
      <p:sp>
        <p:nvSpPr>
          <p:cNvPr id="55" name="TextBox 54"/>
          <p:cNvSpPr txBox="1"/>
          <p:nvPr/>
        </p:nvSpPr>
        <p:spPr>
          <a:xfrm>
            <a:off x="6400800" y="1066800"/>
            <a:ext cx="457200" cy="276999"/>
          </a:xfrm>
          <a:prstGeom prst="rect">
            <a:avLst/>
          </a:prstGeom>
          <a:noFill/>
        </p:spPr>
        <p:txBody>
          <a:bodyPr wrap="square" rtlCol="0">
            <a:spAutoFit/>
          </a:bodyPr>
          <a:lstStyle/>
          <a:p>
            <a:r>
              <a:rPr lang="en-US" sz="1200" dirty="0" smtClean="0">
                <a:solidFill>
                  <a:srgbClr val="FF0000"/>
                </a:solidFill>
              </a:rPr>
              <a:t>T.T.</a:t>
            </a:r>
            <a:endParaRPr lang="en-US" sz="1200" dirty="0">
              <a:solidFill>
                <a:srgbClr val="FF0000"/>
              </a:solidFill>
            </a:endParaRPr>
          </a:p>
        </p:txBody>
      </p:sp>
      <p:sp>
        <p:nvSpPr>
          <p:cNvPr id="56" name="TextBox 55"/>
          <p:cNvSpPr txBox="1"/>
          <p:nvPr/>
        </p:nvSpPr>
        <p:spPr>
          <a:xfrm>
            <a:off x="2819400" y="457200"/>
            <a:ext cx="762000" cy="276999"/>
          </a:xfrm>
          <a:prstGeom prst="rect">
            <a:avLst/>
          </a:prstGeom>
          <a:noFill/>
        </p:spPr>
        <p:txBody>
          <a:bodyPr wrap="square" rtlCol="0">
            <a:spAutoFit/>
          </a:bodyPr>
          <a:lstStyle/>
          <a:p>
            <a:r>
              <a:rPr lang="en-US" sz="1200" dirty="0" smtClean="0">
                <a:solidFill>
                  <a:srgbClr val="FF0000"/>
                </a:solidFill>
              </a:rPr>
              <a:t>Slavery</a:t>
            </a:r>
            <a:endParaRPr lang="en-US" sz="1200" dirty="0">
              <a:solidFill>
                <a:srgbClr val="FF0000"/>
              </a:solidFill>
            </a:endParaRPr>
          </a:p>
        </p:txBody>
      </p:sp>
      <p:sp>
        <p:nvSpPr>
          <p:cNvPr id="57" name="TextBox 56"/>
          <p:cNvSpPr txBox="1"/>
          <p:nvPr/>
        </p:nvSpPr>
        <p:spPr>
          <a:xfrm rot="19269300">
            <a:off x="1143532" y="519031"/>
            <a:ext cx="780785" cy="276999"/>
          </a:xfrm>
          <a:prstGeom prst="rect">
            <a:avLst/>
          </a:prstGeom>
          <a:noFill/>
        </p:spPr>
        <p:txBody>
          <a:bodyPr wrap="square" rtlCol="0">
            <a:spAutoFit/>
          </a:bodyPr>
          <a:lstStyle/>
          <a:p>
            <a:r>
              <a:rPr lang="en-US" sz="1200" dirty="0" smtClean="0"/>
              <a:t>Failure</a:t>
            </a:r>
            <a:endParaRPr lang="en-US" sz="1200" dirty="0"/>
          </a:p>
        </p:txBody>
      </p:sp>
      <p:cxnSp>
        <p:nvCxnSpPr>
          <p:cNvPr id="58" name="Straight Connector 57"/>
          <p:cNvCxnSpPr/>
          <p:nvPr/>
        </p:nvCxnSpPr>
        <p:spPr>
          <a:xfrm>
            <a:off x="3276600" y="3505200"/>
            <a:ext cx="2209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734594" y="3352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rot="10800000" flipV="1">
            <a:off x="3657600" y="2895600"/>
            <a:ext cx="685800" cy="276999"/>
          </a:xfrm>
          <a:prstGeom prst="rect">
            <a:avLst/>
          </a:prstGeom>
          <a:noFill/>
        </p:spPr>
        <p:txBody>
          <a:bodyPr wrap="square" rtlCol="0">
            <a:spAutoFit/>
          </a:bodyPr>
          <a:lstStyle/>
          <a:p>
            <a:r>
              <a:rPr lang="en-US" sz="1200" dirty="0" smtClean="0"/>
              <a:t>1888</a:t>
            </a:r>
            <a:endParaRPr lang="en-US" sz="1200" dirty="0"/>
          </a:p>
        </p:txBody>
      </p:sp>
      <p:sp>
        <p:nvSpPr>
          <p:cNvPr id="61" name="TextBox 60"/>
          <p:cNvSpPr txBox="1"/>
          <p:nvPr/>
        </p:nvSpPr>
        <p:spPr>
          <a:xfrm>
            <a:off x="1981200" y="228600"/>
            <a:ext cx="6019800" cy="276999"/>
          </a:xfrm>
          <a:prstGeom prst="rect">
            <a:avLst/>
          </a:prstGeom>
          <a:noFill/>
        </p:spPr>
        <p:txBody>
          <a:bodyPr wrap="square" rtlCol="0">
            <a:spAutoFit/>
          </a:bodyPr>
          <a:lstStyle/>
          <a:p>
            <a:endParaRPr lang="en-US" sz="1200" dirty="0"/>
          </a:p>
        </p:txBody>
      </p:sp>
      <p:cxnSp>
        <p:nvCxnSpPr>
          <p:cNvPr id="62" name="Straight Arrow Connector 61"/>
          <p:cNvCxnSpPr/>
          <p:nvPr/>
        </p:nvCxnSpPr>
        <p:spPr>
          <a:xfrm flipV="1">
            <a:off x="914400" y="10668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rot="19493054">
            <a:off x="7494700" y="723345"/>
            <a:ext cx="1355836" cy="523220"/>
          </a:xfrm>
          <a:prstGeom prst="rect">
            <a:avLst/>
          </a:prstGeom>
          <a:noFill/>
        </p:spPr>
        <p:txBody>
          <a:bodyPr wrap="square" rtlCol="0">
            <a:spAutoFit/>
          </a:bodyPr>
          <a:lstStyle/>
          <a:p>
            <a:r>
              <a:rPr lang="en-US" sz="1400" dirty="0" smtClean="0"/>
              <a:t>The Great Controversy</a:t>
            </a:r>
            <a:endParaRPr lang="en-US" sz="1400" dirty="0"/>
          </a:p>
        </p:txBody>
      </p:sp>
      <p:sp>
        <p:nvSpPr>
          <p:cNvPr id="64" name="TextBox 63"/>
          <p:cNvSpPr txBox="1"/>
          <p:nvPr/>
        </p:nvSpPr>
        <p:spPr>
          <a:xfrm>
            <a:off x="7239000" y="2438400"/>
            <a:ext cx="1752600" cy="276999"/>
          </a:xfrm>
          <a:prstGeom prst="rect">
            <a:avLst/>
          </a:prstGeom>
          <a:noFill/>
        </p:spPr>
        <p:txBody>
          <a:bodyPr wrap="square" rtlCol="0">
            <a:spAutoFit/>
          </a:bodyPr>
          <a:lstStyle/>
          <a:p>
            <a:r>
              <a:rPr lang="en-US" sz="1200" dirty="0" smtClean="0">
                <a:solidFill>
                  <a:srgbClr val="FF0000"/>
                </a:solidFill>
              </a:rPr>
              <a:t>&gt; </a:t>
            </a:r>
            <a:r>
              <a:rPr lang="en-US" sz="1200" dirty="0" smtClean="0"/>
              <a:t>An American Reformer</a:t>
            </a:r>
            <a:endParaRPr lang="en-US" sz="1200" dirty="0"/>
          </a:p>
        </p:txBody>
      </p:sp>
      <p:cxnSp>
        <p:nvCxnSpPr>
          <p:cNvPr id="65" name="Straight Arrow Connector 64"/>
          <p:cNvCxnSpPr>
            <a:endCxn id="64" idx="1"/>
          </p:cNvCxnSpPr>
          <p:nvPr/>
        </p:nvCxnSpPr>
        <p:spPr>
          <a:xfrm flipV="1">
            <a:off x="7086600" y="2576900"/>
            <a:ext cx="152400" cy="13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7239000" y="2667000"/>
            <a:ext cx="1752600" cy="277000"/>
          </a:xfrm>
          <a:prstGeom prst="rect">
            <a:avLst/>
          </a:prstGeom>
          <a:noFill/>
        </p:spPr>
        <p:txBody>
          <a:bodyPr wrap="square" rtlCol="0">
            <a:spAutoFit/>
          </a:bodyPr>
          <a:lstStyle/>
          <a:p>
            <a:r>
              <a:rPr lang="en-US" sz="1200" dirty="0" smtClean="0">
                <a:solidFill>
                  <a:srgbClr val="FF0000"/>
                </a:solidFill>
              </a:rPr>
              <a:t>&gt; </a:t>
            </a:r>
            <a:r>
              <a:rPr lang="en-US" sz="1200" dirty="0" smtClean="0"/>
              <a:t>What is the Sanctuary</a:t>
            </a:r>
            <a:endParaRPr lang="en-US" sz="1200" dirty="0"/>
          </a:p>
        </p:txBody>
      </p:sp>
      <p:cxnSp>
        <p:nvCxnSpPr>
          <p:cNvPr id="67" name="Straight Arrow Connector 66"/>
          <p:cNvCxnSpPr/>
          <p:nvPr/>
        </p:nvCxnSpPr>
        <p:spPr>
          <a:xfrm rot="5400000">
            <a:off x="1371600" y="27432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5400000">
            <a:off x="6934200" y="27432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7162800" y="1676400"/>
            <a:ext cx="19812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a:t>
            </a:r>
            <a:r>
              <a:rPr lang="en-US" sz="1200" dirty="0" err="1" smtClean="0"/>
              <a:t>Dest</a:t>
            </a:r>
            <a:r>
              <a:rPr lang="en-US" sz="1200" dirty="0" smtClean="0"/>
              <a:t>. Of Jerusalem</a:t>
            </a:r>
            <a:endParaRPr lang="en-US" sz="1200" dirty="0"/>
          </a:p>
        </p:txBody>
      </p:sp>
      <p:sp>
        <p:nvSpPr>
          <p:cNvPr id="70" name="TextBox 69"/>
          <p:cNvSpPr txBox="1"/>
          <p:nvPr/>
        </p:nvSpPr>
        <p:spPr>
          <a:xfrm rot="20224061">
            <a:off x="1316243" y="2819354"/>
            <a:ext cx="838200" cy="276999"/>
          </a:xfrm>
          <a:prstGeom prst="rect">
            <a:avLst/>
          </a:prstGeom>
          <a:noFill/>
        </p:spPr>
        <p:txBody>
          <a:bodyPr wrap="square" rtlCol="0">
            <a:spAutoFit/>
          </a:bodyPr>
          <a:lstStyle/>
          <a:p>
            <a:r>
              <a:rPr lang="en-US" sz="1200" dirty="0" smtClean="0"/>
              <a:t>Sanctuary</a:t>
            </a:r>
            <a:endParaRPr lang="en-US" sz="1200" dirty="0"/>
          </a:p>
        </p:txBody>
      </p:sp>
      <p:cxnSp>
        <p:nvCxnSpPr>
          <p:cNvPr id="71" name="Straight Arrow Connector 70"/>
          <p:cNvCxnSpPr>
            <a:endCxn id="70" idx="1"/>
          </p:cNvCxnSpPr>
          <p:nvPr/>
        </p:nvCxnSpPr>
        <p:spPr>
          <a:xfrm flipV="1">
            <a:off x="1143000" y="3121154"/>
            <a:ext cx="206366" cy="792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7239000" y="2895600"/>
            <a:ext cx="1295400" cy="276999"/>
          </a:xfrm>
          <a:prstGeom prst="rect">
            <a:avLst/>
          </a:prstGeom>
          <a:noFill/>
        </p:spPr>
        <p:txBody>
          <a:bodyPr wrap="square" rtlCol="0">
            <a:spAutoFit/>
          </a:bodyPr>
          <a:lstStyle/>
          <a:p>
            <a:r>
              <a:rPr lang="en-US" sz="1200" dirty="0" smtClean="0">
                <a:solidFill>
                  <a:srgbClr val="FF0000"/>
                </a:solidFill>
              </a:rPr>
              <a:t>&gt; </a:t>
            </a:r>
            <a:r>
              <a:rPr lang="en-US" sz="1200" dirty="0" smtClean="0"/>
              <a:t>Snares of Satan</a:t>
            </a:r>
            <a:endParaRPr lang="en-US" sz="1200" dirty="0"/>
          </a:p>
        </p:txBody>
      </p:sp>
      <p:sp>
        <p:nvSpPr>
          <p:cNvPr id="73" name="TextBox 72"/>
          <p:cNvSpPr txBox="1"/>
          <p:nvPr/>
        </p:nvSpPr>
        <p:spPr>
          <a:xfrm>
            <a:off x="7467600" y="2971800"/>
            <a:ext cx="1676400" cy="381000"/>
          </a:xfrm>
          <a:prstGeom prst="rect">
            <a:avLst/>
          </a:prstGeom>
          <a:noFill/>
        </p:spPr>
        <p:txBody>
          <a:bodyPr wrap="square" rtlCol="0">
            <a:spAutoFit/>
          </a:bodyPr>
          <a:lstStyle/>
          <a:p>
            <a:r>
              <a:rPr lang="en-US" sz="1000" dirty="0" smtClean="0"/>
              <a:t>( Can our Dead Speak to Us</a:t>
            </a:r>
            <a:r>
              <a:rPr lang="en-US" dirty="0" smtClean="0"/>
              <a:t>)</a:t>
            </a:r>
            <a:endParaRPr lang="en-US" dirty="0"/>
          </a:p>
        </p:txBody>
      </p:sp>
      <p:sp>
        <p:nvSpPr>
          <p:cNvPr id="74" name="TextBox 73"/>
          <p:cNvSpPr txBox="1"/>
          <p:nvPr/>
        </p:nvSpPr>
        <p:spPr>
          <a:xfrm>
            <a:off x="7162800" y="3276600"/>
            <a:ext cx="1828800" cy="276999"/>
          </a:xfrm>
          <a:prstGeom prst="rect">
            <a:avLst/>
          </a:prstGeom>
          <a:noFill/>
        </p:spPr>
        <p:txBody>
          <a:bodyPr wrap="square" rtlCol="0">
            <a:spAutoFit/>
          </a:bodyPr>
          <a:lstStyle/>
          <a:p>
            <a:r>
              <a:rPr lang="en-US" sz="1200" dirty="0" smtClean="0">
                <a:solidFill>
                  <a:srgbClr val="FF0000"/>
                </a:solidFill>
              </a:rPr>
              <a:t>&gt;</a:t>
            </a:r>
            <a:r>
              <a:rPr lang="en-US" sz="1200" dirty="0" smtClean="0"/>
              <a:t> Lib. of Con. Threatened</a:t>
            </a:r>
            <a:endParaRPr lang="en-US" sz="1200" dirty="0"/>
          </a:p>
        </p:txBody>
      </p:sp>
      <p:sp>
        <p:nvSpPr>
          <p:cNvPr id="75" name="TextBox 74"/>
          <p:cNvSpPr txBox="1"/>
          <p:nvPr/>
        </p:nvSpPr>
        <p:spPr>
          <a:xfrm>
            <a:off x="7239000" y="3505200"/>
            <a:ext cx="1905000" cy="276999"/>
          </a:xfrm>
          <a:prstGeom prst="rect">
            <a:avLst/>
          </a:prstGeom>
          <a:noFill/>
        </p:spPr>
        <p:txBody>
          <a:bodyPr wrap="square" rtlCol="0">
            <a:spAutoFit/>
          </a:bodyPr>
          <a:lstStyle/>
          <a:p>
            <a:r>
              <a:rPr lang="en-US" sz="1200" dirty="0" smtClean="0"/>
              <a:t> The Impending Conflict</a:t>
            </a:r>
            <a:endParaRPr lang="en-US" sz="1200" dirty="0"/>
          </a:p>
        </p:txBody>
      </p:sp>
      <p:sp>
        <p:nvSpPr>
          <p:cNvPr id="76" name="TextBox 75"/>
          <p:cNvSpPr txBox="1"/>
          <p:nvPr/>
        </p:nvSpPr>
        <p:spPr>
          <a:xfrm>
            <a:off x="7239000" y="3733800"/>
            <a:ext cx="1676400" cy="276999"/>
          </a:xfrm>
          <a:prstGeom prst="rect">
            <a:avLst/>
          </a:prstGeom>
          <a:noFill/>
        </p:spPr>
        <p:txBody>
          <a:bodyPr wrap="square" rtlCol="0">
            <a:spAutoFit/>
          </a:bodyPr>
          <a:lstStyle/>
          <a:p>
            <a:r>
              <a:rPr lang="en-US" sz="1200" dirty="0" smtClean="0"/>
              <a:t>Scriptures a Safeguard</a:t>
            </a:r>
            <a:endParaRPr lang="en-US" sz="1200" dirty="0"/>
          </a:p>
        </p:txBody>
      </p:sp>
      <p:sp>
        <p:nvSpPr>
          <p:cNvPr id="77" name="TextBox 76"/>
          <p:cNvSpPr txBox="1"/>
          <p:nvPr/>
        </p:nvSpPr>
        <p:spPr>
          <a:xfrm>
            <a:off x="7239000" y="3886200"/>
            <a:ext cx="1447800" cy="276999"/>
          </a:xfrm>
          <a:prstGeom prst="rect">
            <a:avLst/>
          </a:prstGeom>
          <a:noFill/>
        </p:spPr>
        <p:txBody>
          <a:bodyPr wrap="square" rtlCol="0">
            <a:spAutoFit/>
          </a:bodyPr>
          <a:lstStyle/>
          <a:p>
            <a:r>
              <a:rPr lang="en-US" sz="1200" dirty="0" smtClean="0"/>
              <a:t>The Final Warning</a:t>
            </a:r>
            <a:endParaRPr lang="en-US" sz="1200" dirty="0"/>
          </a:p>
        </p:txBody>
      </p:sp>
      <p:sp>
        <p:nvSpPr>
          <p:cNvPr id="78" name="TextBox 77"/>
          <p:cNvSpPr txBox="1"/>
          <p:nvPr/>
        </p:nvSpPr>
        <p:spPr>
          <a:xfrm>
            <a:off x="7239000" y="4114800"/>
            <a:ext cx="1371600" cy="276999"/>
          </a:xfrm>
          <a:prstGeom prst="rect">
            <a:avLst/>
          </a:prstGeom>
          <a:noFill/>
        </p:spPr>
        <p:txBody>
          <a:bodyPr wrap="square" rtlCol="0">
            <a:spAutoFit/>
          </a:bodyPr>
          <a:lstStyle/>
          <a:p>
            <a:r>
              <a:rPr lang="en-US" sz="1200" dirty="0" smtClean="0">
                <a:solidFill>
                  <a:srgbClr val="FF0000"/>
                </a:solidFill>
              </a:rPr>
              <a:t>&gt;</a:t>
            </a:r>
            <a:r>
              <a:rPr lang="en-US" sz="1200" dirty="0" smtClean="0"/>
              <a:t>Time of Trouble</a:t>
            </a:r>
            <a:endParaRPr lang="en-US" sz="1200" dirty="0"/>
          </a:p>
        </p:txBody>
      </p:sp>
      <p:sp>
        <p:nvSpPr>
          <p:cNvPr id="79" name="TextBox 78"/>
          <p:cNvSpPr txBox="1"/>
          <p:nvPr/>
        </p:nvSpPr>
        <p:spPr>
          <a:xfrm>
            <a:off x="7239000" y="4343400"/>
            <a:ext cx="1905000" cy="276999"/>
          </a:xfrm>
          <a:prstGeom prst="rect">
            <a:avLst/>
          </a:prstGeom>
          <a:noFill/>
        </p:spPr>
        <p:txBody>
          <a:bodyPr wrap="square" rtlCol="0">
            <a:spAutoFit/>
          </a:bodyPr>
          <a:lstStyle/>
          <a:p>
            <a:r>
              <a:rPr lang="en-US" sz="1200" dirty="0" smtClean="0">
                <a:solidFill>
                  <a:srgbClr val="FF0000"/>
                </a:solidFill>
              </a:rPr>
              <a:t>&gt;</a:t>
            </a:r>
            <a:r>
              <a:rPr lang="en-US" sz="1200" dirty="0" smtClean="0"/>
              <a:t> Gods people Delivered</a:t>
            </a:r>
            <a:endParaRPr lang="en-US" sz="1200" dirty="0"/>
          </a:p>
        </p:txBody>
      </p:sp>
      <p:sp>
        <p:nvSpPr>
          <p:cNvPr id="80" name="TextBox 79"/>
          <p:cNvSpPr txBox="1"/>
          <p:nvPr/>
        </p:nvSpPr>
        <p:spPr>
          <a:xfrm rot="19118416">
            <a:off x="2444389" y="3087638"/>
            <a:ext cx="685800" cy="276999"/>
          </a:xfrm>
          <a:prstGeom prst="rect">
            <a:avLst/>
          </a:prstGeom>
          <a:noFill/>
        </p:spPr>
        <p:txBody>
          <a:bodyPr wrap="square" rtlCol="0">
            <a:spAutoFit/>
          </a:bodyPr>
          <a:lstStyle/>
          <a:p>
            <a:r>
              <a:rPr lang="en-US" sz="1200" dirty="0" smtClean="0"/>
              <a:t>Failure</a:t>
            </a:r>
            <a:endParaRPr lang="en-US" sz="1200" dirty="0"/>
          </a:p>
        </p:txBody>
      </p:sp>
      <p:sp>
        <p:nvSpPr>
          <p:cNvPr id="82" name="TextBox 81"/>
          <p:cNvSpPr txBox="1"/>
          <p:nvPr/>
        </p:nvSpPr>
        <p:spPr>
          <a:xfrm>
            <a:off x="914400" y="4800600"/>
            <a:ext cx="7924800" cy="1631216"/>
          </a:xfrm>
          <a:prstGeom prst="rect">
            <a:avLst/>
          </a:prstGeom>
          <a:noFill/>
        </p:spPr>
        <p:txBody>
          <a:bodyPr wrap="square" rtlCol="0">
            <a:spAutoFit/>
          </a:bodyPr>
          <a:lstStyle/>
          <a:p>
            <a:r>
              <a:rPr lang="en-US" dirty="0" smtClean="0"/>
              <a:t> </a:t>
            </a:r>
            <a:r>
              <a:rPr lang="en-US" sz="2000" dirty="0" smtClean="0"/>
              <a:t>What is the story of today? If you want to say Sunday Law you have a problem because why are you going to take this 1888 history, your primary source should be Alpha history and Sunday is not the sin of America in 1850 in fact Sunday does not become an issue until persecution comes, it is not the sin of the country.</a:t>
            </a:r>
            <a:endParaRPr lang="en-US" sz="2000" dirty="0"/>
          </a:p>
        </p:txBody>
      </p:sp>
      <p:sp>
        <p:nvSpPr>
          <p:cNvPr id="83" name="Slide Number Placeholder 82"/>
          <p:cNvSpPr>
            <a:spLocks noGrp="1"/>
          </p:cNvSpPr>
          <p:nvPr>
            <p:ph type="sldNum" sz="quarter" idx="12"/>
          </p:nvPr>
        </p:nvSpPr>
        <p:spPr/>
        <p:txBody>
          <a:bodyPr/>
          <a:lstStyle/>
          <a:p>
            <a:fld id="{DDBFD72D-D30C-4596-AA12-6E874EBB7B16}"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2133600" y="1371600"/>
            <a:ext cx="487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1981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905000" y="228600"/>
            <a:ext cx="685800" cy="276999"/>
          </a:xfrm>
          <a:prstGeom prst="rect">
            <a:avLst/>
          </a:prstGeom>
          <a:noFill/>
        </p:spPr>
        <p:txBody>
          <a:bodyPr wrap="square" rtlCol="0">
            <a:spAutoFit/>
          </a:bodyPr>
          <a:lstStyle/>
          <a:p>
            <a:r>
              <a:rPr lang="en-US" sz="1200" dirty="0" smtClean="0"/>
              <a:t>1798</a:t>
            </a:r>
            <a:endParaRPr lang="en-US" sz="1200" dirty="0"/>
          </a:p>
        </p:txBody>
      </p:sp>
      <p:cxnSp>
        <p:nvCxnSpPr>
          <p:cNvPr id="5" name="Straight Connector 4"/>
          <p:cNvCxnSpPr/>
          <p:nvPr/>
        </p:nvCxnSpPr>
        <p:spPr>
          <a:xfrm rot="5400000">
            <a:off x="68587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781800" y="762000"/>
            <a:ext cx="762000" cy="276999"/>
          </a:xfrm>
          <a:prstGeom prst="rect">
            <a:avLst/>
          </a:prstGeom>
          <a:noFill/>
        </p:spPr>
        <p:txBody>
          <a:bodyPr wrap="square" rtlCol="0">
            <a:spAutoFit/>
          </a:bodyPr>
          <a:lstStyle/>
          <a:p>
            <a:r>
              <a:rPr lang="en-US" sz="1200" dirty="0" smtClean="0"/>
              <a:t>1863</a:t>
            </a:r>
            <a:endParaRPr lang="en-US" sz="1200" dirty="0"/>
          </a:p>
        </p:txBody>
      </p:sp>
      <p:cxnSp>
        <p:nvCxnSpPr>
          <p:cNvPr id="7" name="Straight Connector 6"/>
          <p:cNvCxnSpPr/>
          <p:nvPr/>
        </p:nvCxnSpPr>
        <p:spPr>
          <a:xfrm rot="5400000">
            <a:off x="6020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943600" y="762000"/>
            <a:ext cx="685800" cy="276999"/>
          </a:xfrm>
          <a:prstGeom prst="rect">
            <a:avLst/>
          </a:prstGeom>
          <a:noFill/>
        </p:spPr>
        <p:txBody>
          <a:bodyPr wrap="square" rtlCol="0">
            <a:spAutoFit/>
          </a:bodyPr>
          <a:lstStyle/>
          <a:p>
            <a:r>
              <a:rPr lang="en-US" sz="1200" dirty="0" smtClean="0"/>
              <a:t>1861</a:t>
            </a:r>
            <a:endParaRPr lang="en-US" sz="1200" dirty="0"/>
          </a:p>
        </p:txBody>
      </p:sp>
      <p:cxnSp>
        <p:nvCxnSpPr>
          <p:cNvPr id="9" name="Straight Connector 8"/>
          <p:cNvCxnSpPr/>
          <p:nvPr/>
        </p:nvCxnSpPr>
        <p:spPr>
          <a:xfrm rot="5400000">
            <a:off x="19819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60205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133600" y="457200"/>
            <a:ext cx="403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038600" y="228600"/>
            <a:ext cx="457200" cy="276999"/>
          </a:xfrm>
          <a:prstGeom prst="rect">
            <a:avLst/>
          </a:prstGeom>
          <a:noFill/>
        </p:spPr>
        <p:txBody>
          <a:bodyPr wrap="square" rtlCol="0">
            <a:spAutoFit/>
          </a:bodyPr>
          <a:lstStyle/>
          <a:p>
            <a:r>
              <a:rPr lang="en-US" sz="1200" dirty="0" smtClean="0"/>
              <a:t>63</a:t>
            </a:r>
            <a:endParaRPr lang="en-US" sz="1200" dirty="0"/>
          </a:p>
        </p:txBody>
      </p:sp>
      <p:sp>
        <p:nvSpPr>
          <p:cNvPr id="13" name="TextBox 12"/>
          <p:cNvSpPr txBox="1"/>
          <p:nvPr/>
        </p:nvSpPr>
        <p:spPr>
          <a:xfrm>
            <a:off x="1905000" y="1371600"/>
            <a:ext cx="609600" cy="276999"/>
          </a:xfrm>
          <a:prstGeom prst="rect">
            <a:avLst/>
          </a:prstGeom>
          <a:noFill/>
        </p:spPr>
        <p:txBody>
          <a:bodyPr wrap="square" rtlCol="0">
            <a:spAutoFit/>
          </a:bodyPr>
          <a:lstStyle/>
          <a:p>
            <a:r>
              <a:rPr lang="en-US" sz="1200" dirty="0" smtClean="0">
                <a:solidFill>
                  <a:srgbClr val="FF0000"/>
                </a:solidFill>
              </a:rPr>
              <a:t>Miller</a:t>
            </a:r>
            <a:endParaRPr lang="en-US" sz="1200" dirty="0">
              <a:solidFill>
                <a:srgbClr val="FF0000"/>
              </a:solidFill>
            </a:endParaRPr>
          </a:p>
        </p:txBody>
      </p:sp>
      <p:cxnSp>
        <p:nvCxnSpPr>
          <p:cNvPr id="14" name="Straight Connector 13"/>
          <p:cNvCxnSpPr/>
          <p:nvPr/>
        </p:nvCxnSpPr>
        <p:spPr>
          <a:xfrm rot="5400000">
            <a:off x="2972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895600" y="762000"/>
            <a:ext cx="838200" cy="276999"/>
          </a:xfrm>
          <a:prstGeom prst="rect">
            <a:avLst/>
          </a:prstGeom>
          <a:noFill/>
        </p:spPr>
        <p:txBody>
          <a:bodyPr wrap="square" rtlCol="0">
            <a:spAutoFit/>
          </a:bodyPr>
          <a:lstStyle/>
          <a:p>
            <a:r>
              <a:rPr lang="en-US" sz="1200" dirty="0" smtClean="0"/>
              <a:t>1844</a:t>
            </a:r>
            <a:endParaRPr lang="en-US" sz="1200" dirty="0"/>
          </a:p>
        </p:txBody>
      </p:sp>
      <p:cxnSp>
        <p:nvCxnSpPr>
          <p:cNvPr id="16" name="Straight Connector 15"/>
          <p:cNvCxnSpPr/>
          <p:nvPr/>
        </p:nvCxnSpPr>
        <p:spPr>
          <a:xfrm rot="5400000">
            <a:off x="51823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105400" y="762000"/>
            <a:ext cx="685800" cy="276999"/>
          </a:xfrm>
          <a:prstGeom prst="rect">
            <a:avLst/>
          </a:prstGeom>
          <a:noFill/>
        </p:spPr>
        <p:txBody>
          <a:bodyPr wrap="square" rtlCol="0">
            <a:spAutoFit/>
          </a:bodyPr>
          <a:lstStyle/>
          <a:p>
            <a:r>
              <a:rPr lang="en-US" sz="1200" dirty="0" smtClean="0"/>
              <a:t>1858</a:t>
            </a:r>
            <a:endParaRPr lang="en-US" sz="1200" dirty="0"/>
          </a:p>
        </p:txBody>
      </p:sp>
      <p:sp>
        <p:nvSpPr>
          <p:cNvPr id="18" name="TextBox 17"/>
          <p:cNvSpPr txBox="1"/>
          <p:nvPr/>
        </p:nvSpPr>
        <p:spPr>
          <a:xfrm>
            <a:off x="5029200" y="1447800"/>
            <a:ext cx="685800" cy="276999"/>
          </a:xfrm>
          <a:prstGeom prst="rect">
            <a:avLst/>
          </a:prstGeom>
          <a:noFill/>
        </p:spPr>
        <p:txBody>
          <a:bodyPr wrap="square" rtlCol="0">
            <a:spAutoFit/>
          </a:bodyPr>
          <a:lstStyle/>
          <a:p>
            <a:r>
              <a:rPr lang="en-US" sz="1200" dirty="0" smtClean="0">
                <a:solidFill>
                  <a:srgbClr val="FF0000"/>
                </a:solidFill>
              </a:rPr>
              <a:t>Sp Gifts</a:t>
            </a:r>
            <a:endParaRPr lang="en-US" sz="1200" dirty="0">
              <a:solidFill>
                <a:srgbClr val="FF0000"/>
              </a:solidFill>
            </a:endParaRPr>
          </a:p>
        </p:txBody>
      </p:sp>
      <p:cxnSp>
        <p:nvCxnSpPr>
          <p:cNvPr id="19" name="Straight Connector 18"/>
          <p:cNvCxnSpPr/>
          <p:nvPr/>
        </p:nvCxnSpPr>
        <p:spPr>
          <a:xfrm rot="5400000">
            <a:off x="4267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191000" y="762000"/>
            <a:ext cx="685800" cy="276999"/>
          </a:xfrm>
          <a:prstGeom prst="rect">
            <a:avLst/>
          </a:prstGeom>
          <a:noFill/>
        </p:spPr>
        <p:txBody>
          <a:bodyPr wrap="square" rtlCol="0">
            <a:spAutoFit/>
          </a:bodyPr>
          <a:lstStyle/>
          <a:p>
            <a:r>
              <a:rPr lang="en-US" sz="1200" dirty="0" smtClean="0"/>
              <a:t>1850</a:t>
            </a:r>
            <a:endParaRPr lang="en-US" sz="1200" dirty="0"/>
          </a:p>
        </p:txBody>
      </p:sp>
      <p:cxnSp>
        <p:nvCxnSpPr>
          <p:cNvPr id="21" name="Straight Connector 20"/>
          <p:cNvCxnSpPr/>
          <p:nvPr/>
        </p:nvCxnSpPr>
        <p:spPr>
          <a:xfrm>
            <a:off x="2133600" y="2514600"/>
            <a:ext cx="4953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19819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828800" y="1905000"/>
            <a:ext cx="685800" cy="276999"/>
          </a:xfrm>
          <a:prstGeom prst="rect">
            <a:avLst/>
          </a:prstGeom>
          <a:noFill/>
        </p:spPr>
        <p:txBody>
          <a:bodyPr wrap="square" rtlCol="0">
            <a:spAutoFit/>
          </a:bodyPr>
          <a:lstStyle/>
          <a:p>
            <a:r>
              <a:rPr lang="en-US" sz="1200" dirty="0" smtClean="0"/>
              <a:t>1989</a:t>
            </a:r>
            <a:endParaRPr lang="en-US" sz="1200" dirty="0"/>
          </a:p>
        </p:txBody>
      </p:sp>
      <p:cxnSp>
        <p:nvCxnSpPr>
          <p:cNvPr id="24" name="Straight Connector 23"/>
          <p:cNvCxnSpPr/>
          <p:nvPr/>
        </p:nvCxnSpPr>
        <p:spPr>
          <a:xfrm rot="5400000">
            <a:off x="60205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5943600" y="1905000"/>
            <a:ext cx="609600" cy="276999"/>
          </a:xfrm>
          <a:prstGeom prst="rect">
            <a:avLst/>
          </a:prstGeom>
          <a:noFill/>
        </p:spPr>
        <p:txBody>
          <a:bodyPr wrap="square" rtlCol="0">
            <a:spAutoFit/>
          </a:bodyPr>
          <a:lstStyle/>
          <a:p>
            <a:r>
              <a:rPr lang="en-US" sz="1200" dirty="0" smtClean="0"/>
              <a:t>COP</a:t>
            </a:r>
            <a:endParaRPr lang="en-US" sz="1200" dirty="0"/>
          </a:p>
        </p:txBody>
      </p:sp>
      <p:cxnSp>
        <p:nvCxnSpPr>
          <p:cNvPr id="26" name="Straight Connector 25"/>
          <p:cNvCxnSpPr/>
          <p:nvPr/>
        </p:nvCxnSpPr>
        <p:spPr>
          <a:xfrm rot="16200000" flipV="1">
            <a:off x="5296297" y="2399903"/>
            <a:ext cx="228600" cy="794"/>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257800" y="1981200"/>
            <a:ext cx="533400" cy="276999"/>
          </a:xfrm>
          <a:prstGeom prst="rect">
            <a:avLst/>
          </a:prstGeom>
          <a:noFill/>
        </p:spPr>
        <p:txBody>
          <a:bodyPr wrap="square" rtlCol="0">
            <a:spAutoFit/>
          </a:bodyPr>
          <a:lstStyle/>
          <a:p>
            <a:r>
              <a:rPr lang="en-US" sz="1200" dirty="0" smtClean="0"/>
              <a:t>LC</a:t>
            </a:r>
            <a:endParaRPr lang="en-US" sz="1200" dirty="0"/>
          </a:p>
        </p:txBody>
      </p:sp>
      <p:cxnSp>
        <p:nvCxnSpPr>
          <p:cNvPr id="28" name="Straight Connector 27"/>
          <p:cNvCxnSpPr/>
          <p:nvPr/>
        </p:nvCxnSpPr>
        <p:spPr>
          <a:xfrm rot="5400000">
            <a:off x="42679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4267200" y="1905000"/>
            <a:ext cx="457200" cy="276999"/>
          </a:xfrm>
          <a:prstGeom prst="rect">
            <a:avLst/>
          </a:prstGeom>
          <a:noFill/>
        </p:spPr>
        <p:txBody>
          <a:bodyPr wrap="square" rtlCol="0">
            <a:spAutoFit/>
          </a:bodyPr>
          <a:lstStyle/>
          <a:p>
            <a:r>
              <a:rPr lang="en-US" sz="1200" dirty="0" smtClean="0"/>
              <a:t>SL</a:t>
            </a:r>
            <a:endParaRPr lang="en-US" sz="1200" dirty="0"/>
          </a:p>
        </p:txBody>
      </p:sp>
      <p:cxnSp>
        <p:nvCxnSpPr>
          <p:cNvPr id="30" name="Straight Connector 29"/>
          <p:cNvCxnSpPr/>
          <p:nvPr/>
        </p:nvCxnSpPr>
        <p:spPr>
          <a:xfrm rot="5400000" flipH="1" flipV="1">
            <a:off x="7010400" y="2514600"/>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68587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705600" y="1752600"/>
            <a:ext cx="685800" cy="461665"/>
          </a:xfrm>
          <a:prstGeom prst="rect">
            <a:avLst/>
          </a:prstGeom>
          <a:noFill/>
        </p:spPr>
        <p:txBody>
          <a:bodyPr wrap="square" rtlCol="0">
            <a:spAutoFit/>
          </a:bodyPr>
          <a:lstStyle/>
          <a:p>
            <a:r>
              <a:rPr lang="en-US" sz="1200" dirty="0" smtClean="0"/>
              <a:t>2</a:t>
            </a:r>
            <a:r>
              <a:rPr lang="en-US" sz="1200" baseline="30000" dirty="0" smtClean="0"/>
              <a:t>nd</a:t>
            </a:r>
            <a:r>
              <a:rPr lang="en-US" sz="1200" dirty="0" smtClean="0"/>
              <a:t> Advent</a:t>
            </a:r>
            <a:endParaRPr lang="en-US" sz="1200" dirty="0"/>
          </a:p>
        </p:txBody>
      </p:sp>
      <p:cxnSp>
        <p:nvCxnSpPr>
          <p:cNvPr id="33" name="Straight Connector 32"/>
          <p:cNvCxnSpPr/>
          <p:nvPr/>
        </p:nvCxnSpPr>
        <p:spPr>
          <a:xfrm rot="5400000">
            <a:off x="19819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rot="19001294">
            <a:off x="-10976" y="683864"/>
            <a:ext cx="1398341" cy="276999"/>
          </a:xfrm>
          <a:prstGeom prst="rect">
            <a:avLst/>
          </a:prstGeom>
          <a:noFill/>
        </p:spPr>
        <p:txBody>
          <a:bodyPr wrap="square" rtlCol="0">
            <a:spAutoFit/>
          </a:bodyPr>
          <a:lstStyle/>
          <a:p>
            <a:r>
              <a:rPr lang="en-US" sz="1200" dirty="0" smtClean="0"/>
              <a:t>Spiritual Gifts Vol. 1</a:t>
            </a:r>
            <a:endParaRPr lang="en-US" sz="1200" dirty="0"/>
          </a:p>
        </p:txBody>
      </p:sp>
      <p:sp>
        <p:nvSpPr>
          <p:cNvPr id="35" name="TextBox 34"/>
          <p:cNvSpPr txBox="1"/>
          <p:nvPr/>
        </p:nvSpPr>
        <p:spPr>
          <a:xfrm>
            <a:off x="0" y="3048000"/>
            <a:ext cx="1524000" cy="276999"/>
          </a:xfrm>
          <a:prstGeom prst="rect">
            <a:avLst/>
          </a:prstGeom>
          <a:noFill/>
        </p:spPr>
        <p:txBody>
          <a:bodyPr wrap="square" rtlCol="0">
            <a:spAutoFit/>
          </a:bodyPr>
          <a:lstStyle/>
          <a:p>
            <a:r>
              <a:rPr lang="en-US" sz="1200" dirty="0" smtClean="0">
                <a:solidFill>
                  <a:srgbClr val="FF0000"/>
                </a:solidFill>
              </a:rPr>
              <a:t>&gt;</a:t>
            </a:r>
            <a:r>
              <a:rPr lang="en-US" sz="1200" dirty="0" smtClean="0"/>
              <a:t> A firm Platform</a:t>
            </a:r>
            <a:endParaRPr lang="en-US" sz="1200" dirty="0"/>
          </a:p>
        </p:txBody>
      </p:sp>
      <p:sp>
        <p:nvSpPr>
          <p:cNvPr id="36" name="TextBox 35"/>
          <p:cNvSpPr txBox="1"/>
          <p:nvPr/>
        </p:nvSpPr>
        <p:spPr>
          <a:xfrm>
            <a:off x="0" y="16764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Advent</a:t>
            </a:r>
            <a:endParaRPr lang="en-US" sz="1200" dirty="0"/>
          </a:p>
        </p:txBody>
      </p:sp>
      <p:sp>
        <p:nvSpPr>
          <p:cNvPr id="37" name="TextBox 36"/>
          <p:cNvSpPr txBox="1"/>
          <p:nvPr/>
        </p:nvSpPr>
        <p:spPr>
          <a:xfrm>
            <a:off x="0" y="1905000"/>
            <a:ext cx="1371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My of In.</a:t>
            </a:r>
            <a:endParaRPr lang="en-US" sz="1200" dirty="0"/>
          </a:p>
        </p:txBody>
      </p:sp>
      <p:sp>
        <p:nvSpPr>
          <p:cNvPr id="38" name="TextBox 37"/>
          <p:cNvSpPr txBox="1"/>
          <p:nvPr/>
        </p:nvSpPr>
        <p:spPr>
          <a:xfrm>
            <a:off x="0" y="23622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William Miller</a:t>
            </a:r>
            <a:endParaRPr lang="en-US" sz="1200" dirty="0"/>
          </a:p>
        </p:txBody>
      </p:sp>
      <p:cxnSp>
        <p:nvCxnSpPr>
          <p:cNvPr id="39" name="Straight Arrow Connector 38"/>
          <p:cNvCxnSpPr/>
          <p:nvPr/>
        </p:nvCxnSpPr>
        <p:spPr>
          <a:xfrm rot="10800000">
            <a:off x="1219200" y="25908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0" y="25908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AM</a:t>
            </a:r>
            <a:endParaRPr lang="en-US" sz="1200" dirty="0"/>
          </a:p>
        </p:txBody>
      </p:sp>
      <p:sp>
        <p:nvSpPr>
          <p:cNvPr id="41" name="TextBox 40"/>
          <p:cNvSpPr txBox="1"/>
          <p:nvPr/>
        </p:nvSpPr>
        <p:spPr>
          <a:xfrm>
            <a:off x="0" y="28194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3</a:t>
            </a:r>
            <a:r>
              <a:rPr lang="en-US" sz="1200" baseline="30000" dirty="0" smtClean="0"/>
              <a:t>rd</a:t>
            </a:r>
            <a:r>
              <a:rPr lang="en-US" sz="1200" dirty="0" smtClean="0"/>
              <a:t> AM</a:t>
            </a:r>
            <a:endParaRPr lang="en-US" sz="1200" dirty="0"/>
          </a:p>
        </p:txBody>
      </p:sp>
      <p:sp>
        <p:nvSpPr>
          <p:cNvPr id="42" name="TextBox 41"/>
          <p:cNvSpPr txBox="1"/>
          <p:nvPr/>
        </p:nvSpPr>
        <p:spPr>
          <a:xfrm>
            <a:off x="0" y="2133600"/>
            <a:ext cx="1676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Reformation</a:t>
            </a:r>
            <a:endParaRPr lang="en-US" sz="1200" dirty="0"/>
          </a:p>
        </p:txBody>
      </p:sp>
      <p:sp>
        <p:nvSpPr>
          <p:cNvPr id="43" name="TextBox 42"/>
          <p:cNvSpPr txBox="1"/>
          <p:nvPr/>
        </p:nvSpPr>
        <p:spPr>
          <a:xfrm>
            <a:off x="0" y="3276600"/>
            <a:ext cx="2286000" cy="276999"/>
          </a:xfrm>
          <a:prstGeom prst="rect">
            <a:avLst/>
          </a:prstGeom>
          <a:noFill/>
        </p:spPr>
        <p:txBody>
          <a:bodyPr wrap="square" rtlCol="0">
            <a:spAutoFit/>
          </a:bodyPr>
          <a:lstStyle/>
          <a:p>
            <a:r>
              <a:rPr lang="en-US" sz="1200" dirty="0" smtClean="0">
                <a:solidFill>
                  <a:srgbClr val="FF0000"/>
                </a:solidFill>
              </a:rPr>
              <a:t>&gt; </a:t>
            </a:r>
            <a:r>
              <a:rPr lang="en-US" sz="1200" dirty="0" smtClean="0"/>
              <a:t>Spiritualism &amp; Covetousness</a:t>
            </a:r>
            <a:endParaRPr lang="en-US" sz="1200" dirty="0"/>
          </a:p>
        </p:txBody>
      </p:sp>
      <p:sp>
        <p:nvSpPr>
          <p:cNvPr id="44" name="TextBox 43"/>
          <p:cNvSpPr txBox="1"/>
          <p:nvPr/>
        </p:nvSpPr>
        <p:spPr>
          <a:xfrm>
            <a:off x="0" y="3505200"/>
            <a:ext cx="1295400" cy="276999"/>
          </a:xfrm>
          <a:prstGeom prst="rect">
            <a:avLst/>
          </a:prstGeom>
          <a:noFill/>
        </p:spPr>
        <p:txBody>
          <a:bodyPr wrap="square" rtlCol="0">
            <a:spAutoFit/>
          </a:bodyPr>
          <a:lstStyle/>
          <a:p>
            <a:r>
              <a:rPr lang="en-US" sz="1200" dirty="0" smtClean="0">
                <a:solidFill>
                  <a:srgbClr val="FF0000"/>
                </a:solidFill>
              </a:rPr>
              <a:t>&gt;</a:t>
            </a:r>
            <a:r>
              <a:rPr lang="en-US" sz="1200" dirty="0" smtClean="0"/>
              <a:t> Sins of Babylon</a:t>
            </a:r>
            <a:endParaRPr lang="en-US" sz="1200" dirty="0"/>
          </a:p>
        </p:txBody>
      </p:sp>
      <p:sp>
        <p:nvSpPr>
          <p:cNvPr id="45" name="TextBox 44"/>
          <p:cNvSpPr txBox="1"/>
          <p:nvPr/>
        </p:nvSpPr>
        <p:spPr>
          <a:xfrm>
            <a:off x="0" y="3733800"/>
            <a:ext cx="914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LC</a:t>
            </a:r>
            <a:endParaRPr lang="en-US" sz="1200" dirty="0"/>
          </a:p>
        </p:txBody>
      </p:sp>
      <p:sp>
        <p:nvSpPr>
          <p:cNvPr id="46" name="TextBox 45"/>
          <p:cNvSpPr txBox="1"/>
          <p:nvPr/>
        </p:nvSpPr>
        <p:spPr>
          <a:xfrm>
            <a:off x="0" y="3962400"/>
            <a:ext cx="1752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3</a:t>
            </a:r>
            <a:r>
              <a:rPr lang="en-US" sz="1200" baseline="30000" dirty="0" smtClean="0"/>
              <a:t>rd</a:t>
            </a:r>
            <a:r>
              <a:rPr lang="en-US" sz="1200" dirty="0" smtClean="0"/>
              <a:t> Mess Closed</a:t>
            </a:r>
            <a:endParaRPr lang="en-US" sz="1200" dirty="0"/>
          </a:p>
        </p:txBody>
      </p:sp>
      <p:sp>
        <p:nvSpPr>
          <p:cNvPr id="47" name="TextBox 46"/>
          <p:cNvSpPr txBox="1"/>
          <p:nvPr/>
        </p:nvSpPr>
        <p:spPr>
          <a:xfrm rot="10800000" flipV="1">
            <a:off x="0" y="4191000"/>
            <a:ext cx="1524000" cy="276999"/>
          </a:xfrm>
          <a:prstGeom prst="rect">
            <a:avLst/>
          </a:prstGeom>
          <a:noFill/>
        </p:spPr>
        <p:txBody>
          <a:bodyPr wrap="square" rtlCol="0">
            <a:spAutoFit/>
          </a:bodyPr>
          <a:lstStyle/>
          <a:p>
            <a:r>
              <a:rPr lang="en-US" sz="1200" dirty="0" smtClean="0">
                <a:solidFill>
                  <a:srgbClr val="FF0000"/>
                </a:solidFill>
              </a:rPr>
              <a:t>&gt;</a:t>
            </a:r>
            <a:r>
              <a:rPr lang="en-US" sz="1200" dirty="0" smtClean="0"/>
              <a:t>The Time of Trouble</a:t>
            </a:r>
            <a:endParaRPr lang="en-US" sz="1200" dirty="0"/>
          </a:p>
        </p:txBody>
      </p:sp>
      <p:sp>
        <p:nvSpPr>
          <p:cNvPr id="48" name="TextBox 47"/>
          <p:cNvSpPr txBox="1"/>
          <p:nvPr/>
        </p:nvSpPr>
        <p:spPr>
          <a:xfrm>
            <a:off x="0" y="4419600"/>
            <a:ext cx="2209800" cy="276999"/>
          </a:xfrm>
          <a:prstGeom prst="rect">
            <a:avLst/>
          </a:prstGeom>
          <a:noFill/>
        </p:spPr>
        <p:txBody>
          <a:bodyPr wrap="square" rtlCol="0">
            <a:spAutoFit/>
          </a:bodyPr>
          <a:lstStyle/>
          <a:p>
            <a:r>
              <a:rPr lang="en-US" sz="1200" dirty="0" smtClean="0">
                <a:solidFill>
                  <a:srgbClr val="FF0000"/>
                </a:solidFill>
              </a:rPr>
              <a:t>&gt; </a:t>
            </a:r>
            <a:r>
              <a:rPr lang="en-US" sz="1200" dirty="0" smtClean="0"/>
              <a:t>Deliverance of the Saints</a:t>
            </a:r>
            <a:endParaRPr lang="en-US" sz="1200" dirty="0"/>
          </a:p>
        </p:txBody>
      </p:sp>
      <p:sp>
        <p:nvSpPr>
          <p:cNvPr id="49" name="TextBox 48"/>
          <p:cNvSpPr txBox="1"/>
          <p:nvPr/>
        </p:nvSpPr>
        <p:spPr>
          <a:xfrm>
            <a:off x="1066800" y="3505200"/>
            <a:ext cx="990600" cy="276999"/>
          </a:xfrm>
          <a:prstGeom prst="rect">
            <a:avLst/>
          </a:prstGeom>
          <a:noFill/>
        </p:spPr>
        <p:txBody>
          <a:bodyPr wrap="square" rtlCol="0">
            <a:spAutoFit/>
          </a:bodyPr>
          <a:lstStyle/>
          <a:p>
            <a:r>
              <a:rPr lang="en-US" sz="1200" dirty="0" smtClean="0"/>
              <a:t>--- EW 273</a:t>
            </a:r>
            <a:endParaRPr lang="en-US" sz="1200" dirty="0"/>
          </a:p>
        </p:txBody>
      </p:sp>
      <p:sp>
        <p:nvSpPr>
          <p:cNvPr id="50" name="TextBox 49"/>
          <p:cNvSpPr txBox="1"/>
          <p:nvPr/>
        </p:nvSpPr>
        <p:spPr>
          <a:xfrm>
            <a:off x="5943600" y="1447800"/>
            <a:ext cx="914400" cy="276999"/>
          </a:xfrm>
          <a:prstGeom prst="rect">
            <a:avLst/>
          </a:prstGeom>
          <a:noFill/>
        </p:spPr>
        <p:txBody>
          <a:bodyPr wrap="square" rtlCol="0">
            <a:spAutoFit/>
          </a:bodyPr>
          <a:lstStyle/>
          <a:p>
            <a:r>
              <a:rPr lang="en-US" sz="1200" dirty="0" smtClean="0"/>
              <a:t>judge</a:t>
            </a:r>
            <a:endParaRPr lang="en-US" sz="1200" dirty="0"/>
          </a:p>
        </p:txBody>
      </p:sp>
      <p:sp>
        <p:nvSpPr>
          <p:cNvPr id="51" name="TextBox 50"/>
          <p:cNvSpPr txBox="1"/>
          <p:nvPr/>
        </p:nvSpPr>
        <p:spPr>
          <a:xfrm>
            <a:off x="4038600" y="1371600"/>
            <a:ext cx="990600" cy="461665"/>
          </a:xfrm>
          <a:prstGeom prst="rect">
            <a:avLst/>
          </a:prstGeom>
          <a:noFill/>
        </p:spPr>
        <p:txBody>
          <a:bodyPr wrap="square" rtlCol="0">
            <a:spAutoFit/>
          </a:bodyPr>
          <a:lstStyle/>
          <a:p>
            <a:r>
              <a:rPr lang="en-US" sz="1200" dirty="0" smtClean="0"/>
              <a:t>Fugitive Slave Act</a:t>
            </a:r>
            <a:endParaRPr lang="en-US" sz="1200" dirty="0"/>
          </a:p>
        </p:txBody>
      </p:sp>
      <p:sp>
        <p:nvSpPr>
          <p:cNvPr id="52" name="TextBox 51"/>
          <p:cNvSpPr txBox="1"/>
          <p:nvPr/>
        </p:nvSpPr>
        <p:spPr>
          <a:xfrm>
            <a:off x="5943600" y="152400"/>
            <a:ext cx="533400" cy="276999"/>
          </a:xfrm>
          <a:prstGeom prst="rect">
            <a:avLst/>
          </a:prstGeom>
          <a:noFill/>
        </p:spPr>
        <p:txBody>
          <a:bodyPr wrap="square" rtlCol="0">
            <a:spAutoFit/>
          </a:bodyPr>
          <a:lstStyle/>
          <a:p>
            <a:r>
              <a:rPr lang="en-US" sz="1200" dirty="0" smtClean="0">
                <a:solidFill>
                  <a:srgbClr val="FF0000"/>
                </a:solidFill>
              </a:rPr>
              <a:t>COP</a:t>
            </a:r>
            <a:endParaRPr lang="en-US" sz="1200" dirty="0">
              <a:solidFill>
                <a:srgbClr val="FF0000"/>
              </a:solidFill>
            </a:endParaRPr>
          </a:p>
        </p:txBody>
      </p:sp>
      <p:sp>
        <p:nvSpPr>
          <p:cNvPr id="53" name="TextBox 52"/>
          <p:cNvSpPr txBox="1"/>
          <p:nvPr/>
        </p:nvSpPr>
        <p:spPr>
          <a:xfrm>
            <a:off x="5943600" y="1524000"/>
            <a:ext cx="685800" cy="276999"/>
          </a:xfrm>
          <a:prstGeom prst="rect">
            <a:avLst/>
          </a:prstGeom>
          <a:noFill/>
        </p:spPr>
        <p:txBody>
          <a:bodyPr wrap="square" rtlCol="0">
            <a:spAutoFit/>
          </a:bodyPr>
          <a:lstStyle/>
          <a:p>
            <a:r>
              <a:rPr lang="en-US" sz="1200" dirty="0" smtClean="0">
                <a:solidFill>
                  <a:srgbClr val="FF0000"/>
                </a:solidFill>
              </a:rPr>
              <a:t>--------</a:t>
            </a:r>
            <a:endParaRPr lang="en-US" sz="1200" dirty="0">
              <a:solidFill>
                <a:srgbClr val="FF0000"/>
              </a:solidFill>
            </a:endParaRPr>
          </a:p>
        </p:txBody>
      </p:sp>
      <p:sp>
        <p:nvSpPr>
          <p:cNvPr id="54" name="TextBox 53"/>
          <p:cNvSpPr txBox="1"/>
          <p:nvPr/>
        </p:nvSpPr>
        <p:spPr>
          <a:xfrm>
            <a:off x="6781800" y="0"/>
            <a:ext cx="685800" cy="461665"/>
          </a:xfrm>
          <a:prstGeom prst="rect">
            <a:avLst/>
          </a:prstGeom>
          <a:noFill/>
        </p:spPr>
        <p:txBody>
          <a:bodyPr wrap="square" rtlCol="0">
            <a:spAutoFit/>
          </a:bodyPr>
          <a:lstStyle/>
          <a:p>
            <a:r>
              <a:rPr lang="en-US" sz="1200" dirty="0" smtClean="0">
                <a:solidFill>
                  <a:srgbClr val="FF0000"/>
                </a:solidFill>
              </a:rPr>
              <a:t>2</a:t>
            </a:r>
            <a:r>
              <a:rPr lang="en-US" sz="1200" baseline="30000" dirty="0" smtClean="0">
                <a:solidFill>
                  <a:srgbClr val="FF0000"/>
                </a:solidFill>
              </a:rPr>
              <a:t>nd</a:t>
            </a:r>
            <a:r>
              <a:rPr lang="en-US" sz="1200" dirty="0" smtClean="0">
                <a:solidFill>
                  <a:srgbClr val="FF0000"/>
                </a:solidFill>
              </a:rPr>
              <a:t>  Advent</a:t>
            </a:r>
            <a:endParaRPr lang="en-US" sz="1200" dirty="0">
              <a:solidFill>
                <a:srgbClr val="FF0000"/>
              </a:solidFill>
            </a:endParaRPr>
          </a:p>
        </p:txBody>
      </p:sp>
      <p:sp>
        <p:nvSpPr>
          <p:cNvPr id="55" name="TextBox 54"/>
          <p:cNvSpPr txBox="1"/>
          <p:nvPr/>
        </p:nvSpPr>
        <p:spPr>
          <a:xfrm>
            <a:off x="6400800" y="1066800"/>
            <a:ext cx="457200" cy="276999"/>
          </a:xfrm>
          <a:prstGeom prst="rect">
            <a:avLst/>
          </a:prstGeom>
          <a:noFill/>
        </p:spPr>
        <p:txBody>
          <a:bodyPr wrap="square" rtlCol="0">
            <a:spAutoFit/>
          </a:bodyPr>
          <a:lstStyle/>
          <a:p>
            <a:r>
              <a:rPr lang="en-US" sz="1200" dirty="0" smtClean="0">
                <a:solidFill>
                  <a:srgbClr val="FF0000"/>
                </a:solidFill>
              </a:rPr>
              <a:t>T.T.</a:t>
            </a:r>
            <a:endParaRPr lang="en-US" sz="1200" dirty="0">
              <a:solidFill>
                <a:srgbClr val="FF0000"/>
              </a:solidFill>
            </a:endParaRPr>
          </a:p>
        </p:txBody>
      </p:sp>
      <p:sp>
        <p:nvSpPr>
          <p:cNvPr id="56" name="TextBox 55"/>
          <p:cNvSpPr txBox="1"/>
          <p:nvPr/>
        </p:nvSpPr>
        <p:spPr>
          <a:xfrm>
            <a:off x="2819400" y="457200"/>
            <a:ext cx="762000" cy="276999"/>
          </a:xfrm>
          <a:prstGeom prst="rect">
            <a:avLst/>
          </a:prstGeom>
          <a:noFill/>
        </p:spPr>
        <p:txBody>
          <a:bodyPr wrap="square" rtlCol="0">
            <a:spAutoFit/>
          </a:bodyPr>
          <a:lstStyle/>
          <a:p>
            <a:r>
              <a:rPr lang="en-US" sz="1200" dirty="0" smtClean="0">
                <a:solidFill>
                  <a:srgbClr val="FF0000"/>
                </a:solidFill>
              </a:rPr>
              <a:t>Slavery</a:t>
            </a:r>
            <a:endParaRPr lang="en-US" sz="1200" dirty="0">
              <a:solidFill>
                <a:srgbClr val="FF0000"/>
              </a:solidFill>
            </a:endParaRPr>
          </a:p>
        </p:txBody>
      </p:sp>
      <p:sp>
        <p:nvSpPr>
          <p:cNvPr id="57" name="TextBox 56"/>
          <p:cNvSpPr txBox="1"/>
          <p:nvPr/>
        </p:nvSpPr>
        <p:spPr>
          <a:xfrm rot="19269300">
            <a:off x="1143532" y="519031"/>
            <a:ext cx="780785" cy="276999"/>
          </a:xfrm>
          <a:prstGeom prst="rect">
            <a:avLst/>
          </a:prstGeom>
          <a:noFill/>
        </p:spPr>
        <p:txBody>
          <a:bodyPr wrap="square" rtlCol="0">
            <a:spAutoFit/>
          </a:bodyPr>
          <a:lstStyle/>
          <a:p>
            <a:r>
              <a:rPr lang="en-US" sz="1200" dirty="0" smtClean="0"/>
              <a:t>Failure</a:t>
            </a:r>
            <a:endParaRPr lang="en-US" sz="1200" dirty="0"/>
          </a:p>
        </p:txBody>
      </p:sp>
      <p:cxnSp>
        <p:nvCxnSpPr>
          <p:cNvPr id="58" name="Straight Connector 57"/>
          <p:cNvCxnSpPr/>
          <p:nvPr/>
        </p:nvCxnSpPr>
        <p:spPr>
          <a:xfrm>
            <a:off x="3276600" y="3505200"/>
            <a:ext cx="2209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734594" y="3352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rot="10800000" flipV="1">
            <a:off x="3657600" y="2895600"/>
            <a:ext cx="685800" cy="276999"/>
          </a:xfrm>
          <a:prstGeom prst="rect">
            <a:avLst/>
          </a:prstGeom>
          <a:noFill/>
        </p:spPr>
        <p:txBody>
          <a:bodyPr wrap="square" rtlCol="0">
            <a:spAutoFit/>
          </a:bodyPr>
          <a:lstStyle/>
          <a:p>
            <a:r>
              <a:rPr lang="en-US" sz="1200" dirty="0" smtClean="0"/>
              <a:t>1888</a:t>
            </a:r>
            <a:endParaRPr lang="en-US" sz="1200" dirty="0"/>
          </a:p>
        </p:txBody>
      </p:sp>
      <p:sp>
        <p:nvSpPr>
          <p:cNvPr id="61" name="TextBox 60"/>
          <p:cNvSpPr txBox="1"/>
          <p:nvPr/>
        </p:nvSpPr>
        <p:spPr>
          <a:xfrm>
            <a:off x="1981200" y="228600"/>
            <a:ext cx="6019800" cy="276999"/>
          </a:xfrm>
          <a:prstGeom prst="rect">
            <a:avLst/>
          </a:prstGeom>
          <a:noFill/>
        </p:spPr>
        <p:txBody>
          <a:bodyPr wrap="square" rtlCol="0">
            <a:spAutoFit/>
          </a:bodyPr>
          <a:lstStyle/>
          <a:p>
            <a:endParaRPr lang="en-US" sz="1200" dirty="0"/>
          </a:p>
        </p:txBody>
      </p:sp>
      <p:cxnSp>
        <p:nvCxnSpPr>
          <p:cNvPr id="62" name="Straight Arrow Connector 61"/>
          <p:cNvCxnSpPr/>
          <p:nvPr/>
        </p:nvCxnSpPr>
        <p:spPr>
          <a:xfrm flipV="1">
            <a:off x="914400" y="10668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rot="19493054">
            <a:off x="7494700" y="723345"/>
            <a:ext cx="1355836" cy="523220"/>
          </a:xfrm>
          <a:prstGeom prst="rect">
            <a:avLst/>
          </a:prstGeom>
          <a:noFill/>
        </p:spPr>
        <p:txBody>
          <a:bodyPr wrap="square" rtlCol="0">
            <a:spAutoFit/>
          </a:bodyPr>
          <a:lstStyle/>
          <a:p>
            <a:r>
              <a:rPr lang="en-US" sz="1400" dirty="0" smtClean="0"/>
              <a:t>The Great Controversy</a:t>
            </a:r>
            <a:endParaRPr lang="en-US" sz="1400" dirty="0"/>
          </a:p>
        </p:txBody>
      </p:sp>
      <p:sp>
        <p:nvSpPr>
          <p:cNvPr id="64" name="TextBox 63"/>
          <p:cNvSpPr txBox="1"/>
          <p:nvPr/>
        </p:nvSpPr>
        <p:spPr>
          <a:xfrm>
            <a:off x="7239000" y="2438400"/>
            <a:ext cx="1752600" cy="276999"/>
          </a:xfrm>
          <a:prstGeom prst="rect">
            <a:avLst/>
          </a:prstGeom>
          <a:noFill/>
        </p:spPr>
        <p:txBody>
          <a:bodyPr wrap="square" rtlCol="0">
            <a:spAutoFit/>
          </a:bodyPr>
          <a:lstStyle/>
          <a:p>
            <a:r>
              <a:rPr lang="en-US" sz="1200" dirty="0" smtClean="0">
                <a:solidFill>
                  <a:srgbClr val="FF0000"/>
                </a:solidFill>
              </a:rPr>
              <a:t>&gt; </a:t>
            </a:r>
            <a:r>
              <a:rPr lang="en-US" sz="1200" dirty="0" smtClean="0"/>
              <a:t>An American Reformer</a:t>
            </a:r>
            <a:endParaRPr lang="en-US" sz="1200" dirty="0"/>
          </a:p>
        </p:txBody>
      </p:sp>
      <p:cxnSp>
        <p:nvCxnSpPr>
          <p:cNvPr id="65" name="Straight Arrow Connector 64"/>
          <p:cNvCxnSpPr>
            <a:endCxn id="64" idx="1"/>
          </p:cNvCxnSpPr>
          <p:nvPr/>
        </p:nvCxnSpPr>
        <p:spPr>
          <a:xfrm flipV="1">
            <a:off x="7086600" y="2576900"/>
            <a:ext cx="152400" cy="13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7239000" y="2667000"/>
            <a:ext cx="1752600" cy="277000"/>
          </a:xfrm>
          <a:prstGeom prst="rect">
            <a:avLst/>
          </a:prstGeom>
          <a:noFill/>
        </p:spPr>
        <p:txBody>
          <a:bodyPr wrap="square" rtlCol="0">
            <a:spAutoFit/>
          </a:bodyPr>
          <a:lstStyle/>
          <a:p>
            <a:r>
              <a:rPr lang="en-US" sz="1200" dirty="0" smtClean="0">
                <a:solidFill>
                  <a:srgbClr val="FF0000"/>
                </a:solidFill>
              </a:rPr>
              <a:t>&gt; </a:t>
            </a:r>
            <a:r>
              <a:rPr lang="en-US" sz="1200" dirty="0" smtClean="0"/>
              <a:t>What is the Sanctuary</a:t>
            </a:r>
            <a:endParaRPr lang="en-US" sz="1200" dirty="0"/>
          </a:p>
        </p:txBody>
      </p:sp>
      <p:cxnSp>
        <p:nvCxnSpPr>
          <p:cNvPr id="67" name="Straight Arrow Connector 66"/>
          <p:cNvCxnSpPr/>
          <p:nvPr/>
        </p:nvCxnSpPr>
        <p:spPr>
          <a:xfrm rot="5400000">
            <a:off x="1371600" y="27432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5400000">
            <a:off x="6934200" y="27432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7162800" y="1676400"/>
            <a:ext cx="19812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a:t>
            </a:r>
            <a:r>
              <a:rPr lang="en-US" sz="1200" dirty="0" err="1" smtClean="0"/>
              <a:t>Dest</a:t>
            </a:r>
            <a:r>
              <a:rPr lang="en-US" sz="1200" dirty="0" smtClean="0"/>
              <a:t>. Of Jerusalem</a:t>
            </a:r>
            <a:endParaRPr lang="en-US" sz="1200" dirty="0"/>
          </a:p>
        </p:txBody>
      </p:sp>
      <p:sp>
        <p:nvSpPr>
          <p:cNvPr id="70" name="TextBox 69"/>
          <p:cNvSpPr txBox="1"/>
          <p:nvPr/>
        </p:nvSpPr>
        <p:spPr>
          <a:xfrm rot="20224061">
            <a:off x="1316243" y="2819354"/>
            <a:ext cx="838200" cy="276999"/>
          </a:xfrm>
          <a:prstGeom prst="rect">
            <a:avLst/>
          </a:prstGeom>
          <a:noFill/>
        </p:spPr>
        <p:txBody>
          <a:bodyPr wrap="square" rtlCol="0">
            <a:spAutoFit/>
          </a:bodyPr>
          <a:lstStyle/>
          <a:p>
            <a:r>
              <a:rPr lang="en-US" sz="1200" dirty="0" smtClean="0"/>
              <a:t>Sanctuary</a:t>
            </a:r>
            <a:endParaRPr lang="en-US" sz="1200" dirty="0"/>
          </a:p>
        </p:txBody>
      </p:sp>
      <p:cxnSp>
        <p:nvCxnSpPr>
          <p:cNvPr id="71" name="Straight Arrow Connector 70"/>
          <p:cNvCxnSpPr>
            <a:endCxn id="70" idx="1"/>
          </p:cNvCxnSpPr>
          <p:nvPr/>
        </p:nvCxnSpPr>
        <p:spPr>
          <a:xfrm flipV="1">
            <a:off x="1143000" y="3121154"/>
            <a:ext cx="206366" cy="792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7239000" y="2895600"/>
            <a:ext cx="1295400" cy="276999"/>
          </a:xfrm>
          <a:prstGeom prst="rect">
            <a:avLst/>
          </a:prstGeom>
          <a:noFill/>
        </p:spPr>
        <p:txBody>
          <a:bodyPr wrap="square" rtlCol="0">
            <a:spAutoFit/>
          </a:bodyPr>
          <a:lstStyle/>
          <a:p>
            <a:r>
              <a:rPr lang="en-US" sz="1200" dirty="0" smtClean="0">
                <a:solidFill>
                  <a:srgbClr val="FF0000"/>
                </a:solidFill>
              </a:rPr>
              <a:t>&gt; </a:t>
            </a:r>
            <a:r>
              <a:rPr lang="en-US" sz="1200" dirty="0" smtClean="0"/>
              <a:t>Snares of Satan</a:t>
            </a:r>
            <a:endParaRPr lang="en-US" sz="1200" dirty="0"/>
          </a:p>
        </p:txBody>
      </p:sp>
      <p:sp>
        <p:nvSpPr>
          <p:cNvPr id="73" name="TextBox 72"/>
          <p:cNvSpPr txBox="1"/>
          <p:nvPr/>
        </p:nvSpPr>
        <p:spPr>
          <a:xfrm>
            <a:off x="7467600" y="2971800"/>
            <a:ext cx="1676400" cy="381000"/>
          </a:xfrm>
          <a:prstGeom prst="rect">
            <a:avLst/>
          </a:prstGeom>
          <a:noFill/>
        </p:spPr>
        <p:txBody>
          <a:bodyPr wrap="square" rtlCol="0">
            <a:spAutoFit/>
          </a:bodyPr>
          <a:lstStyle/>
          <a:p>
            <a:r>
              <a:rPr lang="en-US" sz="1000" dirty="0" smtClean="0"/>
              <a:t>( Can our Dead Speak to Us</a:t>
            </a:r>
            <a:r>
              <a:rPr lang="en-US" dirty="0" smtClean="0"/>
              <a:t>)</a:t>
            </a:r>
            <a:endParaRPr lang="en-US" dirty="0"/>
          </a:p>
        </p:txBody>
      </p:sp>
      <p:sp>
        <p:nvSpPr>
          <p:cNvPr id="74" name="TextBox 73"/>
          <p:cNvSpPr txBox="1"/>
          <p:nvPr/>
        </p:nvSpPr>
        <p:spPr>
          <a:xfrm>
            <a:off x="7162800" y="3276600"/>
            <a:ext cx="1828800" cy="276999"/>
          </a:xfrm>
          <a:prstGeom prst="rect">
            <a:avLst/>
          </a:prstGeom>
          <a:noFill/>
        </p:spPr>
        <p:txBody>
          <a:bodyPr wrap="square" rtlCol="0">
            <a:spAutoFit/>
          </a:bodyPr>
          <a:lstStyle/>
          <a:p>
            <a:r>
              <a:rPr lang="en-US" sz="1200" dirty="0" smtClean="0">
                <a:solidFill>
                  <a:srgbClr val="FF0000"/>
                </a:solidFill>
              </a:rPr>
              <a:t>&gt;</a:t>
            </a:r>
            <a:r>
              <a:rPr lang="en-US" sz="1200" dirty="0" smtClean="0"/>
              <a:t> Lib. of Con. Threatened</a:t>
            </a:r>
            <a:endParaRPr lang="en-US" sz="1200" dirty="0"/>
          </a:p>
        </p:txBody>
      </p:sp>
      <p:sp>
        <p:nvSpPr>
          <p:cNvPr id="75" name="TextBox 74"/>
          <p:cNvSpPr txBox="1"/>
          <p:nvPr/>
        </p:nvSpPr>
        <p:spPr>
          <a:xfrm>
            <a:off x="7239000" y="3505200"/>
            <a:ext cx="1905000" cy="276999"/>
          </a:xfrm>
          <a:prstGeom prst="rect">
            <a:avLst/>
          </a:prstGeom>
          <a:noFill/>
        </p:spPr>
        <p:txBody>
          <a:bodyPr wrap="square" rtlCol="0">
            <a:spAutoFit/>
          </a:bodyPr>
          <a:lstStyle/>
          <a:p>
            <a:r>
              <a:rPr lang="en-US" sz="1200" dirty="0" smtClean="0"/>
              <a:t> The Impending Conflict</a:t>
            </a:r>
            <a:endParaRPr lang="en-US" sz="1200" dirty="0"/>
          </a:p>
        </p:txBody>
      </p:sp>
      <p:sp>
        <p:nvSpPr>
          <p:cNvPr id="76" name="TextBox 75"/>
          <p:cNvSpPr txBox="1"/>
          <p:nvPr/>
        </p:nvSpPr>
        <p:spPr>
          <a:xfrm>
            <a:off x="7239000" y="3733800"/>
            <a:ext cx="1676400" cy="276999"/>
          </a:xfrm>
          <a:prstGeom prst="rect">
            <a:avLst/>
          </a:prstGeom>
          <a:noFill/>
        </p:spPr>
        <p:txBody>
          <a:bodyPr wrap="square" rtlCol="0">
            <a:spAutoFit/>
          </a:bodyPr>
          <a:lstStyle/>
          <a:p>
            <a:r>
              <a:rPr lang="en-US" sz="1200" dirty="0" smtClean="0"/>
              <a:t>Scriptures a Safeguard</a:t>
            </a:r>
            <a:endParaRPr lang="en-US" sz="1200" dirty="0"/>
          </a:p>
        </p:txBody>
      </p:sp>
      <p:sp>
        <p:nvSpPr>
          <p:cNvPr id="77" name="TextBox 76"/>
          <p:cNvSpPr txBox="1"/>
          <p:nvPr/>
        </p:nvSpPr>
        <p:spPr>
          <a:xfrm>
            <a:off x="7239000" y="3886200"/>
            <a:ext cx="1447800" cy="276999"/>
          </a:xfrm>
          <a:prstGeom prst="rect">
            <a:avLst/>
          </a:prstGeom>
          <a:noFill/>
        </p:spPr>
        <p:txBody>
          <a:bodyPr wrap="square" rtlCol="0">
            <a:spAutoFit/>
          </a:bodyPr>
          <a:lstStyle/>
          <a:p>
            <a:r>
              <a:rPr lang="en-US" sz="1200" dirty="0" smtClean="0"/>
              <a:t>The Final Warning</a:t>
            </a:r>
            <a:endParaRPr lang="en-US" sz="1200" dirty="0"/>
          </a:p>
        </p:txBody>
      </p:sp>
      <p:sp>
        <p:nvSpPr>
          <p:cNvPr id="78" name="TextBox 77"/>
          <p:cNvSpPr txBox="1"/>
          <p:nvPr/>
        </p:nvSpPr>
        <p:spPr>
          <a:xfrm>
            <a:off x="7239000" y="4114800"/>
            <a:ext cx="1371600" cy="276999"/>
          </a:xfrm>
          <a:prstGeom prst="rect">
            <a:avLst/>
          </a:prstGeom>
          <a:noFill/>
        </p:spPr>
        <p:txBody>
          <a:bodyPr wrap="square" rtlCol="0">
            <a:spAutoFit/>
          </a:bodyPr>
          <a:lstStyle/>
          <a:p>
            <a:r>
              <a:rPr lang="en-US" sz="1200" dirty="0" smtClean="0">
                <a:solidFill>
                  <a:srgbClr val="FF0000"/>
                </a:solidFill>
              </a:rPr>
              <a:t>&gt;</a:t>
            </a:r>
            <a:r>
              <a:rPr lang="en-US" sz="1200" dirty="0" smtClean="0"/>
              <a:t>Time of Trouble</a:t>
            </a:r>
            <a:endParaRPr lang="en-US" sz="1200" dirty="0"/>
          </a:p>
        </p:txBody>
      </p:sp>
      <p:sp>
        <p:nvSpPr>
          <p:cNvPr id="79" name="TextBox 78"/>
          <p:cNvSpPr txBox="1"/>
          <p:nvPr/>
        </p:nvSpPr>
        <p:spPr>
          <a:xfrm>
            <a:off x="7239000" y="4343400"/>
            <a:ext cx="1905000" cy="276999"/>
          </a:xfrm>
          <a:prstGeom prst="rect">
            <a:avLst/>
          </a:prstGeom>
          <a:noFill/>
        </p:spPr>
        <p:txBody>
          <a:bodyPr wrap="square" rtlCol="0">
            <a:spAutoFit/>
          </a:bodyPr>
          <a:lstStyle/>
          <a:p>
            <a:r>
              <a:rPr lang="en-US" sz="1200" dirty="0" smtClean="0">
                <a:solidFill>
                  <a:srgbClr val="FF0000"/>
                </a:solidFill>
              </a:rPr>
              <a:t>&gt;</a:t>
            </a:r>
            <a:r>
              <a:rPr lang="en-US" sz="1200" dirty="0" smtClean="0"/>
              <a:t> Gods people Delivered</a:t>
            </a:r>
            <a:endParaRPr lang="en-US" sz="1200" dirty="0"/>
          </a:p>
        </p:txBody>
      </p:sp>
      <p:sp>
        <p:nvSpPr>
          <p:cNvPr id="80" name="TextBox 79"/>
          <p:cNvSpPr txBox="1"/>
          <p:nvPr/>
        </p:nvSpPr>
        <p:spPr>
          <a:xfrm rot="19118416">
            <a:off x="2444389" y="3087638"/>
            <a:ext cx="685800" cy="276999"/>
          </a:xfrm>
          <a:prstGeom prst="rect">
            <a:avLst/>
          </a:prstGeom>
          <a:noFill/>
        </p:spPr>
        <p:txBody>
          <a:bodyPr wrap="square" rtlCol="0">
            <a:spAutoFit/>
          </a:bodyPr>
          <a:lstStyle/>
          <a:p>
            <a:r>
              <a:rPr lang="en-US" sz="1200" dirty="0" smtClean="0"/>
              <a:t>Failure</a:t>
            </a:r>
            <a:endParaRPr lang="en-US" sz="1200" dirty="0"/>
          </a:p>
        </p:txBody>
      </p:sp>
      <p:sp>
        <p:nvSpPr>
          <p:cNvPr id="81" name="TextBox 80"/>
          <p:cNvSpPr txBox="1"/>
          <p:nvPr/>
        </p:nvSpPr>
        <p:spPr>
          <a:xfrm>
            <a:off x="381000" y="4724400"/>
            <a:ext cx="8610600" cy="1938992"/>
          </a:xfrm>
          <a:prstGeom prst="rect">
            <a:avLst/>
          </a:prstGeom>
          <a:noFill/>
        </p:spPr>
        <p:txBody>
          <a:bodyPr wrap="square" rtlCol="0">
            <a:spAutoFit/>
          </a:bodyPr>
          <a:lstStyle/>
          <a:p>
            <a:r>
              <a:rPr lang="en-US" sz="2000" dirty="0" smtClean="0"/>
              <a:t>So question; For all of those Adventist who never entered into a new reform line in 1989 who don't accept this movement, what last hope are they holding on too? It’s The Great Controversy and the 1888 history. I Am suggesting they're looking for a Sunday law that they're never going to see. The sin of the United States did not appear somewhere in this history. Slavery was an issue before the Time of the End.</a:t>
            </a:r>
            <a:endParaRPr lang="en-US" sz="2000" dirty="0"/>
          </a:p>
        </p:txBody>
      </p:sp>
      <p:sp>
        <p:nvSpPr>
          <p:cNvPr id="82" name="TextBox 81"/>
          <p:cNvSpPr txBox="1"/>
          <p:nvPr/>
        </p:nvSpPr>
        <p:spPr>
          <a:xfrm>
            <a:off x="1905000" y="0"/>
            <a:ext cx="609600" cy="276999"/>
          </a:xfrm>
          <a:prstGeom prst="rect">
            <a:avLst/>
          </a:prstGeom>
          <a:noFill/>
        </p:spPr>
        <p:txBody>
          <a:bodyPr wrap="square" rtlCol="0">
            <a:spAutoFit/>
          </a:bodyPr>
          <a:lstStyle/>
          <a:p>
            <a:r>
              <a:rPr lang="en-US" sz="1200" dirty="0" smtClean="0"/>
              <a:t>TOE</a:t>
            </a:r>
            <a:endParaRPr lang="en-US" sz="1200" dirty="0"/>
          </a:p>
        </p:txBody>
      </p:sp>
      <p:sp>
        <p:nvSpPr>
          <p:cNvPr id="83" name="Slide Number Placeholder 82"/>
          <p:cNvSpPr>
            <a:spLocks noGrp="1"/>
          </p:cNvSpPr>
          <p:nvPr>
            <p:ph type="sldNum" sz="quarter" idx="12"/>
          </p:nvPr>
        </p:nvSpPr>
        <p:spPr/>
        <p:txBody>
          <a:bodyPr/>
          <a:lstStyle/>
          <a:p>
            <a:fld id="{DDBFD72D-D30C-4596-AA12-6E874EBB7B16}"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2133600" y="1371600"/>
            <a:ext cx="487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1981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905000" y="762000"/>
            <a:ext cx="685800" cy="276999"/>
          </a:xfrm>
          <a:prstGeom prst="rect">
            <a:avLst/>
          </a:prstGeom>
          <a:noFill/>
        </p:spPr>
        <p:txBody>
          <a:bodyPr wrap="square" rtlCol="0">
            <a:spAutoFit/>
          </a:bodyPr>
          <a:lstStyle/>
          <a:p>
            <a:r>
              <a:rPr lang="en-US" sz="1200" dirty="0" smtClean="0"/>
              <a:t>1798</a:t>
            </a:r>
            <a:endParaRPr lang="en-US" sz="1200" dirty="0"/>
          </a:p>
        </p:txBody>
      </p:sp>
      <p:cxnSp>
        <p:nvCxnSpPr>
          <p:cNvPr id="5" name="Straight Connector 4"/>
          <p:cNvCxnSpPr/>
          <p:nvPr/>
        </p:nvCxnSpPr>
        <p:spPr>
          <a:xfrm rot="5400000">
            <a:off x="68587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781800" y="762000"/>
            <a:ext cx="762000" cy="276999"/>
          </a:xfrm>
          <a:prstGeom prst="rect">
            <a:avLst/>
          </a:prstGeom>
          <a:noFill/>
        </p:spPr>
        <p:txBody>
          <a:bodyPr wrap="square" rtlCol="0">
            <a:spAutoFit/>
          </a:bodyPr>
          <a:lstStyle/>
          <a:p>
            <a:r>
              <a:rPr lang="en-US" sz="1200" dirty="0" smtClean="0"/>
              <a:t>1863</a:t>
            </a:r>
            <a:endParaRPr lang="en-US" sz="1200" dirty="0"/>
          </a:p>
        </p:txBody>
      </p:sp>
      <p:cxnSp>
        <p:nvCxnSpPr>
          <p:cNvPr id="7" name="Straight Connector 6"/>
          <p:cNvCxnSpPr/>
          <p:nvPr/>
        </p:nvCxnSpPr>
        <p:spPr>
          <a:xfrm rot="5400000">
            <a:off x="6020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943600" y="762000"/>
            <a:ext cx="685800" cy="276999"/>
          </a:xfrm>
          <a:prstGeom prst="rect">
            <a:avLst/>
          </a:prstGeom>
          <a:noFill/>
        </p:spPr>
        <p:txBody>
          <a:bodyPr wrap="square" rtlCol="0">
            <a:spAutoFit/>
          </a:bodyPr>
          <a:lstStyle/>
          <a:p>
            <a:r>
              <a:rPr lang="en-US" sz="1200" dirty="0" smtClean="0"/>
              <a:t>1861</a:t>
            </a:r>
            <a:endParaRPr lang="en-US" sz="1200" dirty="0"/>
          </a:p>
        </p:txBody>
      </p:sp>
      <p:cxnSp>
        <p:nvCxnSpPr>
          <p:cNvPr id="9" name="Straight Connector 8"/>
          <p:cNvCxnSpPr/>
          <p:nvPr/>
        </p:nvCxnSpPr>
        <p:spPr>
          <a:xfrm rot="5400000">
            <a:off x="19819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60205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133600" y="457200"/>
            <a:ext cx="403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038600" y="228600"/>
            <a:ext cx="457200" cy="276999"/>
          </a:xfrm>
          <a:prstGeom prst="rect">
            <a:avLst/>
          </a:prstGeom>
          <a:noFill/>
        </p:spPr>
        <p:txBody>
          <a:bodyPr wrap="square" rtlCol="0">
            <a:spAutoFit/>
          </a:bodyPr>
          <a:lstStyle/>
          <a:p>
            <a:r>
              <a:rPr lang="en-US" sz="1200" dirty="0" smtClean="0"/>
              <a:t>63</a:t>
            </a:r>
            <a:endParaRPr lang="en-US" sz="1200" dirty="0"/>
          </a:p>
        </p:txBody>
      </p:sp>
      <p:sp>
        <p:nvSpPr>
          <p:cNvPr id="13" name="TextBox 12"/>
          <p:cNvSpPr txBox="1"/>
          <p:nvPr/>
        </p:nvSpPr>
        <p:spPr>
          <a:xfrm>
            <a:off x="1905000" y="1371600"/>
            <a:ext cx="609600" cy="276999"/>
          </a:xfrm>
          <a:prstGeom prst="rect">
            <a:avLst/>
          </a:prstGeom>
          <a:noFill/>
        </p:spPr>
        <p:txBody>
          <a:bodyPr wrap="square" rtlCol="0">
            <a:spAutoFit/>
          </a:bodyPr>
          <a:lstStyle/>
          <a:p>
            <a:r>
              <a:rPr lang="en-US" sz="1200" dirty="0" smtClean="0">
                <a:solidFill>
                  <a:srgbClr val="FF0000"/>
                </a:solidFill>
              </a:rPr>
              <a:t>Miller</a:t>
            </a:r>
            <a:endParaRPr lang="en-US" sz="1200" dirty="0">
              <a:solidFill>
                <a:srgbClr val="FF0000"/>
              </a:solidFill>
            </a:endParaRPr>
          </a:p>
        </p:txBody>
      </p:sp>
      <p:cxnSp>
        <p:nvCxnSpPr>
          <p:cNvPr id="14" name="Straight Connector 13"/>
          <p:cNvCxnSpPr/>
          <p:nvPr/>
        </p:nvCxnSpPr>
        <p:spPr>
          <a:xfrm rot="5400000">
            <a:off x="2972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895600" y="762000"/>
            <a:ext cx="838200" cy="276999"/>
          </a:xfrm>
          <a:prstGeom prst="rect">
            <a:avLst/>
          </a:prstGeom>
          <a:noFill/>
        </p:spPr>
        <p:txBody>
          <a:bodyPr wrap="square" rtlCol="0">
            <a:spAutoFit/>
          </a:bodyPr>
          <a:lstStyle/>
          <a:p>
            <a:r>
              <a:rPr lang="en-US" sz="1200" dirty="0" smtClean="0"/>
              <a:t>1844</a:t>
            </a:r>
            <a:endParaRPr lang="en-US" sz="1200" dirty="0"/>
          </a:p>
        </p:txBody>
      </p:sp>
      <p:cxnSp>
        <p:nvCxnSpPr>
          <p:cNvPr id="16" name="Straight Connector 15"/>
          <p:cNvCxnSpPr/>
          <p:nvPr/>
        </p:nvCxnSpPr>
        <p:spPr>
          <a:xfrm rot="5400000">
            <a:off x="51823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105400" y="762000"/>
            <a:ext cx="685800" cy="276999"/>
          </a:xfrm>
          <a:prstGeom prst="rect">
            <a:avLst/>
          </a:prstGeom>
          <a:noFill/>
        </p:spPr>
        <p:txBody>
          <a:bodyPr wrap="square" rtlCol="0">
            <a:spAutoFit/>
          </a:bodyPr>
          <a:lstStyle/>
          <a:p>
            <a:r>
              <a:rPr lang="en-US" sz="1200" dirty="0" smtClean="0"/>
              <a:t>1858</a:t>
            </a:r>
            <a:endParaRPr lang="en-US" sz="1200" dirty="0"/>
          </a:p>
        </p:txBody>
      </p:sp>
      <p:sp>
        <p:nvSpPr>
          <p:cNvPr id="18" name="TextBox 17"/>
          <p:cNvSpPr txBox="1"/>
          <p:nvPr/>
        </p:nvSpPr>
        <p:spPr>
          <a:xfrm>
            <a:off x="5029200" y="1447800"/>
            <a:ext cx="685800" cy="276999"/>
          </a:xfrm>
          <a:prstGeom prst="rect">
            <a:avLst/>
          </a:prstGeom>
          <a:noFill/>
        </p:spPr>
        <p:txBody>
          <a:bodyPr wrap="square" rtlCol="0">
            <a:spAutoFit/>
          </a:bodyPr>
          <a:lstStyle/>
          <a:p>
            <a:r>
              <a:rPr lang="en-US" sz="1200" dirty="0" smtClean="0">
                <a:solidFill>
                  <a:srgbClr val="FF0000"/>
                </a:solidFill>
              </a:rPr>
              <a:t>Sp Gifts</a:t>
            </a:r>
            <a:endParaRPr lang="en-US" sz="1200" dirty="0">
              <a:solidFill>
                <a:srgbClr val="FF0000"/>
              </a:solidFill>
            </a:endParaRPr>
          </a:p>
        </p:txBody>
      </p:sp>
      <p:cxnSp>
        <p:nvCxnSpPr>
          <p:cNvPr id="19" name="Straight Connector 18"/>
          <p:cNvCxnSpPr/>
          <p:nvPr/>
        </p:nvCxnSpPr>
        <p:spPr>
          <a:xfrm rot="5400000">
            <a:off x="4267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191000" y="762000"/>
            <a:ext cx="685800" cy="276999"/>
          </a:xfrm>
          <a:prstGeom prst="rect">
            <a:avLst/>
          </a:prstGeom>
          <a:noFill/>
        </p:spPr>
        <p:txBody>
          <a:bodyPr wrap="square" rtlCol="0">
            <a:spAutoFit/>
          </a:bodyPr>
          <a:lstStyle/>
          <a:p>
            <a:r>
              <a:rPr lang="en-US" sz="1200" dirty="0" smtClean="0"/>
              <a:t>1850</a:t>
            </a:r>
            <a:endParaRPr lang="en-US" sz="1200" dirty="0"/>
          </a:p>
        </p:txBody>
      </p:sp>
      <p:cxnSp>
        <p:nvCxnSpPr>
          <p:cNvPr id="21" name="Straight Connector 20"/>
          <p:cNvCxnSpPr/>
          <p:nvPr/>
        </p:nvCxnSpPr>
        <p:spPr>
          <a:xfrm>
            <a:off x="2133600" y="2514600"/>
            <a:ext cx="4953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19819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828800" y="1905000"/>
            <a:ext cx="685800" cy="276999"/>
          </a:xfrm>
          <a:prstGeom prst="rect">
            <a:avLst/>
          </a:prstGeom>
          <a:noFill/>
        </p:spPr>
        <p:txBody>
          <a:bodyPr wrap="square" rtlCol="0">
            <a:spAutoFit/>
          </a:bodyPr>
          <a:lstStyle/>
          <a:p>
            <a:r>
              <a:rPr lang="en-US" sz="1200" dirty="0" smtClean="0"/>
              <a:t>1989</a:t>
            </a:r>
            <a:endParaRPr lang="en-US" sz="1200" dirty="0"/>
          </a:p>
        </p:txBody>
      </p:sp>
      <p:cxnSp>
        <p:nvCxnSpPr>
          <p:cNvPr id="24" name="Straight Connector 23"/>
          <p:cNvCxnSpPr/>
          <p:nvPr/>
        </p:nvCxnSpPr>
        <p:spPr>
          <a:xfrm rot="5400000">
            <a:off x="60205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5943600" y="1905000"/>
            <a:ext cx="609600" cy="276999"/>
          </a:xfrm>
          <a:prstGeom prst="rect">
            <a:avLst/>
          </a:prstGeom>
          <a:noFill/>
        </p:spPr>
        <p:txBody>
          <a:bodyPr wrap="square" rtlCol="0">
            <a:spAutoFit/>
          </a:bodyPr>
          <a:lstStyle/>
          <a:p>
            <a:r>
              <a:rPr lang="en-US" sz="1200" dirty="0" smtClean="0"/>
              <a:t>COP</a:t>
            </a:r>
            <a:endParaRPr lang="en-US" sz="1200" dirty="0"/>
          </a:p>
        </p:txBody>
      </p:sp>
      <p:cxnSp>
        <p:nvCxnSpPr>
          <p:cNvPr id="26" name="Straight Connector 25"/>
          <p:cNvCxnSpPr/>
          <p:nvPr/>
        </p:nvCxnSpPr>
        <p:spPr>
          <a:xfrm rot="16200000" flipV="1">
            <a:off x="5296297" y="2399903"/>
            <a:ext cx="228600" cy="794"/>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257800" y="1981200"/>
            <a:ext cx="533400" cy="276999"/>
          </a:xfrm>
          <a:prstGeom prst="rect">
            <a:avLst/>
          </a:prstGeom>
          <a:noFill/>
        </p:spPr>
        <p:txBody>
          <a:bodyPr wrap="square" rtlCol="0">
            <a:spAutoFit/>
          </a:bodyPr>
          <a:lstStyle/>
          <a:p>
            <a:r>
              <a:rPr lang="en-US" sz="1200" dirty="0" smtClean="0"/>
              <a:t>LC</a:t>
            </a:r>
            <a:endParaRPr lang="en-US" sz="1200" dirty="0"/>
          </a:p>
        </p:txBody>
      </p:sp>
      <p:cxnSp>
        <p:nvCxnSpPr>
          <p:cNvPr id="28" name="Straight Connector 27"/>
          <p:cNvCxnSpPr/>
          <p:nvPr/>
        </p:nvCxnSpPr>
        <p:spPr>
          <a:xfrm rot="5400000">
            <a:off x="35059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4267200" y="1905000"/>
            <a:ext cx="457200" cy="276999"/>
          </a:xfrm>
          <a:prstGeom prst="rect">
            <a:avLst/>
          </a:prstGeom>
          <a:noFill/>
        </p:spPr>
        <p:txBody>
          <a:bodyPr wrap="square" rtlCol="0">
            <a:spAutoFit/>
          </a:bodyPr>
          <a:lstStyle/>
          <a:p>
            <a:r>
              <a:rPr lang="en-US" sz="1200" dirty="0" smtClean="0"/>
              <a:t>SL</a:t>
            </a:r>
            <a:endParaRPr lang="en-US" sz="1200" dirty="0"/>
          </a:p>
        </p:txBody>
      </p:sp>
      <p:cxnSp>
        <p:nvCxnSpPr>
          <p:cNvPr id="30" name="Straight Connector 29"/>
          <p:cNvCxnSpPr/>
          <p:nvPr/>
        </p:nvCxnSpPr>
        <p:spPr>
          <a:xfrm rot="5400000" flipH="1" flipV="1">
            <a:off x="7010400" y="2514600"/>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68587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705600" y="1752600"/>
            <a:ext cx="685800" cy="461665"/>
          </a:xfrm>
          <a:prstGeom prst="rect">
            <a:avLst/>
          </a:prstGeom>
          <a:noFill/>
        </p:spPr>
        <p:txBody>
          <a:bodyPr wrap="square" rtlCol="0">
            <a:spAutoFit/>
          </a:bodyPr>
          <a:lstStyle/>
          <a:p>
            <a:r>
              <a:rPr lang="en-US" sz="1200" dirty="0" smtClean="0"/>
              <a:t>2</a:t>
            </a:r>
            <a:r>
              <a:rPr lang="en-US" sz="1200" baseline="30000" dirty="0" smtClean="0"/>
              <a:t>nd</a:t>
            </a:r>
            <a:r>
              <a:rPr lang="en-US" sz="1200" dirty="0" smtClean="0"/>
              <a:t> Advent</a:t>
            </a:r>
            <a:endParaRPr lang="en-US" sz="1200" dirty="0"/>
          </a:p>
        </p:txBody>
      </p:sp>
      <p:cxnSp>
        <p:nvCxnSpPr>
          <p:cNvPr id="33" name="Straight Connector 32"/>
          <p:cNvCxnSpPr/>
          <p:nvPr/>
        </p:nvCxnSpPr>
        <p:spPr>
          <a:xfrm rot="5400000">
            <a:off x="19819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rot="19001294">
            <a:off x="-10976" y="683864"/>
            <a:ext cx="1398341" cy="276999"/>
          </a:xfrm>
          <a:prstGeom prst="rect">
            <a:avLst/>
          </a:prstGeom>
          <a:noFill/>
        </p:spPr>
        <p:txBody>
          <a:bodyPr wrap="square" rtlCol="0">
            <a:spAutoFit/>
          </a:bodyPr>
          <a:lstStyle/>
          <a:p>
            <a:r>
              <a:rPr lang="en-US" sz="1200" dirty="0" smtClean="0"/>
              <a:t>Spiritual Gifts Vol. 1</a:t>
            </a:r>
            <a:endParaRPr lang="en-US" sz="1200" dirty="0"/>
          </a:p>
        </p:txBody>
      </p:sp>
      <p:sp>
        <p:nvSpPr>
          <p:cNvPr id="35" name="TextBox 34"/>
          <p:cNvSpPr txBox="1"/>
          <p:nvPr/>
        </p:nvSpPr>
        <p:spPr>
          <a:xfrm>
            <a:off x="0" y="3048000"/>
            <a:ext cx="1524000" cy="276999"/>
          </a:xfrm>
          <a:prstGeom prst="rect">
            <a:avLst/>
          </a:prstGeom>
          <a:noFill/>
        </p:spPr>
        <p:txBody>
          <a:bodyPr wrap="square" rtlCol="0">
            <a:spAutoFit/>
          </a:bodyPr>
          <a:lstStyle/>
          <a:p>
            <a:r>
              <a:rPr lang="en-US" sz="1200" dirty="0" smtClean="0">
                <a:solidFill>
                  <a:srgbClr val="FF0000"/>
                </a:solidFill>
              </a:rPr>
              <a:t>&gt;</a:t>
            </a:r>
            <a:r>
              <a:rPr lang="en-US" sz="1200" dirty="0" smtClean="0"/>
              <a:t> A firm Platform</a:t>
            </a:r>
            <a:endParaRPr lang="en-US" sz="1200" dirty="0"/>
          </a:p>
        </p:txBody>
      </p:sp>
      <p:sp>
        <p:nvSpPr>
          <p:cNvPr id="36" name="TextBox 35"/>
          <p:cNvSpPr txBox="1"/>
          <p:nvPr/>
        </p:nvSpPr>
        <p:spPr>
          <a:xfrm>
            <a:off x="0" y="16764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Advent</a:t>
            </a:r>
            <a:endParaRPr lang="en-US" sz="1200" dirty="0"/>
          </a:p>
        </p:txBody>
      </p:sp>
      <p:sp>
        <p:nvSpPr>
          <p:cNvPr id="37" name="TextBox 36"/>
          <p:cNvSpPr txBox="1"/>
          <p:nvPr/>
        </p:nvSpPr>
        <p:spPr>
          <a:xfrm>
            <a:off x="0" y="1905000"/>
            <a:ext cx="1371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My of In.</a:t>
            </a:r>
            <a:endParaRPr lang="en-US" sz="1200" dirty="0"/>
          </a:p>
        </p:txBody>
      </p:sp>
      <p:sp>
        <p:nvSpPr>
          <p:cNvPr id="38" name="TextBox 37"/>
          <p:cNvSpPr txBox="1"/>
          <p:nvPr/>
        </p:nvSpPr>
        <p:spPr>
          <a:xfrm>
            <a:off x="0" y="23622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William Miller</a:t>
            </a:r>
            <a:endParaRPr lang="en-US" sz="1200" dirty="0"/>
          </a:p>
        </p:txBody>
      </p:sp>
      <p:cxnSp>
        <p:nvCxnSpPr>
          <p:cNvPr id="39" name="Straight Arrow Connector 38"/>
          <p:cNvCxnSpPr/>
          <p:nvPr/>
        </p:nvCxnSpPr>
        <p:spPr>
          <a:xfrm rot="10800000">
            <a:off x="1219200" y="25908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0" y="25908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AM</a:t>
            </a:r>
            <a:endParaRPr lang="en-US" sz="1200" dirty="0"/>
          </a:p>
        </p:txBody>
      </p:sp>
      <p:sp>
        <p:nvSpPr>
          <p:cNvPr id="41" name="TextBox 40"/>
          <p:cNvSpPr txBox="1"/>
          <p:nvPr/>
        </p:nvSpPr>
        <p:spPr>
          <a:xfrm>
            <a:off x="0" y="28194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3</a:t>
            </a:r>
            <a:r>
              <a:rPr lang="en-US" sz="1200" baseline="30000" dirty="0" smtClean="0"/>
              <a:t>rd</a:t>
            </a:r>
            <a:r>
              <a:rPr lang="en-US" sz="1200" dirty="0" smtClean="0"/>
              <a:t> AM</a:t>
            </a:r>
            <a:endParaRPr lang="en-US" sz="1200" dirty="0"/>
          </a:p>
        </p:txBody>
      </p:sp>
      <p:sp>
        <p:nvSpPr>
          <p:cNvPr id="42" name="TextBox 41"/>
          <p:cNvSpPr txBox="1"/>
          <p:nvPr/>
        </p:nvSpPr>
        <p:spPr>
          <a:xfrm>
            <a:off x="0" y="2133600"/>
            <a:ext cx="1676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Reformation</a:t>
            </a:r>
            <a:endParaRPr lang="en-US" sz="1200" dirty="0"/>
          </a:p>
        </p:txBody>
      </p:sp>
      <p:sp>
        <p:nvSpPr>
          <p:cNvPr id="43" name="TextBox 42"/>
          <p:cNvSpPr txBox="1"/>
          <p:nvPr/>
        </p:nvSpPr>
        <p:spPr>
          <a:xfrm>
            <a:off x="0" y="3276600"/>
            <a:ext cx="2286000" cy="276999"/>
          </a:xfrm>
          <a:prstGeom prst="rect">
            <a:avLst/>
          </a:prstGeom>
          <a:noFill/>
        </p:spPr>
        <p:txBody>
          <a:bodyPr wrap="square" rtlCol="0">
            <a:spAutoFit/>
          </a:bodyPr>
          <a:lstStyle/>
          <a:p>
            <a:r>
              <a:rPr lang="en-US" sz="1200" dirty="0" smtClean="0">
                <a:solidFill>
                  <a:srgbClr val="FF0000"/>
                </a:solidFill>
              </a:rPr>
              <a:t>&gt; </a:t>
            </a:r>
            <a:r>
              <a:rPr lang="en-US" sz="1200" dirty="0" smtClean="0"/>
              <a:t>Spiritualism &amp; Covetousness</a:t>
            </a:r>
            <a:endParaRPr lang="en-US" sz="1200" dirty="0"/>
          </a:p>
        </p:txBody>
      </p:sp>
      <p:sp>
        <p:nvSpPr>
          <p:cNvPr id="44" name="TextBox 43"/>
          <p:cNvSpPr txBox="1"/>
          <p:nvPr/>
        </p:nvSpPr>
        <p:spPr>
          <a:xfrm>
            <a:off x="0" y="3505200"/>
            <a:ext cx="1295400" cy="276999"/>
          </a:xfrm>
          <a:prstGeom prst="rect">
            <a:avLst/>
          </a:prstGeom>
          <a:noFill/>
        </p:spPr>
        <p:txBody>
          <a:bodyPr wrap="square" rtlCol="0">
            <a:spAutoFit/>
          </a:bodyPr>
          <a:lstStyle/>
          <a:p>
            <a:r>
              <a:rPr lang="en-US" sz="1200" dirty="0" smtClean="0">
                <a:solidFill>
                  <a:srgbClr val="FF0000"/>
                </a:solidFill>
              </a:rPr>
              <a:t>&gt;</a:t>
            </a:r>
            <a:r>
              <a:rPr lang="en-US" sz="1200" dirty="0" smtClean="0"/>
              <a:t> Sins of Babylon</a:t>
            </a:r>
            <a:endParaRPr lang="en-US" sz="1200" dirty="0"/>
          </a:p>
        </p:txBody>
      </p:sp>
      <p:sp>
        <p:nvSpPr>
          <p:cNvPr id="45" name="TextBox 44"/>
          <p:cNvSpPr txBox="1"/>
          <p:nvPr/>
        </p:nvSpPr>
        <p:spPr>
          <a:xfrm>
            <a:off x="0" y="3733800"/>
            <a:ext cx="914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LC</a:t>
            </a:r>
            <a:endParaRPr lang="en-US" sz="1200" dirty="0"/>
          </a:p>
        </p:txBody>
      </p:sp>
      <p:sp>
        <p:nvSpPr>
          <p:cNvPr id="46" name="TextBox 45"/>
          <p:cNvSpPr txBox="1"/>
          <p:nvPr/>
        </p:nvSpPr>
        <p:spPr>
          <a:xfrm>
            <a:off x="0" y="3962400"/>
            <a:ext cx="1752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3</a:t>
            </a:r>
            <a:r>
              <a:rPr lang="en-US" sz="1200" baseline="30000" dirty="0" smtClean="0"/>
              <a:t>rd</a:t>
            </a:r>
            <a:r>
              <a:rPr lang="en-US" sz="1200" dirty="0" smtClean="0"/>
              <a:t> Mess Closed</a:t>
            </a:r>
            <a:endParaRPr lang="en-US" sz="1200" dirty="0"/>
          </a:p>
        </p:txBody>
      </p:sp>
      <p:sp>
        <p:nvSpPr>
          <p:cNvPr id="47" name="TextBox 46"/>
          <p:cNvSpPr txBox="1"/>
          <p:nvPr/>
        </p:nvSpPr>
        <p:spPr>
          <a:xfrm rot="10800000" flipV="1">
            <a:off x="0" y="4191000"/>
            <a:ext cx="1524000" cy="276999"/>
          </a:xfrm>
          <a:prstGeom prst="rect">
            <a:avLst/>
          </a:prstGeom>
          <a:noFill/>
        </p:spPr>
        <p:txBody>
          <a:bodyPr wrap="square" rtlCol="0">
            <a:spAutoFit/>
          </a:bodyPr>
          <a:lstStyle/>
          <a:p>
            <a:r>
              <a:rPr lang="en-US" sz="1200" dirty="0" smtClean="0">
                <a:solidFill>
                  <a:srgbClr val="FF0000"/>
                </a:solidFill>
              </a:rPr>
              <a:t>&gt;</a:t>
            </a:r>
            <a:r>
              <a:rPr lang="en-US" sz="1200" dirty="0" smtClean="0"/>
              <a:t>The Time of Trouble</a:t>
            </a:r>
            <a:endParaRPr lang="en-US" sz="1200" dirty="0"/>
          </a:p>
        </p:txBody>
      </p:sp>
      <p:sp>
        <p:nvSpPr>
          <p:cNvPr id="48" name="TextBox 47"/>
          <p:cNvSpPr txBox="1"/>
          <p:nvPr/>
        </p:nvSpPr>
        <p:spPr>
          <a:xfrm>
            <a:off x="0" y="4419600"/>
            <a:ext cx="2209800" cy="276999"/>
          </a:xfrm>
          <a:prstGeom prst="rect">
            <a:avLst/>
          </a:prstGeom>
          <a:noFill/>
        </p:spPr>
        <p:txBody>
          <a:bodyPr wrap="square" rtlCol="0">
            <a:spAutoFit/>
          </a:bodyPr>
          <a:lstStyle/>
          <a:p>
            <a:r>
              <a:rPr lang="en-US" sz="1200" dirty="0" smtClean="0">
                <a:solidFill>
                  <a:srgbClr val="FF0000"/>
                </a:solidFill>
              </a:rPr>
              <a:t>&gt; </a:t>
            </a:r>
            <a:r>
              <a:rPr lang="en-US" sz="1200" dirty="0" smtClean="0"/>
              <a:t>Deliverance of the Saints</a:t>
            </a:r>
            <a:endParaRPr lang="en-US" sz="1200" dirty="0"/>
          </a:p>
        </p:txBody>
      </p:sp>
      <p:sp>
        <p:nvSpPr>
          <p:cNvPr id="49" name="TextBox 48"/>
          <p:cNvSpPr txBox="1"/>
          <p:nvPr/>
        </p:nvSpPr>
        <p:spPr>
          <a:xfrm>
            <a:off x="1066800" y="3505200"/>
            <a:ext cx="990600" cy="276999"/>
          </a:xfrm>
          <a:prstGeom prst="rect">
            <a:avLst/>
          </a:prstGeom>
          <a:noFill/>
        </p:spPr>
        <p:txBody>
          <a:bodyPr wrap="square" rtlCol="0">
            <a:spAutoFit/>
          </a:bodyPr>
          <a:lstStyle/>
          <a:p>
            <a:r>
              <a:rPr lang="en-US" sz="1200" dirty="0" smtClean="0"/>
              <a:t>--- EW 273</a:t>
            </a:r>
            <a:endParaRPr lang="en-US" sz="1200" dirty="0"/>
          </a:p>
        </p:txBody>
      </p:sp>
      <p:sp>
        <p:nvSpPr>
          <p:cNvPr id="50" name="TextBox 49"/>
          <p:cNvSpPr txBox="1"/>
          <p:nvPr/>
        </p:nvSpPr>
        <p:spPr>
          <a:xfrm>
            <a:off x="5943600" y="1447800"/>
            <a:ext cx="914400" cy="276999"/>
          </a:xfrm>
          <a:prstGeom prst="rect">
            <a:avLst/>
          </a:prstGeom>
          <a:noFill/>
        </p:spPr>
        <p:txBody>
          <a:bodyPr wrap="square" rtlCol="0">
            <a:spAutoFit/>
          </a:bodyPr>
          <a:lstStyle/>
          <a:p>
            <a:r>
              <a:rPr lang="en-US" sz="1200" dirty="0" smtClean="0"/>
              <a:t>judge</a:t>
            </a:r>
            <a:endParaRPr lang="en-US" sz="1200" dirty="0"/>
          </a:p>
        </p:txBody>
      </p:sp>
      <p:sp>
        <p:nvSpPr>
          <p:cNvPr id="51" name="TextBox 50"/>
          <p:cNvSpPr txBox="1"/>
          <p:nvPr/>
        </p:nvSpPr>
        <p:spPr>
          <a:xfrm>
            <a:off x="4038600" y="1371600"/>
            <a:ext cx="990600" cy="461665"/>
          </a:xfrm>
          <a:prstGeom prst="rect">
            <a:avLst/>
          </a:prstGeom>
          <a:noFill/>
        </p:spPr>
        <p:txBody>
          <a:bodyPr wrap="square" rtlCol="0">
            <a:spAutoFit/>
          </a:bodyPr>
          <a:lstStyle/>
          <a:p>
            <a:r>
              <a:rPr lang="en-US" sz="1200" dirty="0" smtClean="0"/>
              <a:t>Fugitive Slave Act</a:t>
            </a:r>
            <a:endParaRPr lang="en-US" sz="1200" dirty="0"/>
          </a:p>
        </p:txBody>
      </p:sp>
      <p:sp>
        <p:nvSpPr>
          <p:cNvPr id="52" name="TextBox 51"/>
          <p:cNvSpPr txBox="1"/>
          <p:nvPr/>
        </p:nvSpPr>
        <p:spPr>
          <a:xfrm>
            <a:off x="5943600" y="152400"/>
            <a:ext cx="533400" cy="276999"/>
          </a:xfrm>
          <a:prstGeom prst="rect">
            <a:avLst/>
          </a:prstGeom>
          <a:noFill/>
        </p:spPr>
        <p:txBody>
          <a:bodyPr wrap="square" rtlCol="0">
            <a:spAutoFit/>
          </a:bodyPr>
          <a:lstStyle/>
          <a:p>
            <a:r>
              <a:rPr lang="en-US" sz="1200" dirty="0" smtClean="0">
                <a:solidFill>
                  <a:srgbClr val="FF0000"/>
                </a:solidFill>
              </a:rPr>
              <a:t>COP</a:t>
            </a:r>
            <a:endParaRPr lang="en-US" sz="1200" dirty="0">
              <a:solidFill>
                <a:srgbClr val="FF0000"/>
              </a:solidFill>
            </a:endParaRPr>
          </a:p>
        </p:txBody>
      </p:sp>
      <p:sp>
        <p:nvSpPr>
          <p:cNvPr id="53" name="TextBox 52"/>
          <p:cNvSpPr txBox="1"/>
          <p:nvPr/>
        </p:nvSpPr>
        <p:spPr>
          <a:xfrm>
            <a:off x="5943600" y="1524000"/>
            <a:ext cx="685800" cy="276999"/>
          </a:xfrm>
          <a:prstGeom prst="rect">
            <a:avLst/>
          </a:prstGeom>
          <a:noFill/>
        </p:spPr>
        <p:txBody>
          <a:bodyPr wrap="square" rtlCol="0">
            <a:spAutoFit/>
          </a:bodyPr>
          <a:lstStyle/>
          <a:p>
            <a:r>
              <a:rPr lang="en-US" sz="1200" dirty="0" smtClean="0">
                <a:solidFill>
                  <a:srgbClr val="FF0000"/>
                </a:solidFill>
              </a:rPr>
              <a:t>--------</a:t>
            </a:r>
            <a:endParaRPr lang="en-US" sz="1200" dirty="0">
              <a:solidFill>
                <a:srgbClr val="FF0000"/>
              </a:solidFill>
            </a:endParaRPr>
          </a:p>
        </p:txBody>
      </p:sp>
      <p:sp>
        <p:nvSpPr>
          <p:cNvPr id="54" name="TextBox 53"/>
          <p:cNvSpPr txBox="1"/>
          <p:nvPr/>
        </p:nvSpPr>
        <p:spPr>
          <a:xfrm>
            <a:off x="6781800" y="0"/>
            <a:ext cx="685800" cy="461665"/>
          </a:xfrm>
          <a:prstGeom prst="rect">
            <a:avLst/>
          </a:prstGeom>
          <a:noFill/>
        </p:spPr>
        <p:txBody>
          <a:bodyPr wrap="square" rtlCol="0">
            <a:spAutoFit/>
          </a:bodyPr>
          <a:lstStyle/>
          <a:p>
            <a:r>
              <a:rPr lang="en-US" sz="1200" dirty="0" smtClean="0">
                <a:solidFill>
                  <a:srgbClr val="FF0000"/>
                </a:solidFill>
              </a:rPr>
              <a:t>2</a:t>
            </a:r>
            <a:r>
              <a:rPr lang="en-US" sz="1200" baseline="30000" dirty="0" smtClean="0">
                <a:solidFill>
                  <a:srgbClr val="FF0000"/>
                </a:solidFill>
              </a:rPr>
              <a:t>nd</a:t>
            </a:r>
            <a:r>
              <a:rPr lang="en-US" sz="1200" dirty="0" smtClean="0">
                <a:solidFill>
                  <a:srgbClr val="FF0000"/>
                </a:solidFill>
              </a:rPr>
              <a:t>  Advent</a:t>
            </a:r>
            <a:endParaRPr lang="en-US" sz="1200" dirty="0">
              <a:solidFill>
                <a:srgbClr val="FF0000"/>
              </a:solidFill>
            </a:endParaRPr>
          </a:p>
        </p:txBody>
      </p:sp>
      <p:sp>
        <p:nvSpPr>
          <p:cNvPr id="55" name="TextBox 54"/>
          <p:cNvSpPr txBox="1"/>
          <p:nvPr/>
        </p:nvSpPr>
        <p:spPr>
          <a:xfrm>
            <a:off x="6400800" y="1066800"/>
            <a:ext cx="457200" cy="276999"/>
          </a:xfrm>
          <a:prstGeom prst="rect">
            <a:avLst/>
          </a:prstGeom>
          <a:noFill/>
        </p:spPr>
        <p:txBody>
          <a:bodyPr wrap="square" rtlCol="0">
            <a:spAutoFit/>
          </a:bodyPr>
          <a:lstStyle/>
          <a:p>
            <a:r>
              <a:rPr lang="en-US" sz="1200" dirty="0" smtClean="0">
                <a:solidFill>
                  <a:srgbClr val="FF0000"/>
                </a:solidFill>
              </a:rPr>
              <a:t>T.T.</a:t>
            </a:r>
            <a:endParaRPr lang="en-US" sz="1200" dirty="0">
              <a:solidFill>
                <a:srgbClr val="FF0000"/>
              </a:solidFill>
            </a:endParaRPr>
          </a:p>
        </p:txBody>
      </p:sp>
      <p:sp>
        <p:nvSpPr>
          <p:cNvPr id="56" name="TextBox 55"/>
          <p:cNvSpPr txBox="1"/>
          <p:nvPr/>
        </p:nvSpPr>
        <p:spPr>
          <a:xfrm>
            <a:off x="2819400" y="457200"/>
            <a:ext cx="762000" cy="276999"/>
          </a:xfrm>
          <a:prstGeom prst="rect">
            <a:avLst/>
          </a:prstGeom>
          <a:noFill/>
        </p:spPr>
        <p:txBody>
          <a:bodyPr wrap="square" rtlCol="0">
            <a:spAutoFit/>
          </a:bodyPr>
          <a:lstStyle/>
          <a:p>
            <a:r>
              <a:rPr lang="en-US" sz="1200" dirty="0" smtClean="0">
                <a:solidFill>
                  <a:srgbClr val="FF0000"/>
                </a:solidFill>
              </a:rPr>
              <a:t>Slavery</a:t>
            </a:r>
            <a:endParaRPr lang="en-US" sz="1200" dirty="0">
              <a:solidFill>
                <a:srgbClr val="FF0000"/>
              </a:solidFill>
            </a:endParaRPr>
          </a:p>
        </p:txBody>
      </p:sp>
      <p:sp>
        <p:nvSpPr>
          <p:cNvPr id="57" name="TextBox 56"/>
          <p:cNvSpPr txBox="1"/>
          <p:nvPr/>
        </p:nvSpPr>
        <p:spPr>
          <a:xfrm rot="19269300">
            <a:off x="1143532" y="519031"/>
            <a:ext cx="780785" cy="276999"/>
          </a:xfrm>
          <a:prstGeom prst="rect">
            <a:avLst/>
          </a:prstGeom>
          <a:noFill/>
        </p:spPr>
        <p:txBody>
          <a:bodyPr wrap="square" rtlCol="0">
            <a:spAutoFit/>
          </a:bodyPr>
          <a:lstStyle/>
          <a:p>
            <a:r>
              <a:rPr lang="en-US" sz="1200" dirty="0" smtClean="0"/>
              <a:t>Failure</a:t>
            </a:r>
            <a:endParaRPr lang="en-US" sz="1200" dirty="0"/>
          </a:p>
        </p:txBody>
      </p:sp>
      <p:cxnSp>
        <p:nvCxnSpPr>
          <p:cNvPr id="58" name="Straight Connector 57"/>
          <p:cNvCxnSpPr/>
          <p:nvPr/>
        </p:nvCxnSpPr>
        <p:spPr>
          <a:xfrm>
            <a:off x="3276600" y="3505200"/>
            <a:ext cx="2209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734594" y="3352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rot="10800000" flipV="1">
            <a:off x="3657600" y="2895600"/>
            <a:ext cx="685800" cy="276999"/>
          </a:xfrm>
          <a:prstGeom prst="rect">
            <a:avLst/>
          </a:prstGeom>
          <a:noFill/>
        </p:spPr>
        <p:txBody>
          <a:bodyPr wrap="square" rtlCol="0">
            <a:spAutoFit/>
          </a:bodyPr>
          <a:lstStyle/>
          <a:p>
            <a:r>
              <a:rPr lang="en-US" sz="1200" dirty="0" smtClean="0"/>
              <a:t>1888</a:t>
            </a:r>
            <a:endParaRPr lang="en-US" sz="1200" dirty="0"/>
          </a:p>
        </p:txBody>
      </p:sp>
      <p:sp>
        <p:nvSpPr>
          <p:cNvPr id="61" name="TextBox 60"/>
          <p:cNvSpPr txBox="1"/>
          <p:nvPr/>
        </p:nvSpPr>
        <p:spPr>
          <a:xfrm>
            <a:off x="1981200" y="228600"/>
            <a:ext cx="6019800" cy="276999"/>
          </a:xfrm>
          <a:prstGeom prst="rect">
            <a:avLst/>
          </a:prstGeom>
          <a:noFill/>
        </p:spPr>
        <p:txBody>
          <a:bodyPr wrap="square" rtlCol="0">
            <a:spAutoFit/>
          </a:bodyPr>
          <a:lstStyle/>
          <a:p>
            <a:endParaRPr lang="en-US" sz="1200" dirty="0"/>
          </a:p>
        </p:txBody>
      </p:sp>
      <p:cxnSp>
        <p:nvCxnSpPr>
          <p:cNvPr id="62" name="Straight Arrow Connector 61"/>
          <p:cNvCxnSpPr/>
          <p:nvPr/>
        </p:nvCxnSpPr>
        <p:spPr>
          <a:xfrm flipV="1">
            <a:off x="914400" y="10668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rot="19493054">
            <a:off x="7494700" y="723345"/>
            <a:ext cx="1355836" cy="523220"/>
          </a:xfrm>
          <a:prstGeom prst="rect">
            <a:avLst/>
          </a:prstGeom>
          <a:noFill/>
        </p:spPr>
        <p:txBody>
          <a:bodyPr wrap="square" rtlCol="0">
            <a:spAutoFit/>
          </a:bodyPr>
          <a:lstStyle/>
          <a:p>
            <a:r>
              <a:rPr lang="en-US" sz="1400" dirty="0" smtClean="0"/>
              <a:t>The Great Controversy</a:t>
            </a:r>
            <a:endParaRPr lang="en-US" sz="1400" dirty="0"/>
          </a:p>
        </p:txBody>
      </p:sp>
      <p:sp>
        <p:nvSpPr>
          <p:cNvPr id="64" name="TextBox 63"/>
          <p:cNvSpPr txBox="1"/>
          <p:nvPr/>
        </p:nvSpPr>
        <p:spPr>
          <a:xfrm>
            <a:off x="7239000" y="2438400"/>
            <a:ext cx="1752600" cy="276999"/>
          </a:xfrm>
          <a:prstGeom prst="rect">
            <a:avLst/>
          </a:prstGeom>
          <a:noFill/>
        </p:spPr>
        <p:txBody>
          <a:bodyPr wrap="square" rtlCol="0">
            <a:spAutoFit/>
          </a:bodyPr>
          <a:lstStyle/>
          <a:p>
            <a:r>
              <a:rPr lang="en-US" sz="1200" dirty="0" smtClean="0">
                <a:solidFill>
                  <a:srgbClr val="FF0000"/>
                </a:solidFill>
              </a:rPr>
              <a:t>&gt; </a:t>
            </a:r>
            <a:r>
              <a:rPr lang="en-US" sz="1200" dirty="0" smtClean="0"/>
              <a:t>An American Reformer</a:t>
            </a:r>
            <a:endParaRPr lang="en-US" sz="1200" dirty="0"/>
          </a:p>
        </p:txBody>
      </p:sp>
      <p:cxnSp>
        <p:nvCxnSpPr>
          <p:cNvPr id="65" name="Straight Arrow Connector 64"/>
          <p:cNvCxnSpPr>
            <a:endCxn id="64" idx="1"/>
          </p:cNvCxnSpPr>
          <p:nvPr/>
        </p:nvCxnSpPr>
        <p:spPr>
          <a:xfrm flipV="1">
            <a:off x="7086600" y="2576900"/>
            <a:ext cx="152400" cy="13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7239000" y="2667000"/>
            <a:ext cx="1752600" cy="277000"/>
          </a:xfrm>
          <a:prstGeom prst="rect">
            <a:avLst/>
          </a:prstGeom>
          <a:noFill/>
        </p:spPr>
        <p:txBody>
          <a:bodyPr wrap="square" rtlCol="0">
            <a:spAutoFit/>
          </a:bodyPr>
          <a:lstStyle/>
          <a:p>
            <a:r>
              <a:rPr lang="en-US" sz="1200" dirty="0" smtClean="0">
                <a:solidFill>
                  <a:srgbClr val="FF0000"/>
                </a:solidFill>
              </a:rPr>
              <a:t>&gt; </a:t>
            </a:r>
            <a:r>
              <a:rPr lang="en-US" sz="1200" dirty="0" smtClean="0"/>
              <a:t>What is the Sanctuary</a:t>
            </a:r>
            <a:endParaRPr lang="en-US" sz="1200" dirty="0"/>
          </a:p>
        </p:txBody>
      </p:sp>
      <p:cxnSp>
        <p:nvCxnSpPr>
          <p:cNvPr id="67" name="Straight Arrow Connector 66"/>
          <p:cNvCxnSpPr/>
          <p:nvPr/>
        </p:nvCxnSpPr>
        <p:spPr>
          <a:xfrm rot="5400000">
            <a:off x="1371600" y="27432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5400000">
            <a:off x="6934200" y="27432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7162800" y="1676400"/>
            <a:ext cx="19812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a:t>
            </a:r>
            <a:r>
              <a:rPr lang="en-US" sz="1200" dirty="0" err="1" smtClean="0"/>
              <a:t>Dest</a:t>
            </a:r>
            <a:r>
              <a:rPr lang="en-US" sz="1200" dirty="0" smtClean="0"/>
              <a:t>. Of Jerusalem</a:t>
            </a:r>
            <a:endParaRPr lang="en-US" sz="1200" dirty="0"/>
          </a:p>
        </p:txBody>
      </p:sp>
      <p:sp>
        <p:nvSpPr>
          <p:cNvPr id="70" name="TextBox 69"/>
          <p:cNvSpPr txBox="1"/>
          <p:nvPr/>
        </p:nvSpPr>
        <p:spPr>
          <a:xfrm rot="20224061">
            <a:off x="1316243" y="2819354"/>
            <a:ext cx="838200" cy="276999"/>
          </a:xfrm>
          <a:prstGeom prst="rect">
            <a:avLst/>
          </a:prstGeom>
          <a:noFill/>
        </p:spPr>
        <p:txBody>
          <a:bodyPr wrap="square" rtlCol="0">
            <a:spAutoFit/>
          </a:bodyPr>
          <a:lstStyle/>
          <a:p>
            <a:r>
              <a:rPr lang="en-US" sz="1200" dirty="0" smtClean="0"/>
              <a:t>Sanctuary</a:t>
            </a:r>
            <a:endParaRPr lang="en-US" sz="1200" dirty="0"/>
          </a:p>
        </p:txBody>
      </p:sp>
      <p:cxnSp>
        <p:nvCxnSpPr>
          <p:cNvPr id="71" name="Straight Arrow Connector 70"/>
          <p:cNvCxnSpPr>
            <a:endCxn id="70" idx="1"/>
          </p:cNvCxnSpPr>
          <p:nvPr/>
        </p:nvCxnSpPr>
        <p:spPr>
          <a:xfrm flipV="1">
            <a:off x="1143000" y="3121154"/>
            <a:ext cx="206366" cy="792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7239000" y="2895600"/>
            <a:ext cx="1295400" cy="276999"/>
          </a:xfrm>
          <a:prstGeom prst="rect">
            <a:avLst/>
          </a:prstGeom>
          <a:noFill/>
        </p:spPr>
        <p:txBody>
          <a:bodyPr wrap="square" rtlCol="0">
            <a:spAutoFit/>
          </a:bodyPr>
          <a:lstStyle/>
          <a:p>
            <a:r>
              <a:rPr lang="en-US" sz="1200" dirty="0" smtClean="0">
                <a:solidFill>
                  <a:srgbClr val="FF0000"/>
                </a:solidFill>
              </a:rPr>
              <a:t>&gt; </a:t>
            </a:r>
            <a:r>
              <a:rPr lang="en-US" sz="1200" dirty="0" smtClean="0"/>
              <a:t>Snares of Satan</a:t>
            </a:r>
            <a:endParaRPr lang="en-US" sz="1200" dirty="0"/>
          </a:p>
        </p:txBody>
      </p:sp>
      <p:sp>
        <p:nvSpPr>
          <p:cNvPr id="73" name="TextBox 72"/>
          <p:cNvSpPr txBox="1"/>
          <p:nvPr/>
        </p:nvSpPr>
        <p:spPr>
          <a:xfrm>
            <a:off x="7467600" y="2971800"/>
            <a:ext cx="1676400" cy="381000"/>
          </a:xfrm>
          <a:prstGeom prst="rect">
            <a:avLst/>
          </a:prstGeom>
          <a:noFill/>
        </p:spPr>
        <p:txBody>
          <a:bodyPr wrap="square" rtlCol="0">
            <a:spAutoFit/>
          </a:bodyPr>
          <a:lstStyle/>
          <a:p>
            <a:r>
              <a:rPr lang="en-US" sz="1000" dirty="0" smtClean="0"/>
              <a:t>( Can our Dead Speak to Us</a:t>
            </a:r>
            <a:r>
              <a:rPr lang="en-US" dirty="0" smtClean="0"/>
              <a:t>)</a:t>
            </a:r>
            <a:endParaRPr lang="en-US" dirty="0"/>
          </a:p>
        </p:txBody>
      </p:sp>
      <p:sp>
        <p:nvSpPr>
          <p:cNvPr id="74" name="TextBox 73"/>
          <p:cNvSpPr txBox="1"/>
          <p:nvPr/>
        </p:nvSpPr>
        <p:spPr>
          <a:xfrm>
            <a:off x="7162800" y="3276600"/>
            <a:ext cx="1828800" cy="276999"/>
          </a:xfrm>
          <a:prstGeom prst="rect">
            <a:avLst/>
          </a:prstGeom>
          <a:noFill/>
        </p:spPr>
        <p:txBody>
          <a:bodyPr wrap="square" rtlCol="0">
            <a:spAutoFit/>
          </a:bodyPr>
          <a:lstStyle/>
          <a:p>
            <a:r>
              <a:rPr lang="en-US" sz="1200" dirty="0" smtClean="0">
                <a:solidFill>
                  <a:srgbClr val="FF0000"/>
                </a:solidFill>
              </a:rPr>
              <a:t>&gt;</a:t>
            </a:r>
            <a:r>
              <a:rPr lang="en-US" sz="1200" dirty="0" smtClean="0"/>
              <a:t> Lib. of Con. Threatened</a:t>
            </a:r>
            <a:endParaRPr lang="en-US" sz="1200" dirty="0"/>
          </a:p>
        </p:txBody>
      </p:sp>
      <p:sp>
        <p:nvSpPr>
          <p:cNvPr id="75" name="TextBox 74"/>
          <p:cNvSpPr txBox="1"/>
          <p:nvPr/>
        </p:nvSpPr>
        <p:spPr>
          <a:xfrm>
            <a:off x="7239000" y="3505200"/>
            <a:ext cx="1905000" cy="276999"/>
          </a:xfrm>
          <a:prstGeom prst="rect">
            <a:avLst/>
          </a:prstGeom>
          <a:noFill/>
        </p:spPr>
        <p:txBody>
          <a:bodyPr wrap="square" rtlCol="0">
            <a:spAutoFit/>
          </a:bodyPr>
          <a:lstStyle/>
          <a:p>
            <a:r>
              <a:rPr lang="en-US" sz="1200" dirty="0" smtClean="0"/>
              <a:t> The Impending Conflict</a:t>
            </a:r>
            <a:endParaRPr lang="en-US" sz="1200" dirty="0"/>
          </a:p>
        </p:txBody>
      </p:sp>
      <p:sp>
        <p:nvSpPr>
          <p:cNvPr id="76" name="TextBox 75"/>
          <p:cNvSpPr txBox="1"/>
          <p:nvPr/>
        </p:nvSpPr>
        <p:spPr>
          <a:xfrm>
            <a:off x="7239000" y="3733800"/>
            <a:ext cx="1676400" cy="276999"/>
          </a:xfrm>
          <a:prstGeom prst="rect">
            <a:avLst/>
          </a:prstGeom>
          <a:noFill/>
        </p:spPr>
        <p:txBody>
          <a:bodyPr wrap="square" rtlCol="0">
            <a:spAutoFit/>
          </a:bodyPr>
          <a:lstStyle/>
          <a:p>
            <a:r>
              <a:rPr lang="en-US" sz="1200" dirty="0" smtClean="0"/>
              <a:t>Scriptures a Safeguard</a:t>
            </a:r>
            <a:endParaRPr lang="en-US" sz="1200" dirty="0"/>
          </a:p>
        </p:txBody>
      </p:sp>
      <p:sp>
        <p:nvSpPr>
          <p:cNvPr id="77" name="TextBox 76"/>
          <p:cNvSpPr txBox="1"/>
          <p:nvPr/>
        </p:nvSpPr>
        <p:spPr>
          <a:xfrm>
            <a:off x="7239000" y="3886200"/>
            <a:ext cx="1447800" cy="276999"/>
          </a:xfrm>
          <a:prstGeom prst="rect">
            <a:avLst/>
          </a:prstGeom>
          <a:noFill/>
        </p:spPr>
        <p:txBody>
          <a:bodyPr wrap="square" rtlCol="0">
            <a:spAutoFit/>
          </a:bodyPr>
          <a:lstStyle/>
          <a:p>
            <a:r>
              <a:rPr lang="en-US" sz="1200" dirty="0" smtClean="0"/>
              <a:t>The Final Warning</a:t>
            </a:r>
            <a:endParaRPr lang="en-US" sz="1200" dirty="0"/>
          </a:p>
        </p:txBody>
      </p:sp>
      <p:sp>
        <p:nvSpPr>
          <p:cNvPr id="78" name="TextBox 77"/>
          <p:cNvSpPr txBox="1"/>
          <p:nvPr/>
        </p:nvSpPr>
        <p:spPr>
          <a:xfrm>
            <a:off x="7239000" y="4114800"/>
            <a:ext cx="1371600" cy="276999"/>
          </a:xfrm>
          <a:prstGeom prst="rect">
            <a:avLst/>
          </a:prstGeom>
          <a:noFill/>
        </p:spPr>
        <p:txBody>
          <a:bodyPr wrap="square" rtlCol="0">
            <a:spAutoFit/>
          </a:bodyPr>
          <a:lstStyle/>
          <a:p>
            <a:r>
              <a:rPr lang="en-US" sz="1200" dirty="0" smtClean="0">
                <a:solidFill>
                  <a:srgbClr val="FF0000"/>
                </a:solidFill>
              </a:rPr>
              <a:t>&gt;</a:t>
            </a:r>
            <a:r>
              <a:rPr lang="en-US" sz="1200" dirty="0" smtClean="0"/>
              <a:t>Time of Trouble</a:t>
            </a:r>
            <a:endParaRPr lang="en-US" sz="1200" dirty="0"/>
          </a:p>
        </p:txBody>
      </p:sp>
      <p:sp>
        <p:nvSpPr>
          <p:cNvPr id="79" name="TextBox 78"/>
          <p:cNvSpPr txBox="1"/>
          <p:nvPr/>
        </p:nvSpPr>
        <p:spPr>
          <a:xfrm>
            <a:off x="7239000" y="4343400"/>
            <a:ext cx="1905000" cy="276999"/>
          </a:xfrm>
          <a:prstGeom prst="rect">
            <a:avLst/>
          </a:prstGeom>
          <a:noFill/>
        </p:spPr>
        <p:txBody>
          <a:bodyPr wrap="square" rtlCol="0">
            <a:spAutoFit/>
          </a:bodyPr>
          <a:lstStyle/>
          <a:p>
            <a:r>
              <a:rPr lang="en-US" sz="1200" dirty="0" smtClean="0">
                <a:solidFill>
                  <a:srgbClr val="FF0000"/>
                </a:solidFill>
              </a:rPr>
              <a:t>&gt;</a:t>
            </a:r>
            <a:r>
              <a:rPr lang="en-US" sz="1200" dirty="0" smtClean="0"/>
              <a:t> Gods people Delivered</a:t>
            </a:r>
            <a:endParaRPr lang="en-US" sz="1200" dirty="0"/>
          </a:p>
        </p:txBody>
      </p:sp>
      <p:sp>
        <p:nvSpPr>
          <p:cNvPr id="80" name="TextBox 79"/>
          <p:cNvSpPr txBox="1"/>
          <p:nvPr/>
        </p:nvSpPr>
        <p:spPr>
          <a:xfrm rot="19118416">
            <a:off x="2444389" y="3087638"/>
            <a:ext cx="685800" cy="276999"/>
          </a:xfrm>
          <a:prstGeom prst="rect">
            <a:avLst/>
          </a:prstGeom>
          <a:noFill/>
        </p:spPr>
        <p:txBody>
          <a:bodyPr wrap="square" rtlCol="0">
            <a:spAutoFit/>
          </a:bodyPr>
          <a:lstStyle/>
          <a:p>
            <a:r>
              <a:rPr lang="en-US" sz="1200" dirty="0" smtClean="0"/>
              <a:t>Failure</a:t>
            </a:r>
            <a:endParaRPr lang="en-US" sz="1200" dirty="0"/>
          </a:p>
        </p:txBody>
      </p:sp>
      <p:sp>
        <p:nvSpPr>
          <p:cNvPr id="81" name="TextBox 80"/>
          <p:cNvSpPr txBox="1"/>
          <p:nvPr/>
        </p:nvSpPr>
        <p:spPr>
          <a:xfrm>
            <a:off x="1905000" y="228600"/>
            <a:ext cx="533400" cy="276999"/>
          </a:xfrm>
          <a:prstGeom prst="rect">
            <a:avLst/>
          </a:prstGeom>
          <a:noFill/>
        </p:spPr>
        <p:txBody>
          <a:bodyPr wrap="square" rtlCol="0">
            <a:spAutoFit/>
          </a:bodyPr>
          <a:lstStyle/>
          <a:p>
            <a:r>
              <a:rPr lang="en-US" sz="1200" dirty="0" smtClean="0"/>
              <a:t>TOE</a:t>
            </a:r>
            <a:endParaRPr lang="en-US" sz="1200" dirty="0"/>
          </a:p>
        </p:txBody>
      </p:sp>
      <p:cxnSp>
        <p:nvCxnSpPr>
          <p:cNvPr id="85" name="Straight Arrow Connector 84"/>
          <p:cNvCxnSpPr>
            <a:stCxn id="81" idx="1"/>
          </p:cNvCxnSpPr>
          <p:nvPr/>
        </p:nvCxnSpPr>
        <p:spPr>
          <a:xfrm rot="10800000" flipV="1">
            <a:off x="1600200" y="367100"/>
            <a:ext cx="304800" cy="13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42679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3429000" y="1905000"/>
            <a:ext cx="609600" cy="276999"/>
          </a:xfrm>
          <a:prstGeom prst="rect">
            <a:avLst/>
          </a:prstGeom>
          <a:noFill/>
        </p:spPr>
        <p:txBody>
          <a:bodyPr wrap="square" rtlCol="0">
            <a:spAutoFit/>
          </a:bodyPr>
          <a:lstStyle/>
          <a:p>
            <a:r>
              <a:rPr lang="en-US" sz="1200" dirty="0" smtClean="0"/>
              <a:t>2019</a:t>
            </a:r>
            <a:endParaRPr lang="en-US" sz="1200" dirty="0"/>
          </a:p>
        </p:txBody>
      </p:sp>
      <p:sp>
        <p:nvSpPr>
          <p:cNvPr id="93" name="Freeform 92"/>
          <p:cNvSpPr/>
          <p:nvPr/>
        </p:nvSpPr>
        <p:spPr>
          <a:xfrm>
            <a:off x="2153417" y="1780498"/>
            <a:ext cx="1397503" cy="207048"/>
          </a:xfrm>
          <a:custGeom>
            <a:avLst/>
            <a:gdLst>
              <a:gd name="connsiteX0" fmla="*/ 25903 w 1397503"/>
              <a:gd name="connsiteY0" fmla="*/ 185462 h 207048"/>
              <a:gd name="connsiteX1" fmla="*/ 117343 w 1397503"/>
              <a:gd name="connsiteY1" fmla="*/ 109262 h 207048"/>
              <a:gd name="connsiteX2" fmla="*/ 224023 w 1397503"/>
              <a:gd name="connsiteY2" fmla="*/ 48302 h 207048"/>
              <a:gd name="connsiteX3" fmla="*/ 406903 w 1397503"/>
              <a:gd name="connsiteY3" fmla="*/ 17822 h 207048"/>
              <a:gd name="connsiteX4" fmla="*/ 726943 w 1397503"/>
              <a:gd name="connsiteY4" fmla="*/ 2582 h 207048"/>
              <a:gd name="connsiteX5" fmla="*/ 940303 w 1397503"/>
              <a:gd name="connsiteY5" fmla="*/ 2582 h 207048"/>
              <a:gd name="connsiteX6" fmla="*/ 1214623 w 1397503"/>
              <a:gd name="connsiteY6" fmla="*/ 17822 h 207048"/>
              <a:gd name="connsiteX7" fmla="*/ 1290823 w 1397503"/>
              <a:gd name="connsiteY7" fmla="*/ 78782 h 207048"/>
              <a:gd name="connsiteX8" fmla="*/ 1336543 w 1397503"/>
              <a:gd name="connsiteY8" fmla="*/ 94022 h 207048"/>
              <a:gd name="connsiteX9" fmla="*/ 1397503 w 1397503"/>
              <a:gd name="connsiteY9" fmla="*/ 154982 h 207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97503" h="207048">
                <a:moveTo>
                  <a:pt x="25903" y="185462"/>
                </a:moveTo>
                <a:cubicBezTo>
                  <a:pt x="139417" y="109786"/>
                  <a:pt x="0" y="207048"/>
                  <a:pt x="117343" y="109262"/>
                </a:cubicBezTo>
                <a:cubicBezTo>
                  <a:pt x="144353" y="86754"/>
                  <a:pt x="193334" y="61454"/>
                  <a:pt x="224023" y="48302"/>
                </a:cubicBezTo>
                <a:cubicBezTo>
                  <a:pt x="283301" y="22897"/>
                  <a:pt x="339921" y="22287"/>
                  <a:pt x="406903" y="17822"/>
                </a:cubicBezTo>
                <a:cubicBezTo>
                  <a:pt x="513467" y="10718"/>
                  <a:pt x="620263" y="7662"/>
                  <a:pt x="726943" y="2582"/>
                </a:cubicBezTo>
                <a:cubicBezTo>
                  <a:pt x="945121" y="38945"/>
                  <a:pt x="673285" y="2582"/>
                  <a:pt x="940303" y="2582"/>
                </a:cubicBezTo>
                <a:cubicBezTo>
                  <a:pt x="1031884" y="2582"/>
                  <a:pt x="1123183" y="12742"/>
                  <a:pt x="1214623" y="17822"/>
                </a:cubicBezTo>
                <a:cubicBezTo>
                  <a:pt x="1329541" y="56128"/>
                  <a:pt x="1192346" y="0"/>
                  <a:pt x="1290823" y="78782"/>
                </a:cubicBezTo>
                <a:cubicBezTo>
                  <a:pt x="1303367" y="88817"/>
                  <a:pt x="1321303" y="88942"/>
                  <a:pt x="1336543" y="94022"/>
                </a:cubicBezTo>
                <a:cubicBezTo>
                  <a:pt x="1373324" y="149193"/>
                  <a:pt x="1350640" y="131551"/>
                  <a:pt x="1397503" y="154982"/>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 name="TextBox 93"/>
          <p:cNvSpPr txBox="1"/>
          <p:nvPr/>
        </p:nvSpPr>
        <p:spPr>
          <a:xfrm>
            <a:off x="2743200" y="1752600"/>
            <a:ext cx="533400" cy="276999"/>
          </a:xfrm>
          <a:prstGeom prst="rect">
            <a:avLst/>
          </a:prstGeom>
          <a:noFill/>
        </p:spPr>
        <p:txBody>
          <a:bodyPr wrap="square" rtlCol="0">
            <a:spAutoFit/>
          </a:bodyPr>
          <a:lstStyle/>
          <a:p>
            <a:r>
              <a:rPr lang="en-US" sz="1200" dirty="0" smtClean="0"/>
              <a:t>30</a:t>
            </a:r>
            <a:endParaRPr lang="en-US" sz="1200" dirty="0"/>
          </a:p>
        </p:txBody>
      </p:sp>
      <p:sp>
        <p:nvSpPr>
          <p:cNvPr id="95" name="TextBox 94"/>
          <p:cNvSpPr txBox="1"/>
          <p:nvPr/>
        </p:nvSpPr>
        <p:spPr>
          <a:xfrm>
            <a:off x="457200" y="4800600"/>
            <a:ext cx="8305800" cy="1631216"/>
          </a:xfrm>
          <a:prstGeom prst="rect">
            <a:avLst/>
          </a:prstGeom>
          <a:noFill/>
        </p:spPr>
        <p:txBody>
          <a:bodyPr wrap="square" rtlCol="0">
            <a:spAutoFit/>
          </a:bodyPr>
          <a:lstStyle/>
          <a:p>
            <a:r>
              <a:rPr lang="en-US" sz="2000" dirty="0" smtClean="0"/>
              <a:t> In our history we are over somewhere here in 2019 after Thirty years in a new reform line, a history of success thinking that sometime in the future we will start seeing the sin of America. They saw it, they knew it from 1619. So whatever the sin of America is that we are expecting to see is already visible from before the Time of the End.</a:t>
            </a:r>
            <a:endParaRPr lang="en-US" sz="2000" dirty="0"/>
          </a:p>
        </p:txBody>
      </p:sp>
      <p:sp>
        <p:nvSpPr>
          <p:cNvPr id="88" name="Slide Number Placeholder 87"/>
          <p:cNvSpPr>
            <a:spLocks noGrp="1"/>
          </p:cNvSpPr>
          <p:nvPr>
            <p:ph type="sldNum" sz="quarter" idx="12"/>
          </p:nvPr>
        </p:nvSpPr>
        <p:spPr/>
        <p:txBody>
          <a:bodyPr/>
          <a:lstStyle/>
          <a:p>
            <a:fld id="{DDBFD72D-D30C-4596-AA12-6E874EBB7B16}"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2286000" y="1447800"/>
            <a:ext cx="4953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1343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981200" y="838200"/>
            <a:ext cx="685800" cy="276999"/>
          </a:xfrm>
          <a:prstGeom prst="rect">
            <a:avLst/>
          </a:prstGeom>
          <a:noFill/>
        </p:spPr>
        <p:txBody>
          <a:bodyPr wrap="square" rtlCol="0">
            <a:spAutoFit/>
          </a:bodyPr>
          <a:lstStyle/>
          <a:p>
            <a:r>
              <a:rPr lang="en-US" sz="1200" dirty="0" smtClean="0"/>
              <a:t>1989</a:t>
            </a:r>
            <a:endParaRPr lang="en-US" sz="1200" dirty="0"/>
          </a:p>
        </p:txBody>
      </p:sp>
      <p:cxnSp>
        <p:nvCxnSpPr>
          <p:cNvPr id="8" name="Straight Connector 7"/>
          <p:cNvCxnSpPr/>
          <p:nvPr/>
        </p:nvCxnSpPr>
        <p:spPr>
          <a:xfrm rot="5400000">
            <a:off x="61729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096000" y="838200"/>
            <a:ext cx="609600" cy="276999"/>
          </a:xfrm>
          <a:prstGeom prst="rect">
            <a:avLst/>
          </a:prstGeom>
          <a:noFill/>
        </p:spPr>
        <p:txBody>
          <a:bodyPr wrap="square" rtlCol="0">
            <a:spAutoFit/>
          </a:bodyPr>
          <a:lstStyle/>
          <a:p>
            <a:r>
              <a:rPr lang="en-US" sz="1200" dirty="0" smtClean="0"/>
              <a:t>COP</a:t>
            </a:r>
            <a:endParaRPr lang="en-US" sz="1200" dirty="0"/>
          </a:p>
        </p:txBody>
      </p:sp>
      <p:cxnSp>
        <p:nvCxnSpPr>
          <p:cNvPr id="10" name="Straight Connector 9"/>
          <p:cNvCxnSpPr/>
          <p:nvPr/>
        </p:nvCxnSpPr>
        <p:spPr>
          <a:xfrm rot="16200000" flipV="1">
            <a:off x="5448697" y="1333103"/>
            <a:ext cx="228600" cy="794"/>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410200" y="914400"/>
            <a:ext cx="533400" cy="276999"/>
          </a:xfrm>
          <a:prstGeom prst="rect">
            <a:avLst/>
          </a:prstGeom>
          <a:noFill/>
        </p:spPr>
        <p:txBody>
          <a:bodyPr wrap="square" rtlCol="0">
            <a:spAutoFit/>
          </a:bodyPr>
          <a:lstStyle/>
          <a:p>
            <a:r>
              <a:rPr lang="en-US" sz="1200" dirty="0" smtClean="0"/>
              <a:t>LC</a:t>
            </a:r>
            <a:endParaRPr lang="en-US" sz="1200" dirty="0"/>
          </a:p>
        </p:txBody>
      </p:sp>
      <p:cxnSp>
        <p:nvCxnSpPr>
          <p:cNvPr id="12" name="Straight Connector 11"/>
          <p:cNvCxnSpPr/>
          <p:nvPr/>
        </p:nvCxnSpPr>
        <p:spPr>
          <a:xfrm rot="5400000">
            <a:off x="36583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419600" y="838200"/>
            <a:ext cx="457200" cy="276999"/>
          </a:xfrm>
          <a:prstGeom prst="rect">
            <a:avLst/>
          </a:prstGeom>
          <a:noFill/>
        </p:spPr>
        <p:txBody>
          <a:bodyPr wrap="square" rtlCol="0">
            <a:spAutoFit/>
          </a:bodyPr>
          <a:lstStyle/>
          <a:p>
            <a:r>
              <a:rPr lang="en-US" sz="1200" dirty="0" smtClean="0"/>
              <a:t>SL</a:t>
            </a:r>
            <a:endParaRPr lang="en-US" sz="1200" dirty="0"/>
          </a:p>
        </p:txBody>
      </p:sp>
      <p:cxnSp>
        <p:nvCxnSpPr>
          <p:cNvPr id="14" name="Straight Connector 13"/>
          <p:cNvCxnSpPr/>
          <p:nvPr/>
        </p:nvCxnSpPr>
        <p:spPr>
          <a:xfrm rot="5400000" flipH="1" flipV="1">
            <a:off x="7162800" y="1447800"/>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70111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858000" y="685800"/>
            <a:ext cx="685800" cy="461665"/>
          </a:xfrm>
          <a:prstGeom prst="rect">
            <a:avLst/>
          </a:prstGeom>
          <a:noFill/>
        </p:spPr>
        <p:txBody>
          <a:bodyPr wrap="square" rtlCol="0">
            <a:spAutoFit/>
          </a:bodyPr>
          <a:lstStyle/>
          <a:p>
            <a:r>
              <a:rPr lang="en-US" sz="1200" dirty="0" smtClean="0"/>
              <a:t>2</a:t>
            </a:r>
            <a:r>
              <a:rPr lang="en-US" sz="1200" baseline="30000" dirty="0" smtClean="0"/>
              <a:t>nd</a:t>
            </a:r>
            <a:r>
              <a:rPr lang="en-US" sz="1200" dirty="0" smtClean="0"/>
              <a:t> Advent</a:t>
            </a:r>
            <a:endParaRPr lang="en-US" sz="1200" dirty="0"/>
          </a:p>
        </p:txBody>
      </p:sp>
      <p:cxnSp>
        <p:nvCxnSpPr>
          <p:cNvPr id="17" name="Straight Connector 16"/>
          <p:cNvCxnSpPr/>
          <p:nvPr/>
        </p:nvCxnSpPr>
        <p:spPr>
          <a:xfrm rot="5400000">
            <a:off x="21343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44203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581400" y="838200"/>
            <a:ext cx="609600" cy="276999"/>
          </a:xfrm>
          <a:prstGeom prst="rect">
            <a:avLst/>
          </a:prstGeom>
          <a:noFill/>
        </p:spPr>
        <p:txBody>
          <a:bodyPr wrap="square" rtlCol="0">
            <a:spAutoFit/>
          </a:bodyPr>
          <a:lstStyle/>
          <a:p>
            <a:r>
              <a:rPr lang="en-US" sz="1200" dirty="0" smtClean="0"/>
              <a:t>2019</a:t>
            </a:r>
            <a:endParaRPr lang="en-US" sz="1200" dirty="0"/>
          </a:p>
        </p:txBody>
      </p:sp>
      <p:sp>
        <p:nvSpPr>
          <p:cNvPr id="25" name="Freeform 24"/>
          <p:cNvSpPr/>
          <p:nvPr/>
        </p:nvSpPr>
        <p:spPr>
          <a:xfrm>
            <a:off x="2305817" y="713698"/>
            <a:ext cx="1397503" cy="207048"/>
          </a:xfrm>
          <a:custGeom>
            <a:avLst/>
            <a:gdLst>
              <a:gd name="connsiteX0" fmla="*/ 25903 w 1397503"/>
              <a:gd name="connsiteY0" fmla="*/ 185462 h 207048"/>
              <a:gd name="connsiteX1" fmla="*/ 117343 w 1397503"/>
              <a:gd name="connsiteY1" fmla="*/ 109262 h 207048"/>
              <a:gd name="connsiteX2" fmla="*/ 224023 w 1397503"/>
              <a:gd name="connsiteY2" fmla="*/ 48302 h 207048"/>
              <a:gd name="connsiteX3" fmla="*/ 406903 w 1397503"/>
              <a:gd name="connsiteY3" fmla="*/ 17822 h 207048"/>
              <a:gd name="connsiteX4" fmla="*/ 726943 w 1397503"/>
              <a:gd name="connsiteY4" fmla="*/ 2582 h 207048"/>
              <a:gd name="connsiteX5" fmla="*/ 940303 w 1397503"/>
              <a:gd name="connsiteY5" fmla="*/ 2582 h 207048"/>
              <a:gd name="connsiteX6" fmla="*/ 1214623 w 1397503"/>
              <a:gd name="connsiteY6" fmla="*/ 17822 h 207048"/>
              <a:gd name="connsiteX7" fmla="*/ 1290823 w 1397503"/>
              <a:gd name="connsiteY7" fmla="*/ 78782 h 207048"/>
              <a:gd name="connsiteX8" fmla="*/ 1336543 w 1397503"/>
              <a:gd name="connsiteY8" fmla="*/ 94022 h 207048"/>
              <a:gd name="connsiteX9" fmla="*/ 1397503 w 1397503"/>
              <a:gd name="connsiteY9" fmla="*/ 154982 h 207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97503" h="207048">
                <a:moveTo>
                  <a:pt x="25903" y="185462"/>
                </a:moveTo>
                <a:cubicBezTo>
                  <a:pt x="139417" y="109786"/>
                  <a:pt x="0" y="207048"/>
                  <a:pt x="117343" y="109262"/>
                </a:cubicBezTo>
                <a:cubicBezTo>
                  <a:pt x="144353" y="86754"/>
                  <a:pt x="193334" y="61454"/>
                  <a:pt x="224023" y="48302"/>
                </a:cubicBezTo>
                <a:cubicBezTo>
                  <a:pt x="283301" y="22897"/>
                  <a:pt x="339921" y="22287"/>
                  <a:pt x="406903" y="17822"/>
                </a:cubicBezTo>
                <a:cubicBezTo>
                  <a:pt x="513467" y="10718"/>
                  <a:pt x="620263" y="7662"/>
                  <a:pt x="726943" y="2582"/>
                </a:cubicBezTo>
                <a:cubicBezTo>
                  <a:pt x="945121" y="38945"/>
                  <a:pt x="673285" y="2582"/>
                  <a:pt x="940303" y="2582"/>
                </a:cubicBezTo>
                <a:cubicBezTo>
                  <a:pt x="1031884" y="2582"/>
                  <a:pt x="1123183" y="12742"/>
                  <a:pt x="1214623" y="17822"/>
                </a:cubicBezTo>
                <a:cubicBezTo>
                  <a:pt x="1329541" y="56128"/>
                  <a:pt x="1192346" y="0"/>
                  <a:pt x="1290823" y="78782"/>
                </a:cubicBezTo>
                <a:cubicBezTo>
                  <a:pt x="1303367" y="88817"/>
                  <a:pt x="1321303" y="88942"/>
                  <a:pt x="1336543" y="94022"/>
                </a:cubicBezTo>
                <a:cubicBezTo>
                  <a:pt x="1373324" y="149193"/>
                  <a:pt x="1350640" y="131551"/>
                  <a:pt x="1397503" y="154982"/>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TextBox 25"/>
          <p:cNvSpPr txBox="1"/>
          <p:nvPr/>
        </p:nvSpPr>
        <p:spPr>
          <a:xfrm>
            <a:off x="2895600" y="685800"/>
            <a:ext cx="533400" cy="276999"/>
          </a:xfrm>
          <a:prstGeom prst="rect">
            <a:avLst/>
          </a:prstGeom>
          <a:noFill/>
        </p:spPr>
        <p:txBody>
          <a:bodyPr wrap="square" rtlCol="0">
            <a:spAutoFit/>
          </a:bodyPr>
          <a:lstStyle/>
          <a:p>
            <a:r>
              <a:rPr lang="en-US" sz="1200" dirty="0" smtClean="0"/>
              <a:t>30</a:t>
            </a:r>
            <a:endParaRPr lang="en-US" sz="1200" dirty="0"/>
          </a:p>
        </p:txBody>
      </p:sp>
      <p:sp>
        <p:nvSpPr>
          <p:cNvPr id="27" name="TextBox 26"/>
          <p:cNvSpPr txBox="1"/>
          <p:nvPr/>
        </p:nvSpPr>
        <p:spPr>
          <a:xfrm>
            <a:off x="1600200" y="1295400"/>
            <a:ext cx="838200" cy="276999"/>
          </a:xfrm>
          <a:prstGeom prst="rect">
            <a:avLst/>
          </a:prstGeom>
          <a:noFill/>
        </p:spPr>
        <p:txBody>
          <a:bodyPr wrap="square" rtlCol="0">
            <a:spAutoFit/>
          </a:bodyPr>
          <a:lstStyle/>
          <a:p>
            <a:r>
              <a:rPr lang="en-US" sz="1200" dirty="0" smtClean="0"/>
              <a:t>------------</a:t>
            </a:r>
            <a:endParaRPr lang="en-US" sz="1200" dirty="0"/>
          </a:p>
        </p:txBody>
      </p:sp>
      <p:sp>
        <p:nvSpPr>
          <p:cNvPr id="28" name="TextBox 27"/>
          <p:cNvSpPr txBox="1"/>
          <p:nvPr/>
        </p:nvSpPr>
        <p:spPr>
          <a:xfrm>
            <a:off x="1524000" y="1447800"/>
            <a:ext cx="838200" cy="461665"/>
          </a:xfrm>
          <a:prstGeom prst="rect">
            <a:avLst/>
          </a:prstGeom>
          <a:noFill/>
        </p:spPr>
        <p:txBody>
          <a:bodyPr wrap="square" rtlCol="0">
            <a:spAutoFit/>
          </a:bodyPr>
          <a:lstStyle/>
          <a:p>
            <a:r>
              <a:rPr lang="en-US" sz="1200" dirty="0" smtClean="0"/>
              <a:t>Moral Majority</a:t>
            </a:r>
            <a:endParaRPr lang="en-US" sz="1200" dirty="0"/>
          </a:p>
        </p:txBody>
      </p:sp>
      <p:sp>
        <p:nvSpPr>
          <p:cNvPr id="29" name="TextBox 28"/>
          <p:cNvSpPr txBox="1"/>
          <p:nvPr/>
        </p:nvSpPr>
        <p:spPr>
          <a:xfrm>
            <a:off x="762000" y="2819400"/>
            <a:ext cx="7924800" cy="2246769"/>
          </a:xfrm>
          <a:prstGeom prst="rect">
            <a:avLst/>
          </a:prstGeom>
          <a:noFill/>
        </p:spPr>
        <p:txBody>
          <a:bodyPr wrap="square" rtlCol="0">
            <a:spAutoFit/>
          </a:bodyPr>
          <a:lstStyle/>
          <a:p>
            <a:r>
              <a:rPr lang="en-US" sz="2000" dirty="0" smtClean="0"/>
              <a:t> We laid out a reform line composed of Jerry Falwell The Moral Majority the coming together of church and state. Not one of those issues that their fighting for has nothing to do with Sunday. We are In 2019 2014 was a Sunday Law, what was the issue? It wasn't Sunday. 2019 is a Sunday Law. What's the issue? We have another two months if we don't see Sunday in two months. We have two witnesses that show there is no Sunday Law in this reform line.</a:t>
            </a:r>
            <a:endParaRPr lang="en-US" sz="2000" dirty="0"/>
          </a:p>
        </p:txBody>
      </p:sp>
      <p:sp>
        <p:nvSpPr>
          <p:cNvPr id="22" name="Slide Number Placeholder 21"/>
          <p:cNvSpPr>
            <a:spLocks noGrp="1"/>
          </p:cNvSpPr>
          <p:nvPr>
            <p:ph type="sldNum" sz="quarter" idx="12"/>
          </p:nvPr>
        </p:nvSpPr>
        <p:spPr/>
        <p:txBody>
          <a:bodyPr/>
          <a:lstStyle/>
          <a:p>
            <a:fld id="{DDBFD72D-D30C-4596-AA12-6E874EBB7B16}"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2133600" y="1371600"/>
            <a:ext cx="487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1981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905000" y="762000"/>
            <a:ext cx="685800" cy="276999"/>
          </a:xfrm>
          <a:prstGeom prst="rect">
            <a:avLst/>
          </a:prstGeom>
          <a:noFill/>
        </p:spPr>
        <p:txBody>
          <a:bodyPr wrap="square" rtlCol="0">
            <a:spAutoFit/>
          </a:bodyPr>
          <a:lstStyle/>
          <a:p>
            <a:r>
              <a:rPr lang="en-US" sz="1200" dirty="0" smtClean="0"/>
              <a:t>1798</a:t>
            </a:r>
            <a:endParaRPr lang="en-US" sz="1200" dirty="0"/>
          </a:p>
        </p:txBody>
      </p:sp>
      <p:cxnSp>
        <p:nvCxnSpPr>
          <p:cNvPr id="5" name="Straight Connector 4"/>
          <p:cNvCxnSpPr/>
          <p:nvPr/>
        </p:nvCxnSpPr>
        <p:spPr>
          <a:xfrm rot="5400000">
            <a:off x="68587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781800" y="762000"/>
            <a:ext cx="762000" cy="276999"/>
          </a:xfrm>
          <a:prstGeom prst="rect">
            <a:avLst/>
          </a:prstGeom>
          <a:noFill/>
        </p:spPr>
        <p:txBody>
          <a:bodyPr wrap="square" rtlCol="0">
            <a:spAutoFit/>
          </a:bodyPr>
          <a:lstStyle/>
          <a:p>
            <a:r>
              <a:rPr lang="en-US" sz="1200" dirty="0" smtClean="0"/>
              <a:t>1863</a:t>
            </a:r>
            <a:endParaRPr lang="en-US" sz="1200" dirty="0"/>
          </a:p>
        </p:txBody>
      </p:sp>
      <p:cxnSp>
        <p:nvCxnSpPr>
          <p:cNvPr id="7" name="Straight Connector 6"/>
          <p:cNvCxnSpPr/>
          <p:nvPr/>
        </p:nvCxnSpPr>
        <p:spPr>
          <a:xfrm rot="5400000">
            <a:off x="6020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943600" y="762000"/>
            <a:ext cx="685800" cy="276999"/>
          </a:xfrm>
          <a:prstGeom prst="rect">
            <a:avLst/>
          </a:prstGeom>
          <a:noFill/>
        </p:spPr>
        <p:txBody>
          <a:bodyPr wrap="square" rtlCol="0">
            <a:spAutoFit/>
          </a:bodyPr>
          <a:lstStyle/>
          <a:p>
            <a:r>
              <a:rPr lang="en-US" sz="1200" dirty="0" smtClean="0"/>
              <a:t>1861</a:t>
            </a:r>
            <a:endParaRPr lang="en-US" sz="1200" dirty="0"/>
          </a:p>
        </p:txBody>
      </p:sp>
      <p:cxnSp>
        <p:nvCxnSpPr>
          <p:cNvPr id="9" name="Straight Connector 8"/>
          <p:cNvCxnSpPr/>
          <p:nvPr/>
        </p:nvCxnSpPr>
        <p:spPr>
          <a:xfrm rot="5400000">
            <a:off x="19819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60205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133600" y="457200"/>
            <a:ext cx="403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038600" y="228600"/>
            <a:ext cx="457200" cy="276999"/>
          </a:xfrm>
          <a:prstGeom prst="rect">
            <a:avLst/>
          </a:prstGeom>
          <a:noFill/>
        </p:spPr>
        <p:txBody>
          <a:bodyPr wrap="square" rtlCol="0">
            <a:spAutoFit/>
          </a:bodyPr>
          <a:lstStyle/>
          <a:p>
            <a:r>
              <a:rPr lang="en-US" sz="1200" dirty="0" smtClean="0"/>
              <a:t>63</a:t>
            </a:r>
            <a:endParaRPr lang="en-US" sz="1200" dirty="0"/>
          </a:p>
        </p:txBody>
      </p:sp>
      <p:sp>
        <p:nvSpPr>
          <p:cNvPr id="13" name="TextBox 12"/>
          <p:cNvSpPr txBox="1"/>
          <p:nvPr/>
        </p:nvSpPr>
        <p:spPr>
          <a:xfrm>
            <a:off x="1905000" y="1371600"/>
            <a:ext cx="609600" cy="276999"/>
          </a:xfrm>
          <a:prstGeom prst="rect">
            <a:avLst/>
          </a:prstGeom>
          <a:noFill/>
        </p:spPr>
        <p:txBody>
          <a:bodyPr wrap="square" rtlCol="0">
            <a:spAutoFit/>
          </a:bodyPr>
          <a:lstStyle/>
          <a:p>
            <a:r>
              <a:rPr lang="en-US" sz="1200" dirty="0" smtClean="0">
                <a:solidFill>
                  <a:srgbClr val="FF0000"/>
                </a:solidFill>
              </a:rPr>
              <a:t>Miller</a:t>
            </a:r>
            <a:endParaRPr lang="en-US" sz="1200" dirty="0">
              <a:solidFill>
                <a:srgbClr val="FF0000"/>
              </a:solidFill>
            </a:endParaRPr>
          </a:p>
        </p:txBody>
      </p:sp>
      <p:cxnSp>
        <p:nvCxnSpPr>
          <p:cNvPr id="14" name="Straight Connector 13"/>
          <p:cNvCxnSpPr/>
          <p:nvPr/>
        </p:nvCxnSpPr>
        <p:spPr>
          <a:xfrm rot="5400000">
            <a:off x="2972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895600" y="762000"/>
            <a:ext cx="838200" cy="276999"/>
          </a:xfrm>
          <a:prstGeom prst="rect">
            <a:avLst/>
          </a:prstGeom>
          <a:noFill/>
        </p:spPr>
        <p:txBody>
          <a:bodyPr wrap="square" rtlCol="0">
            <a:spAutoFit/>
          </a:bodyPr>
          <a:lstStyle/>
          <a:p>
            <a:r>
              <a:rPr lang="en-US" sz="1200" dirty="0" smtClean="0"/>
              <a:t>1844</a:t>
            </a:r>
            <a:endParaRPr lang="en-US" sz="1200" dirty="0"/>
          </a:p>
        </p:txBody>
      </p:sp>
      <p:cxnSp>
        <p:nvCxnSpPr>
          <p:cNvPr id="16" name="Straight Connector 15"/>
          <p:cNvCxnSpPr/>
          <p:nvPr/>
        </p:nvCxnSpPr>
        <p:spPr>
          <a:xfrm rot="5400000">
            <a:off x="51823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105400" y="762000"/>
            <a:ext cx="685800" cy="276999"/>
          </a:xfrm>
          <a:prstGeom prst="rect">
            <a:avLst/>
          </a:prstGeom>
          <a:noFill/>
        </p:spPr>
        <p:txBody>
          <a:bodyPr wrap="square" rtlCol="0">
            <a:spAutoFit/>
          </a:bodyPr>
          <a:lstStyle/>
          <a:p>
            <a:r>
              <a:rPr lang="en-US" sz="1200" dirty="0" smtClean="0"/>
              <a:t>1858</a:t>
            </a:r>
            <a:endParaRPr lang="en-US" sz="1200" dirty="0"/>
          </a:p>
        </p:txBody>
      </p:sp>
      <p:sp>
        <p:nvSpPr>
          <p:cNvPr id="18" name="TextBox 17"/>
          <p:cNvSpPr txBox="1"/>
          <p:nvPr/>
        </p:nvSpPr>
        <p:spPr>
          <a:xfrm>
            <a:off x="5029200" y="1447800"/>
            <a:ext cx="685800" cy="276999"/>
          </a:xfrm>
          <a:prstGeom prst="rect">
            <a:avLst/>
          </a:prstGeom>
          <a:noFill/>
        </p:spPr>
        <p:txBody>
          <a:bodyPr wrap="square" rtlCol="0">
            <a:spAutoFit/>
          </a:bodyPr>
          <a:lstStyle/>
          <a:p>
            <a:r>
              <a:rPr lang="en-US" sz="1200" dirty="0" smtClean="0">
                <a:solidFill>
                  <a:srgbClr val="FF0000"/>
                </a:solidFill>
              </a:rPr>
              <a:t>Sp Gifts</a:t>
            </a:r>
            <a:endParaRPr lang="en-US" sz="1200" dirty="0">
              <a:solidFill>
                <a:srgbClr val="FF0000"/>
              </a:solidFill>
            </a:endParaRPr>
          </a:p>
        </p:txBody>
      </p:sp>
      <p:cxnSp>
        <p:nvCxnSpPr>
          <p:cNvPr id="19" name="Straight Connector 18"/>
          <p:cNvCxnSpPr/>
          <p:nvPr/>
        </p:nvCxnSpPr>
        <p:spPr>
          <a:xfrm rot="5400000">
            <a:off x="4267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191000" y="762000"/>
            <a:ext cx="685800" cy="276999"/>
          </a:xfrm>
          <a:prstGeom prst="rect">
            <a:avLst/>
          </a:prstGeom>
          <a:noFill/>
        </p:spPr>
        <p:txBody>
          <a:bodyPr wrap="square" rtlCol="0">
            <a:spAutoFit/>
          </a:bodyPr>
          <a:lstStyle/>
          <a:p>
            <a:r>
              <a:rPr lang="en-US" sz="1200" dirty="0" smtClean="0"/>
              <a:t>1850</a:t>
            </a:r>
            <a:endParaRPr lang="en-US" sz="1200" dirty="0"/>
          </a:p>
        </p:txBody>
      </p:sp>
      <p:cxnSp>
        <p:nvCxnSpPr>
          <p:cNvPr id="21" name="Straight Connector 20"/>
          <p:cNvCxnSpPr/>
          <p:nvPr/>
        </p:nvCxnSpPr>
        <p:spPr>
          <a:xfrm>
            <a:off x="2133600" y="2514600"/>
            <a:ext cx="4953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19819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828800" y="1905000"/>
            <a:ext cx="685800" cy="276999"/>
          </a:xfrm>
          <a:prstGeom prst="rect">
            <a:avLst/>
          </a:prstGeom>
          <a:noFill/>
        </p:spPr>
        <p:txBody>
          <a:bodyPr wrap="square" rtlCol="0">
            <a:spAutoFit/>
          </a:bodyPr>
          <a:lstStyle/>
          <a:p>
            <a:r>
              <a:rPr lang="en-US" sz="1200" dirty="0" smtClean="0"/>
              <a:t>1989</a:t>
            </a:r>
            <a:endParaRPr lang="en-US" sz="1200" dirty="0"/>
          </a:p>
        </p:txBody>
      </p:sp>
      <p:cxnSp>
        <p:nvCxnSpPr>
          <p:cNvPr id="24" name="Straight Connector 23"/>
          <p:cNvCxnSpPr/>
          <p:nvPr/>
        </p:nvCxnSpPr>
        <p:spPr>
          <a:xfrm rot="5400000">
            <a:off x="60205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5943600" y="1905000"/>
            <a:ext cx="609600" cy="276999"/>
          </a:xfrm>
          <a:prstGeom prst="rect">
            <a:avLst/>
          </a:prstGeom>
          <a:noFill/>
        </p:spPr>
        <p:txBody>
          <a:bodyPr wrap="square" rtlCol="0">
            <a:spAutoFit/>
          </a:bodyPr>
          <a:lstStyle/>
          <a:p>
            <a:r>
              <a:rPr lang="en-US" sz="1200" dirty="0" smtClean="0"/>
              <a:t>COP</a:t>
            </a:r>
            <a:endParaRPr lang="en-US" sz="1200" dirty="0"/>
          </a:p>
        </p:txBody>
      </p:sp>
      <p:cxnSp>
        <p:nvCxnSpPr>
          <p:cNvPr id="26" name="Straight Connector 25"/>
          <p:cNvCxnSpPr/>
          <p:nvPr/>
        </p:nvCxnSpPr>
        <p:spPr>
          <a:xfrm rot="16200000" flipV="1">
            <a:off x="5296297" y="2399903"/>
            <a:ext cx="228600" cy="794"/>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257800" y="1981200"/>
            <a:ext cx="533400" cy="276999"/>
          </a:xfrm>
          <a:prstGeom prst="rect">
            <a:avLst/>
          </a:prstGeom>
          <a:noFill/>
        </p:spPr>
        <p:txBody>
          <a:bodyPr wrap="square" rtlCol="0">
            <a:spAutoFit/>
          </a:bodyPr>
          <a:lstStyle/>
          <a:p>
            <a:r>
              <a:rPr lang="en-US" sz="1200" dirty="0" smtClean="0"/>
              <a:t>LC</a:t>
            </a:r>
            <a:endParaRPr lang="en-US" sz="1200" dirty="0"/>
          </a:p>
        </p:txBody>
      </p:sp>
      <p:cxnSp>
        <p:nvCxnSpPr>
          <p:cNvPr id="28" name="Straight Connector 27"/>
          <p:cNvCxnSpPr/>
          <p:nvPr/>
        </p:nvCxnSpPr>
        <p:spPr>
          <a:xfrm rot="5400000">
            <a:off x="35059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4267200" y="1905000"/>
            <a:ext cx="457200" cy="276999"/>
          </a:xfrm>
          <a:prstGeom prst="rect">
            <a:avLst/>
          </a:prstGeom>
          <a:noFill/>
        </p:spPr>
        <p:txBody>
          <a:bodyPr wrap="square" rtlCol="0">
            <a:spAutoFit/>
          </a:bodyPr>
          <a:lstStyle/>
          <a:p>
            <a:r>
              <a:rPr lang="en-US" sz="1200" dirty="0" smtClean="0"/>
              <a:t>SL</a:t>
            </a:r>
            <a:endParaRPr lang="en-US" sz="1200" dirty="0"/>
          </a:p>
        </p:txBody>
      </p:sp>
      <p:cxnSp>
        <p:nvCxnSpPr>
          <p:cNvPr id="30" name="Straight Connector 29"/>
          <p:cNvCxnSpPr/>
          <p:nvPr/>
        </p:nvCxnSpPr>
        <p:spPr>
          <a:xfrm rot="5400000" flipH="1" flipV="1">
            <a:off x="7010400" y="2514600"/>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68587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705600" y="1752600"/>
            <a:ext cx="685800" cy="461665"/>
          </a:xfrm>
          <a:prstGeom prst="rect">
            <a:avLst/>
          </a:prstGeom>
          <a:noFill/>
        </p:spPr>
        <p:txBody>
          <a:bodyPr wrap="square" rtlCol="0">
            <a:spAutoFit/>
          </a:bodyPr>
          <a:lstStyle/>
          <a:p>
            <a:r>
              <a:rPr lang="en-US" sz="1200" dirty="0" smtClean="0"/>
              <a:t>2</a:t>
            </a:r>
            <a:r>
              <a:rPr lang="en-US" sz="1200" baseline="30000" dirty="0" smtClean="0"/>
              <a:t>nd</a:t>
            </a:r>
            <a:r>
              <a:rPr lang="en-US" sz="1200" dirty="0" smtClean="0"/>
              <a:t> Advent</a:t>
            </a:r>
            <a:endParaRPr lang="en-US" sz="1200" dirty="0"/>
          </a:p>
        </p:txBody>
      </p:sp>
      <p:cxnSp>
        <p:nvCxnSpPr>
          <p:cNvPr id="33" name="Straight Connector 32"/>
          <p:cNvCxnSpPr/>
          <p:nvPr/>
        </p:nvCxnSpPr>
        <p:spPr>
          <a:xfrm rot="5400000">
            <a:off x="19819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rot="19001294">
            <a:off x="-10976" y="683864"/>
            <a:ext cx="1398341" cy="276999"/>
          </a:xfrm>
          <a:prstGeom prst="rect">
            <a:avLst/>
          </a:prstGeom>
          <a:noFill/>
        </p:spPr>
        <p:txBody>
          <a:bodyPr wrap="square" rtlCol="0">
            <a:spAutoFit/>
          </a:bodyPr>
          <a:lstStyle/>
          <a:p>
            <a:r>
              <a:rPr lang="en-US" sz="1200" dirty="0" smtClean="0"/>
              <a:t>Spiritual Gifts Vol. 1</a:t>
            </a:r>
            <a:endParaRPr lang="en-US" sz="1200" dirty="0"/>
          </a:p>
        </p:txBody>
      </p:sp>
      <p:sp>
        <p:nvSpPr>
          <p:cNvPr id="35" name="TextBox 34"/>
          <p:cNvSpPr txBox="1"/>
          <p:nvPr/>
        </p:nvSpPr>
        <p:spPr>
          <a:xfrm>
            <a:off x="0" y="3048000"/>
            <a:ext cx="1524000" cy="276999"/>
          </a:xfrm>
          <a:prstGeom prst="rect">
            <a:avLst/>
          </a:prstGeom>
          <a:noFill/>
        </p:spPr>
        <p:txBody>
          <a:bodyPr wrap="square" rtlCol="0">
            <a:spAutoFit/>
          </a:bodyPr>
          <a:lstStyle/>
          <a:p>
            <a:r>
              <a:rPr lang="en-US" sz="1200" dirty="0" smtClean="0">
                <a:solidFill>
                  <a:srgbClr val="FF0000"/>
                </a:solidFill>
              </a:rPr>
              <a:t>&gt;</a:t>
            </a:r>
            <a:r>
              <a:rPr lang="en-US" sz="1200" dirty="0" smtClean="0"/>
              <a:t> A firm Platform</a:t>
            </a:r>
            <a:endParaRPr lang="en-US" sz="1200" dirty="0"/>
          </a:p>
        </p:txBody>
      </p:sp>
      <p:sp>
        <p:nvSpPr>
          <p:cNvPr id="36" name="TextBox 35"/>
          <p:cNvSpPr txBox="1"/>
          <p:nvPr/>
        </p:nvSpPr>
        <p:spPr>
          <a:xfrm>
            <a:off x="0" y="16764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Advent</a:t>
            </a:r>
            <a:endParaRPr lang="en-US" sz="1200" dirty="0"/>
          </a:p>
        </p:txBody>
      </p:sp>
      <p:sp>
        <p:nvSpPr>
          <p:cNvPr id="37" name="TextBox 36"/>
          <p:cNvSpPr txBox="1"/>
          <p:nvPr/>
        </p:nvSpPr>
        <p:spPr>
          <a:xfrm>
            <a:off x="0" y="1905000"/>
            <a:ext cx="1371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My of In.</a:t>
            </a:r>
            <a:endParaRPr lang="en-US" sz="1200" dirty="0"/>
          </a:p>
        </p:txBody>
      </p:sp>
      <p:sp>
        <p:nvSpPr>
          <p:cNvPr id="38" name="TextBox 37"/>
          <p:cNvSpPr txBox="1"/>
          <p:nvPr/>
        </p:nvSpPr>
        <p:spPr>
          <a:xfrm>
            <a:off x="0" y="23622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William Miller</a:t>
            </a:r>
            <a:endParaRPr lang="en-US" sz="1200" dirty="0"/>
          </a:p>
        </p:txBody>
      </p:sp>
      <p:cxnSp>
        <p:nvCxnSpPr>
          <p:cNvPr id="39" name="Straight Arrow Connector 38"/>
          <p:cNvCxnSpPr/>
          <p:nvPr/>
        </p:nvCxnSpPr>
        <p:spPr>
          <a:xfrm rot="10800000">
            <a:off x="1219200" y="25908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0" y="25908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AM</a:t>
            </a:r>
            <a:endParaRPr lang="en-US" sz="1200" dirty="0"/>
          </a:p>
        </p:txBody>
      </p:sp>
      <p:sp>
        <p:nvSpPr>
          <p:cNvPr id="41" name="TextBox 40"/>
          <p:cNvSpPr txBox="1"/>
          <p:nvPr/>
        </p:nvSpPr>
        <p:spPr>
          <a:xfrm>
            <a:off x="0" y="28194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3</a:t>
            </a:r>
            <a:r>
              <a:rPr lang="en-US" sz="1200" baseline="30000" dirty="0" smtClean="0"/>
              <a:t>rd</a:t>
            </a:r>
            <a:r>
              <a:rPr lang="en-US" sz="1200" dirty="0" smtClean="0"/>
              <a:t> AM</a:t>
            </a:r>
            <a:endParaRPr lang="en-US" sz="1200" dirty="0"/>
          </a:p>
        </p:txBody>
      </p:sp>
      <p:sp>
        <p:nvSpPr>
          <p:cNvPr id="42" name="TextBox 41"/>
          <p:cNvSpPr txBox="1"/>
          <p:nvPr/>
        </p:nvSpPr>
        <p:spPr>
          <a:xfrm>
            <a:off x="0" y="2133600"/>
            <a:ext cx="1676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Reformation</a:t>
            </a:r>
            <a:endParaRPr lang="en-US" sz="1200" dirty="0"/>
          </a:p>
        </p:txBody>
      </p:sp>
      <p:sp>
        <p:nvSpPr>
          <p:cNvPr id="43" name="TextBox 42"/>
          <p:cNvSpPr txBox="1"/>
          <p:nvPr/>
        </p:nvSpPr>
        <p:spPr>
          <a:xfrm>
            <a:off x="0" y="3276600"/>
            <a:ext cx="2286000" cy="276999"/>
          </a:xfrm>
          <a:prstGeom prst="rect">
            <a:avLst/>
          </a:prstGeom>
          <a:noFill/>
        </p:spPr>
        <p:txBody>
          <a:bodyPr wrap="square" rtlCol="0">
            <a:spAutoFit/>
          </a:bodyPr>
          <a:lstStyle/>
          <a:p>
            <a:r>
              <a:rPr lang="en-US" sz="1200" dirty="0" smtClean="0">
                <a:solidFill>
                  <a:srgbClr val="FF0000"/>
                </a:solidFill>
              </a:rPr>
              <a:t>&gt; </a:t>
            </a:r>
            <a:r>
              <a:rPr lang="en-US" sz="1200" dirty="0" smtClean="0"/>
              <a:t>Spiritualism &amp; Covetousness</a:t>
            </a:r>
            <a:endParaRPr lang="en-US" sz="1200" dirty="0"/>
          </a:p>
        </p:txBody>
      </p:sp>
      <p:sp>
        <p:nvSpPr>
          <p:cNvPr id="44" name="TextBox 43"/>
          <p:cNvSpPr txBox="1"/>
          <p:nvPr/>
        </p:nvSpPr>
        <p:spPr>
          <a:xfrm>
            <a:off x="0" y="3505200"/>
            <a:ext cx="1295400" cy="276999"/>
          </a:xfrm>
          <a:prstGeom prst="rect">
            <a:avLst/>
          </a:prstGeom>
          <a:noFill/>
        </p:spPr>
        <p:txBody>
          <a:bodyPr wrap="square" rtlCol="0">
            <a:spAutoFit/>
          </a:bodyPr>
          <a:lstStyle/>
          <a:p>
            <a:r>
              <a:rPr lang="en-US" sz="1200" dirty="0" smtClean="0">
                <a:solidFill>
                  <a:srgbClr val="FF0000"/>
                </a:solidFill>
              </a:rPr>
              <a:t>&gt;</a:t>
            </a:r>
            <a:r>
              <a:rPr lang="en-US" sz="1200" dirty="0" smtClean="0"/>
              <a:t> Sins of Babylon</a:t>
            </a:r>
            <a:endParaRPr lang="en-US" sz="1200" dirty="0"/>
          </a:p>
        </p:txBody>
      </p:sp>
      <p:sp>
        <p:nvSpPr>
          <p:cNvPr id="45" name="TextBox 44"/>
          <p:cNvSpPr txBox="1"/>
          <p:nvPr/>
        </p:nvSpPr>
        <p:spPr>
          <a:xfrm>
            <a:off x="0" y="3733800"/>
            <a:ext cx="914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LC</a:t>
            </a:r>
            <a:endParaRPr lang="en-US" sz="1200" dirty="0"/>
          </a:p>
        </p:txBody>
      </p:sp>
      <p:sp>
        <p:nvSpPr>
          <p:cNvPr id="46" name="TextBox 45"/>
          <p:cNvSpPr txBox="1"/>
          <p:nvPr/>
        </p:nvSpPr>
        <p:spPr>
          <a:xfrm>
            <a:off x="0" y="3962400"/>
            <a:ext cx="1752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3</a:t>
            </a:r>
            <a:r>
              <a:rPr lang="en-US" sz="1200" baseline="30000" dirty="0" smtClean="0"/>
              <a:t>rd</a:t>
            </a:r>
            <a:r>
              <a:rPr lang="en-US" sz="1200" dirty="0" smtClean="0"/>
              <a:t> Mess Closed</a:t>
            </a:r>
            <a:endParaRPr lang="en-US" sz="1200" dirty="0"/>
          </a:p>
        </p:txBody>
      </p:sp>
      <p:sp>
        <p:nvSpPr>
          <p:cNvPr id="47" name="TextBox 46"/>
          <p:cNvSpPr txBox="1"/>
          <p:nvPr/>
        </p:nvSpPr>
        <p:spPr>
          <a:xfrm rot="10800000" flipV="1">
            <a:off x="0" y="4191000"/>
            <a:ext cx="1524000" cy="276999"/>
          </a:xfrm>
          <a:prstGeom prst="rect">
            <a:avLst/>
          </a:prstGeom>
          <a:noFill/>
        </p:spPr>
        <p:txBody>
          <a:bodyPr wrap="square" rtlCol="0">
            <a:spAutoFit/>
          </a:bodyPr>
          <a:lstStyle/>
          <a:p>
            <a:r>
              <a:rPr lang="en-US" sz="1200" dirty="0" smtClean="0">
                <a:solidFill>
                  <a:srgbClr val="FF0000"/>
                </a:solidFill>
              </a:rPr>
              <a:t>&gt;</a:t>
            </a:r>
            <a:r>
              <a:rPr lang="en-US" sz="1200" dirty="0" smtClean="0"/>
              <a:t>The Time of Trouble</a:t>
            </a:r>
            <a:endParaRPr lang="en-US" sz="1200" dirty="0"/>
          </a:p>
        </p:txBody>
      </p:sp>
      <p:sp>
        <p:nvSpPr>
          <p:cNvPr id="48" name="TextBox 47"/>
          <p:cNvSpPr txBox="1"/>
          <p:nvPr/>
        </p:nvSpPr>
        <p:spPr>
          <a:xfrm>
            <a:off x="0" y="4419600"/>
            <a:ext cx="2209800" cy="276999"/>
          </a:xfrm>
          <a:prstGeom prst="rect">
            <a:avLst/>
          </a:prstGeom>
          <a:noFill/>
        </p:spPr>
        <p:txBody>
          <a:bodyPr wrap="square" rtlCol="0">
            <a:spAutoFit/>
          </a:bodyPr>
          <a:lstStyle/>
          <a:p>
            <a:r>
              <a:rPr lang="en-US" sz="1200" dirty="0" smtClean="0">
                <a:solidFill>
                  <a:srgbClr val="FF0000"/>
                </a:solidFill>
              </a:rPr>
              <a:t>&gt; </a:t>
            </a:r>
            <a:r>
              <a:rPr lang="en-US" sz="1200" dirty="0" smtClean="0"/>
              <a:t>Deliverance of the Saints</a:t>
            </a:r>
            <a:endParaRPr lang="en-US" sz="1200" dirty="0"/>
          </a:p>
        </p:txBody>
      </p:sp>
      <p:sp>
        <p:nvSpPr>
          <p:cNvPr id="49" name="TextBox 48"/>
          <p:cNvSpPr txBox="1"/>
          <p:nvPr/>
        </p:nvSpPr>
        <p:spPr>
          <a:xfrm>
            <a:off x="1066800" y="3505200"/>
            <a:ext cx="990600" cy="276999"/>
          </a:xfrm>
          <a:prstGeom prst="rect">
            <a:avLst/>
          </a:prstGeom>
          <a:noFill/>
        </p:spPr>
        <p:txBody>
          <a:bodyPr wrap="square" rtlCol="0">
            <a:spAutoFit/>
          </a:bodyPr>
          <a:lstStyle/>
          <a:p>
            <a:r>
              <a:rPr lang="en-US" sz="1200" dirty="0" smtClean="0"/>
              <a:t>--- EW 273</a:t>
            </a:r>
            <a:endParaRPr lang="en-US" sz="1200" dirty="0"/>
          </a:p>
        </p:txBody>
      </p:sp>
      <p:sp>
        <p:nvSpPr>
          <p:cNvPr id="50" name="TextBox 49"/>
          <p:cNvSpPr txBox="1"/>
          <p:nvPr/>
        </p:nvSpPr>
        <p:spPr>
          <a:xfrm>
            <a:off x="5943600" y="1447800"/>
            <a:ext cx="914400" cy="276999"/>
          </a:xfrm>
          <a:prstGeom prst="rect">
            <a:avLst/>
          </a:prstGeom>
          <a:noFill/>
        </p:spPr>
        <p:txBody>
          <a:bodyPr wrap="square" rtlCol="0">
            <a:spAutoFit/>
          </a:bodyPr>
          <a:lstStyle/>
          <a:p>
            <a:r>
              <a:rPr lang="en-US" sz="1200" dirty="0" smtClean="0"/>
              <a:t>judge</a:t>
            </a:r>
            <a:endParaRPr lang="en-US" sz="1200" dirty="0"/>
          </a:p>
        </p:txBody>
      </p:sp>
      <p:sp>
        <p:nvSpPr>
          <p:cNvPr id="51" name="TextBox 50"/>
          <p:cNvSpPr txBox="1"/>
          <p:nvPr/>
        </p:nvSpPr>
        <p:spPr>
          <a:xfrm>
            <a:off x="4038600" y="1371600"/>
            <a:ext cx="990600" cy="461665"/>
          </a:xfrm>
          <a:prstGeom prst="rect">
            <a:avLst/>
          </a:prstGeom>
          <a:noFill/>
        </p:spPr>
        <p:txBody>
          <a:bodyPr wrap="square" rtlCol="0">
            <a:spAutoFit/>
          </a:bodyPr>
          <a:lstStyle/>
          <a:p>
            <a:r>
              <a:rPr lang="en-US" sz="1200" dirty="0" smtClean="0"/>
              <a:t>Fugitive Slave Act</a:t>
            </a:r>
            <a:endParaRPr lang="en-US" sz="1200" dirty="0"/>
          </a:p>
        </p:txBody>
      </p:sp>
      <p:sp>
        <p:nvSpPr>
          <p:cNvPr id="52" name="TextBox 51"/>
          <p:cNvSpPr txBox="1"/>
          <p:nvPr/>
        </p:nvSpPr>
        <p:spPr>
          <a:xfrm>
            <a:off x="5943600" y="152400"/>
            <a:ext cx="533400" cy="276999"/>
          </a:xfrm>
          <a:prstGeom prst="rect">
            <a:avLst/>
          </a:prstGeom>
          <a:noFill/>
        </p:spPr>
        <p:txBody>
          <a:bodyPr wrap="square" rtlCol="0">
            <a:spAutoFit/>
          </a:bodyPr>
          <a:lstStyle/>
          <a:p>
            <a:r>
              <a:rPr lang="en-US" sz="1200" dirty="0" smtClean="0">
                <a:solidFill>
                  <a:srgbClr val="FF0000"/>
                </a:solidFill>
              </a:rPr>
              <a:t>COP</a:t>
            </a:r>
            <a:endParaRPr lang="en-US" sz="1200" dirty="0">
              <a:solidFill>
                <a:srgbClr val="FF0000"/>
              </a:solidFill>
            </a:endParaRPr>
          </a:p>
        </p:txBody>
      </p:sp>
      <p:sp>
        <p:nvSpPr>
          <p:cNvPr id="53" name="TextBox 52"/>
          <p:cNvSpPr txBox="1"/>
          <p:nvPr/>
        </p:nvSpPr>
        <p:spPr>
          <a:xfrm>
            <a:off x="5943600" y="1524000"/>
            <a:ext cx="685800" cy="276999"/>
          </a:xfrm>
          <a:prstGeom prst="rect">
            <a:avLst/>
          </a:prstGeom>
          <a:noFill/>
        </p:spPr>
        <p:txBody>
          <a:bodyPr wrap="square" rtlCol="0">
            <a:spAutoFit/>
          </a:bodyPr>
          <a:lstStyle/>
          <a:p>
            <a:r>
              <a:rPr lang="en-US" sz="1200" dirty="0" smtClean="0">
                <a:solidFill>
                  <a:srgbClr val="FF0000"/>
                </a:solidFill>
              </a:rPr>
              <a:t>--------</a:t>
            </a:r>
            <a:endParaRPr lang="en-US" sz="1200" dirty="0">
              <a:solidFill>
                <a:srgbClr val="FF0000"/>
              </a:solidFill>
            </a:endParaRPr>
          </a:p>
        </p:txBody>
      </p:sp>
      <p:sp>
        <p:nvSpPr>
          <p:cNvPr id="54" name="TextBox 53"/>
          <p:cNvSpPr txBox="1"/>
          <p:nvPr/>
        </p:nvSpPr>
        <p:spPr>
          <a:xfrm>
            <a:off x="6781800" y="0"/>
            <a:ext cx="685800" cy="461665"/>
          </a:xfrm>
          <a:prstGeom prst="rect">
            <a:avLst/>
          </a:prstGeom>
          <a:noFill/>
        </p:spPr>
        <p:txBody>
          <a:bodyPr wrap="square" rtlCol="0">
            <a:spAutoFit/>
          </a:bodyPr>
          <a:lstStyle/>
          <a:p>
            <a:r>
              <a:rPr lang="en-US" sz="1200" dirty="0" smtClean="0">
                <a:solidFill>
                  <a:srgbClr val="FF0000"/>
                </a:solidFill>
              </a:rPr>
              <a:t>2</a:t>
            </a:r>
            <a:r>
              <a:rPr lang="en-US" sz="1200" baseline="30000" dirty="0" smtClean="0">
                <a:solidFill>
                  <a:srgbClr val="FF0000"/>
                </a:solidFill>
              </a:rPr>
              <a:t>nd</a:t>
            </a:r>
            <a:r>
              <a:rPr lang="en-US" sz="1200" dirty="0" smtClean="0">
                <a:solidFill>
                  <a:srgbClr val="FF0000"/>
                </a:solidFill>
              </a:rPr>
              <a:t>  Advent</a:t>
            </a:r>
            <a:endParaRPr lang="en-US" sz="1200" dirty="0">
              <a:solidFill>
                <a:srgbClr val="FF0000"/>
              </a:solidFill>
            </a:endParaRPr>
          </a:p>
        </p:txBody>
      </p:sp>
      <p:sp>
        <p:nvSpPr>
          <p:cNvPr id="55" name="TextBox 54"/>
          <p:cNvSpPr txBox="1"/>
          <p:nvPr/>
        </p:nvSpPr>
        <p:spPr>
          <a:xfrm>
            <a:off x="6400800" y="1066800"/>
            <a:ext cx="457200" cy="276999"/>
          </a:xfrm>
          <a:prstGeom prst="rect">
            <a:avLst/>
          </a:prstGeom>
          <a:noFill/>
        </p:spPr>
        <p:txBody>
          <a:bodyPr wrap="square" rtlCol="0">
            <a:spAutoFit/>
          </a:bodyPr>
          <a:lstStyle/>
          <a:p>
            <a:r>
              <a:rPr lang="en-US" sz="1200" dirty="0" smtClean="0">
                <a:solidFill>
                  <a:srgbClr val="FF0000"/>
                </a:solidFill>
              </a:rPr>
              <a:t>T.T.</a:t>
            </a:r>
            <a:endParaRPr lang="en-US" sz="1200" dirty="0">
              <a:solidFill>
                <a:srgbClr val="FF0000"/>
              </a:solidFill>
            </a:endParaRPr>
          </a:p>
        </p:txBody>
      </p:sp>
      <p:sp>
        <p:nvSpPr>
          <p:cNvPr id="56" name="TextBox 55"/>
          <p:cNvSpPr txBox="1"/>
          <p:nvPr/>
        </p:nvSpPr>
        <p:spPr>
          <a:xfrm>
            <a:off x="2819400" y="457200"/>
            <a:ext cx="762000" cy="276999"/>
          </a:xfrm>
          <a:prstGeom prst="rect">
            <a:avLst/>
          </a:prstGeom>
          <a:noFill/>
        </p:spPr>
        <p:txBody>
          <a:bodyPr wrap="square" rtlCol="0">
            <a:spAutoFit/>
          </a:bodyPr>
          <a:lstStyle/>
          <a:p>
            <a:r>
              <a:rPr lang="en-US" sz="1200" dirty="0" smtClean="0">
                <a:solidFill>
                  <a:srgbClr val="FF0000"/>
                </a:solidFill>
              </a:rPr>
              <a:t>Slavery</a:t>
            </a:r>
            <a:endParaRPr lang="en-US" sz="1200" dirty="0">
              <a:solidFill>
                <a:srgbClr val="FF0000"/>
              </a:solidFill>
            </a:endParaRPr>
          </a:p>
        </p:txBody>
      </p:sp>
      <p:sp>
        <p:nvSpPr>
          <p:cNvPr id="57" name="TextBox 56"/>
          <p:cNvSpPr txBox="1"/>
          <p:nvPr/>
        </p:nvSpPr>
        <p:spPr>
          <a:xfrm rot="19269300">
            <a:off x="1143532" y="519031"/>
            <a:ext cx="780785" cy="276999"/>
          </a:xfrm>
          <a:prstGeom prst="rect">
            <a:avLst/>
          </a:prstGeom>
          <a:noFill/>
        </p:spPr>
        <p:txBody>
          <a:bodyPr wrap="square" rtlCol="0">
            <a:spAutoFit/>
          </a:bodyPr>
          <a:lstStyle/>
          <a:p>
            <a:r>
              <a:rPr lang="en-US" sz="1200" dirty="0" smtClean="0"/>
              <a:t>Failure</a:t>
            </a:r>
            <a:endParaRPr lang="en-US" sz="1200" dirty="0"/>
          </a:p>
        </p:txBody>
      </p:sp>
      <p:cxnSp>
        <p:nvCxnSpPr>
          <p:cNvPr id="58" name="Straight Connector 57"/>
          <p:cNvCxnSpPr/>
          <p:nvPr/>
        </p:nvCxnSpPr>
        <p:spPr>
          <a:xfrm>
            <a:off x="3276600" y="3505200"/>
            <a:ext cx="2209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734594" y="3352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rot="10800000" flipV="1">
            <a:off x="3657600" y="2895600"/>
            <a:ext cx="685800" cy="276999"/>
          </a:xfrm>
          <a:prstGeom prst="rect">
            <a:avLst/>
          </a:prstGeom>
          <a:noFill/>
        </p:spPr>
        <p:txBody>
          <a:bodyPr wrap="square" rtlCol="0">
            <a:spAutoFit/>
          </a:bodyPr>
          <a:lstStyle/>
          <a:p>
            <a:r>
              <a:rPr lang="en-US" sz="1200" dirty="0" smtClean="0"/>
              <a:t>1888</a:t>
            </a:r>
            <a:endParaRPr lang="en-US" sz="1200" dirty="0"/>
          </a:p>
        </p:txBody>
      </p:sp>
      <p:sp>
        <p:nvSpPr>
          <p:cNvPr id="61" name="TextBox 60"/>
          <p:cNvSpPr txBox="1"/>
          <p:nvPr/>
        </p:nvSpPr>
        <p:spPr>
          <a:xfrm>
            <a:off x="1981200" y="228600"/>
            <a:ext cx="6019800" cy="276999"/>
          </a:xfrm>
          <a:prstGeom prst="rect">
            <a:avLst/>
          </a:prstGeom>
          <a:noFill/>
        </p:spPr>
        <p:txBody>
          <a:bodyPr wrap="square" rtlCol="0">
            <a:spAutoFit/>
          </a:bodyPr>
          <a:lstStyle/>
          <a:p>
            <a:endParaRPr lang="en-US" sz="1200" dirty="0"/>
          </a:p>
        </p:txBody>
      </p:sp>
      <p:cxnSp>
        <p:nvCxnSpPr>
          <p:cNvPr id="62" name="Straight Arrow Connector 61"/>
          <p:cNvCxnSpPr/>
          <p:nvPr/>
        </p:nvCxnSpPr>
        <p:spPr>
          <a:xfrm flipV="1">
            <a:off x="914400" y="10668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rot="19493054">
            <a:off x="7494700" y="723345"/>
            <a:ext cx="1355836" cy="523220"/>
          </a:xfrm>
          <a:prstGeom prst="rect">
            <a:avLst/>
          </a:prstGeom>
          <a:noFill/>
        </p:spPr>
        <p:txBody>
          <a:bodyPr wrap="square" rtlCol="0">
            <a:spAutoFit/>
          </a:bodyPr>
          <a:lstStyle/>
          <a:p>
            <a:r>
              <a:rPr lang="en-US" sz="1400" dirty="0" smtClean="0"/>
              <a:t>The Great Controversy</a:t>
            </a:r>
            <a:endParaRPr lang="en-US" sz="1400" dirty="0"/>
          </a:p>
        </p:txBody>
      </p:sp>
      <p:sp>
        <p:nvSpPr>
          <p:cNvPr id="64" name="TextBox 63"/>
          <p:cNvSpPr txBox="1"/>
          <p:nvPr/>
        </p:nvSpPr>
        <p:spPr>
          <a:xfrm>
            <a:off x="7239000" y="2438400"/>
            <a:ext cx="1752600" cy="276999"/>
          </a:xfrm>
          <a:prstGeom prst="rect">
            <a:avLst/>
          </a:prstGeom>
          <a:noFill/>
        </p:spPr>
        <p:txBody>
          <a:bodyPr wrap="square" rtlCol="0">
            <a:spAutoFit/>
          </a:bodyPr>
          <a:lstStyle/>
          <a:p>
            <a:r>
              <a:rPr lang="en-US" sz="1200" dirty="0" smtClean="0">
                <a:solidFill>
                  <a:srgbClr val="FF0000"/>
                </a:solidFill>
              </a:rPr>
              <a:t>&gt; </a:t>
            </a:r>
            <a:r>
              <a:rPr lang="en-US" sz="1200" dirty="0" smtClean="0"/>
              <a:t>An American Reformer</a:t>
            </a:r>
            <a:endParaRPr lang="en-US" sz="1200" dirty="0"/>
          </a:p>
        </p:txBody>
      </p:sp>
      <p:cxnSp>
        <p:nvCxnSpPr>
          <p:cNvPr id="65" name="Straight Arrow Connector 64"/>
          <p:cNvCxnSpPr>
            <a:endCxn id="64" idx="1"/>
          </p:cNvCxnSpPr>
          <p:nvPr/>
        </p:nvCxnSpPr>
        <p:spPr>
          <a:xfrm flipV="1">
            <a:off x="7086600" y="2576900"/>
            <a:ext cx="152400" cy="13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7239000" y="2667000"/>
            <a:ext cx="1752600" cy="277000"/>
          </a:xfrm>
          <a:prstGeom prst="rect">
            <a:avLst/>
          </a:prstGeom>
          <a:noFill/>
        </p:spPr>
        <p:txBody>
          <a:bodyPr wrap="square" rtlCol="0">
            <a:spAutoFit/>
          </a:bodyPr>
          <a:lstStyle/>
          <a:p>
            <a:r>
              <a:rPr lang="en-US" sz="1200" dirty="0" smtClean="0">
                <a:solidFill>
                  <a:srgbClr val="FF0000"/>
                </a:solidFill>
              </a:rPr>
              <a:t>&gt; </a:t>
            </a:r>
            <a:r>
              <a:rPr lang="en-US" sz="1200" dirty="0" smtClean="0"/>
              <a:t>What is the Sanctuary</a:t>
            </a:r>
            <a:endParaRPr lang="en-US" sz="1200" dirty="0"/>
          </a:p>
        </p:txBody>
      </p:sp>
      <p:cxnSp>
        <p:nvCxnSpPr>
          <p:cNvPr id="67" name="Straight Arrow Connector 66"/>
          <p:cNvCxnSpPr/>
          <p:nvPr/>
        </p:nvCxnSpPr>
        <p:spPr>
          <a:xfrm rot="5400000">
            <a:off x="1371600" y="27432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5400000">
            <a:off x="6934200" y="27432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7162800" y="1676400"/>
            <a:ext cx="19812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a:t>
            </a:r>
            <a:r>
              <a:rPr lang="en-US" sz="1200" dirty="0" err="1" smtClean="0"/>
              <a:t>Dest</a:t>
            </a:r>
            <a:r>
              <a:rPr lang="en-US" sz="1200" dirty="0" smtClean="0"/>
              <a:t>. Of Jerusalem</a:t>
            </a:r>
            <a:endParaRPr lang="en-US" sz="1200" dirty="0"/>
          </a:p>
        </p:txBody>
      </p:sp>
      <p:sp>
        <p:nvSpPr>
          <p:cNvPr id="70" name="TextBox 69"/>
          <p:cNvSpPr txBox="1"/>
          <p:nvPr/>
        </p:nvSpPr>
        <p:spPr>
          <a:xfrm rot="20224061">
            <a:off x="1316243" y="2819354"/>
            <a:ext cx="838200" cy="276999"/>
          </a:xfrm>
          <a:prstGeom prst="rect">
            <a:avLst/>
          </a:prstGeom>
          <a:noFill/>
        </p:spPr>
        <p:txBody>
          <a:bodyPr wrap="square" rtlCol="0">
            <a:spAutoFit/>
          </a:bodyPr>
          <a:lstStyle/>
          <a:p>
            <a:r>
              <a:rPr lang="en-US" sz="1200" dirty="0" smtClean="0"/>
              <a:t>Sanctuary</a:t>
            </a:r>
            <a:endParaRPr lang="en-US" sz="1200" dirty="0"/>
          </a:p>
        </p:txBody>
      </p:sp>
      <p:cxnSp>
        <p:nvCxnSpPr>
          <p:cNvPr id="71" name="Straight Arrow Connector 70"/>
          <p:cNvCxnSpPr>
            <a:endCxn id="70" idx="1"/>
          </p:cNvCxnSpPr>
          <p:nvPr/>
        </p:nvCxnSpPr>
        <p:spPr>
          <a:xfrm flipV="1">
            <a:off x="1143000" y="3121154"/>
            <a:ext cx="206366" cy="792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7239000" y="2895600"/>
            <a:ext cx="1295400" cy="276999"/>
          </a:xfrm>
          <a:prstGeom prst="rect">
            <a:avLst/>
          </a:prstGeom>
          <a:noFill/>
        </p:spPr>
        <p:txBody>
          <a:bodyPr wrap="square" rtlCol="0">
            <a:spAutoFit/>
          </a:bodyPr>
          <a:lstStyle/>
          <a:p>
            <a:r>
              <a:rPr lang="en-US" sz="1200" dirty="0" smtClean="0">
                <a:solidFill>
                  <a:srgbClr val="FF0000"/>
                </a:solidFill>
              </a:rPr>
              <a:t>&gt; </a:t>
            </a:r>
            <a:r>
              <a:rPr lang="en-US" sz="1200" dirty="0" smtClean="0"/>
              <a:t>Snares of Satan</a:t>
            </a:r>
            <a:endParaRPr lang="en-US" sz="1200" dirty="0"/>
          </a:p>
        </p:txBody>
      </p:sp>
      <p:sp>
        <p:nvSpPr>
          <p:cNvPr id="73" name="TextBox 72"/>
          <p:cNvSpPr txBox="1"/>
          <p:nvPr/>
        </p:nvSpPr>
        <p:spPr>
          <a:xfrm>
            <a:off x="7467600" y="2971800"/>
            <a:ext cx="1676400" cy="381000"/>
          </a:xfrm>
          <a:prstGeom prst="rect">
            <a:avLst/>
          </a:prstGeom>
          <a:noFill/>
        </p:spPr>
        <p:txBody>
          <a:bodyPr wrap="square" rtlCol="0">
            <a:spAutoFit/>
          </a:bodyPr>
          <a:lstStyle/>
          <a:p>
            <a:r>
              <a:rPr lang="en-US" sz="1000" dirty="0" smtClean="0"/>
              <a:t>( Can our Dead Speak to Us</a:t>
            </a:r>
            <a:r>
              <a:rPr lang="en-US" dirty="0" smtClean="0"/>
              <a:t>)</a:t>
            </a:r>
            <a:endParaRPr lang="en-US" dirty="0"/>
          </a:p>
        </p:txBody>
      </p:sp>
      <p:sp>
        <p:nvSpPr>
          <p:cNvPr id="74" name="TextBox 73"/>
          <p:cNvSpPr txBox="1"/>
          <p:nvPr/>
        </p:nvSpPr>
        <p:spPr>
          <a:xfrm>
            <a:off x="7162800" y="3276600"/>
            <a:ext cx="1828800" cy="276999"/>
          </a:xfrm>
          <a:prstGeom prst="rect">
            <a:avLst/>
          </a:prstGeom>
          <a:noFill/>
        </p:spPr>
        <p:txBody>
          <a:bodyPr wrap="square" rtlCol="0">
            <a:spAutoFit/>
          </a:bodyPr>
          <a:lstStyle/>
          <a:p>
            <a:r>
              <a:rPr lang="en-US" sz="1200" dirty="0" smtClean="0">
                <a:solidFill>
                  <a:srgbClr val="FF0000"/>
                </a:solidFill>
              </a:rPr>
              <a:t>&gt;</a:t>
            </a:r>
            <a:r>
              <a:rPr lang="en-US" sz="1200" dirty="0" smtClean="0"/>
              <a:t> Lib. of Con. Threatened</a:t>
            </a:r>
            <a:endParaRPr lang="en-US" sz="1200" dirty="0"/>
          </a:p>
        </p:txBody>
      </p:sp>
      <p:sp>
        <p:nvSpPr>
          <p:cNvPr id="75" name="TextBox 74"/>
          <p:cNvSpPr txBox="1"/>
          <p:nvPr/>
        </p:nvSpPr>
        <p:spPr>
          <a:xfrm>
            <a:off x="7239000" y="3505200"/>
            <a:ext cx="1905000" cy="276999"/>
          </a:xfrm>
          <a:prstGeom prst="rect">
            <a:avLst/>
          </a:prstGeom>
          <a:noFill/>
        </p:spPr>
        <p:txBody>
          <a:bodyPr wrap="square" rtlCol="0">
            <a:spAutoFit/>
          </a:bodyPr>
          <a:lstStyle/>
          <a:p>
            <a:r>
              <a:rPr lang="en-US" sz="1200" dirty="0" smtClean="0"/>
              <a:t> The Impending Conflict</a:t>
            </a:r>
            <a:endParaRPr lang="en-US" sz="1200" dirty="0"/>
          </a:p>
        </p:txBody>
      </p:sp>
      <p:sp>
        <p:nvSpPr>
          <p:cNvPr id="76" name="TextBox 75"/>
          <p:cNvSpPr txBox="1"/>
          <p:nvPr/>
        </p:nvSpPr>
        <p:spPr>
          <a:xfrm>
            <a:off x="7239000" y="3733800"/>
            <a:ext cx="1676400" cy="276999"/>
          </a:xfrm>
          <a:prstGeom prst="rect">
            <a:avLst/>
          </a:prstGeom>
          <a:noFill/>
        </p:spPr>
        <p:txBody>
          <a:bodyPr wrap="square" rtlCol="0">
            <a:spAutoFit/>
          </a:bodyPr>
          <a:lstStyle/>
          <a:p>
            <a:r>
              <a:rPr lang="en-US" sz="1200" dirty="0" smtClean="0"/>
              <a:t>Scriptures a Safeguard</a:t>
            </a:r>
            <a:endParaRPr lang="en-US" sz="1200" dirty="0"/>
          </a:p>
        </p:txBody>
      </p:sp>
      <p:sp>
        <p:nvSpPr>
          <p:cNvPr id="77" name="TextBox 76"/>
          <p:cNvSpPr txBox="1"/>
          <p:nvPr/>
        </p:nvSpPr>
        <p:spPr>
          <a:xfrm>
            <a:off x="7239000" y="3886200"/>
            <a:ext cx="1447800" cy="276999"/>
          </a:xfrm>
          <a:prstGeom prst="rect">
            <a:avLst/>
          </a:prstGeom>
          <a:noFill/>
        </p:spPr>
        <p:txBody>
          <a:bodyPr wrap="square" rtlCol="0">
            <a:spAutoFit/>
          </a:bodyPr>
          <a:lstStyle/>
          <a:p>
            <a:r>
              <a:rPr lang="en-US" sz="1200" dirty="0" smtClean="0"/>
              <a:t>The Final Warning</a:t>
            </a:r>
            <a:endParaRPr lang="en-US" sz="1200" dirty="0"/>
          </a:p>
        </p:txBody>
      </p:sp>
      <p:sp>
        <p:nvSpPr>
          <p:cNvPr id="78" name="TextBox 77"/>
          <p:cNvSpPr txBox="1"/>
          <p:nvPr/>
        </p:nvSpPr>
        <p:spPr>
          <a:xfrm>
            <a:off x="7239000" y="4114800"/>
            <a:ext cx="1371600" cy="276999"/>
          </a:xfrm>
          <a:prstGeom prst="rect">
            <a:avLst/>
          </a:prstGeom>
          <a:noFill/>
        </p:spPr>
        <p:txBody>
          <a:bodyPr wrap="square" rtlCol="0">
            <a:spAutoFit/>
          </a:bodyPr>
          <a:lstStyle/>
          <a:p>
            <a:r>
              <a:rPr lang="en-US" sz="1200" dirty="0" smtClean="0">
                <a:solidFill>
                  <a:srgbClr val="FF0000"/>
                </a:solidFill>
              </a:rPr>
              <a:t>&gt;</a:t>
            </a:r>
            <a:r>
              <a:rPr lang="en-US" sz="1200" dirty="0" smtClean="0"/>
              <a:t>Time of Trouble</a:t>
            </a:r>
            <a:endParaRPr lang="en-US" sz="1200" dirty="0"/>
          </a:p>
        </p:txBody>
      </p:sp>
      <p:sp>
        <p:nvSpPr>
          <p:cNvPr id="79" name="TextBox 78"/>
          <p:cNvSpPr txBox="1"/>
          <p:nvPr/>
        </p:nvSpPr>
        <p:spPr>
          <a:xfrm>
            <a:off x="7239000" y="4343400"/>
            <a:ext cx="1905000" cy="276999"/>
          </a:xfrm>
          <a:prstGeom prst="rect">
            <a:avLst/>
          </a:prstGeom>
          <a:noFill/>
        </p:spPr>
        <p:txBody>
          <a:bodyPr wrap="square" rtlCol="0">
            <a:spAutoFit/>
          </a:bodyPr>
          <a:lstStyle/>
          <a:p>
            <a:r>
              <a:rPr lang="en-US" sz="1200" dirty="0" smtClean="0">
                <a:solidFill>
                  <a:srgbClr val="FF0000"/>
                </a:solidFill>
              </a:rPr>
              <a:t>&gt;</a:t>
            </a:r>
            <a:r>
              <a:rPr lang="en-US" sz="1200" dirty="0" smtClean="0"/>
              <a:t> Gods people Delivered</a:t>
            </a:r>
            <a:endParaRPr lang="en-US" sz="1200" dirty="0"/>
          </a:p>
        </p:txBody>
      </p:sp>
      <p:sp>
        <p:nvSpPr>
          <p:cNvPr id="80" name="TextBox 79"/>
          <p:cNvSpPr txBox="1"/>
          <p:nvPr/>
        </p:nvSpPr>
        <p:spPr>
          <a:xfrm rot="19118416">
            <a:off x="2444389" y="3087638"/>
            <a:ext cx="685800" cy="276999"/>
          </a:xfrm>
          <a:prstGeom prst="rect">
            <a:avLst/>
          </a:prstGeom>
          <a:noFill/>
        </p:spPr>
        <p:txBody>
          <a:bodyPr wrap="square" rtlCol="0">
            <a:spAutoFit/>
          </a:bodyPr>
          <a:lstStyle/>
          <a:p>
            <a:r>
              <a:rPr lang="en-US" sz="1200" dirty="0" smtClean="0"/>
              <a:t>Failure</a:t>
            </a:r>
            <a:endParaRPr lang="en-US" sz="1200" dirty="0"/>
          </a:p>
        </p:txBody>
      </p:sp>
      <p:sp>
        <p:nvSpPr>
          <p:cNvPr id="81" name="TextBox 80"/>
          <p:cNvSpPr txBox="1"/>
          <p:nvPr/>
        </p:nvSpPr>
        <p:spPr>
          <a:xfrm>
            <a:off x="1905000" y="228600"/>
            <a:ext cx="533400" cy="276999"/>
          </a:xfrm>
          <a:prstGeom prst="rect">
            <a:avLst/>
          </a:prstGeom>
          <a:noFill/>
        </p:spPr>
        <p:txBody>
          <a:bodyPr wrap="square" rtlCol="0">
            <a:spAutoFit/>
          </a:bodyPr>
          <a:lstStyle/>
          <a:p>
            <a:r>
              <a:rPr lang="en-US" sz="1200" dirty="0" smtClean="0"/>
              <a:t>TOE</a:t>
            </a:r>
            <a:endParaRPr lang="en-US" sz="1200" dirty="0"/>
          </a:p>
        </p:txBody>
      </p:sp>
      <p:cxnSp>
        <p:nvCxnSpPr>
          <p:cNvPr id="82" name="Straight Arrow Connector 81"/>
          <p:cNvCxnSpPr>
            <a:stCxn id="81" idx="1"/>
          </p:cNvCxnSpPr>
          <p:nvPr/>
        </p:nvCxnSpPr>
        <p:spPr>
          <a:xfrm rot="10800000" flipV="1">
            <a:off x="1600200" y="367100"/>
            <a:ext cx="304800" cy="13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42679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3429000" y="1905000"/>
            <a:ext cx="609600" cy="276999"/>
          </a:xfrm>
          <a:prstGeom prst="rect">
            <a:avLst/>
          </a:prstGeom>
          <a:noFill/>
        </p:spPr>
        <p:txBody>
          <a:bodyPr wrap="square" rtlCol="0">
            <a:spAutoFit/>
          </a:bodyPr>
          <a:lstStyle/>
          <a:p>
            <a:r>
              <a:rPr lang="en-US" sz="1200" dirty="0" smtClean="0"/>
              <a:t>2019</a:t>
            </a:r>
            <a:endParaRPr lang="en-US" sz="1200" dirty="0"/>
          </a:p>
        </p:txBody>
      </p:sp>
      <p:sp>
        <p:nvSpPr>
          <p:cNvPr id="85" name="Freeform 84"/>
          <p:cNvSpPr/>
          <p:nvPr/>
        </p:nvSpPr>
        <p:spPr>
          <a:xfrm>
            <a:off x="2153417" y="1780498"/>
            <a:ext cx="1397503" cy="207048"/>
          </a:xfrm>
          <a:custGeom>
            <a:avLst/>
            <a:gdLst>
              <a:gd name="connsiteX0" fmla="*/ 25903 w 1397503"/>
              <a:gd name="connsiteY0" fmla="*/ 185462 h 207048"/>
              <a:gd name="connsiteX1" fmla="*/ 117343 w 1397503"/>
              <a:gd name="connsiteY1" fmla="*/ 109262 h 207048"/>
              <a:gd name="connsiteX2" fmla="*/ 224023 w 1397503"/>
              <a:gd name="connsiteY2" fmla="*/ 48302 h 207048"/>
              <a:gd name="connsiteX3" fmla="*/ 406903 w 1397503"/>
              <a:gd name="connsiteY3" fmla="*/ 17822 h 207048"/>
              <a:gd name="connsiteX4" fmla="*/ 726943 w 1397503"/>
              <a:gd name="connsiteY4" fmla="*/ 2582 h 207048"/>
              <a:gd name="connsiteX5" fmla="*/ 940303 w 1397503"/>
              <a:gd name="connsiteY5" fmla="*/ 2582 h 207048"/>
              <a:gd name="connsiteX6" fmla="*/ 1214623 w 1397503"/>
              <a:gd name="connsiteY6" fmla="*/ 17822 h 207048"/>
              <a:gd name="connsiteX7" fmla="*/ 1290823 w 1397503"/>
              <a:gd name="connsiteY7" fmla="*/ 78782 h 207048"/>
              <a:gd name="connsiteX8" fmla="*/ 1336543 w 1397503"/>
              <a:gd name="connsiteY8" fmla="*/ 94022 h 207048"/>
              <a:gd name="connsiteX9" fmla="*/ 1397503 w 1397503"/>
              <a:gd name="connsiteY9" fmla="*/ 154982 h 207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97503" h="207048">
                <a:moveTo>
                  <a:pt x="25903" y="185462"/>
                </a:moveTo>
                <a:cubicBezTo>
                  <a:pt x="139417" y="109786"/>
                  <a:pt x="0" y="207048"/>
                  <a:pt x="117343" y="109262"/>
                </a:cubicBezTo>
                <a:cubicBezTo>
                  <a:pt x="144353" y="86754"/>
                  <a:pt x="193334" y="61454"/>
                  <a:pt x="224023" y="48302"/>
                </a:cubicBezTo>
                <a:cubicBezTo>
                  <a:pt x="283301" y="22897"/>
                  <a:pt x="339921" y="22287"/>
                  <a:pt x="406903" y="17822"/>
                </a:cubicBezTo>
                <a:cubicBezTo>
                  <a:pt x="513467" y="10718"/>
                  <a:pt x="620263" y="7662"/>
                  <a:pt x="726943" y="2582"/>
                </a:cubicBezTo>
                <a:cubicBezTo>
                  <a:pt x="945121" y="38945"/>
                  <a:pt x="673285" y="2582"/>
                  <a:pt x="940303" y="2582"/>
                </a:cubicBezTo>
                <a:cubicBezTo>
                  <a:pt x="1031884" y="2582"/>
                  <a:pt x="1123183" y="12742"/>
                  <a:pt x="1214623" y="17822"/>
                </a:cubicBezTo>
                <a:cubicBezTo>
                  <a:pt x="1329541" y="56128"/>
                  <a:pt x="1192346" y="0"/>
                  <a:pt x="1290823" y="78782"/>
                </a:cubicBezTo>
                <a:cubicBezTo>
                  <a:pt x="1303367" y="88817"/>
                  <a:pt x="1321303" y="88942"/>
                  <a:pt x="1336543" y="94022"/>
                </a:cubicBezTo>
                <a:cubicBezTo>
                  <a:pt x="1373324" y="149193"/>
                  <a:pt x="1350640" y="131551"/>
                  <a:pt x="1397503" y="154982"/>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TextBox 85"/>
          <p:cNvSpPr txBox="1"/>
          <p:nvPr/>
        </p:nvSpPr>
        <p:spPr>
          <a:xfrm>
            <a:off x="2743200" y="1752600"/>
            <a:ext cx="533400" cy="276999"/>
          </a:xfrm>
          <a:prstGeom prst="rect">
            <a:avLst/>
          </a:prstGeom>
          <a:noFill/>
        </p:spPr>
        <p:txBody>
          <a:bodyPr wrap="square" rtlCol="0">
            <a:spAutoFit/>
          </a:bodyPr>
          <a:lstStyle/>
          <a:p>
            <a:r>
              <a:rPr lang="en-US" sz="1200" dirty="0" smtClean="0"/>
              <a:t>30</a:t>
            </a:r>
            <a:endParaRPr lang="en-US" sz="1200" dirty="0"/>
          </a:p>
        </p:txBody>
      </p:sp>
      <p:cxnSp>
        <p:nvCxnSpPr>
          <p:cNvPr id="88" name="Straight Arrow Connector 87"/>
          <p:cNvCxnSpPr/>
          <p:nvPr/>
        </p:nvCxnSpPr>
        <p:spPr>
          <a:xfrm rot="10800000" flipV="1">
            <a:off x="6096000" y="3124200"/>
            <a:ext cx="9906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457200" y="4800600"/>
            <a:ext cx="8305800" cy="1631216"/>
          </a:xfrm>
          <a:prstGeom prst="rect">
            <a:avLst/>
          </a:prstGeom>
          <a:noFill/>
        </p:spPr>
        <p:txBody>
          <a:bodyPr wrap="square" rtlCol="0">
            <a:spAutoFit/>
          </a:bodyPr>
          <a:lstStyle/>
          <a:p>
            <a:r>
              <a:rPr lang="en-US" dirty="0" smtClean="0"/>
              <a:t> </a:t>
            </a:r>
            <a:r>
              <a:rPr lang="en-US" sz="2000" dirty="0" smtClean="0"/>
              <a:t>Two histories of failures Spiritual Gifts is written for this history, The Great Controversy was written for this history. What is written for our history? Parables. So this is a parable and this is a parable and we need both. We come to our reform line and the current issues that we are identifying stem from both histories.</a:t>
            </a:r>
            <a:endParaRPr lang="en-US" sz="2000" dirty="0"/>
          </a:p>
        </p:txBody>
      </p:sp>
      <p:sp>
        <p:nvSpPr>
          <p:cNvPr id="90" name="Slide Number Placeholder 89"/>
          <p:cNvSpPr>
            <a:spLocks noGrp="1"/>
          </p:cNvSpPr>
          <p:nvPr>
            <p:ph type="sldNum" sz="quarter" idx="12"/>
          </p:nvPr>
        </p:nvSpPr>
        <p:spPr/>
        <p:txBody>
          <a:bodyPr/>
          <a:lstStyle/>
          <a:p>
            <a:fld id="{DDBFD72D-D30C-4596-AA12-6E874EBB7B16}"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2133600" y="1371600"/>
            <a:ext cx="487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1981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905000" y="762000"/>
            <a:ext cx="685800" cy="276999"/>
          </a:xfrm>
          <a:prstGeom prst="rect">
            <a:avLst/>
          </a:prstGeom>
          <a:noFill/>
        </p:spPr>
        <p:txBody>
          <a:bodyPr wrap="square" rtlCol="0">
            <a:spAutoFit/>
          </a:bodyPr>
          <a:lstStyle/>
          <a:p>
            <a:r>
              <a:rPr lang="en-US" sz="1200" dirty="0" smtClean="0"/>
              <a:t>1798</a:t>
            </a:r>
            <a:endParaRPr lang="en-US" sz="1200" dirty="0"/>
          </a:p>
        </p:txBody>
      </p:sp>
      <p:cxnSp>
        <p:nvCxnSpPr>
          <p:cNvPr id="5" name="Straight Connector 4"/>
          <p:cNvCxnSpPr/>
          <p:nvPr/>
        </p:nvCxnSpPr>
        <p:spPr>
          <a:xfrm rot="5400000">
            <a:off x="68587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781800" y="762000"/>
            <a:ext cx="762000" cy="276999"/>
          </a:xfrm>
          <a:prstGeom prst="rect">
            <a:avLst/>
          </a:prstGeom>
          <a:noFill/>
        </p:spPr>
        <p:txBody>
          <a:bodyPr wrap="square" rtlCol="0">
            <a:spAutoFit/>
          </a:bodyPr>
          <a:lstStyle/>
          <a:p>
            <a:r>
              <a:rPr lang="en-US" sz="1200" dirty="0" smtClean="0"/>
              <a:t>1863</a:t>
            </a:r>
            <a:endParaRPr lang="en-US" sz="1200" dirty="0"/>
          </a:p>
        </p:txBody>
      </p:sp>
      <p:cxnSp>
        <p:nvCxnSpPr>
          <p:cNvPr id="7" name="Straight Connector 6"/>
          <p:cNvCxnSpPr/>
          <p:nvPr/>
        </p:nvCxnSpPr>
        <p:spPr>
          <a:xfrm rot="5400000">
            <a:off x="6020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943600" y="762000"/>
            <a:ext cx="685800" cy="276999"/>
          </a:xfrm>
          <a:prstGeom prst="rect">
            <a:avLst/>
          </a:prstGeom>
          <a:noFill/>
        </p:spPr>
        <p:txBody>
          <a:bodyPr wrap="square" rtlCol="0">
            <a:spAutoFit/>
          </a:bodyPr>
          <a:lstStyle/>
          <a:p>
            <a:r>
              <a:rPr lang="en-US" sz="1200" dirty="0" smtClean="0"/>
              <a:t>1861</a:t>
            </a:r>
            <a:endParaRPr lang="en-US" sz="1200" dirty="0"/>
          </a:p>
        </p:txBody>
      </p:sp>
      <p:cxnSp>
        <p:nvCxnSpPr>
          <p:cNvPr id="9" name="Straight Connector 8"/>
          <p:cNvCxnSpPr/>
          <p:nvPr/>
        </p:nvCxnSpPr>
        <p:spPr>
          <a:xfrm rot="5400000">
            <a:off x="19819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60205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133600" y="457200"/>
            <a:ext cx="403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038600" y="228600"/>
            <a:ext cx="457200" cy="276999"/>
          </a:xfrm>
          <a:prstGeom prst="rect">
            <a:avLst/>
          </a:prstGeom>
          <a:noFill/>
        </p:spPr>
        <p:txBody>
          <a:bodyPr wrap="square" rtlCol="0">
            <a:spAutoFit/>
          </a:bodyPr>
          <a:lstStyle/>
          <a:p>
            <a:r>
              <a:rPr lang="en-US" sz="1200" dirty="0" smtClean="0"/>
              <a:t>63</a:t>
            </a:r>
            <a:endParaRPr lang="en-US" sz="1200" dirty="0"/>
          </a:p>
        </p:txBody>
      </p:sp>
      <p:sp>
        <p:nvSpPr>
          <p:cNvPr id="13" name="TextBox 12"/>
          <p:cNvSpPr txBox="1"/>
          <p:nvPr/>
        </p:nvSpPr>
        <p:spPr>
          <a:xfrm>
            <a:off x="1905000" y="1371600"/>
            <a:ext cx="609600" cy="276999"/>
          </a:xfrm>
          <a:prstGeom prst="rect">
            <a:avLst/>
          </a:prstGeom>
          <a:noFill/>
        </p:spPr>
        <p:txBody>
          <a:bodyPr wrap="square" rtlCol="0">
            <a:spAutoFit/>
          </a:bodyPr>
          <a:lstStyle/>
          <a:p>
            <a:r>
              <a:rPr lang="en-US" sz="1200" dirty="0" smtClean="0">
                <a:solidFill>
                  <a:srgbClr val="FF0000"/>
                </a:solidFill>
              </a:rPr>
              <a:t>Miller</a:t>
            </a:r>
            <a:endParaRPr lang="en-US" sz="1200" dirty="0">
              <a:solidFill>
                <a:srgbClr val="FF0000"/>
              </a:solidFill>
            </a:endParaRPr>
          </a:p>
        </p:txBody>
      </p:sp>
      <p:cxnSp>
        <p:nvCxnSpPr>
          <p:cNvPr id="14" name="Straight Connector 13"/>
          <p:cNvCxnSpPr/>
          <p:nvPr/>
        </p:nvCxnSpPr>
        <p:spPr>
          <a:xfrm rot="5400000">
            <a:off x="2972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895600" y="762000"/>
            <a:ext cx="838200" cy="276999"/>
          </a:xfrm>
          <a:prstGeom prst="rect">
            <a:avLst/>
          </a:prstGeom>
          <a:noFill/>
        </p:spPr>
        <p:txBody>
          <a:bodyPr wrap="square" rtlCol="0">
            <a:spAutoFit/>
          </a:bodyPr>
          <a:lstStyle/>
          <a:p>
            <a:r>
              <a:rPr lang="en-US" sz="1200" dirty="0" smtClean="0"/>
              <a:t>1844</a:t>
            </a:r>
            <a:endParaRPr lang="en-US" sz="1200" dirty="0"/>
          </a:p>
        </p:txBody>
      </p:sp>
      <p:cxnSp>
        <p:nvCxnSpPr>
          <p:cNvPr id="16" name="Straight Connector 15"/>
          <p:cNvCxnSpPr/>
          <p:nvPr/>
        </p:nvCxnSpPr>
        <p:spPr>
          <a:xfrm rot="5400000">
            <a:off x="51823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105400" y="762000"/>
            <a:ext cx="685800" cy="276999"/>
          </a:xfrm>
          <a:prstGeom prst="rect">
            <a:avLst/>
          </a:prstGeom>
          <a:noFill/>
        </p:spPr>
        <p:txBody>
          <a:bodyPr wrap="square" rtlCol="0">
            <a:spAutoFit/>
          </a:bodyPr>
          <a:lstStyle/>
          <a:p>
            <a:r>
              <a:rPr lang="en-US" sz="1200" dirty="0" smtClean="0"/>
              <a:t>1858</a:t>
            </a:r>
            <a:endParaRPr lang="en-US" sz="1200" dirty="0"/>
          </a:p>
        </p:txBody>
      </p:sp>
      <p:sp>
        <p:nvSpPr>
          <p:cNvPr id="18" name="TextBox 17"/>
          <p:cNvSpPr txBox="1"/>
          <p:nvPr/>
        </p:nvSpPr>
        <p:spPr>
          <a:xfrm>
            <a:off x="5029200" y="1447800"/>
            <a:ext cx="685800" cy="276999"/>
          </a:xfrm>
          <a:prstGeom prst="rect">
            <a:avLst/>
          </a:prstGeom>
          <a:noFill/>
        </p:spPr>
        <p:txBody>
          <a:bodyPr wrap="square" rtlCol="0">
            <a:spAutoFit/>
          </a:bodyPr>
          <a:lstStyle/>
          <a:p>
            <a:r>
              <a:rPr lang="en-US" sz="1200" dirty="0" smtClean="0">
                <a:solidFill>
                  <a:srgbClr val="FF0000"/>
                </a:solidFill>
              </a:rPr>
              <a:t>Sp Gifts</a:t>
            </a:r>
            <a:endParaRPr lang="en-US" sz="1200" dirty="0">
              <a:solidFill>
                <a:srgbClr val="FF0000"/>
              </a:solidFill>
            </a:endParaRPr>
          </a:p>
        </p:txBody>
      </p:sp>
      <p:cxnSp>
        <p:nvCxnSpPr>
          <p:cNvPr id="19" name="Straight Connector 18"/>
          <p:cNvCxnSpPr/>
          <p:nvPr/>
        </p:nvCxnSpPr>
        <p:spPr>
          <a:xfrm rot="5400000">
            <a:off x="4267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191000" y="762000"/>
            <a:ext cx="685800" cy="276999"/>
          </a:xfrm>
          <a:prstGeom prst="rect">
            <a:avLst/>
          </a:prstGeom>
          <a:noFill/>
        </p:spPr>
        <p:txBody>
          <a:bodyPr wrap="square" rtlCol="0">
            <a:spAutoFit/>
          </a:bodyPr>
          <a:lstStyle/>
          <a:p>
            <a:r>
              <a:rPr lang="en-US" sz="1200" dirty="0" smtClean="0"/>
              <a:t>1850</a:t>
            </a:r>
            <a:endParaRPr lang="en-US" sz="1200" dirty="0"/>
          </a:p>
        </p:txBody>
      </p:sp>
      <p:cxnSp>
        <p:nvCxnSpPr>
          <p:cNvPr id="21" name="Straight Connector 20"/>
          <p:cNvCxnSpPr/>
          <p:nvPr/>
        </p:nvCxnSpPr>
        <p:spPr>
          <a:xfrm>
            <a:off x="2133600" y="2514600"/>
            <a:ext cx="4953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19819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828800" y="1905000"/>
            <a:ext cx="685800" cy="276999"/>
          </a:xfrm>
          <a:prstGeom prst="rect">
            <a:avLst/>
          </a:prstGeom>
          <a:noFill/>
        </p:spPr>
        <p:txBody>
          <a:bodyPr wrap="square" rtlCol="0">
            <a:spAutoFit/>
          </a:bodyPr>
          <a:lstStyle/>
          <a:p>
            <a:r>
              <a:rPr lang="en-US" sz="1200" dirty="0" smtClean="0"/>
              <a:t>1989</a:t>
            </a:r>
            <a:endParaRPr lang="en-US" sz="1200" dirty="0"/>
          </a:p>
        </p:txBody>
      </p:sp>
      <p:cxnSp>
        <p:nvCxnSpPr>
          <p:cNvPr id="24" name="Straight Connector 23"/>
          <p:cNvCxnSpPr/>
          <p:nvPr/>
        </p:nvCxnSpPr>
        <p:spPr>
          <a:xfrm rot="5400000">
            <a:off x="60205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5943600" y="1905000"/>
            <a:ext cx="609600" cy="276999"/>
          </a:xfrm>
          <a:prstGeom prst="rect">
            <a:avLst/>
          </a:prstGeom>
          <a:noFill/>
        </p:spPr>
        <p:txBody>
          <a:bodyPr wrap="square" rtlCol="0">
            <a:spAutoFit/>
          </a:bodyPr>
          <a:lstStyle/>
          <a:p>
            <a:r>
              <a:rPr lang="en-US" sz="1200" dirty="0" smtClean="0"/>
              <a:t>COP</a:t>
            </a:r>
            <a:endParaRPr lang="en-US" sz="1200" dirty="0"/>
          </a:p>
        </p:txBody>
      </p:sp>
      <p:cxnSp>
        <p:nvCxnSpPr>
          <p:cNvPr id="26" name="Straight Connector 25"/>
          <p:cNvCxnSpPr/>
          <p:nvPr/>
        </p:nvCxnSpPr>
        <p:spPr>
          <a:xfrm rot="16200000" flipV="1">
            <a:off x="5296297" y="2399903"/>
            <a:ext cx="228600" cy="794"/>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257800" y="1981200"/>
            <a:ext cx="533400" cy="276999"/>
          </a:xfrm>
          <a:prstGeom prst="rect">
            <a:avLst/>
          </a:prstGeom>
          <a:noFill/>
        </p:spPr>
        <p:txBody>
          <a:bodyPr wrap="square" rtlCol="0">
            <a:spAutoFit/>
          </a:bodyPr>
          <a:lstStyle/>
          <a:p>
            <a:r>
              <a:rPr lang="en-US" sz="1200" dirty="0" smtClean="0"/>
              <a:t>LC</a:t>
            </a:r>
            <a:endParaRPr lang="en-US" sz="1200" dirty="0"/>
          </a:p>
        </p:txBody>
      </p:sp>
      <p:cxnSp>
        <p:nvCxnSpPr>
          <p:cNvPr id="28" name="Straight Connector 27"/>
          <p:cNvCxnSpPr/>
          <p:nvPr/>
        </p:nvCxnSpPr>
        <p:spPr>
          <a:xfrm rot="5400000">
            <a:off x="35059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4267200" y="1905000"/>
            <a:ext cx="457200" cy="276999"/>
          </a:xfrm>
          <a:prstGeom prst="rect">
            <a:avLst/>
          </a:prstGeom>
          <a:noFill/>
        </p:spPr>
        <p:txBody>
          <a:bodyPr wrap="square" rtlCol="0">
            <a:spAutoFit/>
          </a:bodyPr>
          <a:lstStyle/>
          <a:p>
            <a:r>
              <a:rPr lang="en-US" sz="1200" dirty="0" smtClean="0"/>
              <a:t>SL</a:t>
            </a:r>
            <a:endParaRPr lang="en-US" sz="1200" dirty="0"/>
          </a:p>
        </p:txBody>
      </p:sp>
      <p:cxnSp>
        <p:nvCxnSpPr>
          <p:cNvPr id="30" name="Straight Connector 29"/>
          <p:cNvCxnSpPr/>
          <p:nvPr/>
        </p:nvCxnSpPr>
        <p:spPr>
          <a:xfrm rot="5400000" flipH="1" flipV="1">
            <a:off x="7010400" y="2514600"/>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68587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705600" y="1752600"/>
            <a:ext cx="685800" cy="461665"/>
          </a:xfrm>
          <a:prstGeom prst="rect">
            <a:avLst/>
          </a:prstGeom>
          <a:noFill/>
        </p:spPr>
        <p:txBody>
          <a:bodyPr wrap="square" rtlCol="0">
            <a:spAutoFit/>
          </a:bodyPr>
          <a:lstStyle/>
          <a:p>
            <a:r>
              <a:rPr lang="en-US" sz="1200" dirty="0" smtClean="0"/>
              <a:t>2</a:t>
            </a:r>
            <a:r>
              <a:rPr lang="en-US" sz="1200" baseline="30000" dirty="0" smtClean="0"/>
              <a:t>nd</a:t>
            </a:r>
            <a:r>
              <a:rPr lang="en-US" sz="1200" dirty="0" smtClean="0"/>
              <a:t> Advent</a:t>
            </a:r>
            <a:endParaRPr lang="en-US" sz="1200" dirty="0"/>
          </a:p>
        </p:txBody>
      </p:sp>
      <p:cxnSp>
        <p:nvCxnSpPr>
          <p:cNvPr id="33" name="Straight Connector 32"/>
          <p:cNvCxnSpPr/>
          <p:nvPr/>
        </p:nvCxnSpPr>
        <p:spPr>
          <a:xfrm rot="5400000">
            <a:off x="19819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rot="19001294">
            <a:off x="-10976" y="683864"/>
            <a:ext cx="1398341" cy="276999"/>
          </a:xfrm>
          <a:prstGeom prst="rect">
            <a:avLst/>
          </a:prstGeom>
          <a:noFill/>
        </p:spPr>
        <p:txBody>
          <a:bodyPr wrap="square" rtlCol="0">
            <a:spAutoFit/>
          </a:bodyPr>
          <a:lstStyle/>
          <a:p>
            <a:r>
              <a:rPr lang="en-US" sz="1200" dirty="0" smtClean="0"/>
              <a:t>Spiritual Gifts Vol. 1</a:t>
            </a:r>
            <a:endParaRPr lang="en-US" sz="1200" dirty="0"/>
          </a:p>
        </p:txBody>
      </p:sp>
      <p:sp>
        <p:nvSpPr>
          <p:cNvPr id="35" name="TextBox 34"/>
          <p:cNvSpPr txBox="1"/>
          <p:nvPr/>
        </p:nvSpPr>
        <p:spPr>
          <a:xfrm>
            <a:off x="0" y="3048000"/>
            <a:ext cx="1524000" cy="276999"/>
          </a:xfrm>
          <a:prstGeom prst="rect">
            <a:avLst/>
          </a:prstGeom>
          <a:noFill/>
        </p:spPr>
        <p:txBody>
          <a:bodyPr wrap="square" rtlCol="0">
            <a:spAutoFit/>
          </a:bodyPr>
          <a:lstStyle/>
          <a:p>
            <a:r>
              <a:rPr lang="en-US" sz="1200" dirty="0" smtClean="0">
                <a:solidFill>
                  <a:srgbClr val="FF0000"/>
                </a:solidFill>
              </a:rPr>
              <a:t>&gt;</a:t>
            </a:r>
            <a:r>
              <a:rPr lang="en-US" sz="1200" dirty="0" smtClean="0"/>
              <a:t> A firm Platform</a:t>
            </a:r>
            <a:endParaRPr lang="en-US" sz="1200" dirty="0"/>
          </a:p>
        </p:txBody>
      </p:sp>
      <p:sp>
        <p:nvSpPr>
          <p:cNvPr id="36" name="TextBox 35"/>
          <p:cNvSpPr txBox="1"/>
          <p:nvPr/>
        </p:nvSpPr>
        <p:spPr>
          <a:xfrm>
            <a:off x="0" y="16764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Advent</a:t>
            </a:r>
            <a:endParaRPr lang="en-US" sz="1200" dirty="0"/>
          </a:p>
        </p:txBody>
      </p:sp>
      <p:sp>
        <p:nvSpPr>
          <p:cNvPr id="37" name="TextBox 36"/>
          <p:cNvSpPr txBox="1"/>
          <p:nvPr/>
        </p:nvSpPr>
        <p:spPr>
          <a:xfrm>
            <a:off x="0" y="1905000"/>
            <a:ext cx="1371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My of In.</a:t>
            </a:r>
            <a:endParaRPr lang="en-US" sz="1200" dirty="0"/>
          </a:p>
        </p:txBody>
      </p:sp>
      <p:sp>
        <p:nvSpPr>
          <p:cNvPr id="38" name="TextBox 37"/>
          <p:cNvSpPr txBox="1"/>
          <p:nvPr/>
        </p:nvSpPr>
        <p:spPr>
          <a:xfrm>
            <a:off x="0" y="23622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William Miller</a:t>
            </a:r>
            <a:endParaRPr lang="en-US" sz="1200" dirty="0"/>
          </a:p>
        </p:txBody>
      </p:sp>
      <p:cxnSp>
        <p:nvCxnSpPr>
          <p:cNvPr id="39" name="Straight Arrow Connector 38"/>
          <p:cNvCxnSpPr/>
          <p:nvPr/>
        </p:nvCxnSpPr>
        <p:spPr>
          <a:xfrm rot="10800000">
            <a:off x="1219200" y="25908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0" y="25908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AM</a:t>
            </a:r>
            <a:endParaRPr lang="en-US" sz="1200" dirty="0"/>
          </a:p>
        </p:txBody>
      </p:sp>
      <p:sp>
        <p:nvSpPr>
          <p:cNvPr id="41" name="TextBox 40"/>
          <p:cNvSpPr txBox="1"/>
          <p:nvPr/>
        </p:nvSpPr>
        <p:spPr>
          <a:xfrm>
            <a:off x="0" y="28194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3</a:t>
            </a:r>
            <a:r>
              <a:rPr lang="en-US" sz="1200" baseline="30000" dirty="0" smtClean="0"/>
              <a:t>rd</a:t>
            </a:r>
            <a:r>
              <a:rPr lang="en-US" sz="1200" dirty="0" smtClean="0"/>
              <a:t> AM</a:t>
            </a:r>
            <a:endParaRPr lang="en-US" sz="1200" dirty="0"/>
          </a:p>
        </p:txBody>
      </p:sp>
      <p:sp>
        <p:nvSpPr>
          <p:cNvPr id="42" name="TextBox 41"/>
          <p:cNvSpPr txBox="1"/>
          <p:nvPr/>
        </p:nvSpPr>
        <p:spPr>
          <a:xfrm>
            <a:off x="0" y="2133600"/>
            <a:ext cx="1676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Reformation</a:t>
            </a:r>
            <a:endParaRPr lang="en-US" sz="1200" dirty="0"/>
          </a:p>
        </p:txBody>
      </p:sp>
      <p:sp>
        <p:nvSpPr>
          <p:cNvPr id="43" name="TextBox 42"/>
          <p:cNvSpPr txBox="1"/>
          <p:nvPr/>
        </p:nvSpPr>
        <p:spPr>
          <a:xfrm>
            <a:off x="0" y="3276600"/>
            <a:ext cx="2286000" cy="276999"/>
          </a:xfrm>
          <a:prstGeom prst="rect">
            <a:avLst/>
          </a:prstGeom>
          <a:noFill/>
        </p:spPr>
        <p:txBody>
          <a:bodyPr wrap="square" rtlCol="0">
            <a:spAutoFit/>
          </a:bodyPr>
          <a:lstStyle/>
          <a:p>
            <a:r>
              <a:rPr lang="en-US" sz="1200" dirty="0" smtClean="0">
                <a:solidFill>
                  <a:srgbClr val="FF0000"/>
                </a:solidFill>
              </a:rPr>
              <a:t>&gt; </a:t>
            </a:r>
            <a:r>
              <a:rPr lang="en-US" sz="1200" dirty="0" smtClean="0"/>
              <a:t>Spiritualism &amp; Covetousness</a:t>
            </a:r>
            <a:endParaRPr lang="en-US" sz="1200" dirty="0"/>
          </a:p>
        </p:txBody>
      </p:sp>
      <p:sp>
        <p:nvSpPr>
          <p:cNvPr id="44" name="TextBox 43"/>
          <p:cNvSpPr txBox="1"/>
          <p:nvPr/>
        </p:nvSpPr>
        <p:spPr>
          <a:xfrm>
            <a:off x="0" y="3505200"/>
            <a:ext cx="1295400" cy="276999"/>
          </a:xfrm>
          <a:prstGeom prst="rect">
            <a:avLst/>
          </a:prstGeom>
          <a:noFill/>
        </p:spPr>
        <p:txBody>
          <a:bodyPr wrap="square" rtlCol="0">
            <a:spAutoFit/>
          </a:bodyPr>
          <a:lstStyle/>
          <a:p>
            <a:r>
              <a:rPr lang="en-US" sz="1200" dirty="0" smtClean="0">
                <a:solidFill>
                  <a:srgbClr val="FF0000"/>
                </a:solidFill>
              </a:rPr>
              <a:t>&gt;</a:t>
            </a:r>
            <a:r>
              <a:rPr lang="en-US" sz="1200" dirty="0" smtClean="0"/>
              <a:t> Sins of Babylon</a:t>
            </a:r>
            <a:endParaRPr lang="en-US" sz="1200" dirty="0"/>
          </a:p>
        </p:txBody>
      </p:sp>
      <p:sp>
        <p:nvSpPr>
          <p:cNvPr id="45" name="TextBox 44"/>
          <p:cNvSpPr txBox="1"/>
          <p:nvPr/>
        </p:nvSpPr>
        <p:spPr>
          <a:xfrm>
            <a:off x="0" y="3733800"/>
            <a:ext cx="914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LC</a:t>
            </a:r>
            <a:endParaRPr lang="en-US" sz="1200" dirty="0"/>
          </a:p>
        </p:txBody>
      </p:sp>
      <p:sp>
        <p:nvSpPr>
          <p:cNvPr id="46" name="TextBox 45"/>
          <p:cNvSpPr txBox="1"/>
          <p:nvPr/>
        </p:nvSpPr>
        <p:spPr>
          <a:xfrm>
            <a:off x="0" y="3962400"/>
            <a:ext cx="1752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3</a:t>
            </a:r>
            <a:r>
              <a:rPr lang="en-US" sz="1200" baseline="30000" dirty="0" smtClean="0"/>
              <a:t>rd</a:t>
            </a:r>
            <a:r>
              <a:rPr lang="en-US" sz="1200" dirty="0" smtClean="0"/>
              <a:t> Mess Closed</a:t>
            </a:r>
            <a:endParaRPr lang="en-US" sz="1200" dirty="0"/>
          </a:p>
        </p:txBody>
      </p:sp>
      <p:sp>
        <p:nvSpPr>
          <p:cNvPr id="47" name="TextBox 46"/>
          <p:cNvSpPr txBox="1"/>
          <p:nvPr/>
        </p:nvSpPr>
        <p:spPr>
          <a:xfrm rot="10800000" flipV="1">
            <a:off x="0" y="4191000"/>
            <a:ext cx="1524000" cy="276999"/>
          </a:xfrm>
          <a:prstGeom prst="rect">
            <a:avLst/>
          </a:prstGeom>
          <a:noFill/>
        </p:spPr>
        <p:txBody>
          <a:bodyPr wrap="square" rtlCol="0">
            <a:spAutoFit/>
          </a:bodyPr>
          <a:lstStyle/>
          <a:p>
            <a:r>
              <a:rPr lang="en-US" sz="1200" dirty="0" smtClean="0">
                <a:solidFill>
                  <a:srgbClr val="FF0000"/>
                </a:solidFill>
              </a:rPr>
              <a:t>&gt;</a:t>
            </a:r>
            <a:r>
              <a:rPr lang="en-US" sz="1200" dirty="0" smtClean="0"/>
              <a:t>The Time of Trouble</a:t>
            </a:r>
            <a:endParaRPr lang="en-US" sz="1200" dirty="0"/>
          </a:p>
        </p:txBody>
      </p:sp>
      <p:sp>
        <p:nvSpPr>
          <p:cNvPr id="48" name="TextBox 47"/>
          <p:cNvSpPr txBox="1"/>
          <p:nvPr/>
        </p:nvSpPr>
        <p:spPr>
          <a:xfrm>
            <a:off x="0" y="4419600"/>
            <a:ext cx="2209800" cy="276999"/>
          </a:xfrm>
          <a:prstGeom prst="rect">
            <a:avLst/>
          </a:prstGeom>
          <a:noFill/>
        </p:spPr>
        <p:txBody>
          <a:bodyPr wrap="square" rtlCol="0">
            <a:spAutoFit/>
          </a:bodyPr>
          <a:lstStyle/>
          <a:p>
            <a:r>
              <a:rPr lang="en-US" sz="1200" dirty="0" smtClean="0">
                <a:solidFill>
                  <a:srgbClr val="FF0000"/>
                </a:solidFill>
              </a:rPr>
              <a:t>&gt; </a:t>
            </a:r>
            <a:r>
              <a:rPr lang="en-US" sz="1200" dirty="0" smtClean="0"/>
              <a:t>Deliverance of the Saints</a:t>
            </a:r>
            <a:endParaRPr lang="en-US" sz="1200" dirty="0"/>
          </a:p>
        </p:txBody>
      </p:sp>
      <p:sp>
        <p:nvSpPr>
          <p:cNvPr id="49" name="TextBox 48"/>
          <p:cNvSpPr txBox="1"/>
          <p:nvPr/>
        </p:nvSpPr>
        <p:spPr>
          <a:xfrm>
            <a:off x="1066800" y="3505200"/>
            <a:ext cx="990600" cy="276999"/>
          </a:xfrm>
          <a:prstGeom prst="rect">
            <a:avLst/>
          </a:prstGeom>
          <a:noFill/>
        </p:spPr>
        <p:txBody>
          <a:bodyPr wrap="square" rtlCol="0">
            <a:spAutoFit/>
          </a:bodyPr>
          <a:lstStyle/>
          <a:p>
            <a:r>
              <a:rPr lang="en-US" sz="1200" dirty="0" smtClean="0"/>
              <a:t>--- EW 273</a:t>
            </a:r>
            <a:endParaRPr lang="en-US" sz="1200" dirty="0"/>
          </a:p>
        </p:txBody>
      </p:sp>
      <p:sp>
        <p:nvSpPr>
          <p:cNvPr id="50" name="TextBox 49"/>
          <p:cNvSpPr txBox="1"/>
          <p:nvPr/>
        </p:nvSpPr>
        <p:spPr>
          <a:xfrm>
            <a:off x="5943600" y="1447800"/>
            <a:ext cx="914400" cy="276999"/>
          </a:xfrm>
          <a:prstGeom prst="rect">
            <a:avLst/>
          </a:prstGeom>
          <a:noFill/>
        </p:spPr>
        <p:txBody>
          <a:bodyPr wrap="square" rtlCol="0">
            <a:spAutoFit/>
          </a:bodyPr>
          <a:lstStyle/>
          <a:p>
            <a:r>
              <a:rPr lang="en-US" sz="1200" dirty="0" smtClean="0"/>
              <a:t>judge</a:t>
            </a:r>
            <a:endParaRPr lang="en-US" sz="1200" dirty="0"/>
          </a:p>
        </p:txBody>
      </p:sp>
      <p:sp>
        <p:nvSpPr>
          <p:cNvPr id="51" name="TextBox 50"/>
          <p:cNvSpPr txBox="1"/>
          <p:nvPr/>
        </p:nvSpPr>
        <p:spPr>
          <a:xfrm>
            <a:off x="4038600" y="1371600"/>
            <a:ext cx="990600" cy="461665"/>
          </a:xfrm>
          <a:prstGeom prst="rect">
            <a:avLst/>
          </a:prstGeom>
          <a:noFill/>
        </p:spPr>
        <p:txBody>
          <a:bodyPr wrap="square" rtlCol="0">
            <a:spAutoFit/>
          </a:bodyPr>
          <a:lstStyle/>
          <a:p>
            <a:r>
              <a:rPr lang="en-US" sz="1200" dirty="0" smtClean="0"/>
              <a:t>Fugitive Slave Act</a:t>
            </a:r>
            <a:endParaRPr lang="en-US" sz="1200" dirty="0"/>
          </a:p>
        </p:txBody>
      </p:sp>
      <p:sp>
        <p:nvSpPr>
          <p:cNvPr id="52" name="TextBox 51"/>
          <p:cNvSpPr txBox="1"/>
          <p:nvPr/>
        </p:nvSpPr>
        <p:spPr>
          <a:xfrm>
            <a:off x="5943600" y="152400"/>
            <a:ext cx="533400" cy="276999"/>
          </a:xfrm>
          <a:prstGeom prst="rect">
            <a:avLst/>
          </a:prstGeom>
          <a:noFill/>
        </p:spPr>
        <p:txBody>
          <a:bodyPr wrap="square" rtlCol="0">
            <a:spAutoFit/>
          </a:bodyPr>
          <a:lstStyle/>
          <a:p>
            <a:r>
              <a:rPr lang="en-US" sz="1200" dirty="0" smtClean="0">
                <a:solidFill>
                  <a:srgbClr val="FF0000"/>
                </a:solidFill>
              </a:rPr>
              <a:t>COP</a:t>
            </a:r>
            <a:endParaRPr lang="en-US" sz="1200" dirty="0">
              <a:solidFill>
                <a:srgbClr val="FF0000"/>
              </a:solidFill>
            </a:endParaRPr>
          </a:p>
        </p:txBody>
      </p:sp>
      <p:sp>
        <p:nvSpPr>
          <p:cNvPr id="53" name="TextBox 52"/>
          <p:cNvSpPr txBox="1"/>
          <p:nvPr/>
        </p:nvSpPr>
        <p:spPr>
          <a:xfrm>
            <a:off x="5943600" y="1524000"/>
            <a:ext cx="685800" cy="276999"/>
          </a:xfrm>
          <a:prstGeom prst="rect">
            <a:avLst/>
          </a:prstGeom>
          <a:noFill/>
        </p:spPr>
        <p:txBody>
          <a:bodyPr wrap="square" rtlCol="0">
            <a:spAutoFit/>
          </a:bodyPr>
          <a:lstStyle/>
          <a:p>
            <a:r>
              <a:rPr lang="en-US" sz="1200" dirty="0" smtClean="0">
                <a:solidFill>
                  <a:srgbClr val="FF0000"/>
                </a:solidFill>
              </a:rPr>
              <a:t>--------</a:t>
            </a:r>
            <a:endParaRPr lang="en-US" sz="1200" dirty="0">
              <a:solidFill>
                <a:srgbClr val="FF0000"/>
              </a:solidFill>
            </a:endParaRPr>
          </a:p>
        </p:txBody>
      </p:sp>
      <p:sp>
        <p:nvSpPr>
          <p:cNvPr id="54" name="TextBox 53"/>
          <p:cNvSpPr txBox="1"/>
          <p:nvPr/>
        </p:nvSpPr>
        <p:spPr>
          <a:xfrm>
            <a:off x="6781800" y="0"/>
            <a:ext cx="685800" cy="461665"/>
          </a:xfrm>
          <a:prstGeom prst="rect">
            <a:avLst/>
          </a:prstGeom>
          <a:noFill/>
        </p:spPr>
        <p:txBody>
          <a:bodyPr wrap="square" rtlCol="0">
            <a:spAutoFit/>
          </a:bodyPr>
          <a:lstStyle/>
          <a:p>
            <a:r>
              <a:rPr lang="en-US" sz="1200" dirty="0" smtClean="0">
                <a:solidFill>
                  <a:srgbClr val="FF0000"/>
                </a:solidFill>
              </a:rPr>
              <a:t>2</a:t>
            </a:r>
            <a:r>
              <a:rPr lang="en-US" sz="1200" baseline="30000" dirty="0" smtClean="0">
                <a:solidFill>
                  <a:srgbClr val="FF0000"/>
                </a:solidFill>
              </a:rPr>
              <a:t>nd</a:t>
            </a:r>
            <a:r>
              <a:rPr lang="en-US" sz="1200" dirty="0" smtClean="0">
                <a:solidFill>
                  <a:srgbClr val="FF0000"/>
                </a:solidFill>
              </a:rPr>
              <a:t>  Advent</a:t>
            </a:r>
            <a:endParaRPr lang="en-US" sz="1200" dirty="0">
              <a:solidFill>
                <a:srgbClr val="FF0000"/>
              </a:solidFill>
            </a:endParaRPr>
          </a:p>
        </p:txBody>
      </p:sp>
      <p:sp>
        <p:nvSpPr>
          <p:cNvPr id="55" name="TextBox 54"/>
          <p:cNvSpPr txBox="1"/>
          <p:nvPr/>
        </p:nvSpPr>
        <p:spPr>
          <a:xfrm>
            <a:off x="6400800" y="1066800"/>
            <a:ext cx="457200" cy="276999"/>
          </a:xfrm>
          <a:prstGeom prst="rect">
            <a:avLst/>
          </a:prstGeom>
          <a:noFill/>
        </p:spPr>
        <p:txBody>
          <a:bodyPr wrap="square" rtlCol="0">
            <a:spAutoFit/>
          </a:bodyPr>
          <a:lstStyle/>
          <a:p>
            <a:r>
              <a:rPr lang="en-US" sz="1200" dirty="0" smtClean="0">
                <a:solidFill>
                  <a:srgbClr val="FF0000"/>
                </a:solidFill>
              </a:rPr>
              <a:t>T.T.</a:t>
            </a:r>
            <a:endParaRPr lang="en-US" sz="1200" dirty="0">
              <a:solidFill>
                <a:srgbClr val="FF0000"/>
              </a:solidFill>
            </a:endParaRPr>
          </a:p>
        </p:txBody>
      </p:sp>
      <p:sp>
        <p:nvSpPr>
          <p:cNvPr id="56" name="TextBox 55"/>
          <p:cNvSpPr txBox="1"/>
          <p:nvPr/>
        </p:nvSpPr>
        <p:spPr>
          <a:xfrm>
            <a:off x="2819400" y="457200"/>
            <a:ext cx="762000" cy="276999"/>
          </a:xfrm>
          <a:prstGeom prst="rect">
            <a:avLst/>
          </a:prstGeom>
          <a:noFill/>
        </p:spPr>
        <p:txBody>
          <a:bodyPr wrap="square" rtlCol="0">
            <a:spAutoFit/>
          </a:bodyPr>
          <a:lstStyle/>
          <a:p>
            <a:r>
              <a:rPr lang="en-US" sz="1200" dirty="0" smtClean="0">
                <a:solidFill>
                  <a:srgbClr val="FF0000"/>
                </a:solidFill>
              </a:rPr>
              <a:t>Slavery</a:t>
            </a:r>
            <a:endParaRPr lang="en-US" sz="1200" dirty="0">
              <a:solidFill>
                <a:srgbClr val="FF0000"/>
              </a:solidFill>
            </a:endParaRPr>
          </a:p>
        </p:txBody>
      </p:sp>
      <p:sp>
        <p:nvSpPr>
          <p:cNvPr id="57" name="TextBox 56"/>
          <p:cNvSpPr txBox="1"/>
          <p:nvPr/>
        </p:nvSpPr>
        <p:spPr>
          <a:xfrm rot="19269300">
            <a:off x="1143532" y="519031"/>
            <a:ext cx="780785" cy="276999"/>
          </a:xfrm>
          <a:prstGeom prst="rect">
            <a:avLst/>
          </a:prstGeom>
          <a:noFill/>
        </p:spPr>
        <p:txBody>
          <a:bodyPr wrap="square" rtlCol="0">
            <a:spAutoFit/>
          </a:bodyPr>
          <a:lstStyle/>
          <a:p>
            <a:r>
              <a:rPr lang="en-US" sz="1200" dirty="0" smtClean="0"/>
              <a:t>Failure</a:t>
            </a:r>
            <a:endParaRPr lang="en-US" sz="1200" dirty="0"/>
          </a:p>
        </p:txBody>
      </p:sp>
      <p:cxnSp>
        <p:nvCxnSpPr>
          <p:cNvPr id="58" name="Straight Connector 57"/>
          <p:cNvCxnSpPr/>
          <p:nvPr/>
        </p:nvCxnSpPr>
        <p:spPr>
          <a:xfrm>
            <a:off x="3276600" y="3505200"/>
            <a:ext cx="2209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734594" y="3352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rot="10800000" flipV="1">
            <a:off x="3657600" y="2895600"/>
            <a:ext cx="685800" cy="276999"/>
          </a:xfrm>
          <a:prstGeom prst="rect">
            <a:avLst/>
          </a:prstGeom>
          <a:noFill/>
        </p:spPr>
        <p:txBody>
          <a:bodyPr wrap="square" rtlCol="0">
            <a:spAutoFit/>
          </a:bodyPr>
          <a:lstStyle/>
          <a:p>
            <a:r>
              <a:rPr lang="en-US" sz="1200" dirty="0" smtClean="0"/>
              <a:t>1888</a:t>
            </a:r>
            <a:endParaRPr lang="en-US" sz="1200" dirty="0"/>
          </a:p>
        </p:txBody>
      </p:sp>
      <p:sp>
        <p:nvSpPr>
          <p:cNvPr id="61" name="TextBox 60"/>
          <p:cNvSpPr txBox="1"/>
          <p:nvPr/>
        </p:nvSpPr>
        <p:spPr>
          <a:xfrm>
            <a:off x="1981200" y="228600"/>
            <a:ext cx="6019800" cy="276999"/>
          </a:xfrm>
          <a:prstGeom prst="rect">
            <a:avLst/>
          </a:prstGeom>
          <a:noFill/>
        </p:spPr>
        <p:txBody>
          <a:bodyPr wrap="square" rtlCol="0">
            <a:spAutoFit/>
          </a:bodyPr>
          <a:lstStyle/>
          <a:p>
            <a:endParaRPr lang="en-US" sz="1200" dirty="0"/>
          </a:p>
        </p:txBody>
      </p:sp>
      <p:cxnSp>
        <p:nvCxnSpPr>
          <p:cNvPr id="62" name="Straight Arrow Connector 61"/>
          <p:cNvCxnSpPr/>
          <p:nvPr/>
        </p:nvCxnSpPr>
        <p:spPr>
          <a:xfrm flipV="1">
            <a:off x="914400" y="10668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rot="19493054">
            <a:off x="7494700" y="723345"/>
            <a:ext cx="1355836" cy="523220"/>
          </a:xfrm>
          <a:prstGeom prst="rect">
            <a:avLst/>
          </a:prstGeom>
          <a:noFill/>
        </p:spPr>
        <p:txBody>
          <a:bodyPr wrap="square" rtlCol="0">
            <a:spAutoFit/>
          </a:bodyPr>
          <a:lstStyle/>
          <a:p>
            <a:r>
              <a:rPr lang="en-US" sz="1400" dirty="0" smtClean="0"/>
              <a:t>The Great Controversy</a:t>
            </a:r>
            <a:endParaRPr lang="en-US" sz="1400" dirty="0"/>
          </a:p>
        </p:txBody>
      </p:sp>
      <p:sp>
        <p:nvSpPr>
          <p:cNvPr id="64" name="TextBox 63"/>
          <p:cNvSpPr txBox="1"/>
          <p:nvPr/>
        </p:nvSpPr>
        <p:spPr>
          <a:xfrm>
            <a:off x="7239000" y="2438400"/>
            <a:ext cx="1752600" cy="276999"/>
          </a:xfrm>
          <a:prstGeom prst="rect">
            <a:avLst/>
          </a:prstGeom>
          <a:noFill/>
        </p:spPr>
        <p:txBody>
          <a:bodyPr wrap="square" rtlCol="0">
            <a:spAutoFit/>
          </a:bodyPr>
          <a:lstStyle/>
          <a:p>
            <a:r>
              <a:rPr lang="en-US" sz="1200" dirty="0" smtClean="0">
                <a:solidFill>
                  <a:srgbClr val="FF0000"/>
                </a:solidFill>
              </a:rPr>
              <a:t>&gt; </a:t>
            </a:r>
            <a:r>
              <a:rPr lang="en-US" sz="1200" dirty="0" smtClean="0"/>
              <a:t>An American Reformer</a:t>
            </a:r>
            <a:endParaRPr lang="en-US" sz="1200" dirty="0"/>
          </a:p>
        </p:txBody>
      </p:sp>
      <p:cxnSp>
        <p:nvCxnSpPr>
          <p:cNvPr id="65" name="Straight Arrow Connector 64"/>
          <p:cNvCxnSpPr>
            <a:endCxn id="64" idx="1"/>
          </p:cNvCxnSpPr>
          <p:nvPr/>
        </p:nvCxnSpPr>
        <p:spPr>
          <a:xfrm flipV="1">
            <a:off x="7086600" y="2576900"/>
            <a:ext cx="152400" cy="13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7239000" y="2667000"/>
            <a:ext cx="1752600" cy="277000"/>
          </a:xfrm>
          <a:prstGeom prst="rect">
            <a:avLst/>
          </a:prstGeom>
          <a:noFill/>
        </p:spPr>
        <p:txBody>
          <a:bodyPr wrap="square" rtlCol="0">
            <a:spAutoFit/>
          </a:bodyPr>
          <a:lstStyle/>
          <a:p>
            <a:r>
              <a:rPr lang="en-US" sz="1200" dirty="0" smtClean="0">
                <a:solidFill>
                  <a:srgbClr val="FF0000"/>
                </a:solidFill>
              </a:rPr>
              <a:t>&gt; </a:t>
            </a:r>
            <a:r>
              <a:rPr lang="en-US" sz="1200" dirty="0" smtClean="0"/>
              <a:t>What is the Sanctuary</a:t>
            </a:r>
            <a:endParaRPr lang="en-US" sz="1200" dirty="0"/>
          </a:p>
        </p:txBody>
      </p:sp>
      <p:cxnSp>
        <p:nvCxnSpPr>
          <p:cNvPr id="67" name="Straight Arrow Connector 66"/>
          <p:cNvCxnSpPr/>
          <p:nvPr/>
        </p:nvCxnSpPr>
        <p:spPr>
          <a:xfrm rot="5400000">
            <a:off x="1371600" y="27432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5400000">
            <a:off x="6934200" y="27432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7162800" y="1676400"/>
            <a:ext cx="19812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a:t>
            </a:r>
            <a:r>
              <a:rPr lang="en-US" sz="1200" dirty="0" err="1" smtClean="0"/>
              <a:t>Dest</a:t>
            </a:r>
            <a:r>
              <a:rPr lang="en-US" sz="1200" dirty="0" smtClean="0"/>
              <a:t>. Of Jerusalem</a:t>
            </a:r>
            <a:endParaRPr lang="en-US" sz="1200" dirty="0"/>
          </a:p>
        </p:txBody>
      </p:sp>
      <p:sp>
        <p:nvSpPr>
          <p:cNvPr id="70" name="TextBox 69"/>
          <p:cNvSpPr txBox="1"/>
          <p:nvPr/>
        </p:nvSpPr>
        <p:spPr>
          <a:xfrm rot="20224061">
            <a:off x="1316243" y="2819354"/>
            <a:ext cx="838200" cy="276999"/>
          </a:xfrm>
          <a:prstGeom prst="rect">
            <a:avLst/>
          </a:prstGeom>
          <a:noFill/>
        </p:spPr>
        <p:txBody>
          <a:bodyPr wrap="square" rtlCol="0">
            <a:spAutoFit/>
          </a:bodyPr>
          <a:lstStyle/>
          <a:p>
            <a:r>
              <a:rPr lang="en-US" sz="1200" dirty="0" smtClean="0"/>
              <a:t>Sanctuary</a:t>
            </a:r>
            <a:endParaRPr lang="en-US" sz="1200" dirty="0"/>
          </a:p>
        </p:txBody>
      </p:sp>
      <p:cxnSp>
        <p:nvCxnSpPr>
          <p:cNvPr id="71" name="Straight Arrow Connector 70"/>
          <p:cNvCxnSpPr>
            <a:endCxn id="70" idx="1"/>
          </p:cNvCxnSpPr>
          <p:nvPr/>
        </p:nvCxnSpPr>
        <p:spPr>
          <a:xfrm flipV="1">
            <a:off x="1143000" y="3121154"/>
            <a:ext cx="206366" cy="792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7239000" y="2895600"/>
            <a:ext cx="1295400" cy="276999"/>
          </a:xfrm>
          <a:prstGeom prst="rect">
            <a:avLst/>
          </a:prstGeom>
          <a:noFill/>
        </p:spPr>
        <p:txBody>
          <a:bodyPr wrap="square" rtlCol="0">
            <a:spAutoFit/>
          </a:bodyPr>
          <a:lstStyle/>
          <a:p>
            <a:r>
              <a:rPr lang="en-US" sz="1200" dirty="0" smtClean="0">
                <a:solidFill>
                  <a:srgbClr val="FF0000"/>
                </a:solidFill>
              </a:rPr>
              <a:t>&gt; </a:t>
            </a:r>
            <a:r>
              <a:rPr lang="en-US" sz="1200" dirty="0" smtClean="0"/>
              <a:t>Snares of Satan</a:t>
            </a:r>
            <a:endParaRPr lang="en-US" sz="1200" dirty="0"/>
          </a:p>
        </p:txBody>
      </p:sp>
      <p:sp>
        <p:nvSpPr>
          <p:cNvPr id="73" name="TextBox 72"/>
          <p:cNvSpPr txBox="1"/>
          <p:nvPr/>
        </p:nvSpPr>
        <p:spPr>
          <a:xfrm>
            <a:off x="7467600" y="2971800"/>
            <a:ext cx="1676400" cy="381000"/>
          </a:xfrm>
          <a:prstGeom prst="rect">
            <a:avLst/>
          </a:prstGeom>
          <a:noFill/>
        </p:spPr>
        <p:txBody>
          <a:bodyPr wrap="square" rtlCol="0">
            <a:spAutoFit/>
          </a:bodyPr>
          <a:lstStyle/>
          <a:p>
            <a:r>
              <a:rPr lang="en-US" sz="1000" dirty="0" smtClean="0"/>
              <a:t>( Can our Dead Speak to Us</a:t>
            </a:r>
            <a:r>
              <a:rPr lang="en-US" dirty="0" smtClean="0"/>
              <a:t>)</a:t>
            </a:r>
            <a:endParaRPr lang="en-US" dirty="0"/>
          </a:p>
        </p:txBody>
      </p:sp>
      <p:sp>
        <p:nvSpPr>
          <p:cNvPr id="74" name="TextBox 73"/>
          <p:cNvSpPr txBox="1"/>
          <p:nvPr/>
        </p:nvSpPr>
        <p:spPr>
          <a:xfrm>
            <a:off x="7162800" y="3276600"/>
            <a:ext cx="1828800" cy="276999"/>
          </a:xfrm>
          <a:prstGeom prst="rect">
            <a:avLst/>
          </a:prstGeom>
          <a:noFill/>
        </p:spPr>
        <p:txBody>
          <a:bodyPr wrap="square" rtlCol="0">
            <a:spAutoFit/>
          </a:bodyPr>
          <a:lstStyle/>
          <a:p>
            <a:r>
              <a:rPr lang="en-US" sz="1200" dirty="0" smtClean="0">
                <a:solidFill>
                  <a:srgbClr val="FF0000"/>
                </a:solidFill>
              </a:rPr>
              <a:t>&gt;</a:t>
            </a:r>
            <a:r>
              <a:rPr lang="en-US" sz="1200" dirty="0" smtClean="0"/>
              <a:t> Lib. of Con. Threatened</a:t>
            </a:r>
            <a:endParaRPr lang="en-US" sz="1200" dirty="0"/>
          </a:p>
        </p:txBody>
      </p:sp>
      <p:sp>
        <p:nvSpPr>
          <p:cNvPr id="75" name="TextBox 74"/>
          <p:cNvSpPr txBox="1"/>
          <p:nvPr/>
        </p:nvSpPr>
        <p:spPr>
          <a:xfrm>
            <a:off x="7239000" y="3505200"/>
            <a:ext cx="1905000" cy="276999"/>
          </a:xfrm>
          <a:prstGeom prst="rect">
            <a:avLst/>
          </a:prstGeom>
          <a:noFill/>
        </p:spPr>
        <p:txBody>
          <a:bodyPr wrap="square" rtlCol="0">
            <a:spAutoFit/>
          </a:bodyPr>
          <a:lstStyle/>
          <a:p>
            <a:r>
              <a:rPr lang="en-US" sz="1200" dirty="0" smtClean="0"/>
              <a:t> The Impending Conflict</a:t>
            </a:r>
            <a:endParaRPr lang="en-US" sz="1200" dirty="0"/>
          </a:p>
        </p:txBody>
      </p:sp>
      <p:sp>
        <p:nvSpPr>
          <p:cNvPr id="76" name="TextBox 75"/>
          <p:cNvSpPr txBox="1"/>
          <p:nvPr/>
        </p:nvSpPr>
        <p:spPr>
          <a:xfrm>
            <a:off x="7239000" y="3733800"/>
            <a:ext cx="1676400" cy="276999"/>
          </a:xfrm>
          <a:prstGeom prst="rect">
            <a:avLst/>
          </a:prstGeom>
          <a:noFill/>
        </p:spPr>
        <p:txBody>
          <a:bodyPr wrap="square" rtlCol="0">
            <a:spAutoFit/>
          </a:bodyPr>
          <a:lstStyle/>
          <a:p>
            <a:r>
              <a:rPr lang="en-US" sz="1200" dirty="0" smtClean="0"/>
              <a:t>Scriptures a Safeguard</a:t>
            </a:r>
            <a:endParaRPr lang="en-US" sz="1200" dirty="0"/>
          </a:p>
        </p:txBody>
      </p:sp>
      <p:sp>
        <p:nvSpPr>
          <p:cNvPr id="77" name="TextBox 76"/>
          <p:cNvSpPr txBox="1"/>
          <p:nvPr/>
        </p:nvSpPr>
        <p:spPr>
          <a:xfrm>
            <a:off x="7239000" y="3886200"/>
            <a:ext cx="1447800" cy="276999"/>
          </a:xfrm>
          <a:prstGeom prst="rect">
            <a:avLst/>
          </a:prstGeom>
          <a:noFill/>
        </p:spPr>
        <p:txBody>
          <a:bodyPr wrap="square" rtlCol="0">
            <a:spAutoFit/>
          </a:bodyPr>
          <a:lstStyle/>
          <a:p>
            <a:r>
              <a:rPr lang="en-US" sz="1200" dirty="0" smtClean="0"/>
              <a:t>The Final Warning</a:t>
            </a:r>
            <a:endParaRPr lang="en-US" sz="1200" dirty="0"/>
          </a:p>
        </p:txBody>
      </p:sp>
      <p:sp>
        <p:nvSpPr>
          <p:cNvPr id="78" name="TextBox 77"/>
          <p:cNvSpPr txBox="1"/>
          <p:nvPr/>
        </p:nvSpPr>
        <p:spPr>
          <a:xfrm>
            <a:off x="7239000" y="4114800"/>
            <a:ext cx="1371600" cy="276999"/>
          </a:xfrm>
          <a:prstGeom prst="rect">
            <a:avLst/>
          </a:prstGeom>
          <a:noFill/>
        </p:spPr>
        <p:txBody>
          <a:bodyPr wrap="square" rtlCol="0">
            <a:spAutoFit/>
          </a:bodyPr>
          <a:lstStyle/>
          <a:p>
            <a:r>
              <a:rPr lang="en-US" sz="1200" dirty="0" smtClean="0">
                <a:solidFill>
                  <a:srgbClr val="FF0000"/>
                </a:solidFill>
              </a:rPr>
              <a:t>&gt;</a:t>
            </a:r>
            <a:r>
              <a:rPr lang="en-US" sz="1200" dirty="0" smtClean="0"/>
              <a:t>Time of Trouble</a:t>
            </a:r>
            <a:endParaRPr lang="en-US" sz="1200" dirty="0"/>
          </a:p>
        </p:txBody>
      </p:sp>
      <p:sp>
        <p:nvSpPr>
          <p:cNvPr id="79" name="TextBox 78"/>
          <p:cNvSpPr txBox="1"/>
          <p:nvPr/>
        </p:nvSpPr>
        <p:spPr>
          <a:xfrm>
            <a:off x="7239000" y="4343400"/>
            <a:ext cx="1905000" cy="276999"/>
          </a:xfrm>
          <a:prstGeom prst="rect">
            <a:avLst/>
          </a:prstGeom>
          <a:noFill/>
        </p:spPr>
        <p:txBody>
          <a:bodyPr wrap="square" rtlCol="0">
            <a:spAutoFit/>
          </a:bodyPr>
          <a:lstStyle/>
          <a:p>
            <a:r>
              <a:rPr lang="en-US" sz="1200" dirty="0" smtClean="0">
                <a:solidFill>
                  <a:srgbClr val="FF0000"/>
                </a:solidFill>
              </a:rPr>
              <a:t>&gt;</a:t>
            </a:r>
            <a:r>
              <a:rPr lang="en-US" sz="1200" dirty="0" smtClean="0"/>
              <a:t> Gods people Delivered</a:t>
            </a:r>
            <a:endParaRPr lang="en-US" sz="1200" dirty="0"/>
          </a:p>
        </p:txBody>
      </p:sp>
      <p:sp>
        <p:nvSpPr>
          <p:cNvPr id="80" name="TextBox 79"/>
          <p:cNvSpPr txBox="1"/>
          <p:nvPr/>
        </p:nvSpPr>
        <p:spPr>
          <a:xfrm rot="19118416">
            <a:off x="2444389" y="3087638"/>
            <a:ext cx="685800" cy="276999"/>
          </a:xfrm>
          <a:prstGeom prst="rect">
            <a:avLst/>
          </a:prstGeom>
          <a:noFill/>
        </p:spPr>
        <p:txBody>
          <a:bodyPr wrap="square" rtlCol="0">
            <a:spAutoFit/>
          </a:bodyPr>
          <a:lstStyle/>
          <a:p>
            <a:r>
              <a:rPr lang="en-US" sz="1200" dirty="0" smtClean="0"/>
              <a:t>Failure</a:t>
            </a:r>
            <a:endParaRPr lang="en-US" sz="1200" dirty="0"/>
          </a:p>
        </p:txBody>
      </p:sp>
      <p:sp>
        <p:nvSpPr>
          <p:cNvPr id="81" name="TextBox 80"/>
          <p:cNvSpPr txBox="1"/>
          <p:nvPr/>
        </p:nvSpPr>
        <p:spPr>
          <a:xfrm>
            <a:off x="1905000" y="228600"/>
            <a:ext cx="533400" cy="276999"/>
          </a:xfrm>
          <a:prstGeom prst="rect">
            <a:avLst/>
          </a:prstGeom>
          <a:noFill/>
        </p:spPr>
        <p:txBody>
          <a:bodyPr wrap="square" rtlCol="0">
            <a:spAutoFit/>
          </a:bodyPr>
          <a:lstStyle/>
          <a:p>
            <a:r>
              <a:rPr lang="en-US" sz="1200" dirty="0" smtClean="0"/>
              <a:t>TOE</a:t>
            </a:r>
            <a:endParaRPr lang="en-US" sz="1200" dirty="0"/>
          </a:p>
        </p:txBody>
      </p:sp>
      <p:cxnSp>
        <p:nvCxnSpPr>
          <p:cNvPr id="82" name="Straight Arrow Connector 81"/>
          <p:cNvCxnSpPr>
            <a:stCxn id="81" idx="1"/>
          </p:cNvCxnSpPr>
          <p:nvPr/>
        </p:nvCxnSpPr>
        <p:spPr>
          <a:xfrm rot="10800000" flipV="1">
            <a:off x="1600200" y="367100"/>
            <a:ext cx="304800" cy="13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42679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3429000" y="1905000"/>
            <a:ext cx="609600" cy="276999"/>
          </a:xfrm>
          <a:prstGeom prst="rect">
            <a:avLst/>
          </a:prstGeom>
          <a:noFill/>
        </p:spPr>
        <p:txBody>
          <a:bodyPr wrap="square" rtlCol="0">
            <a:spAutoFit/>
          </a:bodyPr>
          <a:lstStyle/>
          <a:p>
            <a:r>
              <a:rPr lang="en-US" sz="1200" dirty="0" smtClean="0"/>
              <a:t>2019</a:t>
            </a:r>
            <a:endParaRPr lang="en-US" sz="1200" dirty="0"/>
          </a:p>
        </p:txBody>
      </p:sp>
      <p:sp>
        <p:nvSpPr>
          <p:cNvPr id="85" name="Freeform 84"/>
          <p:cNvSpPr/>
          <p:nvPr/>
        </p:nvSpPr>
        <p:spPr>
          <a:xfrm>
            <a:off x="2153417" y="1780498"/>
            <a:ext cx="1397503" cy="207048"/>
          </a:xfrm>
          <a:custGeom>
            <a:avLst/>
            <a:gdLst>
              <a:gd name="connsiteX0" fmla="*/ 25903 w 1397503"/>
              <a:gd name="connsiteY0" fmla="*/ 185462 h 207048"/>
              <a:gd name="connsiteX1" fmla="*/ 117343 w 1397503"/>
              <a:gd name="connsiteY1" fmla="*/ 109262 h 207048"/>
              <a:gd name="connsiteX2" fmla="*/ 224023 w 1397503"/>
              <a:gd name="connsiteY2" fmla="*/ 48302 h 207048"/>
              <a:gd name="connsiteX3" fmla="*/ 406903 w 1397503"/>
              <a:gd name="connsiteY3" fmla="*/ 17822 h 207048"/>
              <a:gd name="connsiteX4" fmla="*/ 726943 w 1397503"/>
              <a:gd name="connsiteY4" fmla="*/ 2582 h 207048"/>
              <a:gd name="connsiteX5" fmla="*/ 940303 w 1397503"/>
              <a:gd name="connsiteY5" fmla="*/ 2582 h 207048"/>
              <a:gd name="connsiteX6" fmla="*/ 1214623 w 1397503"/>
              <a:gd name="connsiteY6" fmla="*/ 17822 h 207048"/>
              <a:gd name="connsiteX7" fmla="*/ 1290823 w 1397503"/>
              <a:gd name="connsiteY7" fmla="*/ 78782 h 207048"/>
              <a:gd name="connsiteX8" fmla="*/ 1336543 w 1397503"/>
              <a:gd name="connsiteY8" fmla="*/ 94022 h 207048"/>
              <a:gd name="connsiteX9" fmla="*/ 1397503 w 1397503"/>
              <a:gd name="connsiteY9" fmla="*/ 154982 h 207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97503" h="207048">
                <a:moveTo>
                  <a:pt x="25903" y="185462"/>
                </a:moveTo>
                <a:cubicBezTo>
                  <a:pt x="139417" y="109786"/>
                  <a:pt x="0" y="207048"/>
                  <a:pt x="117343" y="109262"/>
                </a:cubicBezTo>
                <a:cubicBezTo>
                  <a:pt x="144353" y="86754"/>
                  <a:pt x="193334" y="61454"/>
                  <a:pt x="224023" y="48302"/>
                </a:cubicBezTo>
                <a:cubicBezTo>
                  <a:pt x="283301" y="22897"/>
                  <a:pt x="339921" y="22287"/>
                  <a:pt x="406903" y="17822"/>
                </a:cubicBezTo>
                <a:cubicBezTo>
                  <a:pt x="513467" y="10718"/>
                  <a:pt x="620263" y="7662"/>
                  <a:pt x="726943" y="2582"/>
                </a:cubicBezTo>
                <a:cubicBezTo>
                  <a:pt x="945121" y="38945"/>
                  <a:pt x="673285" y="2582"/>
                  <a:pt x="940303" y="2582"/>
                </a:cubicBezTo>
                <a:cubicBezTo>
                  <a:pt x="1031884" y="2582"/>
                  <a:pt x="1123183" y="12742"/>
                  <a:pt x="1214623" y="17822"/>
                </a:cubicBezTo>
                <a:cubicBezTo>
                  <a:pt x="1329541" y="56128"/>
                  <a:pt x="1192346" y="0"/>
                  <a:pt x="1290823" y="78782"/>
                </a:cubicBezTo>
                <a:cubicBezTo>
                  <a:pt x="1303367" y="88817"/>
                  <a:pt x="1321303" y="88942"/>
                  <a:pt x="1336543" y="94022"/>
                </a:cubicBezTo>
                <a:cubicBezTo>
                  <a:pt x="1373324" y="149193"/>
                  <a:pt x="1350640" y="131551"/>
                  <a:pt x="1397503" y="154982"/>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TextBox 85"/>
          <p:cNvSpPr txBox="1"/>
          <p:nvPr/>
        </p:nvSpPr>
        <p:spPr>
          <a:xfrm>
            <a:off x="2743200" y="1752600"/>
            <a:ext cx="533400" cy="276999"/>
          </a:xfrm>
          <a:prstGeom prst="rect">
            <a:avLst/>
          </a:prstGeom>
          <a:noFill/>
        </p:spPr>
        <p:txBody>
          <a:bodyPr wrap="square" rtlCol="0">
            <a:spAutoFit/>
          </a:bodyPr>
          <a:lstStyle/>
          <a:p>
            <a:r>
              <a:rPr lang="en-US" sz="1200" dirty="0" smtClean="0"/>
              <a:t>30</a:t>
            </a:r>
            <a:endParaRPr lang="en-US" sz="1200" dirty="0"/>
          </a:p>
        </p:txBody>
      </p:sp>
      <p:cxnSp>
        <p:nvCxnSpPr>
          <p:cNvPr id="87" name="Straight Arrow Connector 86"/>
          <p:cNvCxnSpPr/>
          <p:nvPr/>
        </p:nvCxnSpPr>
        <p:spPr>
          <a:xfrm rot="10800000" flipV="1">
            <a:off x="6096000" y="3124200"/>
            <a:ext cx="9906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3733800" y="0"/>
            <a:ext cx="914400" cy="304800"/>
          </a:xfrm>
          <a:prstGeom prst="rect">
            <a:avLst/>
          </a:prstGeom>
          <a:noFill/>
        </p:spPr>
        <p:txBody>
          <a:bodyPr wrap="square" rtlCol="0">
            <a:spAutoFit/>
          </a:bodyPr>
          <a:lstStyle/>
          <a:p>
            <a:r>
              <a:rPr lang="en-US" sz="1400" dirty="0" smtClean="0"/>
              <a:t>Inequality</a:t>
            </a:r>
            <a:endParaRPr lang="en-US" sz="1400" dirty="0"/>
          </a:p>
        </p:txBody>
      </p:sp>
      <p:sp>
        <p:nvSpPr>
          <p:cNvPr id="89" name="TextBox 88"/>
          <p:cNvSpPr txBox="1"/>
          <p:nvPr/>
        </p:nvSpPr>
        <p:spPr>
          <a:xfrm>
            <a:off x="3962400" y="2667000"/>
            <a:ext cx="1066800" cy="304800"/>
          </a:xfrm>
          <a:prstGeom prst="rect">
            <a:avLst/>
          </a:prstGeom>
          <a:noFill/>
        </p:spPr>
        <p:txBody>
          <a:bodyPr wrap="square" rtlCol="0">
            <a:spAutoFit/>
          </a:bodyPr>
          <a:lstStyle/>
          <a:p>
            <a:r>
              <a:rPr lang="en-US" sz="1400" dirty="0" smtClean="0"/>
              <a:t>Ch &amp; State</a:t>
            </a:r>
            <a:endParaRPr lang="en-US" sz="1400" dirty="0"/>
          </a:p>
        </p:txBody>
      </p:sp>
      <p:cxnSp>
        <p:nvCxnSpPr>
          <p:cNvPr id="92" name="Straight Connector 91"/>
          <p:cNvCxnSpPr/>
          <p:nvPr/>
        </p:nvCxnSpPr>
        <p:spPr>
          <a:xfrm rot="10800000">
            <a:off x="1752600" y="2514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rot="5400000" flipH="1" flipV="1">
            <a:off x="1676400" y="24384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a:off x="1524000" y="2133600"/>
            <a:ext cx="533400" cy="276999"/>
          </a:xfrm>
          <a:prstGeom prst="rect">
            <a:avLst/>
          </a:prstGeom>
          <a:noFill/>
        </p:spPr>
        <p:txBody>
          <a:bodyPr wrap="square" rtlCol="0">
            <a:spAutoFit/>
          </a:bodyPr>
          <a:lstStyle/>
          <a:p>
            <a:r>
              <a:rPr lang="en-US" sz="1200" dirty="0" smtClean="0"/>
              <a:t>1979</a:t>
            </a:r>
            <a:endParaRPr lang="en-US" sz="1200" dirty="0"/>
          </a:p>
        </p:txBody>
      </p:sp>
      <p:sp>
        <p:nvSpPr>
          <p:cNvPr id="97" name="TextBox 96"/>
          <p:cNvSpPr txBox="1"/>
          <p:nvPr/>
        </p:nvSpPr>
        <p:spPr>
          <a:xfrm>
            <a:off x="1752600" y="2362200"/>
            <a:ext cx="609600" cy="276999"/>
          </a:xfrm>
          <a:prstGeom prst="rect">
            <a:avLst/>
          </a:prstGeom>
          <a:noFill/>
        </p:spPr>
        <p:txBody>
          <a:bodyPr wrap="square" rtlCol="0">
            <a:spAutoFit/>
          </a:bodyPr>
          <a:lstStyle/>
          <a:p>
            <a:r>
              <a:rPr lang="en-US" sz="1200" dirty="0" smtClean="0"/>
              <a:t>MM</a:t>
            </a:r>
            <a:endParaRPr lang="en-US" sz="1200" dirty="0"/>
          </a:p>
        </p:txBody>
      </p:sp>
      <p:sp>
        <p:nvSpPr>
          <p:cNvPr id="98" name="TextBox 97"/>
          <p:cNvSpPr txBox="1"/>
          <p:nvPr/>
        </p:nvSpPr>
        <p:spPr>
          <a:xfrm>
            <a:off x="381000" y="4876800"/>
            <a:ext cx="8382000" cy="1631216"/>
          </a:xfrm>
          <a:prstGeom prst="rect">
            <a:avLst/>
          </a:prstGeom>
          <a:noFill/>
        </p:spPr>
        <p:txBody>
          <a:bodyPr wrap="square" rtlCol="0">
            <a:spAutoFit/>
          </a:bodyPr>
          <a:lstStyle/>
          <a:p>
            <a:r>
              <a:rPr lang="en-US" sz="2000" dirty="0" smtClean="0"/>
              <a:t>This history is a history of inequality. This history is a combination of church and state. In our history from 1979 you have the church control the state to enforce inequality. We have already taken the principles from both parable stories. Most Adventist would be very uncomfortable based on their quotes to say there is no Sunday Law in Congress.</a:t>
            </a:r>
            <a:endParaRPr lang="en-US" sz="2000" dirty="0"/>
          </a:p>
        </p:txBody>
      </p:sp>
      <p:sp>
        <p:nvSpPr>
          <p:cNvPr id="99" name="Slide Number Placeholder 98"/>
          <p:cNvSpPr>
            <a:spLocks noGrp="1"/>
          </p:cNvSpPr>
          <p:nvPr>
            <p:ph type="sldNum" sz="quarter" idx="12"/>
          </p:nvPr>
        </p:nvSpPr>
        <p:spPr/>
        <p:txBody>
          <a:bodyPr/>
          <a:lstStyle/>
          <a:p>
            <a:fld id="{DDBFD72D-D30C-4596-AA12-6E874EBB7B16}"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2895600" y="1371600"/>
            <a:ext cx="487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2743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667000" y="762000"/>
            <a:ext cx="685800" cy="276999"/>
          </a:xfrm>
          <a:prstGeom prst="rect">
            <a:avLst/>
          </a:prstGeom>
          <a:noFill/>
        </p:spPr>
        <p:txBody>
          <a:bodyPr wrap="square" rtlCol="0">
            <a:spAutoFit/>
          </a:bodyPr>
          <a:lstStyle/>
          <a:p>
            <a:r>
              <a:rPr lang="en-US" sz="1200" dirty="0" smtClean="0"/>
              <a:t>1798</a:t>
            </a:r>
            <a:endParaRPr lang="en-US" sz="1200" dirty="0"/>
          </a:p>
        </p:txBody>
      </p:sp>
      <p:cxnSp>
        <p:nvCxnSpPr>
          <p:cNvPr id="9" name="Straight Connector 8"/>
          <p:cNvCxnSpPr/>
          <p:nvPr/>
        </p:nvCxnSpPr>
        <p:spPr>
          <a:xfrm rot="5400000">
            <a:off x="76207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543800" y="762000"/>
            <a:ext cx="762000" cy="276999"/>
          </a:xfrm>
          <a:prstGeom prst="rect">
            <a:avLst/>
          </a:prstGeom>
          <a:noFill/>
        </p:spPr>
        <p:txBody>
          <a:bodyPr wrap="square" rtlCol="0">
            <a:spAutoFit/>
          </a:bodyPr>
          <a:lstStyle/>
          <a:p>
            <a:r>
              <a:rPr lang="en-US" sz="1200" dirty="0" smtClean="0"/>
              <a:t>1863</a:t>
            </a:r>
            <a:endParaRPr lang="en-US" sz="1200" dirty="0"/>
          </a:p>
        </p:txBody>
      </p:sp>
      <p:cxnSp>
        <p:nvCxnSpPr>
          <p:cNvPr id="11" name="Straight Connector 10"/>
          <p:cNvCxnSpPr/>
          <p:nvPr/>
        </p:nvCxnSpPr>
        <p:spPr>
          <a:xfrm rot="5400000">
            <a:off x="6782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705600" y="762000"/>
            <a:ext cx="685800" cy="276999"/>
          </a:xfrm>
          <a:prstGeom prst="rect">
            <a:avLst/>
          </a:prstGeom>
          <a:noFill/>
        </p:spPr>
        <p:txBody>
          <a:bodyPr wrap="square" rtlCol="0">
            <a:spAutoFit/>
          </a:bodyPr>
          <a:lstStyle/>
          <a:p>
            <a:r>
              <a:rPr lang="en-US" sz="1200" dirty="0" smtClean="0"/>
              <a:t>1861</a:t>
            </a:r>
            <a:endParaRPr lang="en-US" sz="1200" dirty="0"/>
          </a:p>
        </p:txBody>
      </p:sp>
      <p:cxnSp>
        <p:nvCxnSpPr>
          <p:cNvPr id="14" name="Straight Connector 13"/>
          <p:cNvCxnSpPr/>
          <p:nvPr/>
        </p:nvCxnSpPr>
        <p:spPr>
          <a:xfrm rot="5400000">
            <a:off x="27439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67825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895600" y="457200"/>
            <a:ext cx="403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800600" y="228600"/>
            <a:ext cx="457200" cy="276999"/>
          </a:xfrm>
          <a:prstGeom prst="rect">
            <a:avLst/>
          </a:prstGeom>
          <a:noFill/>
        </p:spPr>
        <p:txBody>
          <a:bodyPr wrap="square" rtlCol="0">
            <a:spAutoFit/>
          </a:bodyPr>
          <a:lstStyle/>
          <a:p>
            <a:r>
              <a:rPr lang="en-US" sz="1200" dirty="0" smtClean="0"/>
              <a:t>63</a:t>
            </a:r>
            <a:endParaRPr lang="en-US" sz="1200" dirty="0"/>
          </a:p>
        </p:txBody>
      </p:sp>
      <p:sp>
        <p:nvSpPr>
          <p:cNvPr id="23" name="TextBox 22"/>
          <p:cNvSpPr txBox="1"/>
          <p:nvPr/>
        </p:nvSpPr>
        <p:spPr>
          <a:xfrm rot="19001294">
            <a:off x="31249" y="539341"/>
            <a:ext cx="1398341" cy="523220"/>
          </a:xfrm>
          <a:prstGeom prst="rect">
            <a:avLst/>
          </a:prstGeom>
          <a:noFill/>
        </p:spPr>
        <p:txBody>
          <a:bodyPr wrap="square" rtlCol="0">
            <a:spAutoFit/>
          </a:bodyPr>
          <a:lstStyle/>
          <a:p>
            <a:r>
              <a:rPr lang="en-US" sz="1400" dirty="0" smtClean="0"/>
              <a:t>Spiritual Gifts Vol. 1</a:t>
            </a:r>
            <a:endParaRPr lang="en-US" sz="1400" dirty="0"/>
          </a:p>
        </p:txBody>
      </p:sp>
      <p:sp>
        <p:nvSpPr>
          <p:cNvPr id="24" name="TextBox 23"/>
          <p:cNvSpPr txBox="1"/>
          <p:nvPr/>
        </p:nvSpPr>
        <p:spPr>
          <a:xfrm>
            <a:off x="0" y="1524000"/>
            <a:ext cx="1676400" cy="246221"/>
          </a:xfrm>
          <a:prstGeom prst="rect">
            <a:avLst/>
          </a:prstGeom>
          <a:noFill/>
        </p:spPr>
        <p:txBody>
          <a:bodyPr wrap="square" rtlCol="0">
            <a:spAutoFit/>
          </a:bodyPr>
          <a:lstStyle/>
          <a:p>
            <a:r>
              <a:rPr lang="en-US" sz="1000" dirty="0" smtClean="0">
                <a:solidFill>
                  <a:srgbClr val="FF0000"/>
                </a:solidFill>
              </a:rPr>
              <a:t>&gt;</a:t>
            </a:r>
            <a:r>
              <a:rPr lang="en-US" sz="1000" dirty="0" smtClean="0"/>
              <a:t> The fall of Satan</a:t>
            </a:r>
            <a:endParaRPr lang="en-US" sz="1000" dirty="0"/>
          </a:p>
        </p:txBody>
      </p:sp>
      <p:sp>
        <p:nvSpPr>
          <p:cNvPr id="26" name="TextBox 25"/>
          <p:cNvSpPr txBox="1"/>
          <p:nvPr/>
        </p:nvSpPr>
        <p:spPr>
          <a:xfrm>
            <a:off x="0" y="16764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Advent</a:t>
            </a:r>
            <a:endParaRPr lang="en-US" sz="1200" dirty="0"/>
          </a:p>
        </p:txBody>
      </p:sp>
      <p:sp>
        <p:nvSpPr>
          <p:cNvPr id="28" name="TextBox 27"/>
          <p:cNvSpPr txBox="1"/>
          <p:nvPr/>
        </p:nvSpPr>
        <p:spPr>
          <a:xfrm>
            <a:off x="0" y="1905000"/>
            <a:ext cx="1371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My of In.</a:t>
            </a:r>
            <a:endParaRPr lang="en-US" sz="1200" dirty="0"/>
          </a:p>
        </p:txBody>
      </p:sp>
      <p:sp>
        <p:nvSpPr>
          <p:cNvPr id="29" name="TextBox 28"/>
          <p:cNvSpPr txBox="1"/>
          <p:nvPr/>
        </p:nvSpPr>
        <p:spPr>
          <a:xfrm>
            <a:off x="0" y="2133600"/>
            <a:ext cx="1676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Reformation</a:t>
            </a:r>
            <a:endParaRPr lang="en-US" sz="1200" dirty="0"/>
          </a:p>
        </p:txBody>
      </p:sp>
      <p:sp>
        <p:nvSpPr>
          <p:cNvPr id="30" name="TextBox 29"/>
          <p:cNvSpPr txBox="1"/>
          <p:nvPr/>
        </p:nvSpPr>
        <p:spPr>
          <a:xfrm>
            <a:off x="1676400" y="1600200"/>
            <a:ext cx="7086600" cy="5016758"/>
          </a:xfrm>
          <a:prstGeom prst="rect">
            <a:avLst/>
          </a:prstGeom>
          <a:noFill/>
        </p:spPr>
        <p:txBody>
          <a:bodyPr wrap="square" rtlCol="0">
            <a:spAutoFit/>
          </a:bodyPr>
          <a:lstStyle/>
          <a:p>
            <a:r>
              <a:rPr lang="en-US" sz="2000" dirty="0" smtClean="0"/>
              <a:t>We will turn to Spiritual Gifts Volume one. Ellen White in this history before the Civil War she’s going to write this book based on her understanding based on what God has revealed to her about the history of the world from beginning to end. If you have a device, look up this book and go to the chapter titles. If you can go to the chapter titles, we are not going to read all of them. We'll skip many, we'll pick up enough to get the concept. She talks about the fall of Satan, from the fall of Satan she goes through Earth's history to the history of the first advent. We are skipping a lot in between here. The fall of Satan, she steps through time to the first advent. We’ll skip some more, she talks about the Mystery of Iniquity, now what is she talking about? She’s talking about that 1260 year period. She’s covered the fall of Satan all the way to the first advent to the Mystery of Iniquity. We skip some chapters, and then she talks about the Reformation. Now we are in the history of the 1260.talking about the rise of Protestantism.</a:t>
            </a:r>
            <a:endParaRPr lang="en-US" sz="2000" dirty="0"/>
          </a:p>
        </p:txBody>
      </p:sp>
      <p:sp>
        <p:nvSpPr>
          <p:cNvPr id="19" name="Slide Number Placeholder 18"/>
          <p:cNvSpPr>
            <a:spLocks noGrp="1"/>
          </p:cNvSpPr>
          <p:nvPr>
            <p:ph type="sldNum" sz="quarter" idx="12"/>
          </p:nvPr>
        </p:nvSpPr>
        <p:spPr/>
        <p:txBody>
          <a:bodyPr/>
          <a:lstStyle/>
          <a:p>
            <a:fld id="{DDBFD72D-D30C-4596-AA12-6E874EBB7B16}" type="slidenum">
              <a:rPr lang="en-US" smtClean="0"/>
              <a:pPr/>
              <a:t>3</a:t>
            </a:fld>
            <a:endParaRPr lang="en-US"/>
          </a:p>
        </p:txBody>
      </p:sp>
    </p:spTree>
  </p:cSld>
  <p:clrMapOvr>
    <a:masterClrMapping/>
  </p:clrMapOvr>
  <p:transition>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2286000" y="1447800"/>
            <a:ext cx="4953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21343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981200" y="838200"/>
            <a:ext cx="685800" cy="276999"/>
          </a:xfrm>
          <a:prstGeom prst="rect">
            <a:avLst/>
          </a:prstGeom>
          <a:noFill/>
        </p:spPr>
        <p:txBody>
          <a:bodyPr wrap="square" rtlCol="0">
            <a:spAutoFit/>
          </a:bodyPr>
          <a:lstStyle/>
          <a:p>
            <a:r>
              <a:rPr lang="en-US" sz="1200" dirty="0" smtClean="0"/>
              <a:t>1989</a:t>
            </a:r>
            <a:endParaRPr lang="en-US" sz="1200" dirty="0"/>
          </a:p>
        </p:txBody>
      </p:sp>
      <p:cxnSp>
        <p:nvCxnSpPr>
          <p:cNvPr id="5" name="Straight Connector 4"/>
          <p:cNvCxnSpPr/>
          <p:nvPr/>
        </p:nvCxnSpPr>
        <p:spPr>
          <a:xfrm rot="5400000">
            <a:off x="61729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096000" y="838200"/>
            <a:ext cx="609600" cy="276999"/>
          </a:xfrm>
          <a:prstGeom prst="rect">
            <a:avLst/>
          </a:prstGeom>
          <a:noFill/>
        </p:spPr>
        <p:txBody>
          <a:bodyPr wrap="square" rtlCol="0">
            <a:spAutoFit/>
          </a:bodyPr>
          <a:lstStyle/>
          <a:p>
            <a:r>
              <a:rPr lang="en-US" sz="1200" dirty="0" smtClean="0"/>
              <a:t>COP</a:t>
            </a:r>
            <a:endParaRPr lang="en-US" sz="1200" dirty="0"/>
          </a:p>
        </p:txBody>
      </p:sp>
      <p:cxnSp>
        <p:nvCxnSpPr>
          <p:cNvPr id="7" name="Straight Connector 6"/>
          <p:cNvCxnSpPr/>
          <p:nvPr/>
        </p:nvCxnSpPr>
        <p:spPr>
          <a:xfrm rot="16200000" flipV="1">
            <a:off x="5448697" y="1333103"/>
            <a:ext cx="228600" cy="794"/>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410200" y="914400"/>
            <a:ext cx="533400" cy="276999"/>
          </a:xfrm>
          <a:prstGeom prst="rect">
            <a:avLst/>
          </a:prstGeom>
          <a:noFill/>
        </p:spPr>
        <p:txBody>
          <a:bodyPr wrap="square" rtlCol="0">
            <a:spAutoFit/>
          </a:bodyPr>
          <a:lstStyle/>
          <a:p>
            <a:r>
              <a:rPr lang="en-US" sz="1200" dirty="0" smtClean="0"/>
              <a:t>LC</a:t>
            </a:r>
            <a:endParaRPr lang="en-US" sz="1200" dirty="0"/>
          </a:p>
        </p:txBody>
      </p:sp>
      <p:cxnSp>
        <p:nvCxnSpPr>
          <p:cNvPr id="9" name="Straight Connector 8"/>
          <p:cNvCxnSpPr/>
          <p:nvPr/>
        </p:nvCxnSpPr>
        <p:spPr>
          <a:xfrm rot="5400000">
            <a:off x="36583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419600" y="838200"/>
            <a:ext cx="457200" cy="276999"/>
          </a:xfrm>
          <a:prstGeom prst="rect">
            <a:avLst/>
          </a:prstGeom>
          <a:noFill/>
        </p:spPr>
        <p:txBody>
          <a:bodyPr wrap="square" rtlCol="0">
            <a:spAutoFit/>
          </a:bodyPr>
          <a:lstStyle/>
          <a:p>
            <a:r>
              <a:rPr lang="en-US" sz="1200" dirty="0" smtClean="0"/>
              <a:t>SL</a:t>
            </a:r>
            <a:endParaRPr lang="en-US" sz="1200" dirty="0"/>
          </a:p>
        </p:txBody>
      </p:sp>
      <p:cxnSp>
        <p:nvCxnSpPr>
          <p:cNvPr id="11" name="Straight Connector 10"/>
          <p:cNvCxnSpPr/>
          <p:nvPr/>
        </p:nvCxnSpPr>
        <p:spPr>
          <a:xfrm rot="5400000" flipH="1" flipV="1">
            <a:off x="7162800" y="1447800"/>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70111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858000" y="685800"/>
            <a:ext cx="685800" cy="461665"/>
          </a:xfrm>
          <a:prstGeom prst="rect">
            <a:avLst/>
          </a:prstGeom>
          <a:noFill/>
        </p:spPr>
        <p:txBody>
          <a:bodyPr wrap="square" rtlCol="0">
            <a:spAutoFit/>
          </a:bodyPr>
          <a:lstStyle/>
          <a:p>
            <a:r>
              <a:rPr lang="en-US" sz="1200" dirty="0" smtClean="0"/>
              <a:t>2</a:t>
            </a:r>
            <a:r>
              <a:rPr lang="en-US" sz="1200" baseline="30000" dirty="0" smtClean="0"/>
              <a:t>nd</a:t>
            </a:r>
            <a:r>
              <a:rPr lang="en-US" sz="1200" dirty="0" smtClean="0"/>
              <a:t> Advent</a:t>
            </a:r>
            <a:endParaRPr lang="en-US" sz="1200" dirty="0"/>
          </a:p>
        </p:txBody>
      </p:sp>
      <p:cxnSp>
        <p:nvCxnSpPr>
          <p:cNvPr id="14" name="Straight Connector 13"/>
          <p:cNvCxnSpPr/>
          <p:nvPr/>
        </p:nvCxnSpPr>
        <p:spPr>
          <a:xfrm rot="5400000">
            <a:off x="21343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44203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581400" y="838200"/>
            <a:ext cx="609600" cy="276999"/>
          </a:xfrm>
          <a:prstGeom prst="rect">
            <a:avLst/>
          </a:prstGeom>
          <a:noFill/>
        </p:spPr>
        <p:txBody>
          <a:bodyPr wrap="square" rtlCol="0">
            <a:spAutoFit/>
          </a:bodyPr>
          <a:lstStyle/>
          <a:p>
            <a:r>
              <a:rPr lang="en-US" sz="1200" dirty="0" smtClean="0"/>
              <a:t>2019</a:t>
            </a:r>
            <a:endParaRPr lang="en-US" sz="1200" dirty="0"/>
          </a:p>
        </p:txBody>
      </p:sp>
      <p:sp>
        <p:nvSpPr>
          <p:cNvPr id="17" name="Freeform 16"/>
          <p:cNvSpPr/>
          <p:nvPr/>
        </p:nvSpPr>
        <p:spPr>
          <a:xfrm>
            <a:off x="2305817" y="713698"/>
            <a:ext cx="1397503" cy="207048"/>
          </a:xfrm>
          <a:custGeom>
            <a:avLst/>
            <a:gdLst>
              <a:gd name="connsiteX0" fmla="*/ 25903 w 1397503"/>
              <a:gd name="connsiteY0" fmla="*/ 185462 h 207048"/>
              <a:gd name="connsiteX1" fmla="*/ 117343 w 1397503"/>
              <a:gd name="connsiteY1" fmla="*/ 109262 h 207048"/>
              <a:gd name="connsiteX2" fmla="*/ 224023 w 1397503"/>
              <a:gd name="connsiteY2" fmla="*/ 48302 h 207048"/>
              <a:gd name="connsiteX3" fmla="*/ 406903 w 1397503"/>
              <a:gd name="connsiteY3" fmla="*/ 17822 h 207048"/>
              <a:gd name="connsiteX4" fmla="*/ 726943 w 1397503"/>
              <a:gd name="connsiteY4" fmla="*/ 2582 h 207048"/>
              <a:gd name="connsiteX5" fmla="*/ 940303 w 1397503"/>
              <a:gd name="connsiteY5" fmla="*/ 2582 h 207048"/>
              <a:gd name="connsiteX6" fmla="*/ 1214623 w 1397503"/>
              <a:gd name="connsiteY6" fmla="*/ 17822 h 207048"/>
              <a:gd name="connsiteX7" fmla="*/ 1290823 w 1397503"/>
              <a:gd name="connsiteY7" fmla="*/ 78782 h 207048"/>
              <a:gd name="connsiteX8" fmla="*/ 1336543 w 1397503"/>
              <a:gd name="connsiteY8" fmla="*/ 94022 h 207048"/>
              <a:gd name="connsiteX9" fmla="*/ 1397503 w 1397503"/>
              <a:gd name="connsiteY9" fmla="*/ 154982 h 207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97503" h="207048">
                <a:moveTo>
                  <a:pt x="25903" y="185462"/>
                </a:moveTo>
                <a:cubicBezTo>
                  <a:pt x="139417" y="109786"/>
                  <a:pt x="0" y="207048"/>
                  <a:pt x="117343" y="109262"/>
                </a:cubicBezTo>
                <a:cubicBezTo>
                  <a:pt x="144353" y="86754"/>
                  <a:pt x="193334" y="61454"/>
                  <a:pt x="224023" y="48302"/>
                </a:cubicBezTo>
                <a:cubicBezTo>
                  <a:pt x="283301" y="22897"/>
                  <a:pt x="339921" y="22287"/>
                  <a:pt x="406903" y="17822"/>
                </a:cubicBezTo>
                <a:cubicBezTo>
                  <a:pt x="513467" y="10718"/>
                  <a:pt x="620263" y="7662"/>
                  <a:pt x="726943" y="2582"/>
                </a:cubicBezTo>
                <a:cubicBezTo>
                  <a:pt x="945121" y="38945"/>
                  <a:pt x="673285" y="2582"/>
                  <a:pt x="940303" y="2582"/>
                </a:cubicBezTo>
                <a:cubicBezTo>
                  <a:pt x="1031884" y="2582"/>
                  <a:pt x="1123183" y="12742"/>
                  <a:pt x="1214623" y="17822"/>
                </a:cubicBezTo>
                <a:cubicBezTo>
                  <a:pt x="1329541" y="56128"/>
                  <a:pt x="1192346" y="0"/>
                  <a:pt x="1290823" y="78782"/>
                </a:cubicBezTo>
                <a:cubicBezTo>
                  <a:pt x="1303367" y="88817"/>
                  <a:pt x="1321303" y="88942"/>
                  <a:pt x="1336543" y="94022"/>
                </a:cubicBezTo>
                <a:cubicBezTo>
                  <a:pt x="1373324" y="149193"/>
                  <a:pt x="1350640" y="131551"/>
                  <a:pt x="1397503" y="154982"/>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p:cNvSpPr txBox="1"/>
          <p:nvPr/>
        </p:nvSpPr>
        <p:spPr>
          <a:xfrm>
            <a:off x="2895600" y="685800"/>
            <a:ext cx="533400" cy="276999"/>
          </a:xfrm>
          <a:prstGeom prst="rect">
            <a:avLst/>
          </a:prstGeom>
          <a:noFill/>
        </p:spPr>
        <p:txBody>
          <a:bodyPr wrap="square" rtlCol="0">
            <a:spAutoFit/>
          </a:bodyPr>
          <a:lstStyle/>
          <a:p>
            <a:r>
              <a:rPr lang="en-US" sz="1200" dirty="0" smtClean="0"/>
              <a:t>30</a:t>
            </a:r>
            <a:endParaRPr lang="en-US" sz="1200" dirty="0"/>
          </a:p>
        </p:txBody>
      </p:sp>
      <p:sp>
        <p:nvSpPr>
          <p:cNvPr id="19" name="TextBox 18"/>
          <p:cNvSpPr txBox="1"/>
          <p:nvPr/>
        </p:nvSpPr>
        <p:spPr>
          <a:xfrm>
            <a:off x="1600200" y="1295400"/>
            <a:ext cx="838200" cy="276999"/>
          </a:xfrm>
          <a:prstGeom prst="rect">
            <a:avLst/>
          </a:prstGeom>
          <a:noFill/>
        </p:spPr>
        <p:txBody>
          <a:bodyPr wrap="square" rtlCol="0">
            <a:spAutoFit/>
          </a:bodyPr>
          <a:lstStyle/>
          <a:p>
            <a:r>
              <a:rPr lang="en-US" sz="1200" dirty="0" smtClean="0"/>
              <a:t>------------</a:t>
            </a:r>
            <a:endParaRPr lang="en-US" sz="1200" dirty="0"/>
          </a:p>
        </p:txBody>
      </p:sp>
      <p:sp>
        <p:nvSpPr>
          <p:cNvPr id="20" name="TextBox 19"/>
          <p:cNvSpPr txBox="1"/>
          <p:nvPr/>
        </p:nvSpPr>
        <p:spPr>
          <a:xfrm>
            <a:off x="1524000" y="1447800"/>
            <a:ext cx="838200" cy="461665"/>
          </a:xfrm>
          <a:prstGeom prst="rect">
            <a:avLst/>
          </a:prstGeom>
          <a:noFill/>
        </p:spPr>
        <p:txBody>
          <a:bodyPr wrap="square" rtlCol="0">
            <a:spAutoFit/>
          </a:bodyPr>
          <a:lstStyle/>
          <a:p>
            <a:r>
              <a:rPr lang="en-US" sz="1200" dirty="0" smtClean="0"/>
              <a:t>Moral Majority</a:t>
            </a:r>
            <a:endParaRPr lang="en-US" sz="1200" dirty="0"/>
          </a:p>
        </p:txBody>
      </p:sp>
      <p:cxnSp>
        <p:nvCxnSpPr>
          <p:cNvPr id="22" name="Straight Connector 21"/>
          <p:cNvCxnSpPr/>
          <p:nvPr/>
        </p:nvCxnSpPr>
        <p:spPr>
          <a:xfrm rot="5400000" flipH="1" flipV="1">
            <a:off x="1562100" y="1333500"/>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447800" y="990600"/>
            <a:ext cx="533400" cy="276999"/>
          </a:xfrm>
          <a:prstGeom prst="rect">
            <a:avLst/>
          </a:prstGeom>
          <a:noFill/>
        </p:spPr>
        <p:txBody>
          <a:bodyPr wrap="square" rtlCol="0">
            <a:spAutoFit/>
          </a:bodyPr>
          <a:lstStyle/>
          <a:p>
            <a:r>
              <a:rPr lang="en-US" sz="1200" dirty="0" smtClean="0"/>
              <a:t>1979</a:t>
            </a:r>
            <a:endParaRPr lang="en-US" sz="1200" dirty="0"/>
          </a:p>
        </p:txBody>
      </p:sp>
      <p:sp>
        <p:nvSpPr>
          <p:cNvPr id="24" name="TextBox 23"/>
          <p:cNvSpPr txBox="1"/>
          <p:nvPr/>
        </p:nvSpPr>
        <p:spPr>
          <a:xfrm>
            <a:off x="685800" y="2514600"/>
            <a:ext cx="8001000" cy="4031873"/>
          </a:xfrm>
          <a:prstGeom prst="rect">
            <a:avLst/>
          </a:prstGeom>
          <a:noFill/>
        </p:spPr>
        <p:txBody>
          <a:bodyPr wrap="square" rtlCol="0">
            <a:spAutoFit/>
          </a:bodyPr>
          <a:lstStyle/>
          <a:p>
            <a:r>
              <a:rPr lang="en-US" sz="2000" dirty="0" smtClean="0"/>
              <a:t>They have to be consistent. If there is a Sunday Law in Congress there has to be Southern cotton plantations. There has to be slavery, because if you want to take The Great Controversy as a description of the end of the world you have to take Spiritual Gifts. Adventism never accepted a new reform line, because of that they're still looking for something that should have happened in 1888. </a:t>
            </a:r>
          </a:p>
          <a:p>
            <a:r>
              <a:rPr lang="en-US" sz="2000" dirty="0" smtClean="0"/>
              <a:t>One of America’s closest ally is a nationalistic Israel. His son-in-law is Jewish his daughter keeps Saturday as the Sabbath. Do we really think that they are going to enforce Sunday laws on Israel. India their nationalistic their falling Donald Trump, their going to keep Sunday the issue is not Sunday.</a:t>
            </a:r>
          </a:p>
          <a:p>
            <a:r>
              <a:rPr lang="en-US" dirty="0" smtClean="0"/>
              <a:t/>
            </a:r>
            <a:br>
              <a:rPr lang="en-US" dirty="0" smtClean="0"/>
            </a:br>
            <a:endParaRPr lang="en-US" dirty="0"/>
          </a:p>
        </p:txBody>
      </p:sp>
      <p:sp>
        <p:nvSpPr>
          <p:cNvPr id="25" name="Slide Number Placeholder 24"/>
          <p:cNvSpPr>
            <a:spLocks noGrp="1"/>
          </p:cNvSpPr>
          <p:nvPr>
            <p:ph type="sldNum" sz="quarter" idx="12"/>
          </p:nvPr>
        </p:nvSpPr>
        <p:spPr/>
        <p:txBody>
          <a:bodyPr/>
          <a:lstStyle/>
          <a:p>
            <a:fld id="{DDBFD72D-D30C-4596-AA12-6E874EBB7B16}"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2286000" y="1447800"/>
            <a:ext cx="4953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21343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981200" y="838200"/>
            <a:ext cx="685800" cy="276999"/>
          </a:xfrm>
          <a:prstGeom prst="rect">
            <a:avLst/>
          </a:prstGeom>
          <a:noFill/>
        </p:spPr>
        <p:txBody>
          <a:bodyPr wrap="square" rtlCol="0">
            <a:spAutoFit/>
          </a:bodyPr>
          <a:lstStyle/>
          <a:p>
            <a:r>
              <a:rPr lang="en-US" sz="1200" dirty="0" smtClean="0"/>
              <a:t>1989</a:t>
            </a:r>
            <a:endParaRPr lang="en-US" sz="1200" dirty="0"/>
          </a:p>
        </p:txBody>
      </p:sp>
      <p:cxnSp>
        <p:nvCxnSpPr>
          <p:cNvPr id="5" name="Straight Connector 4"/>
          <p:cNvCxnSpPr/>
          <p:nvPr/>
        </p:nvCxnSpPr>
        <p:spPr>
          <a:xfrm rot="5400000">
            <a:off x="61729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096000" y="838200"/>
            <a:ext cx="609600" cy="276999"/>
          </a:xfrm>
          <a:prstGeom prst="rect">
            <a:avLst/>
          </a:prstGeom>
          <a:noFill/>
        </p:spPr>
        <p:txBody>
          <a:bodyPr wrap="square" rtlCol="0">
            <a:spAutoFit/>
          </a:bodyPr>
          <a:lstStyle/>
          <a:p>
            <a:r>
              <a:rPr lang="en-US" sz="1200" dirty="0" smtClean="0"/>
              <a:t>COP</a:t>
            </a:r>
            <a:endParaRPr lang="en-US" sz="1200" dirty="0"/>
          </a:p>
        </p:txBody>
      </p:sp>
      <p:cxnSp>
        <p:nvCxnSpPr>
          <p:cNvPr id="7" name="Straight Connector 6"/>
          <p:cNvCxnSpPr/>
          <p:nvPr/>
        </p:nvCxnSpPr>
        <p:spPr>
          <a:xfrm rot="16200000" flipV="1">
            <a:off x="5448697" y="1333103"/>
            <a:ext cx="228600" cy="794"/>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410200" y="914400"/>
            <a:ext cx="533400" cy="276999"/>
          </a:xfrm>
          <a:prstGeom prst="rect">
            <a:avLst/>
          </a:prstGeom>
          <a:noFill/>
        </p:spPr>
        <p:txBody>
          <a:bodyPr wrap="square" rtlCol="0">
            <a:spAutoFit/>
          </a:bodyPr>
          <a:lstStyle/>
          <a:p>
            <a:r>
              <a:rPr lang="en-US" sz="1200" dirty="0" smtClean="0"/>
              <a:t>LC</a:t>
            </a:r>
            <a:endParaRPr lang="en-US" sz="1200" dirty="0"/>
          </a:p>
        </p:txBody>
      </p:sp>
      <p:cxnSp>
        <p:nvCxnSpPr>
          <p:cNvPr id="9" name="Straight Connector 8"/>
          <p:cNvCxnSpPr/>
          <p:nvPr/>
        </p:nvCxnSpPr>
        <p:spPr>
          <a:xfrm rot="5400000">
            <a:off x="36583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419600" y="838200"/>
            <a:ext cx="457200" cy="276999"/>
          </a:xfrm>
          <a:prstGeom prst="rect">
            <a:avLst/>
          </a:prstGeom>
          <a:noFill/>
        </p:spPr>
        <p:txBody>
          <a:bodyPr wrap="square" rtlCol="0">
            <a:spAutoFit/>
          </a:bodyPr>
          <a:lstStyle/>
          <a:p>
            <a:r>
              <a:rPr lang="en-US" sz="1200" dirty="0" smtClean="0"/>
              <a:t>SL</a:t>
            </a:r>
            <a:endParaRPr lang="en-US" sz="1200" dirty="0"/>
          </a:p>
        </p:txBody>
      </p:sp>
      <p:cxnSp>
        <p:nvCxnSpPr>
          <p:cNvPr id="11" name="Straight Connector 10"/>
          <p:cNvCxnSpPr/>
          <p:nvPr/>
        </p:nvCxnSpPr>
        <p:spPr>
          <a:xfrm rot="5400000" flipH="1" flipV="1">
            <a:off x="7162800" y="1447800"/>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70111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858000" y="685800"/>
            <a:ext cx="685800" cy="461665"/>
          </a:xfrm>
          <a:prstGeom prst="rect">
            <a:avLst/>
          </a:prstGeom>
          <a:noFill/>
        </p:spPr>
        <p:txBody>
          <a:bodyPr wrap="square" rtlCol="0">
            <a:spAutoFit/>
          </a:bodyPr>
          <a:lstStyle/>
          <a:p>
            <a:r>
              <a:rPr lang="en-US" sz="1200" dirty="0" smtClean="0"/>
              <a:t>2</a:t>
            </a:r>
            <a:r>
              <a:rPr lang="en-US" sz="1200" baseline="30000" dirty="0" smtClean="0"/>
              <a:t>nd</a:t>
            </a:r>
            <a:r>
              <a:rPr lang="en-US" sz="1200" dirty="0" smtClean="0"/>
              <a:t> Advent</a:t>
            </a:r>
            <a:endParaRPr lang="en-US" sz="1200" dirty="0"/>
          </a:p>
        </p:txBody>
      </p:sp>
      <p:cxnSp>
        <p:nvCxnSpPr>
          <p:cNvPr id="14" name="Straight Connector 13"/>
          <p:cNvCxnSpPr/>
          <p:nvPr/>
        </p:nvCxnSpPr>
        <p:spPr>
          <a:xfrm rot="5400000">
            <a:off x="21343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44203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581400" y="838200"/>
            <a:ext cx="609600" cy="276999"/>
          </a:xfrm>
          <a:prstGeom prst="rect">
            <a:avLst/>
          </a:prstGeom>
          <a:noFill/>
        </p:spPr>
        <p:txBody>
          <a:bodyPr wrap="square" rtlCol="0">
            <a:spAutoFit/>
          </a:bodyPr>
          <a:lstStyle/>
          <a:p>
            <a:r>
              <a:rPr lang="en-US" sz="1200" dirty="0" smtClean="0"/>
              <a:t>2019</a:t>
            </a:r>
            <a:endParaRPr lang="en-US" sz="1200" dirty="0"/>
          </a:p>
        </p:txBody>
      </p:sp>
      <p:sp>
        <p:nvSpPr>
          <p:cNvPr id="17" name="Freeform 16"/>
          <p:cNvSpPr/>
          <p:nvPr/>
        </p:nvSpPr>
        <p:spPr>
          <a:xfrm>
            <a:off x="2305817" y="713698"/>
            <a:ext cx="1397503" cy="207048"/>
          </a:xfrm>
          <a:custGeom>
            <a:avLst/>
            <a:gdLst>
              <a:gd name="connsiteX0" fmla="*/ 25903 w 1397503"/>
              <a:gd name="connsiteY0" fmla="*/ 185462 h 207048"/>
              <a:gd name="connsiteX1" fmla="*/ 117343 w 1397503"/>
              <a:gd name="connsiteY1" fmla="*/ 109262 h 207048"/>
              <a:gd name="connsiteX2" fmla="*/ 224023 w 1397503"/>
              <a:gd name="connsiteY2" fmla="*/ 48302 h 207048"/>
              <a:gd name="connsiteX3" fmla="*/ 406903 w 1397503"/>
              <a:gd name="connsiteY3" fmla="*/ 17822 h 207048"/>
              <a:gd name="connsiteX4" fmla="*/ 726943 w 1397503"/>
              <a:gd name="connsiteY4" fmla="*/ 2582 h 207048"/>
              <a:gd name="connsiteX5" fmla="*/ 940303 w 1397503"/>
              <a:gd name="connsiteY5" fmla="*/ 2582 h 207048"/>
              <a:gd name="connsiteX6" fmla="*/ 1214623 w 1397503"/>
              <a:gd name="connsiteY6" fmla="*/ 17822 h 207048"/>
              <a:gd name="connsiteX7" fmla="*/ 1290823 w 1397503"/>
              <a:gd name="connsiteY7" fmla="*/ 78782 h 207048"/>
              <a:gd name="connsiteX8" fmla="*/ 1336543 w 1397503"/>
              <a:gd name="connsiteY8" fmla="*/ 94022 h 207048"/>
              <a:gd name="connsiteX9" fmla="*/ 1397503 w 1397503"/>
              <a:gd name="connsiteY9" fmla="*/ 154982 h 207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97503" h="207048">
                <a:moveTo>
                  <a:pt x="25903" y="185462"/>
                </a:moveTo>
                <a:cubicBezTo>
                  <a:pt x="139417" y="109786"/>
                  <a:pt x="0" y="207048"/>
                  <a:pt x="117343" y="109262"/>
                </a:cubicBezTo>
                <a:cubicBezTo>
                  <a:pt x="144353" y="86754"/>
                  <a:pt x="193334" y="61454"/>
                  <a:pt x="224023" y="48302"/>
                </a:cubicBezTo>
                <a:cubicBezTo>
                  <a:pt x="283301" y="22897"/>
                  <a:pt x="339921" y="22287"/>
                  <a:pt x="406903" y="17822"/>
                </a:cubicBezTo>
                <a:cubicBezTo>
                  <a:pt x="513467" y="10718"/>
                  <a:pt x="620263" y="7662"/>
                  <a:pt x="726943" y="2582"/>
                </a:cubicBezTo>
                <a:cubicBezTo>
                  <a:pt x="945121" y="38945"/>
                  <a:pt x="673285" y="2582"/>
                  <a:pt x="940303" y="2582"/>
                </a:cubicBezTo>
                <a:cubicBezTo>
                  <a:pt x="1031884" y="2582"/>
                  <a:pt x="1123183" y="12742"/>
                  <a:pt x="1214623" y="17822"/>
                </a:cubicBezTo>
                <a:cubicBezTo>
                  <a:pt x="1329541" y="56128"/>
                  <a:pt x="1192346" y="0"/>
                  <a:pt x="1290823" y="78782"/>
                </a:cubicBezTo>
                <a:cubicBezTo>
                  <a:pt x="1303367" y="88817"/>
                  <a:pt x="1321303" y="88942"/>
                  <a:pt x="1336543" y="94022"/>
                </a:cubicBezTo>
                <a:cubicBezTo>
                  <a:pt x="1373324" y="149193"/>
                  <a:pt x="1350640" y="131551"/>
                  <a:pt x="1397503" y="154982"/>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p:cNvSpPr txBox="1"/>
          <p:nvPr/>
        </p:nvSpPr>
        <p:spPr>
          <a:xfrm>
            <a:off x="2895600" y="609600"/>
            <a:ext cx="533400" cy="276999"/>
          </a:xfrm>
          <a:prstGeom prst="rect">
            <a:avLst/>
          </a:prstGeom>
          <a:noFill/>
        </p:spPr>
        <p:txBody>
          <a:bodyPr wrap="square" rtlCol="0">
            <a:spAutoFit/>
          </a:bodyPr>
          <a:lstStyle/>
          <a:p>
            <a:r>
              <a:rPr lang="en-US" sz="1200" dirty="0" smtClean="0"/>
              <a:t>30</a:t>
            </a:r>
            <a:endParaRPr lang="en-US" sz="1200" dirty="0"/>
          </a:p>
        </p:txBody>
      </p:sp>
      <p:sp>
        <p:nvSpPr>
          <p:cNvPr id="19" name="TextBox 18"/>
          <p:cNvSpPr txBox="1"/>
          <p:nvPr/>
        </p:nvSpPr>
        <p:spPr>
          <a:xfrm>
            <a:off x="1600200" y="1295400"/>
            <a:ext cx="838200" cy="276999"/>
          </a:xfrm>
          <a:prstGeom prst="rect">
            <a:avLst/>
          </a:prstGeom>
          <a:noFill/>
        </p:spPr>
        <p:txBody>
          <a:bodyPr wrap="square" rtlCol="0">
            <a:spAutoFit/>
          </a:bodyPr>
          <a:lstStyle/>
          <a:p>
            <a:r>
              <a:rPr lang="en-US" sz="1200" dirty="0" smtClean="0"/>
              <a:t>------------</a:t>
            </a:r>
            <a:endParaRPr lang="en-US" sz="1200" dirty="0"/>
          </a:p>
        </p:txBody>
      </p:sp>
      <p:sp>
        <p:nvSpPr>
          <p:cNvPr id="20" name="TextBox 19"/>
          <p:cNvSpPr txBox="1"/>
          <p:nvPr/>
        </p:nvSpPr>
        <p:spPr>
          <a:xfrm>
            <a:off x="1524000" y="1447800"/>
            <a:ext cx="838200" cy="461665"/>
          </a:xfrm>
          <a:prstGeom prst="rect">
            <a:avLst/>
          </a:prstGeom>
          <a:noFill/>
        </p:spPr>
        <p:txBody>
          <a:bodyPr wrap="square" rtlCol="0">
            <a:spAutoFit/>
          </a:bodyPr>
          <a:lstStyle/>
          <a:p>
            <a:r>
              <a:rPr lang="en-US" sz="1200" dirty="0" smtClean="0"/>
              <a:t>Moral Majority</a:t>
            </a:r>
            <a:endParaRPr lang="en-US" sz="1200" dirty="0"/>
          </a:p>
        </p:txBody>
      </p:sp>
      <p:cxnSp>
        <p:nvCxnSpPr>
          <p:cNvPr id="21" name="Straight Connector 20"/>
          <p:cNvCxnSpPr/>
          <p:nvPr/>
        </p:nvCxnSpPr>
        <p:spPr>
          <a:xfrm rot="5400000" flipH="1" flipV="1">
            <a:off x="1562100" y="1333500"/>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447800" y="990600"/>
            <a:ext cx="533400" cy="276999"/>
          </a:xfrm>
          <a:prstGeom prst="rect">
            <a:avLst/>
          </a:prstGeom>
          <a:noFill/>
        </p:spPr>
        <p:txBody>
          <a:bodyPr wrap="square" rtlCol="0">
            <a:spAutoFit/>
          </a:bodyPr>
          <a:lstStyle/>
          <a:p>
            <a:r>
              <a:rPr lang="en-US" sz="1200" dirty="0" smtClean="0"/>
              <a:t>1979</a:t>
            </a:r>
            <a:endParaRPr lang="en-US" sz="1200" dirty="0"/>
          </a:p>
        </p:txBody>
      </p:sp>
      <p:sp>
        <p:nvSpPr>
          <p:cNvPr id="24" name="TextBox 23"/>
          <p:cNvSpPr txBox="1"/>
          <p:nvPr/>
        </p:nvSpPr>
        <p:spPr>
          <a:xfrm>
            <a:off x="3048000" y="1143000"/>
            <a:ext cx="533400" cy="276999"/>
          </a:xfrm>
          <a:prstGeom prst="rect">
            <a:avLst/>
          </a:prstGeom>
          <a:noFill/>
        </p:spPr>
        <p:txBody>
          <a:bodyPr wrap="square" rtlCol="0">
            <a:spAutoFit/>
          </a:bodyPr>
          <a:lstStyle/>
          <a:p>
            <a:r>
              <a:rPr lang="en-US" sz="1200" dirty="0" smtClean="0"/>
              <a:t>2014</a:t>
            </a:r>
            <a:endParaRPr lang="en-US" sz="1200" dirty="0"/>
          </a:p>
        </p:txBody>
      </p:sp>
      <p:sp>
        <p:nvSpPr>
          <p:cNvPr id="25" name="TextBox 24"/>
          <p:cNvSpPr txBox="1"/>
          <p:nvPr/>
        </p:nvSpPr>
        <p:spPr>
          <a:xfrm>
            <a:off x="3124200" y="1066800"/>
            <a:ext cx="381000" cy="246221"/>
          </a:xfrm>
          <a:prstGeom prst="rect">
            <a:avLst/>
          </a:prstGeom>
          <a:noFill/>
        </p:spPr>
        <p:txBody>
          <a:bodyPr wrap="square" rtlCol="0">
            <a:spAutoFit/>
          </a:bodyPr>
          <a:lstStyle/>
          <a:p>
            <a:r>
              <a:rPr lang="en-US" sz="1000" dirty="0" smtClean="0"/>
              <a:t>SL</a:t>
            </a:r>
            <a:endParaRPr lang="en-US" sz="1000" dirty="0"/>
          </a:p>
        </p:txBody>
      </p:sp>
      <p:cxnSp>
        <p:nvCxnSpPr>
          <p:cNvPr id="27" name="Straight Connector 26"/>
          <p:cNvCxnSpPr/>
          <p:nvPr/>
        </p:nvCxnSpPr>
        <p:spPr>
          <a:xfrm rot="5400000" flipH="1" flipV="1">
            <a:off x="3238500" y="1409700"/>
            <a:ext cx="76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219200" y="3352800"/>
            <a:ext cx="6781800" cy="1938992"/>
          </a:xfrm>
          <a:prstGeom prst="rect">
            <a:avLst/>
          </a:prstGeom>
          <a:noFill/>
        </p:spPr>
        <p:txBody>
          <a:bodyPr wrap="square" rtlCol="0">
            <a:spAutoFit/>
          </a:bodyPr>
          <a:lstStyle/>
          <a:p>
            <a:r>
              <a:rPr lang="en-US" sz="2000" dirty="0" smtClean="0"/>
              <a:t>2014 was a Sunday law, inequality being enforced by church and state coming together. After 2014 country after country fell to populism, Brazil is one of the most classic examples but there are many others. Australia is one of them. There’s a world wide wave of populism. Trump is finding more and more allies. It all stems from the Sunday law.</a:t>
            </a:r>
            <a:endParaRPr lang="en-US" sz="2000" dirty="0"/>
          </a:p>
        </p:txBody>
      </p:sp>
      <p:sp>
        <p:nvSpPr>
          <p:cNvPr id="29" name="Slide Number Placeholder 28"/>
          <p:cNvSpPr>
            <a:spLocks noGrp="1"/>
          </p:cNvSpPr>
          <p:nvPr>
            <p:ph type="sldNum" sz="quarter" idx="12"/>
          </p:nvPr>
        </p:nvSpPr>
        <p:spPr/>
        <p:txBody>
          <a:bodyPr/>
          <a:lstStyle/>
          <a:p>
            <a:fld id="{DDBFD72D-D30C-4596-AA12-6E874EBB7B16}"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2133600" y="1371600"/>
            <a:ext cx="487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1981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905000" y="762000"/>
            <a:ext cx="685800" cy="276999"/>
          </a:xfrm>
          <a:prstGeom prst="rect">
            <a:avLst/>
          </a:prstGeom>
          <a:noFill/>
        </p:spPr>
        <p:txBody>
          <a:bodyPr wrap="square" rtlCol="0">
            <a:spAutoFit/>
          </a:bodyPr>
          <a:lstStyle/>
          <a:p>
            <a:r>
              <a:rPr lang="en-US" sz="1200" dirty="0" smtClean="0"/>
              <a:t>1798</a:t>
            </a:r>
            <a:endParaRPr lang="en-US" sz="1200" dirty="0"/>
          </a:p>
        </p:txBody>
      </p:sp>
      <p:cxnSp>
        <p:nvCxnSpPr>
          <p:cNvPr id="5" name="Straight Connector 4"/>
          <p:cNvCxnSpPr/>
          <p:nvPr/>
        </p:nvCxnSpPr>
        <p:spPr>
          <a:xfrm rot="5400000">
            <a:off x="68587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781800" y="762000"/>
            <a:ext cx="762000" cy="276999"/>
          </a:xfrm>
          <a:prstGeom prst="rect">
            <a:avLst/>
          </a:prstGeom>
          <a:noFill/>
        </p:spPr>
        <p:txBody>
          <a:bodyPr wrap="square" rtlCol="0">
            <a:spAutoFit/>
          </a:bodyPr>
          <a:lstStyle/>
          <a:p>
            <a:r>
              <a:rPr lang="en-US" sz="1200" dirty="0" smtClean="0"/>
              <a:t>1863</a:t>
            </a:r>
            <a:endParaRPr lang="en-US" sz="1200" dirty="0"/>
          </a:p>
        </p:txBody>
      </p:sp>
      <p:cxnSp>
        <p:nvCxnSpPr>
          <p:cNvPr id="7" name="Straight Connector 6"/>
          <p:cNvCxnSpPr/>
          <p:nvPr/>
        </p:nvCxnSpPr>
        <p:spPr>
          <a:xfrm rot="5400000">
            <a:off x="6020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943600" y="762000"/>
            <a:ext cx="685800" cy="276999"/>
          </a:xfrm>
          <a:prstGeom prst="rect">
            <a:avLst/>
          </a:prstGeom>
          <a:noFill/>
        </p:spPr>
        <p:txBody>
          <a:bodyPr wrap="square" rtlCol="0">
            <a:spAutoFit/>
          </a:bodyPr>
          <a:lstStyle/>
          <a:p>
            <a:r>
              <a:rPr lang="en-US" sz="1200" dirty="0" smtClean="0"/>
              <a:t>1861</a:t>
            </a:r>
            <a:endParaRPr lang="en-US" sz="1200" dirty="0"/>
          </a:p>
        </p:txBody>
      </p:sp>
      <p:cxnSp>
        <p:nvCxnSpPr>
          <p:cNvPr id="9" name="Straight Connector 8"/>
          <p:cNvCxnSpPr/>
          <p:nvPr/>
        </p:nvCxnSpPr>
        <p:spPr>
          <a:xfrm rot="5400000">
            <a:off x="19819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60205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133600" y="457200"/>
            <a:ext cx="403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038600" y="228600"/>
            <a:ext cx="457200" cy="276999"/>
          </a:xfrm>
          <a:prstGeom prst="rect">
            <a:avLst/>
          </a:prstGeom>
          <a:noFill/>
        </p:spPr>
        <p:txBody>
          <a:bodyPr wrap="square" rtlCol="0">
            <a:spAutoFit/>
          </a:bodyPr>
          <a:lstStyle/>
          <a:p>
            <a:r>
              <a:rPr lang="en-US" sz="1200" dirty="0" smtClean="0"/>
              <a:t>63</a:t>
            </a:r>
            <a:endParaRPr lang="en-US" sz="1200" dirty="0"/>
          </a:p>
        </p:txBody>
      </p:sp>
      <p:sp>
        <p:nvSpPr>
          <p:cNvPr id="13" name="TextBox 12"/>
          <p:cNvSpPr txBox="1"/>
          <p:nvPr/>
        </p:nvSpPr>
        <p:spPr>
          <a:xfrm>
            <a:off x="1905000" y="1371600"/>
            <a:ext cx="609600" cy="276999"/>
          </a:xfrm>
          <a:prstGeom prst="rect">
            <a:avLst/>
          </a:prstGeom>
          <a:noFill/>
        </p:spPr>
        <p:txBody>
          <a:bodyPr wrap="square" rtlCol="0">
            <a:spAutoFit/>
          </a:bodyPr>
          <a:lstStyle/>
          <a:p>
            <a:r>
              <a:rPr lang="en-US" sz="1200" dirty="0" smtClean="0">
                <a:solidFill>
                  <a:srgbClr val="FF0000"/>
                </a:solidFill>
              </a:rPr>
              <a:t>Miller</a:t>
            </a:r>
            <a:endParaRPr lang="en-US" sz="1200" dirty="0">
              <a:solidFill>
                <a:srgbClr val="FF0000"/>
              </a:solidFill>
            </a:endParaRPr>
          </a:p>
        </p:txBody>
      </p:sp>
      <p:cxnSp>
        <p:nvCxnSpPr>
          <p:cNvPr id="14" name="Straight Connector 13"/>
          <p:cNvCxnSpPr/>
          <p:nvPr/>
        </p:nvCxnSpPr>
        <p:spPr>
          <a:xfrm rot="5400000">
            <a:off x="2972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895600" y="762000"/>
            <a:ext cx="838200" cy="276999"/>
          </a:xfrm>
          <a:prstGeom prst="rect">
            <a:avLst/>
          </a:prstGeom>
          <a:noFill/>
        </p:spPr>
        <p:txBody>
          <a:bodyPr wrap="square" rtlCol="0">
            <a:spAutoFit/>
          </a:bodyPr>
          <a:lstStyle/>
          <a:p>
            <a:r>
              <a:rPr lang="en-US" sz="1200" dirty="0" smtClean="0"/>
              <a:t>1844</a:t>
            </a:r>
            <a:endParaRPr lang="en-US" sz="1200" dirty="0"/>
          </a:p>
        </p:txBody>
      </p:sp>
      <p:cxnSp>
        <p:nvCxnSpPr>
          <p:cNvPr id="16" name="Straight Connector 15"/>
          <p:cNvCxnSpPr/>
          <p:nvPr/>
        </p:nvCxnSpPr>
        <p:spPr>
          <a:xfrm rot="5400000">
            <a:off x="51823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105400" y="762000"/>
            <a:ext cx="685800" cy="276999"/>
          </a:xfrm>
          <a:prstGeom prst="rect">
            <a:avLst/>
          </a:prstGeom>
          <a:noFill/>
        </p:spPr>
        <p:txBody>
          <a:bodyPr wrap="square" rtlCol="0">
            <a:spAutoFit/>
          </a:bodyPr>
          <a:lstStyle/>
          <a:p>
            <a:r>
              <a:rPr lang="en-US" sz="1200" dirty="0" smtClean="0"/>
              <a:t>1858</a:t>
            </a:r>
            <a:endParaRPr lang="en-US" sz="1200" dirty="0"/>
          </a:p>
        </p:txBody>
      </p:sp>
      <p:sp>
        <p:nvSpPr>
          <p:cNvPr id="18" name="TextBox 17"/>
          <p:cNvSpPr txBox="1"/>
          <p:nvPr/>
        </p:nvSpPr>
        <p:spPr>
          <a:xfrm>
            <a:off x="5029200" y="1447800"/>
            <a:ext cx="685800" cy="276999"/>
          </a:xfrm>
          <a:prstGeom prst="rect">
            <a:avLst/>
          </a:prstGeom>
          <a:noFill/>
        </p:spPr>
        <p:txBody>
          <a:bodyPr wrap="square" rtlCol="0">
            <a:spAutoFit/>
          </a:bodyPr>
          <a:lstStyle/>
          <a:p>
            <a:r>
              <a:rPr lang="en-US" sz="1200" dirty="0" smtClean="0">
                <a:solidFill>
                  <a:srgbClr val="FF0000"/>
                </a:solidFill>
              </a:rPr>
              <a:t>Sp Gifts</a:t>
            </a:r>
            <a:endParaRPr lang="en-US" sz="1200" dirty="0">
              <a:solidFill>
                <a:srgbClr val="FF0000"/>
              </a:solidFill>
            </a:endParaRPr>
          </a:p>
        </p:txBody>
      </p:sp>
      <p:cxnSp>
        <p:nvCxnSpPr>
          <p:cNvPr id="19" name="Straight Connector 18"/>
          <p:cNvCxnSpPr/>
          <p:nvPr/>
        </p:nvCxnSpPr>
        <p:spPr>
          <a:xfrm rot="5400000">
            <a:off x="4267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191000" y="762000"/>
            <a:ext cx="685800" cy="276999"/>
          </a:xfrm>
          <a:prstGeom prst="rect">
            <a:avLst/>
          </a:prstGeom>
          <a:noFill/>
        </p:spPr>
        <p:txBody>
          <a:bodyPr wrap="square" rtlCol="0">
            <a:spAutoFit/>
          </a:bodyPr>
          <a:lstStyle/>
          <a:p>
            <a:r>
              <a:rPr lang="en-US" sz="1200" dirty="0" smtClean="0"/>
              <a:t>1850</a:t>
            </a:r>
            <a:endParaRPr lang="en-US" sz="1200" dirty="0"/>
          </a:p>
        </p:txBody>
      </p:sp>
      <p:cxnSp>
        <p:nvCxnSpPr>
          <p:cNvPr id="21" name="Straight Connector 20"/>
          <p:cNvCxnSpPr/>
          <p:nvPr/>
        </p:nvCxnSpPr>
        <p:spPr>
          <a:xfrm>
            <a:off x="2133600" y="2514600"/>
            <a:ext cx="4953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19819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828800" y="1905000"/>
            <a:ext cx="685800" cy="276999"/>
          </a:xfrm>
          <a:prstGeom prst="rect">
            <a:avLst/>
          </a:prstGeom>
          <a:noFill/>
        </p:spPr>
        <p:txBody>
          <a:bodyPr wrap="square" rtlCol="0">
            <a:spAutoFit/>
          </a:bodyPr>
          <a:lstStyle/>
          <a:p>
            <a:r>
              <a:rPr lang="en-US" sz="1200" dirty="0" smtClean="0"/>
              <a:t>1989</a:t>
            </a:r>
            <a:endParaRPr lang="en-US" sz="1200" dirty="0"/>
          </a:p>
        </p:txBody>
      </p:sp>
      <p:cxnSp>
        <p:nvCxnSpPr>
          <p:cNvPr id="24" name="Straight Connector 23"/>
          <p:cNvCxnSpPr/>
          <p:nvPr/>
        </p:nvCxnSpPr>
        <p:spPr>
          <a:xfrm rot="5400000">
            <a:off x="60205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5943600" y="1905000"/>
            <a:ext cx="609600" cy="276999"/>
          </a:xfrm>
          <a:prstGeom prst="rect">
            <a:avLst/>
          </a:prstGeom>
          <a:noFill/>
        </p:spPr>
        <p:txBody>
          <a:bodyPr wrap="square" rtlCol="0">
            <a:spAutoFit/>
          </a:bodyPr>
          <a:lstStyle/>
          <a:p>
            <a:r>
              <a:rPr lang="en-US" sz="1200" dirty="0" smtClean="0"/>
              <a:t>COP</a:t>
            </a:r>
            <a:endParaRPr lang="en-US" sz="1200" dirty="0"/>
          </a:p>
        </p:txBody>
      </p:sp>
      <p:cxnSp>
        <p:nvCxnSpPr>
          <p:cNvPr id="26" name="Straight Connector 25"/>
          <p:cNvCxnSpPr/>
          <p:nvPr/>
        </p:nvCxnSpPr>
        <p:spPr>
          <a:xfrm rot="16200000" flipV="1">
            <a:off x="5296297" y="2399903"/>
            <a:ext cx="228600" cy="794"/>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257800" y="1981200"/>
            <a:ext cx="533400" cy="276999"/>
          </a:xfrm>
          <a:prstGeom prst="rect">
            <a:avLst/>
          </a:prstGeom>
          <a:noFill/>
        </p:spPr>
        <p:txBody>
          <a:bodyPr wrap="square" rtlCol="0">
            <a:spAutoFit/>
          </a:bodyPr>
          <a:lstStyle/>
          <a:p>
            <a:r>
              <a:rPr lang="en-US" sz="1200" dirty="0" smtClean="0"/>
              <a:t>LC</a:t>
            </a:r>
            <a:endParaRPr lang="en-US" sz="1200" dirty="0"/>
          </a:p>
        </p:txBody>
      </p:sp>
      <p:cxnSp>
        <p:nvCxnSpPr>
          <p:cNvPr id="28" name="Straight Connector 27"/>
          <p:cNvCxnSpPr/>
          <p:nvPr/>
        </p:nvCxnSpPr>
        <p:spPr>
          <a:xfrm rot="5400000">
            <a:off x="35059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4267200" y="1905000"/>
            <a:ext cx="457200" cy="276999"/>
          </a:xfrm>
          <a:prstGeom prst="rect">
            <a:avLst/>
          </a:prstGeom>
          <a:noFill/>
        </p:spPr>
        <p:txBody>
          <a:bodyPr wrap="square" rtlCol="0">
            <a:spAutoFit/>
          </a:bodyPr>
          <a:lstStyle/>
          <a:p>
            <a:r>
              <a:rPr lang="en-US" sz="1200" dirty="0" smtClean="0"/>
              <a:t>SL</a:t>
            </a:r>
            <a:endParaRPr lang="en-US" sz="1200" dirty="0"/>
          </a:p>
        </p:txBody>
      </p:sp>
      <p:cxnSp>
        <p:nvCxnSpPr>
          <p:cNvPr id="30" name="Straight Connector 29"/>
          <p:cNvCxnSpPr/>
          <p:nvPr/>
        </p:nvCxnSpPr>
        <p:spPr>
          <a:xfrm rot="5400000" flipH="1" flipV="1">
            <a:off x="7010400" y="2514600"/>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68587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705600" y="1752600"/>
            <a:ext cx="685800" cy="461665"/>
          </a:xfrm>
          <a:prstGeom prst="rect">
            <a:avLst/>
          </a:prstGeom>
          <a:noFill/>
        </p:spPr>
        <p:txBody>
          <a:bodyPr wrap="square" rtlCol="0">
            <a:spAutoFit/>
          </a:bodyPr>
          <a:lstStyle/>
          <a:p>
            <a:r>
              <a:rPr lang="en-US" sz="1200" dirty="0" smtClean="0"/>
              <a:t>2</a:t>
            </a:r>
            <a:r>
              <a:rPr lang="en-US" sz="1200" baseline="30000" dirty="0" smtClean="0"/>
              <a:t>nd</a:t>
            </a:r>
            <a:r>
              <a:rPr lang="en-US" sz="1200" dirty="0" smtClean="0"/>
              <a:t> Advent</a:t>
            </a:r>
            <a:endParaRPr lang="en-US" sz="1200" dirty="0"/>
          </a:p>
        </p:txBody>
      </p:sp>
      <p:cxnSp>
        <p:nvCxnSpPr>
          <p:cNvPr id="33" name="Straight Connector 32"/>
          <p:cNvCxnSpPr/>
          <p:nvPr/>
        </p:nvCxnSpPr>
        <p:spPr>
          <a:xfrm rot="5400000">
            <a:off x="19819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rot="19001294">
            <a:off x="-10976" y="683864"/>
            <a:ext cx="1398341" cy="276999"/>
          </a:xfrm>
          <a:prstGeom prst="rect">
            <a:avLst/>
          </a:prstGeom>
          <a:noFill/>
        </p:spPr>
        <p:txBody>
          <a:bodyPr wrap="square" rtlCol="0">
            <a:spAutoFit/>
          </a:bodyPr>
          <a:lstStyle/>
          <a:p>
            <a:r>
              <a:rPr lang="en-US" sz="1200" dirty="0" smtClean="0"/>
              <a:t>Spiritual Gifts Vol. 1</a:t>
            </a:r>
            <a:endParaRPr lang="en-US" sz="1200" dirty="0"/>
          </a:p>
        </p:txBody>
      </p:sp>
      <p:sp>
        <p:nvSpPr>
          <p:cNvPr id="35" name="TextBox 34"/>
          <p:cNvSpPr txBox="1"/>
          <p:nvPr/>
        </p:nvSpPr>
        <p:spPr>
          <a:xfrm>
            <a:off x="0" y="3048000"/>
            <a:ext cx="1524000" cy="276999"/>
          </a:xfrm>
          <a:prstGeom prst="rect">
            <a:avLst/>
          </a:prstGeom>
          <a:noFill/>
        </p:spPr>
        <p:txBody>
          <a:bodyPr wrap="square" rtlCol="0">
            <a:spAutoFit/>
          </a:bodyPr>
          <a:lstStyle/>
          <a:p>
            <a:r>
              <a:rPr lang="en-US" sz="1200" dirty="0" smtClean="0">
                <a:solidFill>
                  <a:srgbClr val="FF0000"/>
                </a:solidFill>
              </a:rPr>
              <a:t>&gt;</a:t>
            </a:r>
            <a:r>
              <a:rPr lang="en-US" sz="1200" dirty="0" smtClean="0"/>
              <a:t> A firm Platform</a:t>
            </a:r>
            <a:endParaRPr lang="en-US" sz="1200" dirty="0"/>
          </a:p>
        </p:txBody>
      </p:sp>
      <p:sp>
        <p:nvSpPr>
          <p:cNvPr id="36" name="TextBox 35"/>
          <p:cNvSpPr txBox="1"/>
          <p:nvPr/>
        </p:nvSpPr>
        <p:spPr>
          <a:xfrm>
            <a:off x="0" y="16764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Advent</a:t>
            </a:r>
            <a:endParaRPr lang="en-US" sz="1200" dirty="0"/>
          </a:p>
        </p:txBody>
      </p:sp>
      <p:sp>
        <p:nvSpPr>
          <p:cNvPr id="37" name="TextBox 36"/>
          <p:cNvSpPr txBox="1"/>
          <p:nvPr/>
        </p:nvSpPr>
        <p:spPr>
          <a:xfrm>
            <a:off x="0" y="1905000"/>
            <a:ext cx="1371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My of In.</a:t>
            </a:r>
            <a:endParaRPr lang="en-US" sz="1200" dirty="0"/>
          </a:p>
        </p:txBody>
      </p:sp>
      <p:sp>
        <p:nvSpPr>
          <p:cNvPr id="38" name="TextBox 37"/>
          <p:cNvSpPr txBox="1"/>
          <p:nvPr/>
        </p:nvSpPr>
        <p:spPr>
          <a:xfrm>
            <a:off x="0" y="23622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William Miller</a:t>
            </a:r>
            <a:endParaRPr lang="en-US" sz="1200" dirty="0"/>
          </a:p>
        </p:txBody>
      </p:sp>
      <p:cxnSp>
        <p:nvCxnSpPr>
          <p:cNvPr id="39" name="Straight Arrow Connector 38"/>
          <p:cNvCxnSpPr/>
          <p:nvPr/>
        </p:nvCxnSpPr>
        <p:spPr>
          <a:xfrm rot="10800000">
            <a:off x="1219200" y="25908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0" y="25908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AM</a:t>
            </a:r>
            <a:endParaRPr lang="en-US" sz="1200" dirty="0"/>
          </a:p>
        </p:txBody>
      </p:sp>
      <p:sp>
        <p:nvSpPr>
          <p:cNvPr id="41" name="TextBox 40"/>
          <p:cNvSpPr txBox="1"/>
          <p:nvPr/>
        </p:nvSpPr>
        <p:spPr>
          <a:xfrm>
            <a:off x="0" y="28194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3</a:t>
            </a:r>
            <a:r>
              <a:rPr lang="en-US" sz="1200" baseline="30000" dirty="0" smtClean="0"/>
              <a:t>rd</a:t>
            </a:r>
            <a:r>
              <a:rPr lang="en-US" sz="1200" dirty="0" smtClean="0"/>
              <a:t> AM</a:t>
            </a:r>
            <a:endParaRPr lang="en-US" sz="1200" dirty="0"/>
          </a:p>
        </p:txBody>
      </p:sp>
      <p:sp>
        <p:nvSpPr>
          <p:cNvPr id="42" name="TextBox 41"/>
          <p:cNvSpPr txBox="1"/>
          <p:nvPr/>
        </p:nvSpPr>
        <p:spPr>
          <a:xfrm>
            <a:off x="0" y="2133600"/>
            <a:ext cx="1676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Reformation</a:t>
            </a:r>
            <a:endParaRPr lang="en-US" sz="1200" dirty="0"/>
          </a:p>
        </p:txBody>
      </p:sp>
      <p:sp>
        <p:nvSpPr>
          <p:cNvPr id="43" name="TextBox 42"/>
          <p:cNvSpPr txBox="1"/>
          <p:nvPr/>
        </p:nvSpPr>
        <p:spPr>
          <a:xfrm>
            <a:off x="0" y="3276600"/>
            <a:ext cx="2286000" cy="276999"/>
          </a:xfrm>
          <a:prstGeom prst="rect">
            <a:avLst/>
          </a:prstGeom>
          <a:noFill/>
        </p:spPr>
        <p:txBody>
          <a:bodyPr wrap="square" rtlCol="0">
            <a:spAutoFit/>
          </a:bodyPr>
          <a:lstStyle/>
          <a:p>
            <a:r>
              <a:rPr lang="en-US" sz="1200" dirty="0" smtClean="0">
                <a:solidFill>
                  <a:srgbClr val="FF0000"/>
                </a:solidFill>
              </a:rPr>
              <a:t>&gt; </a:t>
            </a:r>
            <a:r>
              <a:rPr lang="en-US" sz="1200" dirty="0" smtClean="0"/>
              <a:t>Spiritualism &amp; Covetousness</a:t>
            </a:r>
            <a:endParaRPr lang="en-US" sz="1200" dirty="0"/>
          </a:p>
        </p:txBody>
      </p:sp>
      <p:sp>
        <p:nvSpPr>
          <p:cNvPr id="44" name="TextBox 43"/>
          <p:cNvSpPr txBox="1"/>
          <p:nvPr/>
        </p:nvSpPr>
        <p:spPr>
          <a:xfrm>
            <a:off x="0" y="3505200"/>
            <a:ext cx="1295400" cy="276999"/>
          </a:xfrm>
          <a:prstGeom prst="rect">
            <a:avLst/>
          </a:prstGeom>
          <a:noFill/>
        </p:spPr>
        <p:txBody>
          <a:bodyPr wrap="square" rtlCol="0">
            <a:spAutoFit/>
          </a:bodyPr>
          <a:lstStyle/>
          <a:p>
            <a:r>
              <a:rPr lang="en-US" sz="1200" dirty="0" smtClean="0">
                <a:solidFill>
                  <a:srgbClr val="FF0000"/>
                </a:solidFill>
              </a:rPr>
              <a:t>&gt;</a:t>
            </a:r>
            <a:r>
              <a:rPr lang="en-US" sz="1200" dirty="0" smtClean="0"/>
              <a:t> Sins of Babylon</a:t>
            </a:r>
            <a:endParaRPr lang="en-US" sz="1200" dirty="0"/>
          </a:p>
        </p:txBody>
      </p:sp>
      <p:sp>
        <p:nvSpPr>
          <p:cNvPr id="45" name="TextBox 44"/>
          <p:cNvSpPr txBox="1"/>
          <p:nvPr/>
        </p:nvSpPr>
        <p:spPr>
          <a:xfrm>
            <a:off x="0" y="3733800"/>
            <a:ext cx="914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LC</a:t>
            </a:r>
            <a:endParaRPr lang="en-US" sz="1200" dirty="0"/>
          </a:p>
        </p:txBody>
      </p:sp>
      <p:sp>
        <p:nvSpPr>
          <p:cNvPr id="46" name="TextBox 45"/>
          <p:cNvSpPr txBox="1"/>
          <p:nvPr/>
        </p:nvSpPr>
        <p:spPr>
          <a:xfrm>
            <a:off x="0" y="3962400"/>
            <a:ext cx="1752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3</a:t>
            </a:r>
            <a:r>
              <a:rPr lang="en-US" sz="1200" baseline="30000" dirty="0" smtClean="0"/>
              <a:t>rd</a:t>
            </a:r>
            <a:r>
              <a:rPr lang="en-US" sz="1200" dirty="0" smtClean="0"/>
              <a:t> Mess Closed</a:t>
            </a:r>
            <a:endParaRPr lang="en-US" sz="1200" dirty="0"/>
          </a:p>
        </p:txBody>
      </p:sp>
      <p:sp>
        <p:nvSpPr>
          <p:cNvPr id="47" name="TextBox 46"/>
          <p:cNvSpPr txBox="1"/>
          <p:nvPr/>
        </p:nvSpPr>
        <p:spPr>
          <a:xfrm rot="10800000" flipV="1">
            <a:off x="0" y="4191000"/>
            <a:ext cx="1524000" cy="276999"/>
          </a:xfrm>
          <a:prstGeom prst="rect">
            <a:avLst/>
          </a:prstGeom>
          <a:noFill/>
        </p:spPr>
        <p:txBody>
          <a:bodyPr wrap="square" rtlCol="0">
            <a:spAutoFit/>
          </a:bodyPr>
          <a:lstStyle/>
          <a:p>
            <a:r>
              <a:rPr lang="en-US" sz="1200" dirty="0" smtClean="0">
                <a:solidFill>
                  <a:srgbClr val="FF0000"/>
                </a:solidFill>
              </a:rPr>
              <a:t>&gt;</a:t>
            </a:r>
            <a:r>
              <a:rPr lang="en-US" sz="1200" dirty="0" smtClean="0"/>
              <a:t>The Time of Trouble</a:t>
            </a:r>
            <a:endParaRPr lang="en-US" sz="1200" dirty="0"/>
          </a:p>
        </p:txBody>
      </p:sp>
      <p:sp>
        <p:nvSpPr>
          <p:cNvPr id="48" name="TextBox 47"/>
          <p:cNvSpPr txBox="1"/>
          <p:nvPr/>
        </p:nvSpPr>
        <p:spPr>
          <a:xfrm>
            <a:off x="0" y="4419600"/>
            <a:ext cx="2209800" cy="276999"/>
          </a:xfrm>
          <a:prstGeom prst="rect">
            <a:avLst/>
          </a:prstGeom>
          <a:noFill/>
        </p:spPr>
        <p:txBody>
          <a:bodyPr wrap="square" rtlCol="0">
            <a:spAutoFit/>
          </a:bodyPr>
          <a:lstStyle/>
          <a:p>
            <a:r>
              <a:rPr lang="en-US" sz="1200" dirty="0" smtClean="0">
                <a:solidFill>
                  <a:srgbClr val="FF0000"/>
                </a:solidFill>
              </a:rPr>
              <a:t>&gt; </a:t>
            </a:r>
            <a:r>
              <a:rPr lang="en-US" sz="1200" dirty="0" smtClean="0"/>
              <a:t>Deliverance of the Saints</a:t>
            </a:r>
            <a:endParaRPr lang="en-US" sz="1200" dirty="0"/>
          </a:p>
        </p:txBody>
      </p:sp>
      <p:sp>
        <p:nvSpPr>
          <p:cNvPr id="49" name="TextBox 48"/>
          <p:cNvSpPr txBox="1"/>
          <p:nvPr/>
        </p:nvSpPr>
        <p:spPr>
          <a:xfrm>
            <a:off x="1066800" y="3505200"/>
            <a:ext cx="990600" cy="276999"/>
          </a:xfrm>
          <a:prstGeom prst="rect">
            <a:avLst/>
          </a:prstGeom>
          <a:noFill/>
        </p:spPr>
        <p:txBody>
          <a:bodyPr wrap="square" rtlCol="0">
            <a:spAutoFit/>
          </a:bodyPr>
          <a:lstStyle/>
          <a:p>
            <a:r>
              <a:rPr lang="en-US" sz="1200" dirty="0" smtClean="0"/>
              <a:t>--- EW 273</a:t>
            </a:r>
            <a:endParaRPr lang="en-US" sz="1200" dirty="0"/>
          </a:p>
        </p:txBody>
      </p:sp>
      <p:sp>
        <p:nvSpPr>
          <p:cNvPr id="50" name="TextBox 49"/>
          <p:cNvSpPr txBox="1"/>
          <p:nvPr/>
        </p:nvSpPr>
        <p:spPr>
          <a:xfrm>
            <a:off x="5943600" y="1447800"/>
            <a:ext cx="914400" cy="276999"/>
          </a:xfrm>
          <a:prstGeom prst="rect">
            <a:avLst/>
          </a:prstGeom>
          <a:noFill/>
        </p:spPr>
        <p:txBody>
          <a:bodyPr wrap="square" rtlCol="0">
            <a:spAutoFit/>
          </a:bodyPr>
          <a:lstStyle/>
          <a:p>
            <a:r>
              <a:rPr lang="en-US" sz="1200" dirty="0" smtClean="0"/>
              <a:t>judge</a:t>
            </a:r>
            <a:endParaRPr lang="en-US" sz="1200" dirty="0"/>
          </a:p>
        </p:txBody>
      </p:sp>
      <p:sp>
        <p:nvSpPr>
          <p:cNvPr id="51" name="TextBox 50"/>
          <p:cNvSpPr txBox="1"/>
          <p:nvPr/>
        </p:nvSpPr>
        <p:spPr>
          <a:xfrm>
            <a:off x="4038600" y="1371600"/>
            <a:ext cx="990600" cy="461665"/>
          </a:xfrm>
          <a:prstGeom prst="rect">
            <a:avLst/>
          </a:prstGeom>
          <a:noFill/>
        </p:spPr>
        <p:txBody>
          <a:bodyPr wrap="square" rtlCol="0">
            <a:spAutoFit/>
          </a:bodyPr>
          <a:lstStyle/>
          <a:p>
            <a:r>
              <a:rPr lang="en-US" sz="1200" dirty="0" smtClean="0"/>
              <a:t>Fugitive Slave Act</a:t>
            </a:r>
            <a:endParaRPr lang="en-US" sz="1200" dirty="0"/>
          </a:p>
        </p:txBody>
      </p:sp>
      <p:sp>
        <p:nvSpPr>
          <p:cNvPr id="52" name="TextBox 51"/>
          <p:cNvSpPr txBox="1"/>
          <p:nvPr/>
        </p:nvSpPr>
        <p:spPr>
          <a:xfrm>
            <a:off x="5943600" y="152400"/>
            <a:ext cx="533400" cy="276999"/>
          </a:xfrm>
          <a:prstGeom prst="rect">
            <a:avLst/>
          </a:prstGeom>
          <a:noFill/>
        </p:spPr>
        <p:txBody>
          <a:bodyPr wrap="square" rtlCol="0">
            <a:spAutoFit/>
          </a:bodyPr>
          <a:lstStyle/>
          <a:p>
            <a:r>
              <a:rPr lang="en-US" sz="1200" dirty="0" smtClean="0">
                <a:solidFill>
                  <a:srgbClr val="FF0000"/>
                </a:solidFill>
              </a:rPr>
              <a:t>COP</a:t>
            </a:r>
            <a:endParaRPr lang="en-US" sz="1200" dirty="0">
              <a:solidFill>
                <a:srgbClr val="FF0000"/>
              </a:solidFill>
            </a:endParaRPr>
          </a:p>
        </p:txBody>
      </p:sp>
      <p:sp>
        <p:nvSpPr>
          <p:cNvPr id="53" name="TextBox 52"/>
          <p:cNvSpPr txBox="1"/>
          <p:nvPr/>
        </p:nvSpPr>
        <p:spPr>
          <a:xfrm>
            <a:off x="5943600" y="1524000"/>
            <a:ext cx="685800" cy="276999"/>
          </a:xfrm>
          <a:prstGeom prst="rect">
            <a:avLst/>
          </a:prstGeom>
          <a:noFill/>
        </p:spPr>
        <p:txBody>
          <a:bodyPr wrap="square" rtlCol="0">
            <a:spAutoFit/>
          </a:bodyPr>
          <a:lstStyle/>
          <a:p>
            <a:r>
              <a:rPr lang="en-US" sz="1200" dirty="0" smtClean="0">
                <a:solidFill>
                  <a:srgbClr val="FF0000"/>
                </a:solidFill>
              </a:rPr>
              <a:t>--------</a:t>
            </a:r>
            <a:endParaRPr lang="en-US" sz="1200" dirty="0">
              <a:solidFill>
                <a:srgbClr val="FF0000"/>
              </a:solidFill>
            </a:endParaRPr>
          </a:p>
        </p:txBody>
      </p:sp>
      <p:sp>
        <p:nvSpPr>
          <p:cNvPr id="54" name="TextBox 53"/>
          <p:cNvSpPr txBox="1"/>
          <p:nvPr/>
        </p:nvSpPr>
        <p:spPr>
          <a:xfrm>
            <a:off x="6781800" y="0"/>
            <a:ext cx="685800" cy="461665"/>
          </a:xfrm>
          <a:prstGeom prst="rect">
            <a:avLst/>
          </a:prstGeom>
          <a:noFill/>
        </p:spPr>
        <p:txBody>
          <a:bodyPr wrap="square" rtlCol="0">
            <a:spAutoFit/>
          </a:bodyPr>
          <a:lstStyle/>
          <a:p>
            <a:r>
              <a:rPr lang="en-US" sz="1200" dirty="0" smtClean="0">
                <a:solidFill>
                  <a:srgbClr val="FF0000"/>
                </a:solidFill>
              </a:rPr>
              <a:t>2</a:t>
            </a:r>
            <a:r>
              <a:rPr lang="en-US" sz="1200" baseline="30000" dirty="0" smtClean="0">
                <a:solidFill>
                  <a:srgbClr val="FF0000"/>
                </a:solidFill>
              </a:rPr>
              <a:t>nd</a:t>
            </a:r>
            <a:r>
              <a:rPr lang="en-US" sz="1200" dirty="0" smtClean="0">
                <a:solidFill>
                  <a:srgbClr val="FF0000"/>
                </a:solidFill>
              </a:rPr>
              <a:t>  Advent</a:t>
            </a:r>
            <a:endParaRPr lang="en-US" sz="1200" dirty="0">
              <a:solidFill>
                <a:srgbClr val="FF0000"/>
              </a:solidFill>
            </a:endParaRPr>
          </a:p>
        </p:txBody>
      </p:sp>
      <p:sp>
        <p:nvSpPr>
          <p:cNvPr id="55" name="TextBox 54"/>
          <p:cNvSpPr txBox="1"/>
          <p:nvPr/>
        </p:nvSpPr>
        <p:spPr>
          <a:xfrm>
            <a:off x="6400800" y="1066800"/>
            <a:ext cx="457200" cy="276999"/>
          </a:xfrm>
          <a:prstGeom prst="rect">
            <a:avLst/>
          </a:prstGeom>
          <a:noFill/>
        </p:spPr>
        <p:txBody>
          <a:bodyPr wrap="square" rtlCol="0">
            <a:spAutoFit/>
          </a:bodyPr>
          <a:lstStyle/>
          <a:p>
            <a:r>
              <a:rPr lang="en-US" sz="1200" dirty="0" smtClean="0">
                <a:solidFill>
                  <a:srgbClr val="FF0000"/>
                </a:solidFill>
              </a:rPr>
              <a:t>T.T.</a:t>
            </a:r>
            <a:endParaRPr lang="en-US" sz="1200" dirty="0">
              <a:solidFill>
                <a:srgbClr val="FF0000"/>
              </a:solidFill>
            </a:endParaRPr>
          </a:p>
        </p:txBody>
      </p:sp>
      <p:sp>
        <p:nvSpPr>
          <p:cNvPr id="56" name="TextBox 55"/>
          <p:cNvSpPr txBox="1"/>
          <p:nvPr/>
        </p:nvSpPr>
        <p:spPr>
          <a:xfrm>
            <a:off x="2819400" y="457200"/>
            <a:ext cx="762000" cy="276999"/>
          </a:xfrm>
          <a:prstGeom prst="rect">
            <a:avLst/>
          </a:prstGeom>
          <a:noFill/>
        </p:spPr>
        <p:txBody>
          <a:bodyPr wrap="square" rtlCol="0">
            <a:spAutoFit/>
          </a:bodyPr>
          <a:lstStyle/>
          <a:p>
            <a:r>
              <a:rPr lang="en-US" sz="1200" dirty="0" smtClean="0">
                <a:solidFill>
                  <a:srgbClr val="FF0000"/>
                </a:solidFill>
              </a:rPr>
              <a:t>Slavery</a:t>
            </a:r>
            <a:endParaRPr lang="en-US" sz="1200" dirty="0">
              <a:solidFill>
                <a:srgbClr val="FF0000"/>
              </a:solidFill>
            </a:endParaRPr>
          </a:p>
        </p:txBody>
      </p:sp>
      <p:sp>
        <p:nvSpPr>
          <p:cNvPr id="57" name="TextBox 56"/>
          <p:cNvSpPr txBox="1"/>
          <p:nvPr/>
        </p:nvSpPr>
        <p:spPr>
          <a:xfrm rot="19269300">
            <a:off x="1143532" y="519031"/>
            <a:ext cx="780785" cy="276999"/>
          </a:xfrm>
          <a:prstGeom prst="rect">
            <a:avLst/>
          </a:prstGeom>
          <a:noFill/>
        </p:spPr>
        <p:txBody>
          <a:bodyPr wrap="square" rtlCol="0">
            <a:spAutoFit/>
          </a:bodyPr>
          <a:lstStyle/>
          <a:p>
            <a:r>
              <a:rPr lang="en-US" sz="1200" dirty="0" smtClean="0"/>
              <a:t>Failure</a:t>
            </a:r>
            <a:endParaRPr lang="en-US" sz="1200" dirty="0"/>
          </a:p>
        </p:txBody>
      </p:sp>
      <p:cxnSp>
        <p:nvCxnSpPr>
          <p:cNvPr id="58" name="Straight Connector 57"/>
          <p:cNvCxnSpPr/>
          <p:nvPr/>
        </p:nvCxnSpPr>
        <p:spPr>
          <a:xfrm>
            <a:off x="3276600" y="3505200"/>
            <a:ext cx="2209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734594" y="3352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rot="10800000" flipV="1">
            <a:off x="3657600" y="2895600"/>
            <a:ext cx="685800" cy="276999"/>
          </a:xfrm>
          <a:prstGeom prst="rect">
            <a:avLst/>
          </a:prstGeom>
          <a:noFill/>
        </p:spPr>
        <p:txBody>
          <a:bodyPr wrap="square" rtlCol="0">
            <a:spAutoFit/>
          </a:bodyPr>
          <a:lstStyle/>
          <a:p>
            <a:r>
              <a:rPr lang="en-US" sz="1200" dirty="0" smtClean="0"/>
              <a:t>1888</a:t>
            </a:r>
            <a:endParaRPr lang="en-US" sz="1200" dirty="0"/>
          </a:p>
        </p:txBody>
      </p:sp>
      <p:sp>
        <p:nvSpPr>
          <p:cNvPr id="61" name="TextBox 60"/>
          <p:cNvSpPr txBox="1"/>
          <p:nvPr/>
        </p:nvSpPr>
        <p:spPr>
          <a:xfrm>
            <a:off x="1981200" y="228600"/>
            <a:ext cx="6019800" cy="276999"/>
          </a:xfrm>
          <a:prstGeom prst="rect">
            <a:avLst/>
          </a:prstGeom>
          <a:noFill/>
        </p:spPr>
        <p:txBody>
          <a:bodyPr wrap="square" rtlCol="0">
            <a:spAutoFit/>
          </a:bodyPr>
          <a:lstStyle/>
          <a:p>
            <a:endParaRPr lang="en-US" sz="1200" dirty="0"/>
          </a:p>
        </p:txBody>
      </p:sp>
      <p:cxnSp>
        <p:nvCxnSpPr>
          <p:cNvPr id="62" name="Straight Arrow Connector 61"/>
          <p:cNvCxnSpPr/>
          <p:nvPr/>
        </p:nvCxnSpPr>
        <p:spPr>
          <a:xfrm flipV="1">
            <a:off x="914400" y="10668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rot="19493054">
            <a:off x="7494700" y="723345"/>
            <a:ext cx="1355836" cy="523220"/>
          </a:xfrm>
          <a:prstGeom prst="rect">
            <a:avLst/>
          </a:prstGeom>
          <a:noFill/>
        </p:spPr>
        <p:txBody>
          <a:bodyPr wrap="square" rtlCol="0">
            <a:spAutoFit/>
          </a:bodyPr>
          <a:lstStyle/>
          <a:p>
            <a:r>
              <a:rPr lang="en-US" sz="1400" dirty="0" smtClean="0"/>
              <a:t>The Great Controversy</a:t>
            </a:r>
            <a:endParaRPr lang="en-US" sz="1400" dirty="0"/>
          </a:p>
        </p:txBody>
      </p:sp>
      <p:sp>
        <p:nvSpPr>
          <p:cNvPr id="64" name="TextBox 63"/>
          <p:cNvSpPr txBox="1"/>
          <p:nvPr/>
        </p:nvSpPr>
        <p:spPr>
          <a:xfrm>
            <a:off x="7239000" y="2438400"/>
            <a:ext cx="1752600" cy="276999"/>
          </a:xfrm>
          <a:prstGeom prst="rect">
            <a:avLst/>
          </a:prstGeom>
          <a:noFill/>
        </p:spPr>
        <p:txBody>
          <a:bodyPr wrap="square" rtlCol="0">
            <a:spAutoFit/>
          </a:bodyPr>
          <a:lstStyle/>
          <a:p>
            <a:r>
              <a:rPr lang="en-US" sz="1200" dirty="0" smtClean="0">
                <a:solidFill>
                  <a:srgbClr val="FF0000"/>
                </a:solidFill>
              </a:rPr>
              <a:t>&gt; </a:t>
            </a:r>
            <a:r>
              <a:rPr lang="en-US" sz="1200" dirty="0" smtClean="0"/>
              <a:t>An American Reformer</a:t>
            </a:r>
            <a:endParaRPr lang="en-US" sz="1200" dirty="0"/>
          </a:p>
        </p:txBody>
      </p:sp>
      <p:cxnSp>
        <p:nvCxnSpPr>
          <p:cNvPr id="65" name="Straight Arrow Connector 64"/>
          <p:cNvCxnSpPr>
            <a:endCxn id="64" idx="1"/>
          </p:cNvCxnSpPr>
          <p:nvPr/>
        </p:nvCxnSpPr>
        <p:spPr>
          <a:xfrm flipV="1">
            <a:off x="7086600" y="2576900"/>
            <a:ext cx="152400" cy="13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7239000" y="2667000"/>
            <a:ext cx="1752600" cy="277000"/>
          </a:xfrm>
          <a:prstGeom prst="rect">
            <a:avLst/>
          </a:prstGeom>
          <a:noFill/>
        </p:spPr>
        <p:txBody>
          <a:bodyPr wrap="square" rtlCol="0">
            <a:spAutoFit/>
          </a:bodyPr>
          <a:lstStyle/>
          <a:p>
            <a:r>
              <a:rPr lang="en-US" sz="1200" dirty="0" smtClean="0">
                <a:solidFill>
                  <a:srgbClr val="FF0000"/>
                </a:solidFill>
              </a:rPr>
              <a:t>&gt; </a:t>
            </a:r>
            <a:r>
              <a:rPr lang="en-US" sz="1200" dirty="0" smtClean="0"/>
              <a:t>What is the Sanctuary</a:t>
            </a:r>
            <a:endParaRPr lang="en-US" sz="1200" dirty="0"/>
          </a:p>
        </p:txBody>
      </p:sp>
      <p:cxnSp>
        <p:nvCxnSpPr>
          <p:cNvPr id="67" name="Straight Arrow Connector 66"/>
          <p:cNvCxnSpPr/>
          <p:nvPr/>
        </p:nvCxnSpPr>
        <p:spPr>
          <a:xfrm rot="5400000">
            <a:off x="1371600" y="27432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5400000">
            <a:off x="6934200" y="27432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7162800" y="1676400"/>
            <a:ext cx="19812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a:t>
            </a:r>
            <a:r>
              <a:rPr lang="en-US" sz="1200" dirty="0" err="1" smtClean="0"/>
              <a:t>Dest</a:t>
            </a:r>
            <a:r>
              <a:rPr lang="en-US" sz="1200" dirty="0" smtClean="0"/>
              <a:t>. Of Jerusalem</a:t>
            </a:r>
            <a:endParaRPr lang="en-US" sz="1200" dirty="0"/>
          </a:p>
        </p:txBody>
      </p:sp>
      <p:sp>
        <p:nvSpPr>
          <p:cNvPr id="70" name="TextBox 69"/>
          <p:cNvSpPr txBox="1"/>
          <p:nvPr/>
        </p:nvSpPr>
        <p:spPr>
          <a:xfrm rot="20224061">
            <a:off x="1316243" y="2819354"/>
            <a:ext cx="838200" cy="276999"/>
          </a:xfrm>
          <a:prstGeom prst="rect">
            <a:avLst/>
          </a:prstGeom>
          <a:noFill/>
        </p:spPr>
        <p:txBody>
          <a:bodyPr wrap="square" rtlCol="0">
            <a:spAutoFit/>
          </a:bodyPr>
          <a:lstStyle/>
          <a:p>
            <a:r>
              <a:rPr lang="en-US" sz="1200" dirty="0" smtClean="0"/>
              <a:t>Sanctuary</a:t>
            </a:r>
            <a:endParaRPr lang="en-US" sz="1200" dirty="0"/>
          </a:p>
        </p:txBody>
      </p:sp>
      <p:cxnSp>
        <p:nvCxnSpPr>
          <p:cNvPr id="71" name="Straight Arrow Connector 70"/>
          <p:cNvCxnSpPr>
            <a:endCxn id="70" idx="1"/>
          </p:cNvCxnSpPr>
          <p:nvPr/>
        </p:nvCxnSpPr>
        <p:spPr>
          <a:xfrm flipV="1">
            <a:off x="1143000" y="3121154"/>
            <a:ext cx="206366" cy="792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7239000" y="2895600"/>
            <a:ext cx="1295400" cy="276999"/>
          </a:xfrm>
          <a:prstGeom prst="rect">
            <a:avLst/>
          </a:prstGeom>
          <a:noFill/>
        </p:spPr>
        <p:txBody>
          <a:bodyPr wrap="square" rtlCol="0">
            <a:spAutoFit/>
          </a:bodyPr>
          <a:lstStyle/>
          <a:p>
            <a:r>
              <a:rPr lang="en-US" sz="1200" dirty="0" smtClean="0">
                <a:solidFill>
                  <a:srgbClr val="FF0000"/>
                </a:solidFill>
              </a:rPr>
              <a:t>&gt; </a:t>
            </a:r>
            <a:r>
              <a:rPr lang="en-US" sz="1200" dirty="0" smtClean="0"/>
              <a:t>Snares of Satan</a:t>
            </a:r>
            <a:endParaRPr lang="en-US" sz="1200" dirty="0"/>
          </a:p>
        </p:txBody>
      </p:sp>
      <p:sp>
        <p:nvSpPr>
          <p:cNvPr id="73" name="TextBox 72"/>
          <p:cNvSpPr txBox="1"/>
          <p:nvPr/>
        </p:nvSpPr>
        <p:spPr>
          <a:xfrm>
            <a:off x="7467600" y="2971800"/>
            <a:ext cx="1676400" cy="381000"/>
          </a:xfrm>
          <a:prstGeom prst="rect">
            <a:avLst/>
          </a:prstGeom>
          <a:noFill/>
        </p:spPr>
        <p:txBody>
          <a:bodyPr wrap="square" rtlCol="0">
            <a:spAutoFit/>
          </a:bodyPr>
          <a:lstStyle/>
          <a:p>
            <a:r>
              <a:rPr lang="en-US" sz="1000" dirty="0" smtClean="0"/>
              <a:t>( Can our Dead Speak to Us</a:t>
            </a:r>
            <a:r>
              <a:rPr lang="en-US" dirty="0" smtClean="0"/>
              <a:t>)</a:t>
            </a:r>
            <a:endParaRPr lang="en-US" dirty="0"/>
          </a:p>
        </p:txBody>
      </p:sp>
      <p:sp>
        <p:nvSpPr>
          <p:cNvPr id="74" name="TextBox 73"/>
          <p:cNvSpPr txBox="1"/>
          <p:nvPr/>
        </p:nvSpPr>
        <p:spPr>
          <a:xfrm>
            <a:off x="7162800" y="3276600"/>
            <a:ext cx="1828800" cy="276999"/>
          </a:xfrm>
          <a:prstGeom prst="rect">
            <a:avLst/>
          </a:prstGeom>
          <a:noFill/>
        </p:spPr>
        <p:txBody>
          <a:bodyPr wrap="square" rtlCol="0">
            <a:spAutoFit/>
          </a:bodyPr>
          <a:lstStyle/>
          <a:p>
            <a:r>
              <a:rPr lang="en-US" sz="1200" dirty="0" smtClean="0">
                <a:solidFill>
                  <a:srgbClr val="FF0000"/>
                </a:solidFill>
              </a:rPr>
              <a:t>&gt;</a:t>
            </a:r>
            <a:r>
              <a:rPr lang="en-US" sz="1200" dirty="0" smtClean="0"/>
              <a:t> Lib. of Con. Threatened</a:t>
            </a:r>
            <a:endParaRPr lang="en-US" sz="1200" dirty="0"/>
          </a:p>
        </p:txBody>
      </p:sp>
      <p:sp>
        <p:nvSpPr>
          <p:cNvPr id="75" name="TextBox 74"/>
          <p:cNvSpPr txBox="1"/>
          <p:nvPr/>
        </p:nvSpPr>
        <p:spPr>
          <a:xfrm>
            <a:off x="7239000" y="3505200"/>
            <a:ext cx="1905000" cy="276999"/>
          </a:xfrm>
          <a:prstGeom prst="rect">
            <a:avLst/>
          </a:prstGeom>
          <a:noFill/>
        </p:spPr>
        <p:txBody>
          <a:bodyPr wrap="square" rtlCol="0">
            <a:spAutoFit/>
          </a:bodyPr>
          <a:lstStyle/>
          <a:p>
            <a:r>
              <a:rPr lang="en-US" sz="1200" dirty="0" smtClean="0"/>
              <a:t> The Impending Conflict</a:t>
            </a:r>
            <a:endParaRPr lang="en-US" sz="1200" dirty="0"/>
          </a:p>
        </p:txBody>
      </p:sp>
      <p:sp>
        <p:nvSpPr>
          <p:cNvPr id="76" name="TextBox 75"/>
          <p:cNvSpPr txBox="1"/>
          <p:nvPr/>
        </p:nvSpPr>
        <p:spPr>
          <a:xfrm>
            <a:off x="7239000" y="3733800"/>
            <a:ext cx="1676400" cy="276999"/>
          </a:xfrm>
          <a:prstGeom prst="rect">
            <a:avLst/>
          </a:prstGeom>
          <a:noFill/>
        </p:spPr>
        <p:txBody>
          <a:bodyPr wrap="square" rtlCol="0">
            <a:spAutoFit/>
          </a:bodyPr>
          <a:lstStyle/>
          <a:p>
            <a:r>
              <a:rPr lang="en-US" sz="1200" dirty="0" smtClean="0"/>
              <a:t>Scriptures a Safeguard</a:t>
            </a:r>
            <a:endParaRPr lang="en-US" sz="1200" dirty="0"/>
          </a:p>
        </p:txBody>
      </p:sp>
      <p:sp>
        <p:nvSpPr>
          <p:cNvPr id="77" name="TextBox 76"/>
          <p:cNvSpPr txBox="1"/>
          <p:nvPr/>
        </p:nvSpPr>
        <p:spPr>
          <a:xfrm>
            <a:off x="7239000" y="3886200"/>
            <a:ext cx="1447800" cy="276999"/>
          </a:xfrm>
          <a:prstGeom prst="rect">
            <a:avLst/>
          </a:prstGeom>
          <a:noFill/>
        </p:spPr>
        <p:txBody>
          <a:bodyPr wrap="square" rtlCol="0">
            <a:spAutoFit/>
          </a:bodyPr>
          <a:lstStyle/>
          <a:p>
            <a:r>
              <a:rPr lang="en-US" sz="1200" dirty="0" smtClean="0"/>
              <a:t>The Final Warning</a:t>
            </a:r>
            <a:endParaRPr lang="en-US" sz="1200" dirty="0"/>
          </a:p>
        </p:txBody>
      </p:sp>
      <p:sp>
        <p:nvSpPr>
          <p:cNvPr id="78" name="TextBox 77"/>
          <p:cNvSpPr txBox="1"/>
          <p:nvPr/>
        </p:nvSpPr>
        <p:spPr>
          <a:xfrm>
            <a:off x="7239000" y="4114800"/>
            <a:ext cx="1371600" cy="276999"/>
          </a:xfrm>
          <a:prstGeom prst="rect">
            <a:avLst/>
          </a:prstGeom>
          <a:noFill/>
        </p:spPr>
        <p:txBody>
          <a:bodyPr wrap="square" rtlCol="0">
            <a:spAutoFit/>
          </a:bodyPr>
          <a:lstStyle/>
          <a:p>
            <a:r>
              <a:rPr lang="en-US" sz="1200" dirty="0" smtClean="0">
                <a:solidFill>
                  <a:srgbClr val="FF0000"/>
                </a:solidFill>
              </a:rPr>
              <a:t>&gt;</a:t>
            </a:r>
            <a:r>
              <a:rPr lang="en-US" sz="1200" dirty="0" smtClean="0"/>
              <a:t>Time of Trouble</a:t>
            </a:r>
            <a:endParaRPr lang="en-US" sz="1200" dirty="0"/>
          </a:p>
        </p:txBody>
      </p:sp>
      <p:sp>
        <p:nvSpPr>
          <p:cNvPr id="79" name="TextBox 78"/>
          <p:cNvSpPr txBox="1"/>
          <p:nvPr/>
        </p:nvSpPr>
        <p:spPr>
          <a:xfrm>
            <a:off x="7239000" y="4343400"/>
            <a:ext cx="1905000" cy="276999"/>
          </a:xfrm>
          <a:prstGeom prst="rect">
            <a:avLst/>
          </a:prstGeom>
          <a:noFill/>
        </p:spPr>
        <p:txBody>
          <a:bodyPr wrap="square" rtlCol="0">
            <a:spAutoFit/>
          </a:bodyPr>
          <a:lstStyle/>
          <a:p>
            <a:r>
              <a:rPr lang="en-US" sz="1200" dirty="0" smtClean="0">
                <a:solidFill>
                  <a:srgbClr val="FF0000"/>
                </a:solidFill>
              </a:rPr>
              <a:t>&gt;</a:t>
            </a:r>
            <a:r>
              <a:rPr lang="en-US" sz="1200" dirty="0" smtClean="0"/>
              <a:t> Gods people Delivered</a:t>
            </a:r>
            <a:endParaRPr lang="en-US" sz="1200" dirty="0"/>
          </a:p>
        </p:txBody>
      </p:sp>
      <p:sp>
        <p:nvSpPr>
          <p:cNvPr id="80" name="TextBox 79"/>
          <p:cNvSpPr txBox="1"/>
          <p:nvPr/>
        </p:nvSpPr>
        <p:spPr>
          <a:xfrm rot="19118416">
            <a:off x="2444389" y="3087638"/>
            <a:ext cx="685800" cy="276999"/>
          </a:xfrm>
          <a:prstGeom prst="rect">
            <a:avLst/>
          </a:prstGeom>
          <a:noFill/>
        </p:spPr>
        <p:txBody>
          <a:bodyPr wrap="square" rtlCol="0">
            <a:spAutoFit/>
          </a:bodyPr>
          <a:lstStyle/>
          <a:p>
            <a:r>
              <a:rPr lang="en-US" sz="1200" dirty="0" smtClean="0"/>
              <a:t>Failure</a:t>
            </a:r>
            <a:endParaRPr lang="en-US" sz="1200" dirty="0"/>
          </a:p>
        </p:txBody>
      </p:sp>
      <p:sp>
        <p:nvSpPr>
          <p:cNvPr id="81" name="TextBox 80"/>
          <p:cNvSpPr txBox="1"/>
          <p:nvPr/>
        </p:nvSpPr>
        <p:spPr>
          <a:xfrm>
            <a:off x="1905000" y="228600"/>
            <a:ext cx="533400" cy="276999"/>
          </a:xfrm>
          <a:prstGeom prst="rect">
            <a:avLst/>
          </a:prstGeom>
          <a:noFill/>
        </p:spPr>
        <p:txBody>
          <a:bodyPr wrap="square" rtlCol="0">
            <a:spAutoFit/>
          </a:bodyPr>
          <a:lstStyle/>
          <a:p>
            <a:r>
              <a:rPr lang="en-US" sz="1200" dirty="0" smtClean="0"/>
              <a:t>TOE</a:t>
            </a:r>
            <a:endParaRPr lang="en-US" sz="1200" dirty="0"/>
          </a:p>
        </p:txBody>
      </p:sp>
      <p:cxnSp>
        <p:nvCxnSpPr>
          <p:cNvPr id="82" name="Straight Arrow Connector 81"/>
          <p:cNvCxnSpPr>
            <a:stCxn id="81" idx="1"/>
          </p:cNvCxnSpPr>
          <p:nvPr/>
        </p:nvCxnSpPr>
        <p:spPr>
          <a:xfrm rot="10800000" flipV="1">
            <a:off x="1600200" y="367100"/>
            <a:ext cx="304800" cy="13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42679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3429000" y="1905000"/>
            <a:ext cx="609600" cy="276999"/>
          </a:xfrm>
          <a:prstGeom prst="rect">
            <a:avLst/>
          </a:prstGeom>
          <a:noFill/>
        </p:spPr>
        <p:txBody>
          <a:bodyPr wrap="square" rtlCol="0">
            <a:spAutoFit/>
          </a:bodyPr>
          <a:lstStyle/>
          <a:p>
            <a:r>
              <a:rPr lang="en-US" sz="1200" dirty="0" smtClean="0"/>
              <a:t>2019</a:t>
            </a:r>
            <a:endParaRPr lang="en-US" sz="1200" dirty="0"/>
          </a:p>
        </p:txBody>
      </p:sp>
      <p:sp>
        <p:nvSpPr>
          <p:cNvPr id="85" name="Freeform 84"/>
          <p:cNvSpPr/>
          <p:nvPr/>
        </p:nvSpPr>
        <p:spPr>
          <a:xfrm>
            <a:off x="2153417" y="1780498"/>
            <a:ext cx="1397503" cy="207048"/>
          </a:xfrm>
          <a:custGeom>
            <a:avLst/>
            <a:gdLst>
              <a:gd name="connsiteX0" fmla="*/ 25903 w 1397503"/>
              <a:gd name="connsiteY0" fmla="*/ 185462 h 207048"/>
              <a:gd name="connsiteX1" fmla="*/ 117343 w 1397503"/>
              <a:gd name="connsiteY1" fmla="*/ 109262 h 207048"/>
              <a:gd name="connsiteX2" fmla="*/ 224023 w 1397503"/>
              <a:gd name="connsiteY2" fmla="*/ 48302 h 207048"/>
              <a:gd name="connsiteX3" fmla="*/ 406903 w 1397503"/>
              <a:gd name="connsiteY3" fmla="*/ 17822 h 207048"/>
              <a:gd name="connsiteX4" fmla="*/ 726943 w 1397503"/>
              <a:gd name="connsiteY4" fmla="*/ 2582 h 207048"/>
              <a:gd name="connsiteX5" fmla="*/ 940303 w 1397503"/>
              <a:gd name="connsiteY5" fmla="*/ 2582 h 207048"/>
              <a:gd name="connsiteX6" fmla="*/ 1214623 w 1397503"/>
              <a:gd name="connsiteY6" fmla="*/ 17822 h 207048"/>
              <a:gd name="connsiteX7" fmla="*/ 1290823 w 1397503"/>
              <a:gd name="connsiteY7" fmla="*/ 78782 h 207048"/>
              <a:gd name="connsiteX8" fmla="*/ 1336543 w 1397503"/>
              <a:gd name="connsiteY8" fmla="*/ 94022 h 207048"/>
              <a:gd name="connsiteX9" fmla="*/ 1397503 w 1397503"/>
              <a:gd name="connsiteY9" fmla="*/ 154982 h 207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97503" h="207048">
                <a:moveTo>
                  <a:pt x="25903" y="185462"/>
                </a:moveTo>
                <a:cubicBezTo>
                  <a:pt x="139417" y="109786"/>
                  <a:pt x="0" y="207048"/>
                  <a:pt x="117343" y="109262"/>
                </a:cubicBezTo>
                <a:cubicBezTo>
                  <a:pt x="144353" y="86754"/>
                  <a:pt x="193334" y="61454"/>
                  <a:pt x="224023" y="48302"/>
                </a:cubicBezTo>
                <a:cubicBezTo>
                  <a:pt x="283301" y="22897"/>
                  <a:pt x="339921" y="22287"/>
                  <a:pt x="406903" y="17822"/>
                </a:cubicBezTo>
                <a:cubicBezTo>
                  <a:pt x="513467" y="10718"/>
                  <a:pt x="620263" y="7662"/>
                  <a:pt x="726943" y="2582"/>
                </a:cubicBezTo>
                <a:cubicBezTo>
                  <a:pt x="945121" y="38945"/>
                  <a:pt x="673285" y="2582"/>
                  <a:pt x="940303" y="2582"/>
                </a:cubicBezTo>
                <a:cubicBezTo>
                  <a:pt x="1031884" y="2582"/>
                  <a:pt x="1123183" y="12742"/>
                  <a:pt x="1214623" y="17822"/>
                </a:cubicBezTo>
                <a:cubicBezTo>
                  <a:pt x="1329541" y="56128"/>
                  <a:pt x="1192346" y="0"/>
                  <a:pt x="1290823" y="78782"/>
                </a:cubicBezTo>
                <a:cubicBezTo>
                  <a:pt x="1303367" y="88817"/>
                  <a:pt x="1321303" y="88942"/>
                  <a:pt x="1336543" y="94022"/>
                </a:cubicBezTo>
                <a:cubicBezTo>
                  <a:pt x="1373324" y="149193"/>
                  <a:pt x="1350640" y="131551"/>
                  <a:pt x="1397503" y="154982"/>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TextBox 85"/>
          <p:cNvSpPr txBox="1"/>
          <p:nvPr/>
        </p:nvSpPr>
        <p:spPr>
          <a:xfrm>
            <a:off x="2743200" y="1752600"/>
            <a:ext cx="533400" cy="276999"/>
          </a:xfrm>
          <a:prstGeom prst="rect">
            <a:avLst/>
          </a:prstGeom>
          <a:noFill/>
        </p:spPr>
        <p:txBody>
          <a:bodyPr wrap="square" rtlCol="0">
            <a:spAutoFit/>
          </a:bodyPr>
          <a:lstStyle/>
          <a:p>
            <a:r>
              <a:rPr lang="en-US" sz="1200" dirty="0" smtClean="0"/>
              <a:t>30</a:t>
            </a:r>
            <a:endParaRPr lang="en-US" sz="1200" dirty="0"/>
          </a:p>
        </p:txBody>
      </p:sp>
      <p:cxnSp>
        <p:nvCxnSpPr>
          <p:cNvPr id="87" name="Straight Arrow Connector 86"/>
          <p:cNvCxnSpPr/>
          <p:nvPr/>
        </p:nvCxnSpPr>
        <p:spPr>
          <a:xfrm rot="10800000" flipV="1">
            <a:off x="6096000" y="3124200"/>
            <a:ext cx="9906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3733800" y="0"/>
            <a:ext cx="914400" cy="304800"/>
          </a:xfrm>
          <a:prstGeom prst="rect">
            <a:avLst/>
          </a:prstGeom>
          <a:noFill/>
        </p:spPr>
        <p:txBody>
          <a:bodyPr wrap="square" rtlCol="0">
            <a:spAutoFit/>
          </a:bodyPr>
          <a:lstStyle/>
          <a:p>
            <a:r>
              <a:rPr lang="en-US" sz="1400" dirty="0" smtClean="0"/>
              <a:t>Inequality</a:t>
            </a:r>
            <a:endParaRPr lang="en-US" sz="1400" dirty="0"/>
          </a:p>
        </p:txBody>
      </p:sp>
      <p:sp>
        <p:nvSpPr>
          <p:cNvPr id="89" name="TextBox 88"/>
          <p:cNvSpPr txBox="1"/>
          <p:nvPr/>
        </p:nvSpPr>
        <p:spPr>
          <a:xfrm>
            <a:off x="3962400" y="2667000"/>
            <a:ext cx="1066800" cy="304800"/>
          </a:xfrm>
          <a:prstGeom prst="rect">
            <a:avLst/>
          </a:prstGeom>
          <a:noFill/>
        </p:spPr>
        <p:txBody>
          <a:bodyPr wrap="square" rtlCol="0">
            <a:spAutoFit/>
          </a:bodyPr>
          <a:lstStyle/>
          <a:p>
            <a:r>
              <a:rPr lang="en-US" sz="1400" dirty="0" smtClean="0"/>
              <a:t>Ch &amp; State</a:t>
            </a:r>
            <a:endParaRPr lang="en-US" sz="1400" dirty="0"/>
          </a:p>
        </p:txBody>
      </p:sp>
      <p:cxnSp>
        <p:nvCxnSpPr>
          <p:cNvPr id="90" name="Straight Connector 89"/>
          <p:cNvCxnSpPr/>
          <p:nvPr/>
        </p:nvCxnSpPr>
        <p:spPr>
          <a:xfrm rot="10800000">
            <a:off x="1752600" y="2514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5400000" flipH="1" flipV="1">
            <a:off x="1676400" y="24384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2" name="TextBox 91"/>
          <p:cNvSpPr txBox="1"/>
          <p:nvPr/>
        </p:nvSpPr>
        <p:spPr>
          <a:xfrm>
            <a:off x="1524000" y="2133600"/>
            <a:ext cx="533400" cy="276999"/>
          </a:xfrm>
          <a:prstGeom prst="rect">
            <a:avLst/>
          </a:prstGeom>
          <a:noFill/>
        </p:spPr>
        <p:txBody>
          <a:bodyPr wrap="square" rtlCol="0">
            <a:spAutoFit/>
          </a:bodyPr>
          <a:lstStyle/>
          <a:p>
            <a:r>
              <a:rPr lang="en-US" sz="1200" dirty="0" smtClean="0"/>
              <a:t>1979</a:t>
            </a:r>
            <a:endParaRPr lang="en-US" sz="1200" dirty="0"/>
          </a:p>
        </p:txBody>
      </p:sp>
      <p:sp>
        <p:nvSpPr>
          <p:cNvPr id="93" name="TextBox 92"/>
          <p:cNvSpPr txBox="1"/>
          <p:nvPr/>
        </p:nvSpPr>
        <p:spPr>
          <a:xfrm>
            <a:off x="1752600" y="2362200"/>
            <a:ext cx="609600" cy="276999"/>
          </a:xfrm>
          <a:prstGeom prst="rect">
            <a:avLst/>
          </a:prstGeom>
          <a:noFill/>
        </p:spPr>
        <p:txBody>
          <a:bodyPr wrap="square" rtlCol="0">
            <a:spAutoFit/>
          </a:bodyPr>
          <a:lstStyle/>
          <a:p>
            <a:r>
              <a:rPr lang="en-US" sz="1200" dirty="0" smtClean="0"/>
              <a:t>MM</a:t>
            </a:r>
            <a:endParaRPr lang="en-US" sz="1200" dirty="0"/>
          </a:p>
        </p:txBody>
      </p:sp>
      <p:cxnSp>
        <p:nvCxnSpPr>
          <p:cNvPr id="95" name="Straight Connector 94"/>
          <p:cNvCxnSpPr/>
          <p:nvPr/>
        </p:nvCxnSpPr>
        <p:spPr>
          <a:xfrm rot="5400000" flipH="1" flipV="1">
            <a:off x="3009900" y="2476500"/>
            <a:ext cx="76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a:off x="2819400" y="2209800"/>
            <a:ext cx="609600" cy="276999"/>
          </a:xfrm>
          <a:prstGeom prst="rect">
            <a:avLst/>
          </a:prstGeom>
          <a:noFill/>
        </p:spPr>
        <p:txBody>
          <a:bodyPr wrap="square" rtlCol="0">
            <a:spAutoFit/>
          </a:bodyPr>
          <a:lstStyle/>
          <a:p>
            <a:r>
              <a:rPr lang="en-US" sz="1200" dirty="0" smtClean="0"/>
              <a:t>2014</a:t>
            </a:r>
            <a:endParaRPr lang="en-US" sz="1200" dirty="0"/>
          </a:p>
        </p:txBody>
      </p:sp>
      <p:sp>
        <p:nvSpPr>
          <p:cNvPr id="97" name="TextBox 96"/>
          <p:cNvSpPr txBox="1"/>
          <p:nvPr/>
        </p:nvSpPr>
        <p:spPr>
          <a:xfrm>
            <a:off x="2895600" y="2057400"/>
            <a:ext cx="381000" cy="261610"/>
          </a:xfrm>
          <a:prstGeom prst="rect">
            <a:avLst/>
          </a:prstGeom>
          <a:noFill/>
        </p:spPr>
        <p:txBody>
          <a:bodyPr wrap="square" rtlCol="0">
            <a:spAutoFit/>
          </a:bodyPr>
          <a:lstStyle/>
          <a:p>
            <a:r>
              <a:rPr lang="en-US" sz="1100" dirty="0" smtClean="0"/>
              <a:t>SL</a:t>
            </a:r>
            <a:endParaRPr lang="en-US" sz="1100" dirty="0"/>
          </a:p>
        </p:txBody>
      </p:sp>
      <p:sp>
        <p:nvSpPr>
          <p:cNvPr id="98" name="TextBox 97"/>
          <p:cNvSpPr txBox="1"/>
          <p:nvPr/>
        </p:nvSpPr>
        <p:spPr>
          <a:xfrm>
            <a:off x="609600" y="4724400"/>
            <a:ext cx="8153400" cy="1631216"/>
          </a:xfrm>
          <a:prstGeom prst="rect">
            <a:avLst/>
          </a:prstGeom>
          <a:noFill/>
        </p:spPr>
        <p:txBody>
          <a:bodyPr wrap="square" rtlCol="0">
            <a:spAutoFit/>
          </a:bodyPr>
          <a:lstStyle/>
          <a:p>
            <a:r>
              <a:rPr lang="en-US" sz="2000" dirty="0" smtClean="0"/>
              <a:t>We’ve studied all this week about these issues. Slavery through this history inequality and saw how it was all a parable through our reform line. What you don’t realize what we’ve been doing is applying Spiritual Gifts as a parable. All you need to do is be comfortable with that and apply it to the Great Controversy, do the exact same there.</a:t>
            </a:r>
            <a:endParaRPr lang="en-US" sz="2000" dirty="0"/>
          </a:p>
        </p:txBody>
      </p:sp>
      <p:sp>
        <p:nvSpPr>
          <p:cNvPr id="99" name="Slide Number Placeholder 98"/>
          <p:cNvSpPr>
            <a:spLocks noGrp="1"/>
          </p:cNvSpPr>
          <p:nvPr>
            <p:ph type="sldNum" sz="quarter" idx="12"/>
          </p:nvPr>
        </p:nvSpPr>
        <p:spPr/>
        <p:txBody>
          <a:bodyPr/>
          <a:lstStyle/>
          <a:p>
            <a:fld id="{DDBFD72D-D30C-4596-AA12-6E874EBB7B16}"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4800600"/>
            <a:ext cx="8305800" cy="1631216"/>
          </a:xfrm>
          <a:prstGeom prst="rect">
            <a:avLst/>
          </a:prstGeom>
          <a:noFill/>
        </p:spPr>
        <p:txBody>
          <a:bodyPr wrap="square" rtlCol="0">
            <a:spAutoFit/>
          </a:bodyPr>
          <a:lstStyle/>
          <a:p>
            <a:r>
              <a:rPr lang="en-US" sz="2000" dirty="0" smtClean="0"/>
              <a:t>The Civil War and inequality in our history looks like a parable of this, then the church and state that’s already together in our history is a parable of this. I like to think of it this way; there’s ten commandments, six on how you treat other people, four on how you relate to God. This history brought the six, this history brought the four, this history breaks the ten</a:t>
            </a:r>
            <a:r>
              <a:rPr lang="en-US" dirty="0" smtClean="0"/>
              <a:t>.</a:t>
            </a:r>
            <a:endParaRPr lang="en-US" dirty="0"/>
          </a:p>
        </p:txBody>
      </p:sp>
      <p:cxnSp>
        <p:nvCxnSpPr>
          <p:cNvPr id="3" name="Straight Connector 2"/>
          <p:cNvCxnSpPr/>
          <p:nvPr/>
        </p:nvCxnSpPr>
        <p:spPr>
          <a:xfrm>
            <a:off x="2133600" y="1371600"/>
            <a:ext cx="487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a:off x="1981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1905000" y="762000"/>
            <a:ext cx="685800" cy="276999"/>
          </a:xfrm>
          <a:prstGeom prst="rect">
            <a:avLst/>
          </a:prstGeom>
          <a:noFill/>
        </p:spPr>
        <p:txBody>
          <a:bodyPr wrap="square" rtlCol="0">
            <a:spAutoFit/>
          </a:bodyPr>
          <a:lstStyle/>
          <a:p>
            <a:r>
              <a:rPr lang="en-US" sz="1200" dirty="0" smtClean="0"/>
              <a:t>1798</a:t>
            </a:r>
            <a:endParaRPr lang="en-US" sz="1200" dirty="0"/>
          </a:p>
        </p:txBody>
      </p:sp>
      <p:cxnSp>
        <p:nvCxnSpPr>
          <p:cNvPr id="6" name="Straight Connector 5"/>
          <p:cNvCxnSpPr/>
          <p:nvPr/>
        </p:nvCxnSpPr>
        <p:spPr>
          <a:xfrm rot="5400000">
            <a:off x="68587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781800" y="762000"/>
            <a:ext cx="762000" cy="276999"/>
          </a:xfrm>
          <a:prstGeom prst="rect">
            <a:avLst/>
          </a:prstGeom>
          <a:noFill/>
        </p:spPr>
        <p:txBody>
          <a:bodyPr wrap="square" rtlCol="0">
            <a:spAutoFit/>
          </a:bodyPr>
          <a:lstStyle/>
          <a:p>
            <a:r>
              <a:rPr lang="en-US" sz="1200" dirty="0" smtClean="0"/>
              <a:t>1863</a:t>
            </a:r>
            <a:endParaRPr lang="en-US" sz="1200" dirty="0"/>
          </a:p>
        </p:txBody>
      </p:sp>
      <p:cxnSp>
        <p:nvCxnSpPr>
          <p:cNvPr id="8" name="Straight Connector 7"/>
          <p:cNvCxnSpPr/>
          <p:nvPr/>
        </p:nvCxnSpPr>
        <p:spPr>
          <a:xfrm rot="5400000">
            <a:off x="6020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943600" y="762000"/>
            <a:ext cx="685800" cy="276999"/>
          </a:xfrm>
          <a:prstGeom prst="rect">
            <a:avLst/>
          </a:prstGeom>
          <a:noFill/>
        </p:spPr>
        <p:txBody>
          <a:bodyPr wrap="square" rtlCol="0">
            <a:spAutoFit/>
          </a:bodyPr>
          <a:lstStyle/>
          <a:p>
            <a:r>
              <a:rPr lang="en-US" sz="1200" dirty="0" smtClean="0"/>
              <a:t>1861</a:t>
            </a:r>
            <a:endParaRPr lang="en-US" sz="1200" dirty="0"/>
          </a:p>
        </p:txBody>
      </p:sp>
      <p:cxnSp>
        <p:nvCxnSpPr>
          <p:cNvPr id="10" name="Straight Connector 9"/>
          <p:cNvCxnSpPr/>
          <p:nvPr/>
        </p:nvCxnSpPr>
        <p:spPr>
          <a:xfrm rot="5400000">
            <a:off x="19819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60205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133600" y="457200"/>
            <a:ext cx="403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038600" y="228600"/>
            <a:ext cx="457200" cy="276999"/>
          </a:xfrm>
          <a:prstGeom prst="rect">
            <a:avLst/>
          </a:prstGeom>
          <a:noFill/>
        </p:spPr>
        <p:txBody>
          <a:bodyPr wrap="square" rtlCol="0">
            <a:spAutoFit/>
          </a:bodyPr>
          <a:lstStyle/>
          <a:p>
            <a:r>
              <a:rPr lang="en-US" sz="1200" dirty="0" smtClean="0"/>
              <a:t>63</a:t>
            </a:r>
            <a:endParaRPr lang="en-US" sz="1200" dirty="0"/>
          </a:p>
        </p:txBody>
      </p:sp>
      <p:sp>
        <p:nvSpPr>
          <p:cNvPr id="14" name="TextBox 13"/>
          <p:cNvSpPr txBox="1"/>
          <p:nvPr/>
        </p:nvSpPr>
        <p:spPr>
          <a:xfrm>
            <a:off x="1905000" y="1371600"/>
            <a:ext cx="609600" cy="276999"/>
          </a:xfrm>
          <a:prstGeom prst="rect">
            <a:avLst/>
          </a:prstGeom>
          <a:noFill/>
        </p:spPr>
        <p:txBody>
          <a:bodyPr wrap="square" rtlCol="0">
            <a:spAutoFit/>
          </a:bodyPr>
          <a:lstStyle/>
          <a:p>
            <a:r>
              <a:rPr lang="en-US" sz="1200" dirty="0" smtClean="0">
                <a:solidFill>
                  <a:srgbClr val="FF0000"/>
                </a:solidFill>
              </a:rPr>
              <a:t>Miller</a:t>
            </a:r>
            <a:endParaRPr lang="en-US" sz="1200" dirty="0">
              <a:solidFill>
                <a:srgbClr val="FF0000"/>
              </a:solidFill>
            </a:endParaRPr>
          </a:p>
        </p:txBody>
      </p:sp>
      <p:cxnSp>
        <p:nvCxnSpPr>
          <p:cNvPr id="15" name="Straight Connector 14"/>
          <p:cNvCxnSpPr/>
          <p:nvPr/>
        </p:nvCxnSpPr>
        <p:spPr>
          <a:xfrm rot="5400000">
            <a:off x="2972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895600" y="762000"/>
            <a:ext cx="838200" cy="276999"/>
          </a:xfrm>
          <a:prstGeom prst="rect">
            <a:avLst/>
          </a:prstGeom>
          <a:noFill/>
        </p:spPr>
        <p:txBody>
          <a:bodyPr wrap="square" rtlCol="0">
            <a:spAutoFit/>
          </a:bodyPr>
          <a:lstStyle/>
          <a:p>
            <a:r>
              <a:rPr lang="en-US" sz="1200" dirty="0" smtClean="0"/>
              <a:t>1844</a:t>
            </a:r>
            <a:endParaRPr lang="en-US" sz="1200" dirty="0"/>
          </a:p>
        </p:txBody>
      </p:sp>
      <p:cxnSp>
        <p:nvCxnSpPr>
          <p:cNvPr id="17" name="Straight Connector 16"/>
          <p:cNvCxnSpPr/>
          <p:nvPr/>
        </p:nvCxnSpPr>
        <p:spPr>
          <a:xfrm rot="5400000">
            <a:off x="51823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105400" y="762000"/>
            <a:ext cx="685800" cy="276999"/>
          </a:xfrm>
          <a:prstGeom prst="rect">
            <a:avLst/>
          </a:prstGeom>
          <a:noFill/>
        </p:spPr>
        <p:txBody>
          <a:bodyPr wrap="square" rtlCol="0">
            <a:spAutoFit/>
          </a:bodyPr>
          <a:lstStyle/>
          <a:p>
            <a:r>
              <a:rPr lang="en-US" sz="1200" dirty="0" smtClean="0"/>
              <a:t>1858</a:t>
            </a:r>
            <a:endParaRPr lang="en-US" sz="1200" dirty="0"/>
          </a:p>
        </p:txBody>
      </p:sp>
      <p:sp>
        <p:nvSpPr>
          <p:cNvPr id="19" name="TextBox 18"/>
          <p:cNvSpPr txBox="1"/>
          <p:nvPr/>
        </p:nvSpPr>
        <p:spPr>
          <a:xfrm>
            <a:off x="5029200" y="1447800"/>
            <a:ext cx="685800" cy="276999"/>
          </a:xfrm>
          <a:prstGeom prst="rect">
            <a:avLst/>
          </a:prstGeom>
          <a:noFill/>
        </p:spPr>
        <p:txBody>
          <a:bodyPr wrap="square" rtlCol="0">
            <a:spAutoFit/>
          </a:bodyPr>
          <a:lstStyle/>
          <a:p>
            <a:r>
              <a:rPr lang="en-US" sz="1200" dirty="0" smtClean="0">
                <a:solidFill>
                  <a:srgbClr val="FF0000"/>
                </a:solidFill>
              </a:rPr>
              <a:t>Sp Gifts</a:t>
            </a:r>
            <a:endParaRPr lang="en-US" sz="1200" dirty="0">
              <a:solidFill>
                <a:srgbClr val="FF0000"/>
              </a:solidFill>
            </a:endParaRPr>
          </a:p>
        </p:txBody>
      </p:sp>
      <p:cxnSp>
        <p:nvCxnSpPr>
          <p:cNvPr id="20" name="Straight Connector 19"/>
          <p:cNvCxnSpPr/>
          <p:nvPr/>
        </p:nvCxnSpPr>
        <p:spPr>
          <a:xfrm rot="5400000">
            <a:off x="4267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191000" y="762000"/>
            <a:ext cx="685800" cy="276999"/>
          </a:xfrm>
          <a:prstGeom prst="rect">
            <a:avLst/>
          </a:prstGeom>
          <a:noFill/>
        </p:spPr>
        <p:txBody>
          <a:bodyPr wrap="square" rtlCol="0">
            <a:spAutoFit/>
          </a:bodyPr>
          <a:lstStyle/>
          <a:p>
            <a:r>
              <a:rPr lang="en-US" sz="1200" dirty="0" smtClean="0"/>
              <a:t>1850</a:t>
            </a:r>
            <a:endParaRPr lang="en-US" sz="1200" dirty="0"/>
          </a:p>
        </p:txBody>
      </p:sp>
      <p:cxnSp>
        <p:nvCxnSpPr>
          <p:cNvPr id="22" name="Straight Connector 21"/>
          <p:cNvCxnSpPr/>
          <p:nvPr/>
        </p:nvCxnSpPr>
        <p:spPr>
          <a:xfrm>
            <a:off x="2133600" y="2514600"/>
            <a:ext cx="4953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19819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828800" y="1905000"/>
            <a:ext cx="685800" cy="276999"/>
          </a:xfrm>
          <a:prstGeom prst="rect">
            <a:avLst/>
          </a:prstGeom>
          <a:noFill/>
        </p:spPr>
        <p:txBody>
          <a:bodyPr wrap="square" rtlCol="0">
            <a:spAutoFit/>
          </a:bodyPr>
          <a:lstStyle/>
          <a:p>
            <a:r>
              <a:rPr lang="en-US" sz="1200" dirty="0" smtClean="0"/>
              <a:t>1989</a:t>
            </a:r>
            <a:endParaRPr lang="en-US" sz="1200" dirty="0"/>
          </a:p>
        </p:txBody>
      </p:sp>
      <p:cxnSp>
        <p:nvCxnSpPr>
          <p:cNvPr id="25" name="Straight Connector 24"/>
          <p:cNvCxnSpPr/>
          <p:nvPr/>
        </p:nvCxnSpPr>
        <p:spPr>
          <a:xfrm rot="5400000">
            <a:off x="60205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5943600" y="1905000"/>
            <a:ext cx="609600" cy="276999"/>
          </a:xfrm>
          <a:prstGeom prst="rect">
            <a:avLst/>
          </a:prstGeom>
          <a:noFill/>
        </p:spPr>
        <p:txBody>
          <a:bodyPr wrap="square" rtlCol="0">
            <a:spAutoFit/>
          </a:bodyPr>
          <a:lstStyle/>
          <a:p>
            <a:r>
              <a:rPr lang="en-US" sz="1200" dirty="0" smtClean="0"/>
              <a:t>COP</a:t>
            </a:r>
            <a:endParaRPr lang="en-US" sz="1200" dirty="0"/>
          </a:p>
        </p:txBody>
      </p:sp>
      <p:cxnSp>
        <p:nvCxnSpPr>
          <p:cNvPr id="27" name="Straight Connector 26"/>
          <p:cNvCxnSpPr/>
          <p:nvPr/>
        </p:nvCxnSpPr>
        <p:spPr>
          <a:xfrm rot="16200000" flipV="1">
            <a:off x="5296297" y="2399903"/>
            <a:ext cx="228600" cy="794"/>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257800" y="1981200"/>
            <a:ext cx="533400" cy="276999"/>
          </a:xfrm>
          <a:prstGeom prst="rect">
            <a:avLst/>
          </a:prstGeom>
          <a:noFill/>
        </p:spPr>
        <p:txBody>
          <a:bodyPr wrap="square" rtlCol="0">
            <a:spAutoFit/>
          </a:bodyPr>
          <a:lstStyle/>
          <a:p>
            <a:r>
              <a:rPr lang="en-US" sz="1200" dirty="0" smtClean="0"/>
              <a:t>LC</a:t>
            </a:r>
            <a:endParaRPr lang="en-US" sz="1200" dirty="0"/>
          </a:p>
        </p:txBody>
      </p:sp>
      <p:cxnSp>
        <p:nvCxnSpPr>
          <p:cNvPr id="29" name="Straight Connector 28"/>
          <p:cNvCxnSpPr/>
          <p:nvPr/>
        </p:nvCxnSpPr>
        <p:spPr>
          <a:xfrm rot="5400000">
            <a:off x="35059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4267200" y="1905000"/>
            <a:ext cx="457200" cy="276999"/>
          </a:xfrm>
          <a:prstGeom prst="rect">
            <a:avLst/>
          </a:prstGeom>
          <a:noFill/>
        </p:spPr>
        <p:txBody>
          <a:bodyPr wrap="square" rtlCol="0">
            <a:spAutoFit/>
          </a:bodyPr>
          <a:lstStyle/>
          <a:p>
            <a:r>
              <a:rPr lang="en-US" sz="1200" dirty="0" smtClean="0"/>
              <a:t>SL</a:t>
            </a:r>
            <a:endParaRPr lang="en-US" sz="1200" dirty="0"/>
          </a:p>
        </p:txBody>
      </p:sp>
      <p:cxnSp>
        <p:nvCxnSpPr>
          <p:cNvPr id="31" name="Straight Connector 30"/>
          <p:cNvCxnSpPr/>
          <p:nvPr/>
        </p:nvCxnSpPr>
        <p:spPr>
          <a:xfrm rot="5400000" flipH="1" flipV="1">
            <a:off x="7010400" y="2514600"/>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68587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6705600" y="1752600"/>
            <a:ext cx="685800" cy="461665"/>
          </a:xfrm>
          <a:prstGeom prst="rect">
            <a:avLst/>
          </a:prstGeom>
          <a:noFill/>
        </p:spPr>
        <p:txBody>
          <a:bodyPr wrap="square" rtlCol="0">
            <a:spAutoFit/>
          </a:bodyPr>
          <a:lstStyle/>
          <a:p>
            <a:r>
              <a:rPr lang="en-US" sz="1200" dirty="0" smtClean="0"/>
              <a:t>2</a:t>
            </a:r>
            <a:r>
              <a:rPr lang="en-US" sz="1200" baseline="30000" dirty="0" smtClean="0"/>
              <a:t>nd</a:t>
            </a:r>
            <a:r>
              <a:rPr lang="en-US" sz="1200" dirty="0" smtClean="0"/>
              <a:t> Advent</a:t>
            </a:r>
            <a:endParaRPr lang="en-US" sz="1200" dirty="0"/>
          </a:p>
        </p:txBody>
      </p:sp>
      <p:cxnSp>
        <p:nvCxnSpPr>
          <p:cNvPr id="34" name="Straight Connector 33"/>
          <p:cNvCxnSpPr/>
          <p:nvPr/>
        </p:nvCxnSpPr>
        <p:spPr>
          <a:xfrm rot="5400000">
            <a:off x="19819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rot="19001294">
            <a:off x="-10976" y="683864"/>
            <a:ext cx="1398341" cy="276999"/>
          </a:xfrm>
          <a:prstGeom prst="rect">
            <a:avLst/>
          </a:prstGeom>
          <a:noFill/>
        </p:spPr>
        <p:txBody>
          <a:bodyPr wrap="square" rtlCol="0">
            <a:spAutoFit/>
          </a:bodyPr>
          <a:lstStyle/>
          <a:p>
            <a:r>
              <a:rPr lang="en-US" sz="1200" dirty="0" smtClean="0"/>
              <a:t>Spiritual Gifts Vol. 1</a:t>
            </a:r>
            <a:endParaRPr lang="en-US" sz="1200" dirty="0"/>
          </a:p>
        </p:txBody>
      </p:sp>
      <p:sp>
        <p:nvSpPr>
          <p:cNvPr id="36" name="TextBox 35"/>
          <p:cNvSpPr txBox="1"/>
          <p:nvPr/>
        </p:nvSpPr>
        <p:spPr>
          <a:xfrm>
            <a:off x="0" y="3048000"/>
            <a:ext cx="1524000" cy="276999"/>
          </a:xfrm>
          <a:prstGeom prst="rect">
            <a:avLst/>
          </a:prstGeom>
          <a:noFill/>
        </p:spPr>
        <p:txBody>
          <a:bodyPr wrap="square" rtlCol="0">
            <a:spAutoFit/>
          </a:bodyPr>
          <a:lstStyle/>
          <a:p>
            <a:r>
              <a:rPr lang="en-US" sz="1200" dirty="0" smtClean="0">
                <a:solidFill>
                  <a:srgbClr val="FF0000"/>
                </a:solidFill>
              </a:rPr>
              <a:t>&gt;</a:t>
            </a:r>
            <a:r>
              <a:rPr lang="en-US" sz="1200" dirty="0" smtClean="0"/>
              <a:t> A firm Platform</a:t>
            </a:r>
            <a:endParaRPr lang="en-US" sz="1200" dirty="0"/>
          </a:p>
        </p:txBody>
      </p:sp>
      <p:sp>
        <p:nvSpPr>
          <p:cNvPr id="37" name="TextBox 36"/>
          <p:cNvSpPr txBox="1"/>
          <p:nvPr/>
        </p:nvSpPr>
        <p:spPr>
          <a:xfrm>
            <a:off x="0" y="16764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Advent</a:t>
            </a:r>
            <a:endParaRPr lang="en-US" sz="1200" dirty="0"/>
          </a:p>
        </p:txBody>
      </p:sp>
      <p:sp>
        <p:nvSpPr>
          <p:cNvPr id="38" name="TextBox 37"/>
          <p:cNvSpPr txBox="1"/>
          <p:nvPr/>
        </p:nvSpPr>
        <p:spPr>
          <a:xfrm>
            <a:off x="0" y="1905000"/>
            <a:ext cx="1371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My of In.</a:t>
            </a:r>
            <a:endParaRPr lang="en-US" sz="1200" dirty="0"/>
          </a:p>
        </p:txBody>
      </p:sp>
      <p:sp>
        <p:nvSpPr>
          <p:cNvPr id="39" name="TextBox 38"/>
          <p:cNvSpPr txBox="1"/>
          <p:nvPr/>
        </p:nvSpPr>
        <p:spPr>
          <a:xfrm>
            <a:off x="0" y="23622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William Miller</a:t>
            </a:r>
            <a:endParaRPr lang="en-US" sz="1200" dirty="0"/>
          </a:p>
        </p:txBody>
      </p:sp>
      <p:cxnSp>
        <p:nvCxnSpPr>
          <p:cNvPr id="40" name="Straight Arrow Connector 39"/>
          <p:cNvCxnSpPr/>
          <p:nvPr/>
        </p:nvCxnSpPr>
        <p:spPr>
          <a:xfrm rot="10800000">
            <a:off x="1219200" y="25908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0" y="25908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AM</a:t>
            </a:r>
            <a:endParaRPr lang="en-US" sz="1200" dirty="0"/>
          </a:p>
        </p:txBody>
      </p:sp>
      <p:sp>
        <p:nvSpPr>
          <p:cNvPr id="42" name="TextBox 41"/>
          <p:cNvSpPr txBox="1"/>
          <p:nvPr/>
        </p:nvSpPr>
        <p:spPr>
          <a:xfrm>
            <a:off x="0" y="28194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3</a:t>
            </a:r>
            <a:r>
              <a:rPr lang="en-US" sz="1200" baseline="30000" dirty="0" smtClean="0"/>
              <a:t>rd</a:t>
            </a:r>
            <a:r>
              <a:rPr lang="en-US" sz="1200" dirty="0" smtClean="0"/>
              <a:t> AM</a:t>
            </a:r>
            <a:endParaRPr lang="en-US" sz="1200" dirty="0"/>
          </a:p>
        </p:txBody>
      </p:sp>
      <p:sp>
        <p:nvSpPr>
          <p:cNvPr id="43" name="TextBox 42"/>
          <p:cNvSpPr txBox="1"/>
          <p:nvPr/>
        </p:nvSpPr>
        <p:spPr>
          <a:xfrm>
            <a:off x="0" y="2133600"/>
            <a:ext cx="1676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Reformation</a:t>
            </a:r>
            <a:endParaRPr lang="en-US" sz="1200" dirty="0"/>
          </a:p>
        </p:txBody>
      </p:sp>
      <p:sp>
        <p:nvSpPr>
          <p:cNvPr id="44" name="TextBox 43"/>
          <p:cNvSpPr txBox="1"/>
          <p:nvPr/>
        </p:nvSpPr>
        <p:spPr>
          <a:xfrm>
            <a:off x="0" y="3276600"/>
            <a:ext cx="2286000" cy="276999"/>
          </a:xfrm>
          <a:prstGeom prst="rect">
            <a:avLst/>
          </a:prstGeom>
          <a:noFill/>
        </p:spPr>
        <p:txBody>
          <a:bodyPr wrap="square" rtlCol="0">
            <a:spAutoFit/>
          </a:bodyPr>
          <a:lstStyle/>
          <a:p>
            <a:r>
              <a:rPr lang="en-US" sz="1200" dirty="0" smtClean="0">
                <a:solidFill>
                  <a:srgbClr val="FF0000"/>
                </a:solidFill>
              </a:rPr>
              <a:t>&gt; </a:t>
            </a:r>
            <a:r>
              <a:rPr lang="en-US" sz="1200" dirty="0" smtClean="0"/>
              <a:t>Spiritualism &amp; Covetousness</a:t>
            </a:r>
            <a:endParaRPr lang="en-US" sz="1200" dirty="0"/>
          </a:p>
        </p:txBody>
      </p:sp>
      <p:sp>
        <p:nvSpPr>
          <p:cNvPr id="45" name="TextBox 44"/>
          <p:cNvSpPr txBox="1"/>
          <p:nvPr/>
        </p:nvSpPr>
        <p:spPr>
          <a:xfrm>
            <a:off x="0" y="3505200"/>
            <a:ext cx="1295400" cy="276999"/>
          </a:xfrm>
          <a:prstGeom prst="rect">
            <a:avLst/>
          </a:prstGeom>
          <a:noFill/>
        </p:spPr>
        <p:txBody>
          <a:bodyPr wrap="square" rtlCol="0">
            <a:spAutoFit/>
          </a:bodyPr>
          <a:lstStyle/>
          <a:p>
            <a:r>
              <a:rPr lang="en-US" sz="1200" dirty="0" smtClean="0">
                <a:solidFill>
                  <a:srgbClr val="FF0000"/>
                </a:solidFill>
              </a:rPr>
              <a:t>&gt;</a:t>
            </a:r>
            <a:r>
              <a:rPr lang="en-US" sz="1200" dirty="0" smtClean="0"/>
              <a:t> Sins of Babylon</a:t>
            </a:r>
            <a:endParaRPr lang="en-US" sz="1200" dirty="0"/>
          </a:p>
        </p:txBody>
      </p:sp>
      <p:sp>
        <p:nvSpPr>
          <p:cNvPr id="46" name="TextBox 45"/>
          <p:cNvSpPr txBox="1"/>
          <p:nvPr/>
        </p:nvSpPr>
        <p:spPr>
          <a:xfrm>
            <a:off x="0" y="3733800"/>
            <a:ext cx="914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LC</a:t>
            </a:r>
            <a:endParaRPr lang="en-US" sz="1200" dirty="0"/>
          </a:p>
        </p:txBody>
      </p:sp>
      <p:sp>
        <p:nvSpPr>
          <p:cNvPr id="47" name="TextBox 46"/>
          <p:cNvSpPr txBox="1"/>
          <p:nvPr/>
        </p:nvSpPr>
        <p:spPr>
          <a:xfrm>
            <a:off x="0" y="3962400"/>
            <a:ext cx="1752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3</a:t>
            </a:r>
            <a:r>
              <a:rPr lang="en-US" sz="1200" baseline="30000" dirty="0" smtClean="0"/>
              <a:t>rd</a:t>
            </a:r>
            <a:r>
              <a:rPr lang="en-US" sz="1200" dirty="0" smtClean="0"/>
              <a:t> Mess Closed</a:t>
            </a:r>
            <a:endParaRPr lang="en-US" sz="1200" dirty="0"/>
          </a:p>
        </p:txBody>
      </p:sp>
      <p:sp>
        <p:nvSpPr>
          <p:cNvPr id="48" name="TextBox 47"/>
          <p:cNvSpPr txBox="1"/>
          <p:nvPr/>
        </p:nvSpPr>
        <p:spPr>
          <a:xfrm rot="10800000" flipV="1">
            <a:off x="0" y="4191000"/>
            <a:ext cx="1524000" cy="276999"/>
          </a:xfrm>
          <a:prstGeom prst="rect">
            <a:avLst/>
          </a:prstGeom>
          <a:noFill/>
        </p:spPr>
        <p:txBody>
          <a:bodyPr wrap="square" rtlCol="0">
            <a:spAutoFit/>
          </a:bodyPr>
          <a:lstStyle/>
          <a:p>
            <a:r>
              <a:rPr lang="en-US" sz="1200" dirty="0" smtClean="0">
                <a:solidFill>
                  <a:srgbClr val="FF0000"/>
                </a:solidFill>
              </a:rPr>
              <a:t>&gt;</a:t>
            </a:r>
            <a:r>
              <a:rPr lang="en-US" sz="1200" dirty="0" smtClean="0"/>
              <a:t>The Time of Trouble</a:t>
            </a:r>
            <a:endParaRPr lang="en-US" sz="1200" dirty="0"/>
          </a:p>
        </p:txBody>
      </p:sp>
      <p:sp>
        <p:nvSpPr>
          <p:cNvPr id="49" name="TextBox 48"/>
          <p:cNvSpPr txBox="1"/>
          <p:nvPr/>
        </p:nvSpPr>
        <p:spPr>
          <a:xfrm>
            <a:off x="0" y="4419600"/>
            <a:ext cx="2209800" cy="276999"/>
          </a:xfrm>
          <a:prstGeom prst="rect">
            <a:avLst/>
          </a:prstGeom>
          <a:noFill/>
        </p:spPr>
        <p:txBody>
          <a:bodyPr wrap="square" rtlCol="0">
            <a:spAutoFit/>
          </a:bodyPr>
          <a:lstStyle/>
          <a:p>
            <a:r>
              <a:rPr lang="en-US" sz="1200" dirty="0" smtClean="0">
                <a:solidFill>
                  <a:srgbClr val="FF0000"/>
                </a:solidFill>
              </a:rPr>
              <a:t>&gt; </a:t>
            </a:r>
            <a:r>
              <a:rPr lang="en-US" sz="1200" dirty="0" smtClean="0"/>
              <a:t>Deliverance of the Saints</a:t>
            </a:r>
            <a:endParaRPr lang="en-US" sz="1200" dirty="0"/>
          </a:p>
        </p:txBody>
      </p:sp>
      <p:sp>
        <p:nvSpPr>
          <p:cNvPr id="50" name="TextBox 49"/>
          <p:cNvSpPr txBox="1"/>
          <p:nvPr/>
        </p:nvSpPr>
        <p:spPr>
          <a:xfrm>
            <a:off x="1066800" y="3505200"/>
            <a:ext cx="990600" cy="276999"/>
          </a:xfrm>
          <a:prstGeom prst="rect">
            <a:avLst/>
          </a:prstGeom>
          <a:noFill/>
        </p:spPr>
        <p:txBody>
          <a:bodyPr wrap="square" rtlCol="0">
            <a:spAutoFit/>
          </a:bodyPr>
          <a:lstStyle/>
          <a:p>
            <a:r>
              <a:rPr lang="en-US" sz="1200" dirty="0" smtClean="0"/>
              <a:t>--- EW 273</a:t>
            </a:r>
            <a:endParaRPr lang="en-US" sz="1200" dirty="0"/>
          </a:p>
        </p:txBody>
      </p:sp>
      <p:sp>
        <p:nvSpPr>
          <p:cNvPr id="51" name="TextBox 50"/>
          <p:cNvSpPr txBox="1"/>
          <p:nvPr/>
        </p:nvSpPr>
        <p:spPr>
          <a:xfrm>
            <a:off x="5943600" y="1447800"/>
            <a:ext cx="914400" cy="276999"/>
          </a:xfrm>
          <a:prstGeom prst="rect">
            <a:avLst/>
          </a:prstGeom>
          <a:noFill/>
        </p:spPr>
        <p:txBody>
          <a:bodyPr wrap="square" rtlCol="0">
            <a:spAutoFit/>
          </a:bodyPr>
          <a:lstStyle/>
          <a:p>
            <a:r>
              <a:rPr lang="en-US" sz="1200" dirty="0" smtClean="0"/>
              <a:t>judge</a:t>
            </a:r>
            <a:endParaRPr lang="en-US" sz="1200" dirty="0"/>
          </a:p>
        </p:txBody>
      </p:sp>
      <p:sp>
        <p:nvSpPr>
          <p:cNvPr id="52" name="TextBox 51"/>
          <p:cNvSpPr txBox="1"/>
          <p:nvPr/>
        </p:nvSpPr>
        <p:spPr>
          <a:xfrm>
            <a:off x="4038600" y="1371600"/>
            <a:ext cx="990600" cy="461665"/>
          </a:xfrm>
          <a:prstGeom prst="rect">
            <a:avLst/>
          </a:prstGeom>
          <a:noFill/>
        </p:spPr>
        <p:txBody>
          <a:bodyPr wrap="square" rtlCol="0">
            <a:spAutoFit/>
          </a:bodyPr>
          <a:lstStyle/>
          <a:p>
            <a:r>
              <a:rPr lang="en-US" sz="1200" dirty="0" smtClean="0"/>
              <a:t>Fugitive Slave Act</a:t>
            </a:r>
            <a:endParaRPr lang="en-US" sz="1200" dirty="0"/>
          </a:p>
        </p:txBody>
      </p:sp>
      <p:sp>
        <p:nvSpPr>
          <p:cNvPr id="53" name="TextBox 52"/>
          <p:cNvSpPr txBox="1"/>
          <p:nvPr/>
        </p:nvSpPr>
        <p:spPr>
          <a:xfrm>
            <a:off x="5943600" y="152400"/>
            <a:ext cx="533400" cy="276999"/>
          </a:xfrm>
          <a:prstGeom prst="rect">
            <a:avLst/>
          </a:prstGeom>
          <a:noFill/>
        </p:spPr>
        <p:txBody>
          <a:bodyPr wrap="square" rtlCol="0">
            <a:spAutoFit/>
          </a:bodyPr>
          <a:lstStyle/>
          <a:p>
            <a:r>
              <a:rPr lang="en-US" sz="1200" dirty="0" smtClean="0">
                <a:solidFill>
                  <a:srgbClr val="FF0000"/>
                </a:solidFill>
              </a:rPr>
              <a:t>COP</a:t>
            </a:r>
            <a:endParaRPr lang="en-US" sz="1200" dirty="0">
              <a:solidFill>
                <a:srgbClr val="FF0000"/>
              </a:solidFill>
            </a:endParaRPr>
          </a:p>
        </p:txBody>
      </p:sp>
      <p:sp>
        <p:nvSpPr>
          <p:cNvPr id="54" name="TextBox 53"/>
          <p:cNvSpPr txBox="1"/>
          <p:nvPr/>
        </p:nvSpPr>
        <p:spPr>
          <a:xfrm>
            <a:off x="5943600" y="1524000"/>
            <a:ext cx="685800" cy="276999"/>
          </a:xfrm>
          <a:prstGeom prst="rect">
            <a:avLst/>
          </a:prstGeom>
          <a:noFill/>
        </p:spPr>
        <p:txBody>
          <a:bodyPr wrap="square" rtlCol="0">
            <a:spAutoFit/>
          </a:bodyPr>
          <a:lstStyle/>
          <a:p>
            <a:r>
              <a:rPr lang="en-US" sz="1200" dirty="0" smtClean="0">
                <a:solidFill>
                  <a:srgbClr val="FF0000"/>
                </a:solidFill>
              </a:rPr>
              <a:t>--------</a:t>
            </a:r>
            <a:endParaRPr lang="en-US" sz="1200" dirty="0">
              <a:solidFill>
                <a:srgbClr val="FF0000"/>
              </a:solidFill>
            </a:endParaRPr>
          </a:p>
        </p:txBody>
      </p:sp>
      <p:sp>
        <p:nvSpPr>
          <p:cNvPr id="55" name="TextBox 54"/>
          <p:cNvSpPr txBox="1"/>
          <p:nvPr/>
        </p:nvSpPr>
        <p:spPr>
          <a:xfrm>
            <a:off x="6781800" y="0"/>
            <a:ext cx="685800" cy="461665"/>
          </a:xfrm>
          <a:prstGeom prst="rect">
            <a:avLst/>
          </a:prstGeom>
          <a:noFill/>
        </p:spPr>
        <p:txBody>
          <a:bodyPr wrap="square" rtlCol="0">
            <a:spAutoFit/>
          </a:bodyPr>
          <a:lstStyle/>
          <a:p>
            <a:r>
              <a:rPr lang="en-US" sz="1200" dirty="0" smtClean="0">
                <a:solidFill>
                  <a:srgbClr val="FF0000"/>
                </a:solidFill>
              </a:rPr>
              <a:t>2</a:t>
            </a:r>
            <a:r>
              <a:rPr lang="en-US" sz="1200" baseline="30000" dirty="0" smtClean="0">
                <a:solidFill>
                  <a:srgbClr val="FF0000"/>
                </a:solidFill>
              </a:rPr>
              <a:t>nd</a:t>
            </a:r>
            <a:r>
              <a:rPr lang="en-US" sz="1200" dirty="0" smtClean="0">
                <a:solidFill>
                  <a:srgbClr val="FF0000"/>
                </a:solidFill>
              </a:rPr>
              <a:t>  Advent</a:t>
            </a:r>
            <a:endParaRPr lang="en-US" sz="1200" dirty="0">
              <a:solidFill>
                <a:srgbClr val="FF0000"/>
              </a:solidFill>
            </a:endParaRPr>
          </a:p>
        </p:txBody>
      </p:sp>
      <p:sp>
        <p:nvSpPr>
          <p:cNvPr id="56" name="TextBox 55"/>
          <p:cNvSpPr txBox="1"/>
          <p:nvPr/>
        </p:nvSpPr>
        <p:spPr>
          <a:xfrm>
            <a:off x="6400800" y="1066800"/>
            <a:ext cx="457200" cy="276999"/>
          </a:xfrm>
          <a:prstGeom prst="rect">
            <a:avLst/>
          </a:prstGeom>
          <a:noFill/>
        </p:spPr>
        <p:txBody>
          <a:bodyPr wrap="square" rtlCol="0">
            <a:spAutoFit/>
          </a:bodyPr>
          <a:lstStyle/>
          <a:p>
            <a:r>
              <a:rPr lang="en-US" sz="1200" dirty="0" smtClean="0">
                <a:solidFill>
                  <a:srgbClr val="FF0000"/>
                </a:solidFill>
              </a:rPr>
              <a:t>T.T.</a:t>
            </a:r>
            <a:endParaRPr lang="en-US" sz="1200" dirty="0">
              <a:solidFill>
                <a:srgbClr val="FF0000"/>
              </a:solidFill>
            </a:endParaRPr>
          </a:p>
        </p:txBody>
      </p:sp>
      <p:sp>
        <p:nvSpPr>
          <p:cNvPr id="57" name="TextBox 56"/>
          <p:cNvSpPr txBox="1"/>
          <p:nvPr/>
        </p:nvSpPr>
        <p:spPr>
          <a:xfrm>
            <a:off x="2819400" y="457200"/>
            <a:ext cx="762000" cy="276999"/>
          </a:xfrm>
          <a:prstGeom prst="rect">
            <a:avLst/>
          </a:prstGeom>
          <a:noFill/>
        </p:spPr>
        <p:txBody>
          <a:bodyPr wrap="square" rtlCol="0">
            <a:spAutoFit/>
          </a:bodyPr>
          <a:lstStyle/>
          <a:p>
            <a:r>
              <a:rPr lang="en-US" sz="1200" dirty="0" smtClean="0">
                <a:solidFill>
                  <a:srgbClr val="FF0000"/>
                </a:solidFill>
              </a:rPr>
              <a:t>Slavery</a:t>
            </a:r>
            <a:endParaRPr lang="en-US" sz="1200" dirty="0">
              <a:solidFill>
                <a:srgbClr val="FF0000"/>
              </a:solidFill>
            </a:endParaRPr>
          </a:p>
        </p:txBody>
      </p:sp>
      <p:sp>
        <p:nvSpPr>
          <p:cNvPr id="58" name="TextBox 57"/>
          <p:cNvSpPr txBox="1"/>
          <p:nvPr/>
        </p:nvSpPr>
        <p:spPr>
          <a:xfrm rot="19269300">
            <a:off x="1143532" y="519031"/>
            <a:ext cx="780785" cy="276999"/>
          </a:xfrm>
          <a:prstGeom prst="rect">
            <a:avLst/>
          </a:prstGeom>
          <a:noFill/>
        </p:spPr>
        <p:txBody>
          <a:bodyPr wrap="square" rtlCol="0">
            <a:spAutoFit/>
          </a:bodyPr>
          <a:lstStyle/>
          <a:p>
            <a:r>
              <a:rPr lang="en-US" sz="1200" dirty="0" smtClean="0"/>
              <a:t>Failure</a:t>
            </a:r>
            <a:endParaRPr lang="en-US" sz="1200" dirty="0"/>
          </a:p>
        </p:txBody>
      </p:sp>
      <p:cxnSp>
        <p:nvCxnSpPr>
          <p:cNvPr id="59" name="Straight Connector 58"/>
          <p:cNvCxnSpPr/>
          <p:nvPr/>
        </p:nvCxnSpPr>
        <p:spPr>
          <a:xfrm>
            <a:off x="3276600" y="3505200"/>
            <a:ext cx="2209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a:off x="3734594" y="3352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rot="10800000" flipV="1">
            <a:off x="3657600" y="2895600"/>
            <a:ext cx="685800" cy="276999"/>
          </a:xfrm>
          <a:prstGeom prst="rect">
            <a:avLst/>
          </a:prstGeom>
          <a:noFill/>
        </p:spPr>
        <p:txBody>
          <a:bodyPr wrap="square" rtlCol="0">
            <a:spAutoFit/>
          </a:bodyPr>
          <a:lstStyle/>
          <a:p>
            <a:r>
              <a:rPr lang="en-US" sz="1200" dirty="0" smtClean="0"/>
              <a:t>1888</a:t>
            </a:r>
            <a:endParaRPr lang="en-US" sz="1200" dirty="0"/>
          </a:p>
        </p:txBody>
      </p:sp>
      <p:sp>
        <p:nvSpPr>
          <p:cNvPr id="62" name="TextBox 61"/>
          <p:cNvSpPr txBox="1"/>
          <p:nvPr/>
        </p:nvSpPr>
        <p:spPr>
          <a:xfrm>
            <a:off x="1981200" y="228600"/>
            <a:ext cx="6019800" cy="276999"/>
          </a:xfrm>
          <a:prstGeom prst="rect">
            <a:avLst/>
          </a:prstGeom>
          <a:noFill/>
        </p:spPr>
        <p:txBody>
          <a:bodyPr wrap="square" rtlCol="0">
            <a:spAutoFit/>
          </a:bodyPr>
          <a:lstStyle/>
          <a:p>
            <a:endParaRPr lang="en-US" sz="1200" dirty="0"/>
          </a:p>
        </p:txBody>
      </p:sp>
      <p:cxnSp>
        <p:nvCxnSpPr>
          <p:cNvPr id="63" name="Straight Arrow Connector 62"/>
          <p:cNvCxnSpPr/>
          <p:nvPr/>
        </p:nvCxnSpPr>
        <p:spPr>
          <a:xfrm flipV="1">
            <a:off x="914400" y="10668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rot="19493054">
            <a:off x="7494700" y="723345"/>
            <a:ext cx="1355836" cy="523220"/>
          </a:xfrm>
          <a:prstGeom prst="rect">
            <a:avLst/>
          </a:prstGeom>
          <a:noFill/>
        </p:spPr>
        <p:txBody>
          <a:bodyPr wrap="square" rtlCol="0">
            <a:spAutoFit/>
          </a:bodyPr>
          <a:lstStyle/>
          <a:p>
            <a:r>
              <a:rPr lang="en-US" sz="1400" dirty="0" smtClean="0"/>
              <a:t>The Great Controversy</a:t>
            </a:r>
            <a:endParaRPr lang="en-US" sz="1400" dirty="0"/>
          </a:p>
        </p:txBody>
      </p:sp>
      <p:sp>
        <p:nvSpPr>
          <p:cNvPr id="65" name="TextBox 64"/>
          <p:cNvSpPr txBox="1"/>
          <p:nvPr/>
        </p:nvSpPr>
        <p:spPr>
          <a:xfrm>
            <a:off x="7239000" y="2438400"/>
            <a:ext cx="1752600" cy="276999"/>
          </a:xfrm>
          <a:prstGeom prst="rect">
            <a:avLst/>
          </a:prstGeom>
          <a:noFill/>
        </p:spPr>
        <p:txBody>
          <a:bodyPr wrap="square" rtlCol="0">
            <a:spAutoFit/>
          </a:bodyPr>
          <a:lstStyle/>
          <a:p>
            <a:r>
              <a:rPr lang="en-US" sz="1200" dirty="0" smtClean="0">
                <a:solidFill>
                  <a:srgbClr val="FF0000"/>
                </a:solidFill>
              </a:rPr>
              <a:t>&gt; </a:t>
            </a:r>
            <a:r>
              <a:rPr lang="en-US" sz="1200" dirty="0" smtClean="0"/>
              <a:t>An American Reformer</a:t>
            </a:r>
            <a:endParaRPr lang="en-US" sz="1200" dirty="0"/>
          </a:p>
        </p:txBody>
      </p:sp>
      <p:cxnSp>
        <p:nvCxnSpPr>
          <p:cNvPr id="66" name="Straight Arrow Connector 65"/>
          <p:cNvCxnSpPr>
            <a:endCxn id="65" idx="1"/>
          </p:cNvCxnSpPr>
          <p:nvPr/>
        </p:nvCxnSpPr>
        <p:spPr>
          <a:xfrm flipV="1">
            <a:off x="7086600" y="2576900"/>
            <a:ext cx="152400" cy="13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7239000" y="2667000"/>
            <a:ext cx="1752600" cy="277000"/>
          </a:xfrm>
          <a:prstGeom prst="rect">
            <a:avLst/>
          </a:prstGeom>
          <a:noFill/>
        </p:spPr>
        <p:txBody>
          <a:bodyPr wrap="square" rtlCol="0">
            <a:spAutoFit/>
          </a:bodyPr>
          <a:lstStyle/>
          <a:p>
            <a:r>
              <a:rPr lang="en-US" sz="1200" dirty="0" smtClean="0">
                <a:solidFill>
                  <a:srgbClr val="FF0000"/>
                </a:solidFill>
              </a:rPr>
              <a:t>&gt; </a:t>
            </a:r>
            <a:r>
              <a:rPr lang="en-US" sz="1200" dirty="0" smtClean="0"/>
              <a:t>What is the Sanctuary</a:t>
            </a:r>
            <a:endParaRPr lang="en-US" sz="1200" dirty="0"/>
          </a:p>
        </p:txBody>
      </p:sp>
      <p:cxnSp>
        <p:nvCxnSpPr>
          <p:cNvPr id="68" name="Straight Arrow Connector 67"/>
          <p:cNvCxnSpPr/>
          <p:nvPr/>
        </p:nvCxnSpPr>
        <p:spPr>
          <a:xfrm rot="5400000">
            <a:off x="1371600" y="27432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rot="5400000">
            <a:off x="6934200" y="27432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7162800" y="1676400"/>
            <a:ext cx="19812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a:t>
            </a:r>
            <a:r>
              <a:rPr lang="en-US" sz="1200" dirty="0" err="1" smtClean="0"/>
              <a:t>Dest</a:t>
            </a:r>
            <a:r>
              <a:rPr lang="en-US" sz="1200" dirty="0" smtClean="0"/>
              <a:t>. Of Jerusalem</a:t>
            </a:r>
            <a:endParaRPr lang="en-US" sz="1200" dirty="0"/>
          </a:p>
        </p:txBody>
      </p:sp>
      <p:sp>
        <p:nvSpPr>
          <p:cNvPr id="71" name="TextBox 70"/>
          <p:cNvSpPr txBox="1"/>
          <p:nvPr/>
        </p:nvSpPr>
        <p:spPr>
          <a:xfrm rot="20224061">
            <a:off x="1316243" y="2819354"/>
            <a:ext cx="838200" cy="276999"/>
          </a:xfrm>
          <a:prstGeom prst="rect">
            <a:avLst/>
          </a:prstGeom>
          <a:noFill/>
        </p:spPr>
        <p:txBody>
          <a:bodyPr wrap="square" rtlCol="0">
            <a:spAutoFit/>
          </a:bodyPr>
          <a:lstStyle/>
          <a:p>
            <a:r>
              <a:rPr lang="en-US" sz="1200" dirty="0" smtClean="0"/>
              <a:t>Sanctuary</a:t>
            </a:r>
            <a:endParaRPr lang="en-US" sz="1200" dirty="0"/>
          </a:p>
        </p:txBody>
      </p:sp>
      <p:cxnSp>
        <p:nvCxnSpPr>
          <p:cNvPr id="72" name="Straight Arrow Connector 71"/>
          <p:cNvCxnSpPr>
            <a:endCxn id="71" idx="1"/>
          </p:cNvCxnSpPr>
          <p:nvPr/>
        </p:nvCxnSpPr>
        <p:spPr>
          <a:xfrm flipV="1">
            <a:off x="1143000" y="3121154"/>
            <a:ext cx="206366" cy="792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7239000" y="2895600"/>
            <a:ext cx="1295400" cy="276999"/>
          </a:xfrm>
          <a:prstGeom prst="rect">
            <a:avLst/>
          </a:prstGeom>
          <a:noFill/>
        </p:spPr>
        <p:txBody>
          <a:bodyPr wrap="square" rtlCol="0">
            <a:spAutoFit/>
          </a:bodyPr>
          <a:lstStyle/>
          <a:p>
            <a:r>
              <a:rPr lang="en-US" sz="1200" dirty="0" smtClean="0">
                <a:solidFill>
                  <a:srgbClr val="FF0000"/>
                </a:solidFill>
              </a:rPr>
              <a:t>&gt; </a:t>
            </a:r>
            <a:r>
              <a:rPr lang="en-US" sz="1200" dirty="0" smtClean="0"/>
              <a:t>Snares of Satan</a:t>
            </a:r>
            <a:endParaRPr lang="en-US" sz="1200" dirty="0"/>
          </a:p>
        </p:txBody>
      </p:sp>
      <p:sp>
        <p:nvSpPr>
          <p:cNvPr id="74" name="TextBox 73"/>
          <p:cNvSpPr txBox="1"/>
          <p:nvPr/>
        </p:nvSpPr>
        <p:spPr>
          <a:xfrm>
            <a:off x="7467600" y="2971800"/>
            <a:ext cx="1676400" cy="381000"/>
          </a:xfrm>
          <a:prstGeom prst="rect">
            <a:avLst/>
          </a:prstGeom>
          <a:noFill/>
        </p:spPr>
        <p:txBody>
          <a:bodyPr wrap="square" rtlCol="0">
            <a:spAutoFit/>
          </a:bodyPr>
          <a:lstStyle/>
          <a:p>
            <a:r>
              <a:rPr lang="en-US" sz="1000" dirty="0" smtClean="0"/>
              <a:t>( Can our Dead Speak to Us</a:t>
            </a:r>
            <a:r>
              <a:rPr lang="en-US" dirty="0" smtClean="0"/>
              <a:t>)</a:t>
            </a:r>
            <a:endParaRPr lang="en-US" dirty="0"/>
          </a:p>
        </p:txBody>
      </p:sp>
      <p:sp>
        <p:nvSpPr>
          <p:cNvPr id="75" name="TextBox 74"/>
          <p:cNvSpPr txBox="1"/>
          <p:nvPr/>
        </p:nvSpPr>
        <p:spPr>
          <a:xfrm>
            <a:off x="7162800" y="3276600"/>
            <a:ext cx="1828800" cy="276999"/>
          </a:xfrm>
          <a:prstGeom prst="rect">
            <a:avLst/>
          </a:prstGeom>
          <a:noFill/>
        </p:spPr>
        <p:txBody>
          <a:bodyPr wrap="square" rtlCol="0">
            <a:spAutoFit/>
          </a:bodyPr>
          <a:lstStyle/>
          <a:p>
            <a:r>
              <a:rPr lang="en-US" sz="1200" dirty="0" smtClean="0">
                <a:solidFill>
                  <a:srgbClr val="FF0000"/>
                </a:solidFill>
              </a:rPr>
              <a:t>&gt;</a:t>
            </a:r>
            <a:r>
              <a:rPr lang="en-US" sz="1200" dirty="0" smtClean="0"/>
              <a:t> Lib. of Con. Threatened</a:t>
            </a:r>
            <a:endParaRPr lang="en-US" sz="1200" dirty="0"/>
          </a:p>
        </p:txBody>
      </p:sp>
      <p:sp>
        <p:nvSpPr>
          <p:cNvPr id="76" name="TextBox 75"/>
          <p:cNvSpPr txBox="1"/>
          <p:nvPr/>
        </p:nvSpPr>
        <p:spPr>
          <a:xfrm>
            <a:off x="7239000" y="3505200"/>
            <a:ext cx="1905000" cy="276999"/>
          </a:xfrm>
          <a:prstGeom prst="rect">
            <a:avLst/>
          </a:prstGeom>
          <a:noFill/>
        </p:spPr>
        <p:txBody>
          <a:bodyPr wrap="square" rtlCol="0">
            <a:spAutoFit/>
          </a:bodyPr>
          <a:lstStyle/>
          <a:p>
            <a:r>
              <a:rPr lang="en-US" sz="1200" dirty="0" smtClean="0"/>
              <a:t> The Impending Conflict</a:t>
            </a:r>
            <a:endParaRPr lang="en-US" sz="1200" dirty="0"/>
          </a:p>
        </p:txBody>
      </p:sp>
      <p:sp>
        <p:nvSpPr>
          <p:cNvPr id="77" name="TextBox 76"/>
          <p:cNvSpPr txBox="1"/>
          <p:nvPr/>
        </p:nvSpPr>
        <p:spPr>
          <a:xfrm>
            <a:off x="7239000" y="3733800"/>
            <a:ext cx="1676400" cy="276999"/>
          </a:xfrm>
          <a:prstGeom prst="rect">
            <a:avLst/>
          </a:prstGeom>
          <a:noFill/>
        </p:spPr>
        <p:txBody>
          <a:bodyPr wrap="square" rtlCol="0">
            <a:spAutoFit/>
          </a:bodyPr>
          <a:lstStyle/>
          <a:p>
            <a:r>
              <a:rPr lang="en-US" sz="1200" dirty="0" smtClean="0"/>
              <a:t>Scriptures a Safeguard</a:t>
            </a:r>
            <a:endParaRPr lang="en-US" sz="1200" dirty="0"/>
          </a:p>
        </p:txBody>
      </p:sp>
      <p:sp>
        <p:nvSpPr>
          <p:cNvPr id="78" name="TextBox 77"/>
          <p:cNvSpPr txBox="1"/>
          <p:nvPr/>
        </p:nvSpPr>
        <p:spPr>
          <a:xfrm>
            <a:off x="7239000" y="3886200"/>
            <a:ext cx="1447800" cy="276999"/>
          </a:xfrm>
          <a:prstGeom prst="rect">
            <a:avLst/>
          </a:prstGeom>
          <a:noFill/>
        </p:spPr>
        <p:txBody>
          <a:bodyPr wrap="square" rtlCol="0">
            <a:spAutoFit/>
          </a:bodyPr>
          <a:lstStyle/>
          <a:p>
            <a:r>
              <a:rPr lang="en-US" sz="1200" dirty="0" smtClean="0"/>
              <a:t>The Final Warning</a:t>
            </a:r>
            <a:endParaRPr lang="en-US" sz="1200" dirty="0"/>
          </a:p>
        </p:txBody>
      </p:sp>
      <p:sp>
        <p:nvSpPr>
          <p:cNvPr id="79" name="TextBox 78"/>
          <p:cNvSpPr txBox="1"/>
          <p:nvPr/>
        </p:nvSpPr>
        <p:spPr>
          <a:xfrm>
            <a:off x="7239000" y="4114800"/>
            <a:ext cx="1371600" cy="276999"/>
          </a:xfrm>
          <a:prstGeom prst="rect">
            <a:avLst/>
          </a:prstGeom>
          <a:noFill/>
        </p:spPr>
        <p:txBody>
          <a:bodyPr wrap="square" rtlCol="0">
            <a:spAutoFit/>
          </a:bodyPr>
          <a:lstStyle/>
          <a:p>
            <a:r>
              <a:rPr lang="en-US" sz="1200" dirty="0" smtClean="0">
                <a:solidFill>
                  <a:srgbClr val="FF0000"/>
                </a:solidFill>
              </a:rPr>
              <a:t>&gt;</a:t>
            </a:r>
            <a:r>
              <a:rPr lang="en-US" sz="1200" dirty="0" smtClean="0"/>
              <a:t>Time of Trouble</a:t>
            </a:r>
            <a:endParaRPr lang="en-US" sz="1200" dirty="0"/>
          </a:p>
        </p:txBody>
      </p:sp>
      <p:sp>
        <p:nvSpPr>
          <p:cNvPr id="80" name="TextBox 79"/>
          <p:cNvSpPr txBox="1"/>
          <p:nvPr/>
        </p:nvSpPr>
        <p:spPr>
          <a:xfrm>
            <a:off x="7239000" y="4343400"/>
            <a:ext cx="1905000" cy="276999"/>
          </a:xfrm>
          <a:prstGeom prst="rect">
            <a:avLst/>
          </a:prstGeom>
          <a:noFill/>
        </p:spPr>
        <p:txBody>
          <a:bodyPr wrap="square" rtlCol="0">
            <a:spAutoFit/>
          </a:bodyPr>
          <a:lstStyle/>
          <a:p>
            <a:r>
              <a:rPr lang="en-US" sz="1200" dirty="0" smtClean="0">
                <a:solidFill>
                  <a:srgbClr val="FF0000"/>
                </a:solidFill>
              </a:rPr>
              <a:t>&gt;</a:t>
            </a:r>
            <a:r>
              <a:rPr lang="en-US" sz="1200" dirty="0" smtClean="0"/>
              <a:t> Gods people Delivered</a:t>
            </a:r>
            <a:endParaRPr lang="en-US" sz="1200" dirty="0"/>
          </a:p>
        </p:txBody>
      </p:sp>
      <p:sp>
        <p:nvSpPr>
          <p:cNvPr id="81" name="TextBox 80"/>
          <p:cNvSpPr txBox="1"/>
          <p:nvPr/>
        </p:nvSpPr>
        <p:spPr>
          <a:xfrm rot="19118416">
            <a:off x="2444389" y="3087638"/>
            <a:ext cx="685800" cy="276999"/>
          </a:xfrm>
          <a:prstGeom prst="rect">
            <a:avLst/>
          </a:prstGeom>
          <a:noFill/>
        </p:spPr>
        <p:txBody>
          <a:bodyPr wrap="square" rtlCol="0">
            <a:spAutoFit/>
          </a:bodyPr>
          <a:lstStyle/>
          <a:p>
            <a:r>
              <a:rPr lang="en-US" sz="1200" dirty="0" smtClean="0"/>
              <a:t>Failure</a:t>
            </a:r>
            <a:endParaRPr lang="en-US" sz="1200" dirty="0"/>
          </a:p>
        </p:txBody>
      </p:sp>
      <p:sp>
        <p:nvSpPr>
          <p:cNvPr id="82" name="TextBox 81"/>
          <p:cNvSpPr txBox="1"/>
          <p:nvPr/>
        </p:nvSpPr>
        <p:spPr>
          <a:xfrm>
            <a:off x="1905000" y="228600"/>
            <a:ext cx="533400" cy="276999"/>
          </a:xfrm>
          <a:prstGeom prst="rect">
            <a:avLst/>
          </a:prstGeom>
          <a:noFill/>
        </p:spPr>
        <p:txBody>
          <a:bodyPr wrap="square" rtlCol="0">
            <a:spAutoFit/>
          </a:bodyPr>
          <a:lstStyle/>
          <a:p>
            <a:r>
              <a:rPr lang="en-US" sz="1200" dirty="0" smtClean="0"/>
              <a:t>TOE</a:t>
            </a:r>
            <a:endParaRPr lang="en-US" sz="1200" dirty="0"/>
          </a:p>
        </p:txBody>
      </p:sp>
      <p:cxnSp>
        <p:nvCxnSpPr>
          <p:cNvPr id="83" name="Straight Arrow Connector 82"/>
          <p:cNvCxnSpPr>
            <a:stCxn id="82" idx="1"/>
          </p:cNvCxnSpPr>
          <p:nvPr/>
        </p:nvCxnSpPr>
        <p:spPr>
          <a:xfrm rot="10800000" flipV="1">
            <a:off x="1600200" y="367100"/>
            <a:ext cx="304800" cy="13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5400000">
            <a:off x="42679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3429000" y="1905000"/>
            <a:ext cx="609600" cy="276999"/>
          </a:xfrm>
          <a:prstGeom prst="rect">
            <a:avLst/>
          </a:prstGeom>
          <a:noFill/>
        </p:spPr>
        <p:txBody>
          <a:bodyPr wrap="square" rtlCol="0">
            <a:spAutoFit/>
          </a:bodyPr>
          <a:lstStyle/>
          <a:p>
            <a:r>
              <a:rPr lang="en-US" sz="1200" dirty="0" smtClean="0"/>
              <a:t>2019</a:t>
            </a:r>
            <a:endParaRPr lang="en-US" sz="1200" dirty="0"/>
          </a:p>
        </p:txBody>
      </p:sp>
      <p:sp>
        <p:nvSpPr>
          <p:cNvPr id="86" name="Freeform 85"/>
          <p:cNvSpPr/>
          <p:nvPr/>
        </p:nvSpPr>
        <p:spPr>
          <a:xfrm>
            <a:off x="2153417" y="1780498"/>
            <a:ext cx="1397503" cy="207048"/>
          </a:xfrm>
          <a:custGeom>
            <a:avLst/>
            <a:gdLst>
              <a:gd name="connsiteX0" fmla="*/ 25903 w 1397503"/>
              <a:gd name="connsiteY0" fmla="*/ 185462 h 207048"/>
              <a:gd name="connsiteX1" fmla="*/ 117343 w 1397503"/>
              <a:gd name="connsiteY1" fmla="*/ 109262 h 207048"/>
              <a:gd name="connsiteX2" fmla="*/ 224023 w 1397503"/>
              <a:gd name="connsiteY2" fmla="*/ 48302 h 207048"/>
              <a:gd name="connsiteX3" fmla="*/ 406903 w 1397503"/>
              <a:gd name="connsiteY3" fmla="*/ 17822 h 207048"/>
              <a:gd name="connsiteX4" fmla="*/ 726943 w 1397503"/>
              <a:gd name="connsiteY4" fmla="*/ 2582 h 207048"/>
              <a:gd name="connsiteX5" fmla="*/ 940303 w 1397503"/>
              <a:gd name="connsiteY5" fmla="*/ 2582 h 207048"/>
              <a:gd name="connsiteX6" fmla="*/ 1214623 w 1397503"/>
              <a:gd name="connsiteY6" fmla="*/ 17822 h 207048"/>
              <a:gd name="connsiteX7" fmla="*/ 1290823 w 1397503"/>
              <a:gd name="connsiteY7" fmla="*/ 78782 h 207048"/>
              <a:gd name="connsiteX8" fmla="*/ 1336543 w 1397503"/>
              <a:gd name="connsiteY8" fmla="*/ 94022 h 207048"/>
              <a:gd name="connsiteX9" fmla="*/ 1397503 w 1397503"/>
              <a:gd name="connsiteY9" fmla="*/ 154982 h 207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97503" h="207048">
                <a:moveTo>
                  <a:pt x="25903" y="185462"/>
                </a:moveTo>
                <a:cubicBezTo>
                  <a:pt x="139417" y="109786"/>
                  <a:pt x="0" y="207048"/>
                  <a:pt x="117343" y="109262"/>
                </a:cubicBezTo>
                <a:cubicBezTo>
                  <a:pt x="144353" y="86754"/>
                  <a:pt x="193334" y="61454"/>
                  <a:pt x="224023" y="48302"/>
                </a:cubicBezTo>
                <a:cubicBezTo>
                  <a:pt x="283301" y="22897"/>
                  <a:pt x="339921" y="22287"/>
                  <a:pt x="406903" y="17822"/>
                </a:cubicBezTo>
                <a:cubicBezTo>
                  <a:pt x="513467" y="10718"/>
                  <a:pt x="620263" y="7662"/>
                  <a:pt x="726943" y="2582"/>
                </a:cubicBezTo>
                <a:cubicBezTo>
                  <a:pt x="945121" y="38945"/>
                  <a:pt x="673285" y="2582"/>
                  <a:pt x="940303" y="2582"/>
                </a:cubicBezTo>
                <a:cubicBezTo>
                  <a:pt x="1031884" y="2582"/>
                  <a:pt x="1123183" y="12742"/>
                  <a:pt x="1214623" y="17822"/>
                </a:cubicBezTo>
                <a:cubicBezTo>
                  <a:pt x="1329541" y="56128"/>
                  <a:pt x="1192346" y="0"/>
                  <a:pt x="1290823" y="78782"/>
                </a:cubicBezTo>
                <a:cubicBezTo>
                  <a:pt x="1303367" y="88817"/>
                  <a:pt x="1321303" y="88942"/>
                  <a:pt x="1336543" y="94022"/>
                </a:cubicBezTo>
                <a:cubicBezTo>
                  <a:pt x="1373324" y="149193"/>
                  <a:pt x="1350640" y="131551"/>
                  <a:pt x="1397503" y="154982"/>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TextBox 86"/>
          <p:cNvSpPr txBox="1"/>
          <p:nvPr/>
        </p:nvSpPr>
        <p:spPr>
          <a:xfrm>
            <a:off x="2743200" y="1752600"/>
            <a:ext cx="533400" cy="276999"/>
          </a:xfrm>
          <a:prstGeom prst="rect">
            <a:avLst/>
          </a:prstGeom>
          <a:noFill/>
        </p:spPr>
        <p:txBody>
          <a:bodyPr wrap="square" rtlCol="0">
            <a:spAutoFit/>
          </a:bodyPr>
          <a:lstStyle/>
          <a:p>
            <a:r>
              <a:rPr lang="en-US" sz="1200" dirty="0" smtClean="0"/>
              <a:t>30</a:t>
            </a:r>
            <a:endParaRPr lang="en-US" sz="1200" dirty="0"/>
          </a:p>
        </p:txBody>
      </p:sp>
      <p:cxnSp>
        <p:nvCxnSpPr>
          <p:cNvPr id="88" name="Straight Arrow Connector 87"/>
          <p:cNvCxnSpPr/>
          <p:nvPr/>
        </p:nvCxnSpPr>
        <p:spPr>
          <a:xfrm rot="10800000" flipV="1">
            <a:off x="6096000" y="3124200"/>
            <a:ext cx="9906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3733800" y="0"/>
            <a:ext cx="914400" cy="304800"/>
          </a:xfrm>
          <a:prstGeom prst="rect">
            <a:avLst/>
          </a:prstGeom>
          <a:noFill/>
        </p:spPr>
        <p:txBody>
          <a:bodyPr wrap="square" rtlCol="0">
            <a:spAutoFit/>
          </a:bodyPr>
          <a:lstStyle/>
          <a:p>
            <a:r>
              <a:rPr lang="en-US" sz="1400" dirty="0" smtClean="0"/>
              <a:t>Inequality</a:t>
            </a:r>
            <a:endParaRPr lang="en-US" sz="1400" dirty="0"/>
          </a:p>
        </p:txBody>
      </p:sp>
      <p:sp>
        <p:nvSpPr>
          <p:cNvPr id="90" name="TextBox 89"/>
          <p:cNvSpPr txBox="1"/>
          <p:nvPr/>
        </p:nvSpPr>
        <p:spPr>
          <a:xfrm>
            <a:off x="3962400" y="2667000"/>
            <a:ext cx="1066800" cy="304800"/>
          </a:xfrm>
          <a:prstGeom prst="rect">
            <a:avLst/>
          </a:prstGeom>
          <a:noFill/>
        </p:spPr>
        <p:txBody>
          <a:bodyPr wrap="square" rtlCol="0">
            <a:spAutoFit/>
          </a:bodyPr>
          <a:lstStyle/>
          <a:p>
            <a:r>
              <a:rPr lang="en-US" sz="1400" dirty="0" smtClean="0"/>
              <a:t>Ch &amp; State</a:t>
            </a:r>
            <a:endParaRPr lang="en-US" sz="1400" dirty="0"/>
          </a:p>
        </p:txBody>
      </p:sp>
      <p:cxnSp>
        <p:nvCxnSpPr>
          <p:cNvPr id="91" name="Straight Connector 90"/>
          <p:cNvCxnSpPr/>
          <p:nvPr/>
        </p:nvCxnSpPr>
        <p:spPr>
          <a:xfrm rot="10800000">
            <a:off x="1752600" y="2514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flipH="1" flipV="1">
            <a:off x="1676400" y="24384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3" name="TextBox 92"/>
          <p:cNvSpPr txBox="1"/>
          <p:nvPr/>
        </p:nvSpPr>
        <p:spPr>
          <a:xfrm>
            <a:off x="1524000" y="2133600"/>
            <a:ext cx="533400" cy="276999"/>
          </a:xfrm>
          <a:prstGeom prst="rect">
            <a:avLst/>
          </a:prstGeom>
          <a:noFill/>
        </p:spPr>
        <p:txBody>
          <a:bodyPr wrap="square" rtlCol="0">
            <a:spAutoFit/>
          </a:bodyPr>
          <a:lstStyle/>
          <a:p>
            <a:r>
              <a:rPr lang="en-US" sz="1200" dirty="0" smtClean="0"/>
              <a:t>1979</a:t>
            </a:r>
            <a:endParaRPr lang="en-US" sz="1200" dirty="0"/>
          </a:p>
        </p:txBody>
      </p:sp>
      <p:sp>
        <p:nvSpPr>
          <p:cNvPr id="94" name="TextBox 93"/>
          <p:cNvSpPr txBox="1"/>
          <p:nvPr/>
        </p:nvSpPr>
        <p:spPr>
          <a:xfrm>
            <a:off x="1752600" y="2362200"/>
            <a:ext cx="609600" cy="276999"/>
          </a:xfrm>
          <a:prstGeom prst="rect">
            <a:avLst/>
          </a:prstGeom>
          <a:noFill/>
        </p:spPr>
        <p:txBody>
          <a:bodyPr wrap="square" rtlCol="0">
            <a:spAutoFit/>
          </a:bodyPr>
          <a:lstStyle/>
          <a:p>
            <a:r>
              <a:rPr lang="en-US" sz="1200" dirty="0" smtClean="0"/>
              <a:t>MM</a:t>
            </a:r>
            <a:endParaRPr lang="en-US" sz="1200" dirty="0"/>
          </a:p>
        </p:txBody>
      </p:sp>
      <p:cxnSp>
        <p:nvCxnSpPr>
          <p:cNvPr id="95" name="Straight Connector 94"/>
          <p:cNvCxnSpPr/>
          <p:nvPr/>
        </p:nvCxnSpPr>
        <p:spPr>
          <a:xfrm rot="5400000" flipH="1" flipV="1">
            <a:off x="3009900" y="2476500"/>
            <a:ext cx="76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a:off x="2819400" y="2209800"/>
            <a:ext cx="609600" cy="276999"/>
          </a:xfrm>
          <a:prstGeom prst="rect">
            <a:avLst/>
          </a:prstGeom>
          <a:noFill/>
        </p:spPr>
        <p:txBody>
          <a:bodyPr wrap="square" rtlCol="0">
            <a:spAutoFit/>
          </a:bodyPr>
          <a:lstStyle/>
          <a:p>
            <a:r>
              <a:rPr lang="en-US" sz="1200" dirty="0" smtClean="0"/>
              <a:t>2014</a:t>
            </a:r>
            <a:endParaRPr lang="en-US" sz="1200" dirty="0"/>
          </a:p>
        </p:txBody>
      </p:sp>
      <p:sp>
        <p:nvSpPr>
          <p:cNvPr id="97" name="TextBox 96"/>
          <p:cNvSpPr txBox="1"/>
          <p:nvPr/>
        </p:nvSpPr>
        <p:spPr>
          <a:xfrm>
            <a:off x="2895600" y="2057400"/>
            <a:ext cx="381000" cy="261610"/>
          </a:xfrm>
          <a:prstGeom prst="rect">
            <a:avLst/>
          </a:prstGeom>
          <a:noFill/>
        </p:spPr>
        <p:txBody>
          <a:bodyPr wrap="square" rtlCol="0">
            <a:spAutoFit/>
          </a:bodyPr>
          <a:lstStyle/>
          <a:p>
            <a:r>
              <a:rPr lang="en-US" sz="1100" dirty="0" smtClean="0"/>
              <a:t>SL</a:t>
            </a:r>
            <a:endParaRPr lang="en-US" sz="1100" dirty="0"/>
          </a:p>
        </p:txBody>
      </p:sp>
      <p:sp>
        <p:nvSpPr>
          <p:cNvPr id="98" name="Slide Number Placeholder 97"/>
          <p:cNvSpPr>
            <a:spLocks noGrp="1"/>
          </p:cNvSpPr>
          <p:nvPr>
            <p:ph type="sldNum" sz="quarter" idx="12"/>
          </p:nvPr>
        </p:nvSpPr>
        <p:spPr/>
        <p:txBody>
          <a:bodyPr/>
          <a:lstStyle/>
          <a:p>
            <a:fld id="{DDBFD72D-D30C-4596-AA12-6E874EBB7B16}"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2133600" y="1371600"/>
            <a:ext cx="487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1981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905000" y="762000"/>
            <a:ext cx="685800" cy="276999"/>
          </a:xfrm>
          <a:prstGeom prst="rect">
            <a:avLst/>
          </a:prstGeom>
          <a:noFill/>
        </p:spPr>
        <p:txBody>
          <a:bodyPr wrap="square" rtlCol="0">
            <a:spAutoFit/>
          </a:bodyPr>
          <a:lstStyle/>
          <a:p>
            <a:r>
              <a:rPr lang="en-US" sz="1200" dirty="0" smtClean="0"/>
              <a:t>1798</a:t>
            </a:r>
            <a:endParaRPr lang="en-US" sz="1200" dirty="0"/>
          </a:p>
        </p:txBody>
      </p:sp>
      <p:cxnSp>
        <p:nvCxnSpPr>
          <p:cNvPr id="5" name="Straight Connector 4"/>
          <p:cNvCxnSpPr/>
          <p:nvPr/>
        </p:nvCxnSpPr>
        <p:spPr>
          <a:xfrm rot="5400000">
            <a:off x="68587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781800" y="762000"/>
            <a:ext cx="762000" cy="276999"/>
          </a:xfrm>
          <a:prstGeom prst="rect">
            <a:avLst/>
          </a:prstGeom>
          <a:noFill/>
        </p:spPr>
        <p:txBody>
          <a:bodyPr wrap="square" rtlCol="0">
            <a:spAutoFit/>
          </a:bodyPr>
          <a:lstStyle/>
          <a:p>
            <a:r>
              <a:rPr lang="en-US" sz="1200" dirty="0" smtClean="0"/>
              <a:t>1863</a:t>
            </a:r>
            <a:endParaRPr lang="en-US" sz="1200" dirty="0"/>
          </a:p>
        </p:txBody>
      </p:sp>
      <p:cxnSp>
        <p:nvCxnSpPr>
          <p:cNvPr id="7" name="Straight Connector 6"/>
          <p:cNvCxnSpPr/>
          <p:nvPr/>
        </p:nvCxnSpPr>
        <p:spPr>
          <a:xfrm rot="5400000">
            <a:off x="6020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943600" y="762000"/>
            <a:ext cx="685800" cy="276999"/>
          </a:xfrm>
          <a:prstGeom prst="rect">
            <a:avLst/>
          </a:prstGeom>
          <a:noFill/>
        </p:spPr>
        <p:txBody>
          <a:bodyPr wrap="square" rtlCol="0">
            <a:spAutoFit/>
          </a:bodyPr>
          <a:lstStyle/>
          <a:p>
            <a:r>
              <a:rPr lang="en-US" sz="1200" dirty="0" smtClean="0"/>
              <a:t>1861</a:t>
            </a:r>
            <a:endParaRPr lang="en-US" sz="1200" dirty="0"/>
          </a:p>
        </p:txBody>
      </p:sp>
      <p:cxnSp>
        <p:nvCxnSpPr>
          <p:cNvPr id="9" name="Straight Connector 8"/>
          <p:cNvCxnSpPr/>
          <p:nvPr/>
        </p:nvCxnSpPr>
        <p:spPr>
          <a:xfrm rot="5400000">
            <a:off x="19819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60205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133600" y="457200"/>
            <a:ext cx="403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038600" y="228600"/>
            <a:ext cx="457200" cy="276999"/>
          </a:xfrm>
          <a:prstGeom prst="rect">
            <a:avLst/>
          </a:prstGeom>
          <a:noFill/>
        </p:spPr>
        <p:txBody>
          <a:bodyPr wrap="square" rtlCol="0">
            <a:spAutoFit/>
          </a:bodyPr>
          <a:lstStyle/>
          <a:p>
            <a:r>
              <a:rPr lang="en-US" sz="1200" dirty="0" smtClean="0"/>
              <a:t>63</a:t>
            </a:r>
            <a:endParaRPr lang="en-US" sz="1200" dirty="0"/>
          </a:p>
        </p:txBody>
      </p:sp>
      <p:sp>
        <p:nvSpPr>
          <p:cNvPr id="13" name="TextBox 12"/>
          <p:cNvSpPr txBox="1"/>
          <p:nvPr/>
        </p:nvSpPr>
        <p:spPr>
          <a:xfrm>
            <a:off x="1905000" y="1371600"/>
            <a:ext cx="609600" cy="276999"/>
          </a:xfrm>
          <a:prstGeom prst="rect">
            <a:avLst/>
          </a:prstGeom>
          <a:noFill/>
        </p:spPr>
        <p:txBody>
          <a:bodyPr wrap="square" rtlCol="0">
            <a:spAutoFit/>
          </a:bodyPr>
          <a:lstStyle/>
          <a:p>
            <a:r>
              <a:rPr lang="en-US" sz="1200" dirty="0" smtClean="0">
                <a:solidFill>
                  <a:srgbClr val="FF0000"/>
                </a:solidFill>
              </a:rPr>
              <a:t>Miller</a:t>
            </a:r>
            <a:endParaRPr lang="en-US" sz="1200" dirty="0">
              <a:solidFill>
                <a:srgbClr val="FF0000"/>
              </a:solidFill>
            </a:endParaRPr>
          </a:p>
        </p:txBody>
      </p:sp>
      <p:cxnSp>
        <p:nvCxnSpPr>
          <p:cNvPr id="14" name="Straight Connector 13"/>
          <p:cNvCxnSpPr/>
          <p:nvPr/>
        </p:nvCxnSpPr>
        <p:spPr>
          <a:xfrm rot="5400000">
            <a:off x="2972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895600" y="762000"/>
            <a:ext cx="838200" cy="276999"/>
          </a:xfrm>
          <a:prstGeom prst="rect">
            <a:avLst/>
          </a:prstGeom>
          <a:noFill/>
        </p:spPr>
        <p:txBody>
          <a:bodyPr wrap="square" rtlCol="0">
            <a:spAutoFit/>
          </a:bodyPr>
          <a:lstStyle/>
          <a:p>
            <a:r>
              <a:rPr lang="en-US" sz="1200" dirty="0" smtClean="0"/>
              <a:t>1844</a:t>
            </a:r>
            <a:endParaRPr lang="en-US" sz="1200" dirty="0"/>
          </a:p>
        </p:txBody>
      </p:sp>
      <p:cxnSp>
        <p:nvCxnSpPr>
          <p:cNvPr id="16" name="Straight Connector 15"/>
          <p:cNvCxnSpPr/>
          <p:nvPr/>
        </p:nvCxnSpPr>
        <p:spPr>
          <a:xfrm rot="5400000">
            <a:off x="51823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105400" y="762000"/>
            <a:ext cx="685800" cy="276999"/>
          </a:xfrm>
          <a:prstGeom prst="rect">
            <a:avLst/>
          </a:prstGeom>
          <a:noFill/>
        </p:spPr>
        <p:txBody>
          <a:bodyPr wrap="square" rtlCol="0">
            <a:spAutoFit/>
          </a:bodyPr>
          <a:lstStyle/>
          <a:p>
            <a:r>
              <a:rPr lang="en-US" sz="1200" dirty="0" smtClean="0"/>
              <a:t>1858</a:t>
            </a:r>
            <a:endParaRPr lang="en-US" sz="1200" dirty="0"/>
          </a:p>
        </p:txBody>
      </p:sp>
      <p:sp>
        <p:nvSpPr>
          <p:cNvPr id="18" name="TextBox 17"/>
          <p:cNvSpPr txBox="1"/>
          <p:nvPr/>
        </p:nvSpPr>
        <p:spPr>
          <a:xfrm>
            <a:off x="5029200" y="1447800"/>
            <a:ext cx="685800" cy="276999"/>
          </a:xfrm>
          <a:prstGeom prst="rect">
            <a:avLst/>
          </a:prstGeom>
          <a:noFill/>
        </p:spPr>
        <p:txBody>
          <a:bodyPr wrap="square" rtlCol="0">
            <a:spAutoFit/>
          </a:bodyPr>
          <a:lstStyle/>
          <a:p>
            <a:r>
              <a:rPr lang="en-US" sz="1200" dirty="0" smtClean="0">
                <a:solidFill>
                  <a:srgbClr val="FF0000"/>
                </a:solidFill>
              </a:rPr>
              <a:t>Sp Gifts</a:t>
            </a:r>
            <a:endParaRPr lang="en-US" sz="1200" dirty="0">
              <a:solidFill>
                <a:srgbClr val="FF0000"/>
              </a:solidFill>
            </a:endParaRPr>
          </a:p>
        </p:txBody>
      </p:sp>
      <p:cxnSp>
        <p:nvCxnSpPr>
          <p:cNvPr id="19" name="Straight Connector 18"/>
          <p:cNvCxnSpPr/>
          <p:nvPr/>
        </p:nvCxnSpPr>
        <p:spPr>
          <a:xfrm rot="5400000">
            <a:off x="4267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191000" y="762000"/>
            <a:ext cx="685800" cy="276999"/>
          </a:xfrm>
          <a:prstGeom prst="rect">
            <a:avLst/>
          </a:prstGeom>
          <a:noFill/>
        </p:spPr>
        <p:txBody>
          <a:bodyPr wrap="square" rtlCol="0">
            <a:spAutoFit/>
          </a:bodyPr>
          <a:lstStyle/>
          <a:p>
            <a:r>
              <a:rPr lang="en-US" sz="1200" dirty="0" smtClean="0"/>
              <a:t>1850</a:t>
            </a:r>
            <a:endParaRPr lang="en-US" sz="1200" dirty="0"/>
          </a:p>
        </p:txBody>
      </p:sp>
      <p:cxnSp>
        <p:nvCxnSpPr>
          <p:cNvPr id="21" name="Straight Connector 20"/>
          <p:cNvCxnSpPr/>
          <p:nvPr/>
        </p:nvCxnSpPr>
        <p:spPr>
          <a:xfrm>
            <a:off x="2133600" y="2514600"/>
            <a:ext cx="4953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19819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828800" y="1905000"/>
            <a:ext cx="685800" cy="276999"/>
          </a:xfrm>
          <a:prstGeom prst="rect">
            <a:avLst/>
          </a:prstGeom>
          <a:noFill/>
        </p:spPr>
        <p:txBody>
          <a:bodyPr wrap="square" rtlCol="0">
            <a:spAutoFit/>
          </a:bodyPr>
          <a:lstStyle/>
          <a:p>
            <a:r>
              <a:rPr lang="en-US" sz="1200" dirty="0" smtClean="0"/>
              <a:t>1989</a:t>
            </a:r>
            <a:endParaRPr lang="en-US" sz="1200" dirty="0"/>
          </a:p>
        </p:txBody>
      </p:sp>
      <p:cxnSp>
        <p:nvCxnSpPr>
          <p:cNvPr id="24" name="Straight Connector 23"/>
          <p:cNvCxnSpPr/>
          <p:nvPr/>
        </p:nvCxnSpPr>
        <p:spPr>
          <a:xfrm rot="5400000">
            <a:off x="60205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5943600" y="1905000"/>
            <a:ext cx="609600" cy="276999"/>
          </a:xfrm>
          <a:prstGeom prst="rect">
            <a:avLst/>
          </a:prstGeom>
          <a:noFill/>
        </p:spPr>
        <p:txBody>
          <a:bodyPr wrap="square" rtlCol="0">
            <a:spAutoFit/>
          </a:bodyPr>
          <a:lstStyle/>
          <a:p>
            <a:r>
              <a:rPr lang="en-US" sz="1200" dirty="0" smtClean="0"/>
              <a:t>COP</a:t>
            </a:r>
            <a:endParaRPr lang="en-US" sz="1200" dirty="0"/>
          </a:p>
        </p:txBody>
      </p:sp>
      <p:cxnSp>
        <p:nvCxnSpPr>
          <p:cNvPr id="26" name="Straight Connector 25"/>
          <p:cNvCxnSpPr/>
          <p:nvPr/>
        </p:nvCxnSpPr>
        <p:spPr>
          <a:xfrm rot="16200000" flipV="1">
            <a:off x="5296297" y="2399903"/>
            <a:ext cx="228600" cy="794"/>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257800" y="1981200"/>
            <a:ext cx="533400" cy="276999"/>
          </a:xfrm>
          <a:prstGeom prst="rect">
            <a:avLst/>
          </a:prstGeom>
          <a:noFill/>
        </p:spPr>
        <p:txBody>
          <a:bodyPr wrap="square" rtlCol="0">
            <a:spAutoFit/>
          </a:bodyPr>
          <a:lstStyle/>
          <a:p>
            <a:r>
              <a:rPr lang="en-US" sz="1200" dirty="0" smtClean="0"/>
              <a:t>LC</a:t>
            </a:r>
            <a:endParaRPr lang="en-US" sz="1200" dirty="0"/>
          </a:p>
        </p:txBody>
      </p:sp>
      <p:cxnSp>
        <p:nvCxnSpPr>
          <p:cNvPr id="28" name="Straight Connector 27"/>
          <p:cNvCxnSpPr/>
          <p:nvPr/>
        </p:nvCxnSpPr>
        <p:spPr>
          <a:xfrm rot="5400000">
            <a:off x="35059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4267200" y="1905000"/>
            <a:ext cx="457200" cy="276999"/>
          </a:xfrm>
          <a:prstGeom prst="rect">
            <a:avLst/>
          </a:prstGeom>
          <a:noFill/>
        </p:spPr>
        <p:txBody>
          <a:bodyPr wrap="square" rtlCol="0">
            <a:spAutoFit/>
          </a:bodyPr>
          <a:lstStyle/>
          <a:p>
            <a:r>
              <a:rPr lang="en-US" sz="1200" dirty="0" smtClean="0"/>
              <a:t>SL</a:t>
            </a:r>
            <a:endParaRPr lang="en-US" sz="1200" dirty="0"/>
          </a:p>
        </p:txBody>
      </p:sp>
      <p:cxnSp>
        <p:nvCxnSpPr>
          <p:cNvPr id="30" name="Straight Connector 29"/>
          <p:cNvCxnSpPr/>
          <p:nvPr/>
        </p:nvCxnSpPr>
        <p:spPr>
          <a:xfrm rot="5400000" flipH="1" flipV="1">
            <a:off x="7010400" y="2514600"/>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68587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705600" y="1752600"/>
            <a:ext cx="685800" cy="461665"/>
          </a:xfrm>
          <a:prstGeom prst="rect">
            <a:avLst/>
          </a:prstGeom>
          <a:noFill/>
        </p:spPr>
        <p:txBody>
          <a:bodyPr wrap="square" rtlCol="0">
            <a:spAutoFit/>
          </a:bodyPr>
          <a:lstStyle/>
          <a:p>
            <a:r>
              <a:rPr lang="en-US" sz="1200" dirty="0" smtClean="0"/>
              <a:t>2</a:t>
            </a:r>
            <a:r>
              <a:rPr lang="en-US" sz="1200" baseline="30000" dirty="0" smtClean="0"/>
              <a:t>nd</a:t>
            </a:r>
            <a:r>
              <a:rPr lang="en-US" sz="1200" dirty="0" smtClean="0"/>
              <a:t> Advent</a:t>
            </a:r>
            <a:endParaRPr lang="en-US" sz="1200" dirty="0"/>
          </a:p>
        </p:txBody>
      </p:sp>
      <p:cxnSp>
        <p:nvCxnSpPr>
          <p:cNvPr id="33" name="Straight Connector 32"/>
          <p:cNvCxnSpPr/>
          <p:nvPr/>
        </p:nvCxnSpPr>
        <p:spPr>
          <a:xfrm rot="5400000">
            <a:off x="19819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rot="19001294">
            <a:off x="-10976" y="683864"/>
            <a:ext cx="1398341" cy="276999"/>
          </a:xfrm>
          <a:prstGeom prst="rect">
            <a:avLst/>
          </a:prstGeom>
          <a:noFill/>
        </p:spPr>
        <p:txBody>
          <a:bodyPr wrap="square" rtlCol="0">
            <a:spAutoFit/>
          </a:bodyPr>
          <a:lstStyle/>
          <a:p>
            <a:r>
              <a:rPr lang="en-US" sz="1200" dirty="0" smtClean="0"/>
              <a:t>Spiritual Gifts Vol. 1</a:t>
            </a:r>
            <a:endParaRPr lang="en-US" sz="1200" dirty="0"/>
          </a:p>
        </p:txBody>
      </p:sp>
      <p:sp>
        <p:nvSpPr>
          <p:cNvPr id="35" name="TextBox 34"/>
          <p:cNvSpPr txBox="1"/>
          <p:nvPr/>
        </p:nvSpPr>
        <p:spPr>
          <a:xfrm>
            <a:off x="0" y="3048000"/>
            <a:ext cx="1524000" cy="276999"/>
          </a:xfrm>
          <a:prstGeom prst="rect">
            <a:avLst/>
          </a:prstGeom>
          <a:noFill/>
        </p:spPr>
        <p:txBody>
          <a:bodyPr wrap="square" rtlCol="0">
            <a:spAutoFit/>
          </a:bodyPr>
          <a:lstStyle/>
          <a:p>
            <a:r>
              <a:rPr lang="en-US" sz="1200" dirty="0" smtClean="0">
                <a:solidFill>
                  <a:srgbClr val="FF0000"/>
                </a:solidFill>
              </a:rPr>
              <a:t>&gt;</a:t>
            </a:r>
            <a:r>
              <a:rPr lang="en-US" sz="1200" dirty="0" smtClean="0"/>
              <a:t> A firm Platform</a:t>
            </a:r>
            <a:endParaRPr lang="en-US" sz="1200" dirty="0"/>
          </a:p>
        </p:txBody>
      </p:sp>
      <p:sp>
        <p:nvSpPr>
          <p:cNvPr id="36" name="TextBox 35"/>
          <p:cNvSpPr txBox="1"/>
          <p:nvPr/>
        </p:nvSpPr>
        <p:spPr>
          <a:xfrm>
            <a:off x="0" y="16764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Advent</a:t>
            </a:r>
            <a:endParaRPr lang="en-US" sz="1200" dirty="0"/>
          </a:p>
        </p:txBody>
      </p:sp>
      <p:sp>
        <p:nvSpPr>
          <p:cNvPr id="37" name="TextBox 36"/>
          <p:cNvSpPr txBox="1"/>
          <p:nvPr/>
        </p:nvSpPr>
        <p:spPr>
          <a:xfrm>
            <a:off x="0" y="1905000"/>
            <a:ext cx="1371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My of In.</a:t>
            </a:r>
            <a:endParaRPr lang="en-US" sz="1200" dirty="0"/>
          </a:p>
        </p:txBody>
      </p:sp>
      <p:sp>
        <p:nvSpPr>
          <p:cNvPr id="38" name="TextBox 37"/>
          <p:cNvSpPr txBox="1"/>
          <p:nvPr/>
        </p:nvSpPr>
        <p:spPr>
          <a:xfrm>
            <a:off x="0" y="23622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William Miller</a:t>
            </a:r>
            <a:endParaRPr lang="en-US" sz="1200" dirty="0"/>
          </a:p>
        </p:txBody>
      </p:sp>
      <p:cxnSp>
        <p:nvCxnSpPr>
          <p:cNvPr id="39" name="Straight Arrow Connector 38"/>
          <p:cNvCxnSpPr/>
          <p:nvPr/>
        </p:nvCxnSpPr>
        <p:spPr>
          <a:xfrm rot="10800000">
            <a:off x="1219200" y="25908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0" y="25908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AM</a:t>
            </a:r>
            <a:endParaRPr lang="en-US" sz="1200" dirty="0"/>
          </a:p>
        </p:txBody>
      </p:sp>
      <p:sp>
        <p:nvSpPr>
          <p:cNvPr id="41" name="TextBox 40"/>
          <p:cNvSpPr txBox="1"/>
          <p:nvPr/>
        </p:nvSpPr>
        <p:spPr>
          <a:xfrm>
            <a:off x="0" y="28194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3</a:t>
            </a:r>
            <a:r>
              <a:rPr lang="en-US" sz="1200" baseline="30000" dirty="0" smtClean="0"/>
              <a:t>rd</a:t>
            </a:r>
            <a:r>
              <a:rPr lang="en-US" sz="1200" dirty="0" smtClean="0"/>
              <a:t> AM</a:t>
            </a:r>
            <a:endParaRPr lang="en-US" sz="1200" dirty="0"/>
          </a:p>
        </p:txBody>
      </p:sp>
      <p:sp>
        <p:nvSpPr>
          <p:cNvPr id="42" name="TextBox 41"/>
          <p:cNvSpPr txBox="1"/>
          <p:nvPr/>
        </p:nvSpPr>
        <p:spPr>
          <a:xfrm>
            <a:off x="0" y="2133600"/>
            <a:ext cx="1676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Reformation</a:t>
            </a:r>
            <a:endParaRPr lang="en-US" sz="1200" dirty="0"/>
          </a:p>
        </p:txBody>
      </p:sp>
      <p:sp>
        <p:nvSpPr>
          <p:cNvPr id="43" name="TextBox 42"/>
          <p:cNvSpPr txBox="1"/>
          <p:nvPr/>
        </p:nvSpPr>
        <p:spPr>
          <a:xfrm>
            <a:off x="0" y="3276600"/>
            <a:ext cx="2286000" cy="276999"/>
          </a:xfrm>
          <a:prstGeom prst="rect">
            <a:avLst/>
          </a:prstGeom>
          <a:noFill/>
        </p:spPr>
        <p:txBody>
          <a:bodyPr wrap="square" rtlCol="0">
            <a:spAutoFit/>
          </a:bodyPr>
          <a:lstStyle/>
          <a:p>
            <a:r>
              <a:rPr lang="en-US" sz="1200" dirty="0" smtClean="0">
                <a:solidFill>
                  <a:srgbClr val="FF0000"/>
                </a:solidFill>
              </a:rPr>
              <a:t>&gt; </a:t>
            </a:r>
            <a:r>
              <a:rPr lang="en-US" sz="1200" dirty="0" smtClean="0"/>
              <a:t>Spiritualism &amp; Covetousness</a:t>
            </a:r>
            <a:endParaRPr lang="en-US" sz="1200" dirty="0"/>
          </a:p>
        </p:txBody>
      </p:sp>
      <p:sp>
        <p:nvSpPr>
          <p:cNvPr id="44" name="TextBox 43"/>
          <p:cNvSpPr txBox="1"/>
          <p:nvPr/>
        </p:nvSpPr>
        <p:spPr>
          <a:xfrm>
            <a:off x="0" y="3505200"/>
            <a:ext cx="1295400" cy="276999"/>
          </a:xfrm>
          <a:prstGeom prst="rect">
            <a:avLst/>
          </a:prstGeom>
          <a:noFill/>
        </p:spPr>
        <p:txBody>
          <a:bodyPr wrap="square" rtlCol="0">
            <a:spAutoFit/>
          </a:bodyPr>
          <a:lstStyle/>
          <a:p>
            <a:r>
              <a:rPr lang="en-US" sz="1200" dirty="0" smtClean="0">
                <a:solidFill>
                  <a:srgbClr val="FF0000"/>
                </a:solidFill>
              </a:rPr>
              <a:t>&gt;</a:t>
            </a:r>
            <a:r>
              <a:rPr lang="en-US" sz="1200" dirty="0" smtClean="0"/>
              <a:t> Sins of Babylon</a:t>
            </a:r>
            <a:endParaRPr lang="en-US" sz="1200" dirty="0"/>
          </a:p>
        </p:txBody>
      </p:sp>
      <p:sp>
        <p:nvSpPr>
          <p:cNvPr id="45" name="TextBox 44"/>
          <p:cNvSpPr txBox="1"/>
          <p:nvPr/>
        </p:nvSpPr>
        <p:spPr>
          <a:xfrm>
            <a:off x="0" y="3733800"/>
            <a:ext cx="914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LC</a:t>
            </a:r>
            <a:endParaRPr lang="en-US" sz="1200" dirty="0"/>
          </a:p>
        </p:txBody>
      </p:sp>
      <p:sp>
        <p:nvSpPr>
          <p:cNvPr id="46" name="TextBox 45"/>
          <p:cNvSpPr txBox="1"/>
          <p:nvPr/>
        </p:nvSpPr>
        <p:spPr>
          <a:xfrm>
            <a:off x="0" y="3962400"/>
            <a:ext cx="1752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3</a:t>
            </a:r>
            <a:r>
              <a:rPr lang="en-US" sz="1200" baseline="30000" dirty="0" smtClean="0"/>
              <a:t>rd</a:t>
            </a:r>
            <a:r>
              <a:rPr lang="en-US" sz="1200" dirty="0" smtClean="0"/>
              <a:t> Mess Closed</a:t>
            </a:r>
            <a:endParaRPr lang="en-US" sz="1200" dirty="0"/>
          </a:p>
        </p:txBody>
      </p:sp>
      <p:sp>
        <p:nvSpPr>
          <p:cNvPr id="47" name="TextBox 46"/>
          <p:cNvSpPr txBox="1"/>
          <p:nvPr/>
        </p:nvSpPr>
        <p:spPr>
          <a:xfrm rot="10800000" flipV="1">
            <a:off x="0" y="4191000"/>
            <a:ext cx="1524000" cy="276999"/>
          </a:xfrm>
          <a:prstGeom prst="rect">
            <a:avLst/>
          </a:prstGeom>
          <a:noFill/>
        </p:spPr>
        <p:txBody>
          <a:bodyPr wrap="square" rtlCol="0">
            <a:spAutoFit/>
          </a:bodyPr>
          <a:lstStyle/>
          <a:p>
            <a:r>
              <a:rPr lang="en-US" sz="1200" dirty="0" smtClean="0">
                <a:solidFill>
                  <a:srgbClr val="FF0000"/>
                </a:solidFill>
              </a:rPr>
              <a:t>&gt;</a:t>
            </a:r>
            <a:r>
              <a:rPr lang="en-US" sz="1200" dirty="0" smtClean="0"/>
              <a:t>The Time of Trouble</a:t>
            </a:r>
            <a:endParaRPr lang="en-US" sz="1200" dirty="0"/>
          </a:p>
        </p:txBody>
      </p:sp>
      <p:sp>
        <p:nvSpPr>
          <p:cNvPr id="48" name="TextBox 47"/>
          <p:cNvSpPr txBox="1"/>
          <p:nvPr/>
        </p:nvSpPr>
        <p:spPr>
          <a:xfrm>
            <a:off x="0" y="4419600"/>
            <a:ext cx="2209800" cy="276999"/>
          </a:xfrm>
          <a:prstGeom prst="rect">
            <a:avLst/>
          </a:prstGeom>
          <a:noFill/>
        </p:spPr>
        <p:txBody>
          <a:bodyPr wrap="square" rtlCol="0">
            <a:spAutoFit/>
          </a:bodyPr>
          <a:lstStyle/>
          <a:p>
            <a:r>
              <a:rPr lang="en-US" sz="1200" dirty="0" smtClean="0">
                <a:solidFill>
                  <a:srgbClr val="FF0000"/>
                </a:solidFill>
              </a:rPr>
              <a:t>&gt; </a:t>
            </a:r>
            <a:r>
              <a:rPr lang="en-US" sz="1200" dirty="0" smtClean="0"/>
              <a:t>Deliverance of the Saints</a:t>
            </a:r>
            <a:endParaRPr lang="en-US" sz="1200" dirty="0"/>
          </a:p>
        </p:txBody>
      </p:sp>
      <p:sp>
        <p:nvSpPr>
          <p:cNvPr id="49" name="TextBox 48"/>
          <p:cNvSpPr txBox="1"/>
          <p:nvPr/>
        </p:nvSpPr>
        <p:spPr>
          <a:xfrm>
            <a:off x="1066800" y="3505200"/>
            <a:ext cx="990600" cy="276999"/>
          </a:xfrm>
          <a:prstGeom prst="rect">
            <a:avLst/>
          </a:prstGeom>
          <a:noFill/>
        </p:spPr>
        <p:txBody>
          <a:bodyPr wrap="square" rtlCol="0">
            <a:spAutoFit/>
          </a:bodyPr>
          <a:lstStyle/>
          <a:p>
            <a:r>
              <a:rPr lang="en-US" sz="1200" dirty="0" smtClean="0"/>
              <a:t>--- EW 273</a:t>
            </a:r>
            <a:endParaRPr lang="en-US" sz="1200" dirty="0"/>
          </a:p>
        </p:txBody>
      </p:sp>
      <p:sp>
        <p:nvSpPr>
          <p:cNvPr id="50" name="TextBox 49"/>
          <p:cNvSpPr txBox="1"/>
          <p:nvPr/>
        </p:nvSpPr>
        <p:spPr>
          <a:xfrm>
            <a:off x="5943600" y="1447800"/>
            <a:ext cx="914400" cy="276999"/>
          </a:xfrm>
          <a:prstGeom prst="rect">
            <a:avLst/>
          </a:prstGeom>
          <a:noFill/>
        </p:spPr>
        <p:txBody>
          <a:bodyPr wrap="square" rtlCol="0">
            <a:spAutoFit/>
          </a:bodyPr>
          <a:lstStyle/>
          <a:p>
            <a:r>
              <a:rPr lang="en-US" sz="1200" dirty="0" smtClean="0"/>
              <a:t>judge</a:t>
            </a:r>
            <a:endParaRPr lang="en-US" sz="1200" dirty="0"/>
          </a:p>
        </p:txBody>
      </p:sp>
      <p:sp>
        <p:nvSpPr>
          <p:cNvPr id="51" name="TextBox 50"/>
          <p:cNvSpPr txBox="1"/>
          <p:nvPr/>
        </p:nvSpPr>
        <p:spPr>
          <a:xfrm>
            <a:off x="4038600" y="1371600"/>
            <a:ext cx="990600" cy="461665"/>
          </a:xfrm>
          <a:prstGeom prst="rect">
            <a:avLst/>
          </a:prstGeom>
          <a:noFill/>
        </p:spPr>
        <p:txBody>
          <a:bodyPr wrap="square" rtlCol="0">
            <a:spAutoFit/>
          </a:bodyPr>
          <a:lstStyle/>
          <a:p>
            <a:r>
              <a:rPr lang="en-US" sz="1200" dirty="0" smtClean="0"/>
              <a:t>Fugitive Slave Act</a:t>
            </a:r>
            <a:endParaRPr lang="en-US" sz="1200" dirty="0"/>
          </a:p>
        </p:txBody>
      </p:sp>
      <p:sp>
        <p:nvSpPr>
          <p:cNvPr id="52" name="TextBox 51"/>
          <p:cNvSpPr txBox="1"/>
          <p:nvPr/>
        </p:nvSpPr>
        <p:spPr>
          <a:xfrm>
            <a:off x="5943600" y="152400"/>
            <a:ext cx="533400" cy="276999"/>
          </a:xfrm>
          <a:prstGeom prst="rect">
            <a:avLst/>
          </a:prstGeom>
          <a:noFill/>
        </p:spPr>
        <p:txBody>
          <a:bodyPr wrap="square" rtlCol="0">
            <a:spAutoFit/>
          </a:bodyPr>
          <a:lstStyle/>
          <a:p>
            <a:r>
              <a:rPr lang="en-US" sz="1200" dirty="0" smtClean="0">
                <a:solidFill>
                  <a:srgbClr val="FF0000"/>
                </a:solidFill>
              </a:rPr>
              <a:t>COP</a:t>
            </a:r>
            <a:endParaRPr lang="en-US" sz="1200" dirty="0">
              <a:solidFill>
                <a:srgbClr val="FF0000"/>
              </a:solidFill>
            </a:endParaRPr>
          </a:p>
        </p:txBody>
      </p:sp>
      <p:sp>
        <p:nvSpPr>
          <p:cNvPr id="53" name="TextBox 52"/>
          <p:cNvSpPr txBox="1"/>
          <p:nvPr/>
        </p:nvSpPr>
        <p:spPr>
          <a:xfrm>
            <a:off x="5943600" y="1524000"/>
            <a:ext cx="685800" cy="276999"/>
          </a:xfrm>
          <a:prstGeom prst="rect">
            <a:avLst/>
          </a:prstGeom>
          <a:noFill/>
        </p:spPr>
        <p:txBody>
          <a:bodyPr wrap="square" rtlCol="0">
            <a:spAutoFit/>
          </a:bodyPr>
          <a:lstStyle/>
          <a:p>
            <a:r>
              <a:rPr lang="en-US" sz="1200" dirty="0" smtClean="0">
                <a:solidFill>
                  <a:srgbClr val="FF0000"/>
                </a:solidFill>
              </a:rPr>
              <a:t>--------</a:t>
            </a:r>
            <a:endParaRPr lang="en-US" sz="1200" dirty="0">
              <a:solidFill>
                <a:srgbClr val="FF0000"/>
              </a:solidFill>
            </a:endParaRPr>
          </a:p>
        </p:txBody>
      </p:sp>
      <p:sp>
        <p:nvSpPr>
          <p:cNvPr id="54" name="TextBox 53"/>
          <p:cNvSpPr txBox="1"/>
          <p:nvPr/>
        </p:nvSpPr>
        <p:spPr>
          <a:xfrm>
            <a:off x="6781800" y="0"/>
            <a:ext cx="685800" cy="461665"/>
          </a:xfrm>
          <a:prstGeom prst="rect">
            <a:avLst/>
          </a:prstGeom>
          <a:noFill/>
        </p:spPr>
        <p:txBody>
          <a:bodyPr wrap="square" rtlCol="0">
            <a:spAutoFit/>
          </a:bodyPr>
          <a:lstStyle/>
          <a:p>
            <a:r>
              <a:rPr lang="en-US" sz="1200" dirty="0" smtClean="0">
                <a:solidFill>
                  <a:srgbClr val="FF0000"/>
                </a:solidFill>
              </a:rPr>
              <a:t>2</a:t>
            </a:r>
            <a:r>
              <a:rPr lang="en-US" sz="1200" baseline="30000" dirty="0" smtClean="0">
                <a:solidFill>
                  <a:srgbClr val="FF0000"/>
                </a:solidFill>
              </a:rPr>
              <a:t>nd</a:t>
            </a:r>
            <a:r>
              <a:rPr lang="en-US" sz="1200" dirty="0" smtClean="0">
                <a:solidFill>
                  <a:srgbClr val="FF0000"/>
                </a:solidFill>
              </a:rPr>
              <a:t>  Advent</a:t>
            </a:r>
            <a:endParaRPr lang="en-US" sz="1200" dirty="0">
              <a:solidFill>
                <a:srgbClr val="FF0000"/>
              </a:solidFill>
            </a:endParaRPr>
          </a:p>
        </p:txBody>
      </p:sp>
      <p:sp>
        <p:nvSpPr>
          <p:cNvPr id="55" name="TextBox 54"/>
          <p:cNvSpPr txBox="1"/>
          <p:nvPr/>
        </p:nvSpPr>
        <p:spPr>
          <a:xfrm>
            <a:off x="6400800" y="1066800"/>
            <a:ext cx="457200" cy="276999"/>
          </a:xfrm>
          <a:prstGeom prst="rect">
            <a:avLst/>
          </a:prstGeom>
          <a:noFill/>
        </p:spPr>
        <p:txBody>
          <a:bodyPr wrap="square" rtlCol="0">
            <a:spAutoFit/>
          </a:bodyPr>
          <a:lstStyle/>
          <a:p>
            <a:r>
              <a:rPr lang="en-US" sz="1200" dirty="0" smtClean="0">
                <a:solidFill>
                  <a:srgbClr val="FF0000"/>
                </a:solidFill>
              </a:rPr>
              <a:t>T.T.</a:t>
            </a:r>
            <a:endParaRPr lang="en-US" sz="1200" dirty="0">
              <a:solidFill>
                <a:srgbClr val="FF0000"/>
              </a:solidFill>
            </a:endParaRPr>
          </a:p>
        </p:txBody>
      </p:sp>
      <p:sp>
        <p:nvSpPr>
          <p:cNvPr id="56" name="TextBox 55"/>
          <p:cNvSpPr txBox="1"/>
          <p:nvPr/>
        </p:nvSpPr>
        <p:spPr>
          <a:xfrm>
            <a:off x="2819400" y="457200"/>
            <a:ext cx="762000" cy="276999"/>
          </a:xfrm>
          <a:prstGeom prst="rect">
            <a:avLst/>
          </a:prstGeom>
          <a:noFill/>
        </p:spPr>
        <p:txBody>
          <a:bodyPr wrap="square" rtlCol="0">
            <a:spAutoFit/>
          </a:bodyPr>
          <a:lstStyle/>
          <a:p>
            <a:r>
              <a:rPr lang="en-US" sz="1200" dirty="0" smtClean="0">
                <a:solidFill>
                  <a:srgbClr val="FF0000"/>
                </a:solidFill>
              </a:rPr>
              <a:t>Slavery</a:t>
            </a:r>
            <a:endParaRPr lang="en-US" sz="1200" dirty="0">
              <a:solidFill>
                <a:srgbClr val="FF0000"/>
              </a:solidFill>
            </a:endParaRPr>
          </a:p>
        </p:txBody>
      </p:sp>
      <p:sp>
        <p:nvSpPr>
          <p:cNvPr id="57" name="TextBox 56"/>
          <p:cNvSpPr txBox="1"/>
          <p:nvPr/>
        </p:nvSpPr>
        <p:spPr>
          <a:xfrm rot="19269300">
            <a:off x="1143532" y="519031"/>
            <a:ext cx="780785" cy="276999"/>
          </a:xfrm>
          <a:prstGeom prst="rect">
            <a:avLst/>
          </a:prstGeom>
          <a:noFill/>
        </p:spPr>
        <p:txBody>
          <a:bodyPr wrap="square" rtlCol="0">
            <a:spAutoFit/>
          </a:bodyPr>
          <a:lstStyle/>
          <a:p>
            <a:r>
              <a:rPr lang="en-US" sz="1200" dirty="0" smtClean="0"/>
              <a:t>Failure</a:t>
            </a:r>
            <a:endParaRPr lang="en-US" sz="1200" dirty="0"/>
          </a:p>
        </p:txBody>
      </p:sp>
      <p:cxnSp>
        <p:nvCxnSpPr>
          <p:cNvPr id="58" name="Straight Connector 57"/>
          <p:cNvCxnSpPr/>
          <p:nvPr/>
        </p:nvCxnSpPr>
        <p:spPr>
          <a:xfrm>
            <a:off x="3276600" y="3505200"/>
            <a:ext cx="2209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734594" y="3352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rot="10800000" flipV="1">
            <a:off x="3657600" y="2895600"/>
            <a:ext cx="685800" cy="276999"/>
          </a:xfrm>
          <a:prstGeom prst="rect">
            <a:avLst/>
          </a:prstGeom>
          <a:noFill/>
        </p:spPr>
        <p:txBody>
          <a:bodyPr wrap="square" rtlCol="0">
            <a:spAutoFit/>
          </a:bodyPr>
          <a:lstStyle/>
          <a:p>
            <a:r>
              <a:rPr lang="en-US" sz="1200" dirty="0" smtClean="0"/>
              <a:t>1888</a:t>
            </a:r>
            <a:endParaRPr lang="en-US" sz="1200" dirty="0"/>
          </a:p>
        </p:txBody>
      </p:sp>
      <p:sp>
        <p:nvSpPr>
          <p:cNvPr id="61" name="TextBox 60"/>
          <p:cNvSpPr txBox="1"/>
          <p:nvPr/>
        </p:nvSpPr>
        <p:spPr>
          <a:xfrm>
            <a:off x="1981200" y="228600"/>
            <a:ext cx="6019800" cy="276999"/>
          </a:xfrm>
          <a:prstGeom prst="rect">
            <a:avLst/>
          </a:prstGeom>
          <a:noFill/>
        </p:spPr>
        <p:txBody>
          <a:bodyPr wrap="square" rtlCol="0">
            <a:spAutoFit/>
          </a:bodyPr>
          <a:lstStyle/>
          <a:p>
            <a:endParaRPr lang="en-US" sz="1200" dirty="0"/>
          </a:p>
        </p:txBody>
      </p:sp>
      <p:cxnSp>
        <p:nvCxnSpPr>
          <p:cNvPr id="62" name="Straight Arrow Connector 61"/>
          <p:cNvCxnSpPr/>
          <p:nvPr/>
        </p:nvCxnSpPr>
        <p:spPr>
          <a:xfrm flipV="1">
            <a:off x="914400" y="10668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rot="19493054">
            <a:off x="7494700" y="723345"/>
            <a:ext cx="1355836" cy="523220"/>
          </a:xfrm>
          <a:prstGeom prst="rect">
            <a:avLst/>
          </a:prstGeom>
          <a:noFill/>
        </p:spPr>
        <p:txBody>
          <a:bodyPr wrap="square" rtlCol="0">
            <a:spAutoFit/>
          </a:bodyPr>
          <a:lstStyle/>
          <a:p>
            <a:r>
              <a:rPr lang="en-US" sz="1400" dirty="0" smtClean="0"/>
              <a:t>The Great Controversy</a:t>
            </a:r>
            <a:endParaRPr lang="en-US" sz="1400" dirty="0"/>
          </a:p>
        </p:txBody>
      </p:sp>
      <p:sp>
        <p:nvSpPr>
          <p:cNvPr id="64" name="TextBox 63"/>
          <p:cNvSpPr txBox="1"/>
          <p:nvPr/>
        </p:nvSpPr>
        <p:spPr>
          <a:xfrm>
            <a:off x="7239000" y="2438400"/>
            <a:ext cx="1752600" cy="276999"/>
          </a:xfrm>
          <a:prstGeom prst="rect">
            <a:avLst/>
          </a:prstGeom>
          <a:noFill/>
        </p:spPr>
        <p:txBody>
          <a:bodyPr wrap="square" rtlCol="0">
            <a:spAutoFit/>
          </a:bodyPr>
          <a:lstStyle/>
          <a:p>
            <a:r>
              <a:rPr lang="en-US" sz="1200" dirty="0" smtClean="0">
                <a:solidFill>
                  <a:srgbClr val="FF0000"/>
                </a:solidFill>
              </a:rPr>
              <a:t>&gt; </a:t>
            </a:r>
            <a:r>
              <a:rPr lang="en-US" sz="1200" dirty="0" smtClean="0"/>
              <a:t>An American Reformer</a:t>
            </a:r>
            <a:endParaRPr lang="en-US" sz="1200" dirty="0"/>
          </a:p>
        </p:txBody>
      </p:sp>
      <p:cxnSp>
        <p:nvCxnSpPr>
          <p:cNvPr id="65" name="Straight Arrow Connector 64"/>
          <p:cNvCxnSpPr>
            <a:endCxn id="64" idx="1"/>
          </p:cNvCxnSpPr>
          <p:nvPr/>
        </p:nvCxnSpPr>
        <p:spPr>
          <a:xfrm flipV="1">
            <a:off x="7086600" y="2576900"/>
            <a:ext cx="152400" cy="13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7239000" y="2667000"/>
            <a:ext cx="1752600" cy="277000"/>
          </a:xfrm>
          <a:prstGeom prst="rect">
            <a:avLst/>
          </a:prstGeom>
          <a:noFill/>
        </p:spPr>
        <p:txBody>
          <a:bodyPr wrap="square" rtlCol="0">
            <a:spAutoFit/>
          </a:bodyPr>
          <a:lstStyle/>
          <a:p>
            <a:r>
              <a:rPr lang="en-US" sz="1200" dirty="0" smtClean="0">
                <a:solidFill>
                  <a:srgbClr val="FF0000"/>
                </a:solidFill>
              </a:rPr>
              <a:t>&gt; </a:t>
            </a:r>
            <a:r>
              <a:rPr lang="en-US" sz="1200" dirty="0" smtClean="0"/>
              <a:t>What is the Sanctuary</a:t>
            </a:r>
            <a:endParaRPr lang="en-US" sz="1200" dirty="0"/>
          </a:p>
        </p:txBody>
      </p:sp>
      <p:cxnSp>
        <p:nvCxnSpPr>
          <p:cNvPr id="67" name="Straight Arrow Connector 66"/>
          <p:cNvCxnSpPr/>
          <p:nvPr/>
        </p:nvCxnSpPr>
        <p:spPr>
          <a:xfrm rot="5400000">
            <a:off x="1371600" y="27432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5400000">
            <a:off x="6934200" y="27432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7162800" y="1676400"/>
            <a:ext cx="19812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a:t>
            </a:r>
            <a:r>
              <a:rPr lang="en-US" sz="1200" dirty="0" err="1" smtClean="0"/>
              <a:t>Dest</a:t>
            </a:r>
            <a:r>
              <a:rPr lang="en-US" sz="1200" dirty="0" smtClean="0"/>
              <a:t>. Of Jerusalem</a:t>
            </a:r>
            <a:endParaRPr lang="en-US" sz="1200" dirty="0"/>
          </a:p>
        </p:txBody>
      </p:sp>
      <p:sp>
        <p:nvSpPr>
          <p:cNvPr id="70" name="TextBox 69"/>
          <p:cNvSpPr txBox="1"/>
          <p:nvPr/>
        </p:nvSpPr>
        <p:spPr>
          <a:xfrm rot="20224061">
            <a:off x="1316243" y="2819354"/>
            <a:ext cx="838200" cy="276999"/>
          </a:xfrm>
          <a:prstGeom prst="rect">
            <a:avLst/>
          </a:prstGeom>
          <a:noFill/>
        </p:spPr>
        <p:txBody>
          <a:bodyPr wrap="square" rtlCol="0">
            <a:spAutoFit/>
          </a:bodyPr>
          <a:lstStyle/>
          <a:p>
            <a:r>
              <a:rPr lang="en-US" sz="1200" dirty="0" smtClean="0"/>
              <a:t>Sanctuary</a:t>
            </a:r>
            <a:endParaRPr lang="en-US" sz="1200" dirty="0"/>
          </a:p>
        </p:txBody>
      </p:sp>
      <p:cxnSp>
        <p:nvCxnSpPr>
          <p:cNvPr id="71" name="Straight Arrow Connector 70"/>
          <p:cNvCxnSpPr>
            <a:endCxn id="70" idx="1"/>
          </p:cNvCxnSpPr>
          <p:nvPr/>
        </p:nvCxnSpPr>
        <p:spPr>
          <a:xfrm flipV="1">
            <a:off x="1143000" y="3121154"/>
            <a:ext cx="206366" cy="792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7239000" y="2895600"/>
            <a:ext cx="1295400" cy="276999"/>
          </a:xfrm>
          <a:prstGeom prst="rect">
            <a:avLst/>
          </a:prstGeom>
          <a:noFill/>
        </p:spPr>
        <p:txBody>
          <a:bodyPr wrap="square" rtlCol="0">
            <a:spAutoFit/>
          </a:bodyPr>
          <a:lstStyle/>
          <a:p>
            <a:r>
              <a:rPr lang="en-US" sz="1200" dirty="0" smtClean="0">
                <a:solidFill>
                  <a:srgbClr val="FF0000"/>
                </a:solidFill>
              </a:rPr>
              <a:t>&gt; </a:t>
            </a:r>
            <a:r>
              <a:rPr lang="en-US" sz="1200" dirty="0" smtClean="0"/>
              <a:t>Snares of Satan</a:t>
            </a:r>
            <a:endParaRPr lang="en-US" sz="1200" dirty="0"/>
          </a:p>
        </p:txBody>
      </p:sp>
      <p:sp>
        <p:nvSpPr>
          <p:cNvPr id="73" name="TextBox 72"/>
          <p:cNvSpPr txBox="1"/>
          <p:nvPr/>
        </p:nvSpPr>
        <p:spPr>
          <a:xfrm>
            <a:off x="7467600" y="2971800"/>
            <a:ext cx="1676400" cy="381000"/>
          </a:xfrm>
          <a:prstGeom prst="rect">
            <a:avLst/>
          </a:prstGeom>
          <a:noFill/>
        </p:spPr>
        <p:txBody>
          <a:bodyPr wrap="square" rtlCol="0">
            <a:spAutoFit/>
          </a:bodyPr>
          <a:lstStyle/>
          <a:p>
            <a:r>
              <a:rPr lang="en-US" sz="1000" dirty="0" smtClean="0"/>
              <a:t>( Can our Dead Speak to Us</a:t>
            </a:r>
            <a:r>
              <a:rPr lang="en-US" dirty="0" smtClean="0"/>
              <a:t>)</a:t>
            </a:r>
            <a:endParaRPr lang="en-US" dirty="0"/>
          </a:p>
        </p:txBody>
      </p:sp>
      <p:sp>
        <p:nvSpPr>
          <p:cNvPr id="74" name="TextBox 73"/>
          <p:cNvSpPr txBox="1"/>
          <p:nvPr/>
        </p:nvSpPr>
        <p:spPr>
          <a:xfrm>
            <a:off x="7162800" y="3276600"/>
            <a:ext cx="1828800" cy="276999"/>
          </a:xfrm>
          <a:prstGeom prst="rect">
            <a:avLst/>
          </a:prstGeom>
          <a:noFill/>
        </p:spPr>
        <p:txBody>
          <a:bodyPr wrap="square" rtlCol="0">
            <a:spAutoFit/>
          </a:bodyPr>
          <a:lstStyle/>
          <a:p>
            <a:r>
              <a:rPr lang="en-US" sz="1200" dirty="0" smtClean="0">
                <a:solidFill>
                  <a:srgbClr val="FF0000"/>
                </a:solidFill>
              </a:rPr>
              <a:t>&gt;</a:t>
            </a:r>
            <a:r>
              <a:rPr lang="en-US" sz="1200" dirty="0" smtClean="0"/>
              <a:t> Lib. of Con. Threatened</a:t>
            </a:r>
            <a:endParaRPr lang="en-US" sz="1200" dirty="0"/>
          </a:p>
        </p:txBody>
      </p:sp>
      <p:sp>
        <p:nvSpPr>
          <p:cNvPr id="75" name="TextBox 74"/>
          <p:cNvSpPr txBox="1"/>
          <p:nvPr/>
        </p:nvSpPr>
        <p:spPr>
          <a:xfrm>
            <a:off x="7239000" y="3505200"/>
            <a:ext cx="1905000" cy="276999"/>
          </a:xfrm>
          <a:prstGeom prst="rect">
            <a:avLst/>
          </a:prstGeom>
          <a:noFill/>
        </p:spPr>
        <p:txBody>
          <a:bodyPr wrap="square" rtlCol="0">
            <a:spAutoFit/>
          </a:bodyPr>
          <a:lstStyle/>
          <a:p>
            <a:r>
              <a:rPr lang="en-US" sz="1200" dirty="0" smtClean="0"/>
              <a:t> The Impending Conflict</a:t>
            </a:r>
            <a:endParaRPr lang="en-US" sz="1200" dirty="0"/>
          </a:p>
        </p:txBody>
      </p:sp>
      <p:sp>
        <p:nvSpPr>
          <p:cNvPr id="76" name="TextBox 75"/>
          <p:cNvSpPr txBox="1"/>
          <p:nvPr/>
        </p:nvSpPr>
        <p:spPr>
          <a:xfrm>
            <a:off x="7239000" y="3733800"/>
            <a:ext cx="1676400" cy="276999"/>
          </a:xfrm>
          <a:prstGeom prst="rect">
            <a:avLst/>
          </a:prstGeom>
          <a:noFill/>
        </p:spPr>
        <p:txBody>
          <a:bodyPr wrap="square" rtlCol="0">
            <a:spAutoFit/>
          </a:bodyPr>
          <a:lstStyle/>
          <a:p>
            <a:r>
              <a:rPr lang="en-US" sz="1200" dirty="0" smtClean="0"/>
              <a:t>Scriptures a Safeguard</a:t>
            </a:r>
            <a:endParaRPr lang="en-US" sz="1200" dirty="0"/>
          </a:p>
        </p:txBody>
      </p:sp>
      <p:sp>
        <p:nvSpPr>
          <p:cNvPr id="77" name="TextBox 76"/>
          <p:cNvSpPr txBox="1"/>
          <p:nvPr/>
        </p:nvSpPr>
        <p:spPr>
          <a:xfrm>
            <a:off x="7239000" y="3886200"/>
            <a:ext cx="1447800" cy="276999"/>
          </a:xfrm>
          <a:prstGeom prst="rect">
            <a:avLst/>
          </a:prstGeom>
          <a:noFill/>
        </p:spPr>
        <p:txBody>
          <a:bodyPr wrap="square" rtlCol="0">
            <a:spAutoFit/>
          </a:bodyPr>
          <a:lstStyle/>
          <a:p>
            <a:r>
              <a:rPr lang="en-US" sz="1200" dirty="0" smtClean="0"/>
              <a:t>The Final Warning</a:t>
            </a:r>
            <a:endParaRPr lang="en-US" sz="1200" dirty="0"/>
          </a:p>
        </p:txBody>
      </p:sp>
      <p:sp>
        <p:nvSpPr>
          <p:cNvPr id="78" name="TextBox 77"/>
          <p:cNvSpPr txBox="1"/>
          <p:nvPr/>
        </p:nvSpPr>
        <p:spPr>
          <a:xfrm>
            <a:off x="7239000" y="4114800"/>
            <a:ext cx="1371600" cy="276999"/>
          </a:xfrm>
          <a:prstGeom prst="rect">
            <a:avLst/>
          </a:prstGeom>
          <a:noFill/>
        </p:spPr>
        <p:txBody>
          <a:bodyPr wrap="square" rtlCol="0">
            <a:spAutoFit/>
          </a:bodyPr>
          <a:lstStyle/>
          <a:p>
            <a:r>
              <a:rPr lang="en-US" sz="1200" dirty="0" smtClean="0">
                <a:solidFill>
                  <a:srgbClr val="FF0000"/>
                </a:solidFill>
              </a:rPr>
              <a:t>&gt;</a:t>
            </a:r>
            <a:r>
              <a:rPr lang="en-US" sz="1200" dirty="0" smtClean="0"/>
              <a:t>Time of Trouble</a:t>
            </a:r>
            <a:endParaRPr lang="en-US" sz="1200" dirty="0"/>
          </a:p>
        </p:txBody>
      </p:sp>
      <p:sp>
        <p:nvSpPr>
          <p:cNvPr id="79" name="TextBox 78"/>
          <p:cNvSpPr txBox="1"/>
          <p:nvPr/>
        </p:nvSpPr>
        <p:spPr>
          <a:xfrm>
            <a:off x="7239000" y="4343400"/>
            <a:ext cx="1905000" cy="276999"/>
          </a:xfrm>
          <a:prstGeom prst="rect">
            <a:avLst/>
          </a:prstGeom>
          <a:noFill/>
        </p:spPr>
        <p:txBody>
          <a:bodyPr wrap="square" rtlCol="0">
            <a:spAutoFit/>
          </a:bodyPr>
          <a:lstStyle/>
          <a:p>
            <a:r>
              <a:rPr lang="en-US" sz="1200" dirty="0" smtClean="0">
                <a:solidFill>
                  <a:srgbClr val="FF0000"/>
                </a:solidFill>
              </a:rPr>
              <a:t>&gt;</a:t>
            </a:r>
            <a:r>
              <a:rPr lang="en-US" sz="1200" dirty="0" smtClean="0"/>
              <a:t> Gods people Delivered</a:t>
            </a:r>
            <a:endParaRPr lang="en-US" sz="1200" dirty="0"/>
          </a:p>
        </p:txBody>
      </p:sp>
      <p:sp>
        <p:nvSpPr>
          <p:cNvPr id="80" name="TextBox 79"/>
          <p:cNvSpPr txBox="1"/>
          <p:nvPr/>
        </p:nvSpPr>
        <p:spPr>
          <a:xfrm rot="19118416">
            <a:off x="2444389" y="3087638"/>
            <a:ext cx="685800" cy="276999"/>
          </a:xfrm>
          <a:prstGeom prst="rect">
            <a:avLst/>
          </a:prstGeom>
          <a:noFill/>
        </p:spPr>
        <p:txBody>
          <a:bodyPr wrap="square" rtlCol="0">
            <a:spAutoFit/>
          </a:bodyPr>
          <a:lstStyle/>
          <a:p>
            <a:r>
              <a:rPr lang="en-US" sz="1200" dirty="0" smtClean="0"/>
              <a:t>Failure</a:t>
            </a:r>
            <a:endParaRPr lang="en-US" sz="1200" dirty="0"/>
          </a:p>
        </p:txBody>
      </p:sp>
      <p:sp>
        <p:nvSpPr>
          <p:cNvPr id="81" name="TextBox 80"/>
          <p:cNvSpPr txBox="1"/>
          <p:nvPr/>
        </p:nvSpPr>
        <p:spPr>
          <a:xfrm>
            <a:off x="1905000" y="228600"/>
            <a:ext cx="533400" cy="276999"/>
          </a:xfrm>
          <a:prstGeom prst="rect">
            <a:avLst/>
          </a:prstGeom>
          <a:noFill/>
        </p:spPr>
        <p:txBody>
          <a:bodyPr wrap="square" rtlCol="0">
            <a:spAutoFit/>
          </a:bodyPr>
          <a:lstStyle/>
          <a:p>
            <a:r>
              <a:rPr lang="en-US" sz="1200" dirty="0" smtClean="0"/>
              <a:t>TOE</a:t>
            </a:r>
            <a:endParaRPr lang="en-US" sz="1200" dirty="0"/>
          </a:p>
        </p:txBody>
      </p:sp>
      <p:cxnSp>
        <p:nvCxnSpPr>
          <p:cNvPr id="82" name="Straight Arrow Connector 81"/>
          <p:cNvCxnSpPr>
            <a:stCxn id="81" idx="1"/>
          </p:cNvCxnSpPr>
          <p:nvPr/>
        </p:nvCxnSpPr>
        <p:spPr>
          <a:xfrm rot="10800000" flipV="1">
            <a:off x="1600200" y="367100"/>
            <a:ext cx="304800" cy="13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42679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3429000" y="1905000"/>
            <a:ext cx="609600" cy="276999"/>
          </a:xfrm>
          <a:prstGeom prst="rect">
            <a:avLst/>
          </a:prstGeom>
          <a:noFill/>
        </p:spPr>
        <p:txBody>
          <a:bodyPr wrap="square" rtlCol="0">
            <a:spAutoFit/>
          </a:bodyPr>
          <a:lstStyle/>
          <a:p>
            <a:r>
              <a:rPr lang="en-US" sz="1200" dirty="0" smtClean="0"/>
              <a:t>2019</a:t>
            </a:r>
            <a:endParaRPr lang="en-US" sz="1200" dirty="0"/>
          </a:p>
        </p:txBody>
      </p:sp>
      <p:sp>
        <p:nvSpPr>
          <p:cNvPr id="85" name="Freeform 84"/>
          <p:cNvSpPr/>
          <p:nvPr/>
        </p:nvSpPr>
        <p:spPr>
          <a:xfrm>
            <a:off x="2153417" y="1780498"/>
            <a:ext cx="1397503" cy="207048"/>
          </a:xfrm>
          <a:custGeom>
            <a:avLst/>
            <a:gdLst>
              <a:gd name="connsiteX0" fmla="*/ 25903 w 1397503"/>
              <a:gd name="connsiteY0" fmla="*/ 185462 h 207048"/>
              <a:gd name="connsiteX1" fmla="*/ 117343 w 1397503"/>
              <a:gd name="connsiteY1" fmla="*/ 109262 h 207048"/>
              <a:gd name="connsiteX2" fmla="*/ 224023 w 1397503"/>
              <a:gd name="connsiteY2" fmla="*/ 48302 h 207048"/>
              <a:gd name="connsiteX3" fmla="*/ 406903 w 1397503"/>
              <a:gd name="connsiteY3" fmla="*/ 17822 h 207048"/>
              <a:gd name="connsiteX4" fmla="*/ 726943 w 1397503"/>
              <a:gd name="connsiteY4" fmla="*/ 2582 h 207048"/>
              <a:gd name="connsiteX5" fmla="*/ 940303 w 1397503"/>
              <a:gd name="connsiteY5" fmla="*/ 2582 h 207048"/>
              <a:gd name="connsiteX6" fmla="*/ 1214623 w 1397503"/>
              <a:gd name="connsiteY6" fmla="*/ 17822 h 207048"/>
              <a:gd name="connsiteX7" fmla="*/ 1290823 w 1397503"/>
              <a:gd name="connsiteY7" fmla="*/ 78782 h 207048"/>
              <a:gd name="connsiteX8" fmla="*/ 1336543 w 1397503"/>
              <a:gd name="connsiteY8" fmla="*/ 94022 h 207048"/>
              <a:gd name="connsiteX9" fmla="*/ 1397503 w 1397503"/>
              <a:gd name="connsiteY9" fmla="*/ 154982 h 207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97503" h="207048">
                <a:moveTo>
                  <a:pt x="25903" y="185462"/>
                </a:moveTo>
                <a:cubicBezTo>
                  <a:pt x="139417" y="109786"/>
                  <a:pt x="0" y="207048"/>
                  <a:pt x="117343" y="109262"/>
                </a:cubicBezTo>
                <a:cubicBezTo>
                  <a:pt x="144353" y="86754"/>
                  <a:pt x="193334" y="61454"/>
                  <a:pt x="224023" y="48302"/>
                </a:cubicBezTo>
                <a:cubicBezTo>
                  <a:pt x="283301" y="22897"/>
                  <a:pt x="339921" y="22287"/>
                  <a:pt x="406903" y="17822"/>
                </a:cubicBezTo>
                <a:cubicBezTo>
                  <a:pt x="513467" y="10718"/>
                  <a:pt x="620263" y="7662"/>
                  <a:pt x="726943" y="2582"/>
                </a:cubicBezTo>
                <a:cubicBezTo>
                  <a:pt x="945121" y="38945"/>
                  <a:pt x="673285" y="2582"/>
                  <a:pt x="940303" y="2582"/>
                </a:cubicBezTo>
                <a:cubicBezTo>
                  <a:pt x="1031884" y="2582"/>
                  <a:pt x="1123183" y="12742"/>
                  <a:pt x="1214623" y="17822"/>
                </a:cubicBezTo>
                <a:cubicBezTo>
                  <a:pt x="1329541" y="56128"/>
                  <a:pt x="1192346" y="0"/>
                  <a:pt x="1290823" y="78782"/>
                </a:cubicBezTo>
                <a:cubicBezTo>
                  <a:pt x="1303367" y="88817"/>
                  <a:pt x="1321303" y="88942"/>
                  <a:pt x="1336543" y="94022"/>
                </a:cubicBezTo>
                <a:cubicBezTo>
                  <a:pt x="1373324" y="149193"/>
                  <a:pt x="1350640" y="131551"/>
                  <a:pt x="1397503" y="154982"/>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TextBox 85"/>
          <p:cNvSpPr txBox="1"/>
          <p:nvPr/>
        </p:nvSpPr>
        <p:spPr>
          <a:xfrm>
            <a:off x="2743200" y="1752600"/>
            <a:ext cx="533400" cy="276999"/>
          </a:xfrm>
          <a:prstGeom prst="rect">
            <a:avLst/>
          </a:prstGeom>
          <a:noFill/>
        </p:spPr>
        <p:txBody>
          <a:bodyPr wrap="square" rtlCol="0">
            <a:spAutoFit/>
          </a:bodyPr>
          <a:lstStyle/>
          <a:p>
            <a:r>
              <a:rPr lang="en-US" sz="1200" dirty="0" smtClean="0"/>
              <a:t>30</a:t>
            </a:r>
            <a:endParaRPr lang="en-US" sz="1200" dirty="0"/>
          </a:p>
        </p:txBody>
      </p:sp>
      <p:cxnSp>
        <p:nvCxnSpPr>
          <p:cNvPr id="87" name="Straight Arrow Connector 86"/>
          <p:cNvCxnSpPr/>
          <p:nvPr/>
        </p:nvCxnSpPr>
        <p:spPr>
          <a:xfrm rot="10800000" flipV="1">
            <a:off x="6096000" y="3124200"/>
            <a:ext cx="9906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3733800" y="0"/>
            <a:ext cx="914400" cy="304800"/>
          </a:xfrm>
          <a:prstGeom prst="rect">
            <a:avLst/>
          </a:prstGeom>
          <a:noFill/>
        </p:spPr>
        <p:txBody>
          <a:bodyPr wrap="square" rtlCol="0">
            <a:spAutoFit/>
          </a:bodyPr>
          <a:lstStyle/>
          <a:p>
            <a:r>
              <a:rPr lang="en-US" sz="1400" dirty="0" smtClean="0"/>
              <a:t>Inequality</a:t>
            </a:r>
            <a:endParaRPr lang="en-US" sz="1400" dirty="0"/>
          </a:p>
        </p:txBody>
      </p:sp>
      <p:sp>
        <p:nvSpPr>
          <p:cNvPr id="89" name="TextBox 88"/>
          <p:cNvSpPr txBox="1"/>
          <p:nvPr/>
        </p:nvSpPr>
        <p:spPr>
          <a:xfrm>
            <a:off x="3962400" y="2667000"/>
            <a:ext cx="1066800" cy="304800"/>
          </a:xfrm>
          <a:prstGeom prst="rect">
            <a:avLst/>
          </a:prstGeom>
          <a:noFill/>
        </p:spPr>
        <p:txBody>
          <a:bodyPr wrap="square" rtlCol="0">
            <a:spAutoFit/>
          </a:bodyPr>
          <a:lstStyle/>
          <a:p>
            <a:r>
              <a:rPr lang="en-US" sz="1400" dirty="0" smtClean="0"/>
              <a:t>Ch &amp; State</a:t>
            </a:r>
            <a:endParaRPr lang="en-US" sz="1400" dirty="0"/>
          </a:p>
        </p:txBody>
      </p:sp>
      <p:cxnSp>
        <p:nvCxnSpPr>
          <p:cNvPr id="90" name="Straight Connector 89"/>
          <p:cNvCxnSpPr/>
          <p:nvPr/>
        </p:nvCxnSpPr>
        <p:spPr>
          <a:xfrm rot="10800000">
            <a:off x="1752600" y="2514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5400000" flipH="1" flipV="1">
            <a:off x="1676400" y="24384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2" name="TextBox 91"/>
          <p:cNvSpPr txBox="1"/>
          <p:nvPr/>
        </p:nvSpPr>
        <p:spPr>
          <a:xfrm>
            <a:off x="1524000" y="2133600"/>
            <a:ext cx="533400" cy="276999"/>
          </a:xfrm>
          <a:prstGeom prst="rect">
            <a:avLst/>
          </a:prstGeom>
          <a:noFill/>
        </p:spPr>
        <p:txBody>
          <a:bodyPr wrap="square" rtlCol="0">
            <a:spAutoFit/>
          </a:bodyPr>
          <a:lstStyle/>
          <a:p>
            <a:r>
              <a:rPr lang="en-US" sz="1200" dirty="0" smtClean="0"/>
              <a:t>1979</a:t>
            </a:r>
            <a:endParaRPr lang="en-US" sz="1200" dirty="0"/>
          </a:p>
        </p:txBody>
      </p:sp>
      <p:sp>
        <p:nvSpPr>
          <p:cNvPr id="93" name="TextBox 92"/>
          <p:cNvSpPr txBox="1"/>
          <p:nvPr/>
        </p:nvSpPr>
        <p:spPr>
          <a:xfrm>
            <a:off x="1752600" y="2362200"/>
            <a:ext cx="609600" cy="276999"/>
          </a:xfrm>
          <a:prstGeom prst="rect">
            <a:avLst/>
          </a:prstGeom>
          <a:noFill/>
        </p:spPr>
        <p:txBody>
          <a:bodyPr wrap="square" rtlCol="0">
            <a:spAutoFit/>
          </a:bodyPr>
          <a:lstStyle/>
          <a:p>
            <a:r>
              <a:rPr lang="en-US" sz="1200" dirty="0" smtClean="0"/>
              <a:t>MM</a:t>
            </a:r>
            <a:endParaRPr lang="en-US" sz="1200" dirty="0"/>
          </a:p>
        </p:txBody>
      </p:sp>
      <p:cxnSp>
        <p:nvCxnSpPr>
          <p:cNvPr id="94" name="Straight Connector 93"/>
          <p:cNvCxnSpPr/>
          <p:nvPr/>
        </p:nvCxnSpPr>
        <p:spPr>
          <a:xfrm rot="5400000" flipH="1" flipV="1">
            <a:off x="3009900" y="2476500"/>
            <a:ext cx="76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5" name="TextBox 94"/>
          <p:cNvSpPr txBox="1"/>
          <p:nvPr/>
        </p:nvSpPr>
        <p:spPr>
          <a:xfrm>
            <a:off x="2819400" y="2209800"/>
            <a:ext cx="609600" cy="276999"/>
          </a:xfrm>
          <a:prstGeom prst="rect">
            <a:avLst/>
          </a:prstGeom>
          <a:noFill/>
        </p:spPr>
        <p:txBody>
          <a:bodyPr wrap="square" rtlCol="0">
            <a:spAutoFit/>
          </a:bodyPr>
          <a:lstStyle/>
          <a:p>
            <a:r>
              <a:rPr lang="en-US" sz="1200" dirty="0" smtClean="0"/>
              <a:t>2014</a:t>
            </a:r>
            <a:endParaRPr lang="en-US" sz="1200" dirty="0"/>
          </a:p>
        </p:txBody>
      </p:sp>
      <p:sp>
        <p:nvSpPr>
          <p:cNvPr id="96" name="TextBox 95"/>
          <p:cNvSpPr txBox="1"/>
          <p:nvPr/>
        </p:nvSpPr>
        <p:spPr>
          <a:xfrm>
            <a:off x="2895600" y="2057400"/>
            <a:ext cx="381000" cy="261610"/>
          </a:xfrm>
          <a:prstGeom prst="rect">
            <a:avLst/>
          </a:prstGeom>
          <a:noFill/>
        </p:spPr>
        <p:txBody>
          <a:bodyPr wrap="square" rtlCol="0">
            <a:spAutoFit/>
          </a:bodyPr>
          <a:lstStyle/>
          <a:p>
            <a:r>
              <a:rPr lang="en-US" sz="1100" dirty="0" smtClean="0"/>
              <a:t>SL</a:t>
            </a:r>
            <a:endParaRPr lang="en-US" sz="1100" dirty="0"/>
          </a:p>
        </p:txBody>
      </p:sp>
      <p:sp>
        <p:nvSpPr>
          <p:cNvPr id="97" name="TextBox 96"/>
          <p:cNvSpPr txBox="1"/>
          <p:nvPr/>
        </p:nvSpPr>
        <p:spPr>
          <a:xfrm>
            <a:off x="457200" y="4876800"/>
            <a:ext cx="8382000" cy="1631216"/>
          </a:xfrm>
          <a:prstGeom prst="rect">
            <a:avLst/>
          </a:prstGeom>
          <a:noFill/>
        </p:spPr>
        <p:txBody>
          <a:bodyPr wrap="square" rtlCol="0">
            <a:spAutoFit/>
          </a:bodyPr>
          <a:lstStyle/>
          <a:p>
            <a:r>
              <a:rPr lang="en-US" sz="2000" dirty="0" smtClean="0"/>
              <a:t>You have triple application; first history plus the second history equals the third history. What you have been hearing all week that people are so afraid about how far we take it that you can’t go to a Great Controversy Quote about Sunday law and sins of America and take it as it’s written as a thus saith the Lord without bringing to it our methodology, without treating it as a parable</a:t>
            </a:r>
            <a:r>
              <a:rPr lang="en-US" dirty="0" smtClean="0"/>
              <a:t>.</a:t>
            </a:r>
            <a:endParaRPr lang="en-US" dirty="0"/>
          </a:p>
        </p:txBody>
      </p:sp>
      <p:sp>
        <p:nvSpPr>
          <p:cNvPr id="98" name="TextBox 97"/>
          <p:cNvSpPr txBox="1"/>
          <p:nvPr/>
        </p:nvSpPr>
        <p:spPr>
          <a:xfrm>
            <a:off x="6553200" y="1219200"/>
            <a:ext cx="457200" cy="276999"/>
          </a:xfrm>
          <a:prstGeom prst="rect">
            <a:avLst/>
          </a:prstGeom>
          <a:noFill/>
        </p:spPr>
        <p:txBody>
          <a:bodyPr wrap="square" rtlCol="0">
            <a:spAutoFit/>
          </a:bodyPr>
          <a:lstStyle/>
          <a:p>
            <a:r>
              <a:rPr lang="en-US" sz="1200" dirty="0" smtClean="0">
                <a:solidFill>
                  <a:srgbClr val="FF0000"/>
                </a:solidFill>
              </a:rPr>
              <a:t>.</a:t>
            </a:r>
            <a:endParaRPr lang="en-US" sz="1200" dirty="0">
              <a:solidFill>
                <a:srgbClr val="FF0000"/>
              </a:solidFill>
            </a:endParaRPr>
          </a:p>
        </p:txBody>
      </p:sp>
      <p:sp>
        <p:nvSpPr>
          <p:cNvPr id="99" name="TextBox 98"/>
          <p:cNvSpPr txBox="1"/>
          <p:nvPr/>
        </p:nvSpPr>
        <p:spPr>
          <a:xfrm>
            <a:off x="6324600" y="2209800"/>
            <a:ext cx="457200" cy="276999"/>
          </a:xfrm>
          <a:prstGeom prst="rect">
            <a:avLst/>
          </a:prstGeom>
          <a:noFill/>
        </p:spPr>
        <p:txBody>
          <a:bodyPr wrap="square" rtlCol="0">
            <a:spAutoFit/>
          </a:bodyPr>
          <a:lstStyle/>
          <a:p>
            <a:r>
              <a:rPr lang="en-US" sz="1200" dirty="0" smtClean="0">
                <a:solidFill>
                  <a:srgbClr val="FF0000"/>
                </a:solidFill>
              </a:rPr>
              <a:t>T.T.</a:t>
            </a:r>
            <a:endParaRPr lang="en-US" sz="1200" dirty="0">
              <a:solidFill>
                <a:srgbClr val="FF0000"/>
              </a:solidFill>
            </a:endParaRPr>
          </a:p>
        </p:txBody>
      </p:sp>
      <p:sp>
        <p:nvSpPr>
          <p:cNvPr id="100" name="Slide Number Placeholder 99"/>
          <p:cNvSpPr>
            <a:spLocks noGrp="1"/>
          </p:cNvSpPr>
          <p:nvPr>
            <p:ph type="sldNum" sz="quarter" idx="12"/>
          </p:nvPr>
        </p:nvSpPr>
        <p:spPr/>
        <p:txBody>
          <a:bodyPr/>
          <a:lstStyle/>
          <a:p>
            <a:fld id="{DDBFD72D-D30C-4596-AA12-6E874EBB7B16}"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1524000" y="1905000"/>
            <a:ext cx="6629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1372394" y="1751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4115594" y="1751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591594" y="1751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295400" y="1295400"/>
            <a:ext cx="609600" cy="276999"/>
          </a:xfrm>
          <a:prstGeom prst="rect">
            <a:avLst/>
          </a:prstGeom>
          <a:noFill/>
        </p:spPr>
        <p:txBody>
          <a:bodyPr wrap="square" rtlCol="0">
            <a:spAutoFit/>
          </a:bodyPr>
          <a:lstStyle/>
          <a:p>
            <a:r>
              <a:rPr lang="en-US" sz="1200" dirty="0" smtClean="0"/>
              <a:t>1989</a:t>
            </a:r>
            <a:endParaRPr lang="en-US" sz="1200" dirty="0"/>
          </a:p>
        </p:txBody>
      </p:sp>
      <p:sp>
        <p:nvSpPr>
          <p:cNvPr id="10" name="TextBox 9"/>
          <p:cNvSpPr txBox="1"/>
          <p:nvPr/>
        </p:nvSpPr>
        <p:spPr>
          <a:xfrm>
            <a:off x="2514600" y="1295400"/>
            <a:ext cx="533400" cy="276999"/>
          </a:xfrm>
          <a:prstGeom prst="rect">
            <a:avLst/>
          </a:prstGeom>
          <a:noFill/>
        </p:spPr>
        <p:txBody>
          <a:bodyPr wrap="square" rtlCol="0">
            <a:spAutoFit/>
          </a:bodyPr>
          <a:lstStyle/>
          <a:p>
            <a:r>
              <a:rPr lang="en-US" sz="1200" dirty="0" smtClean="0"/>
              <a:t>9/11</a:t>
            </a:r>
            <a:endParaRPr lang="en-US" sz="1200" dirty="0"/>
          </a:p>
        </p:txBody>
      </p:sp>
      <p:cxnSp>
        <p:nvCxnSpPr>
          <p:cNvPr id="13" name="Straight Connector 12"/>
          <p:cNvCxnSpPr/>
          <p:nvPr/>
        </p:nvCxnSpPr>
        <p:spPr>
          <a:xfrm rot="5400000">
            <a:off x="2210594" y="18280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1829594" y="18280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rot="19501153">
            <a:off x="556674" y="1447953"/>
            <a:ext cx="914400" cy="369332"/>
          </a:xfrm>
          <a:prstGeom prst="rect">
            <a:avLst/>
          </a:prstGeom>
          <a:noFill/>
        </p:spPr>
        <p:txBody>
          <a:bodyPr wrap="square" rtlCol="0">
            <a:spAutoFit/>
          </a:bodyPr>
          <a:lstStyle/>
          <a:p>
            <a:r>
              <a:rPr lang="en-US" dirty="0" smtClean="0"/>
              <a:t>144K</a:t>
            </a:r>
            <a:endParaRPr lang="en-US" dirty="0"/>
          </a:p>
        </p:txBody>
      </p:sp>
      <p:sp>
        <p:nvSpPr>
          <p:cNvPr id="19" name="TextBox 18"/>
          <p:cNvSpPr txBox="1"/>
          <p:nvPr/>
        </p:nvSpPr>
        <p:spPr>
          <a:xfrm>
            <a:off x="1752600" y="1447800"/>
            <a:ext cx="457200" cy="276999"/>
          </a:xfrm>
          <a:prstGeom prst="rect">
            <a:avLst/>
          </a:prstGeom>
          <a:noFill/>
        </p:spPr>
        <p:txBody>
          <a:bodyPr wrap="square" rtlCol="0">
            <a:spAutoFit/>
          </a:bodyPr>
          <a:lstStyle/>
          <a:p>
            <a:r>
              <a:rPr lang="en-US" sz="1200" dirty="0" smtClean="0"/>
              <a:t>IK</a:t>
            </a:r>
            <a:endParaRPr lang="en-US" sz="1200" dirty="0"/>
          </a:p>
        </p:txBody>
      </p:sp>
      <p:sp>
        <p:nvSpPr>
          <p:cNvPr id="20" name="TextBox 19"/>
          <p:cNvSpPr txBox="1"/>
          <p:nvPr/>
        </p:nvSpPr>
        <p:spPr>
          <a:xfrm>
            <a:off x="2209800" y="1447800"/>
            <a:ext cx="304800" cy="276999"/>
          </a:xfrm>
          <a:prstGeom prst="rect">
            <a:avLst/>
          </a:prstGeom>
          <a:noFill/>
        </p:spPr>
        <p:txBody>
          <a:bodyPr wrap="square" rtlCol="0">
            <a:spAutoFit/>
          </a:bodyPr>
          <a:lstStyle/>
          <a:p>
            <a:r>
              <a:rPr lang="en-US" sz="1200" dirty="0" smtClean="0"/>
              <a:t>F</a:t>
            </a:r>
            <a:endParaRPr lang="en-US" sz="1200" dirty="0"/>
          </a:p>
        </p:txBody>
      </p:sp>
      <p:sp>
        <p:nvSpPr>
          <p:cNvPr id="21" name="TextBox 20"/>
          <p:cNvSpPr txBox="1"/>
          <p:nvPr/>
        </p:nvSpPr>
        <p:spPr>
          <a:xfrm>
            <a:off x="4114800" y="1295400"/>
            <a:ext cx="457200" cy="276999"/>
          </a:xfrm>
          <a:prstGeom prst="rect">
            <a:avLst/>
          </a:prstGeom>
          <a:noFill/>
        </p:spPr>
        <p:txBody>
          <a:bodyPr wrap="square" rtlCol="0">
            <a:spAutoFit/>
          </a:bodyPr>
          <a:lstStyle/>
          <a:p>
            <a:r>
              <a:rPr lang="en-US" sz="1200" dirty="0" smtClean="0"/>
              <a:t>SL</a:t>
            </a:r>
            <a:endParaRPr lang="en-US" sz="1200" dirty="0"/>
          </a:p>
        </p:txBody>
      </p:sp>
      <p:cxnSp>
        <p:nvCxnSpPr>
          <p:cNvPr id="26" name="Straight Connector 25"/>
          <p:cNvCxnSpPr/>
          <p:nvPr/>
        </p:nvCxnSpPr>
        <p:spPr>
          <a:xfrm flipV="1">
            <a:off x="1524000" y="838200"/>
            <a:ext cx="6096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10" idx="0"/>
          </p:cNvCxnSpPr>
          <p:nvPr/>
        </p:nvCxnSpPr>
        <p:spPr>
          <a:xfrm rot="16200000" flipV="1">
            <a:off x="2266950" y="781050"/>
            <a:ext cx="457200" cy="571500"/>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057400" y="609600"/>
            <a:ext cx="381000" cy="276999"/>
          </a:xfrm>
          <a:prstGeom prst="rect">
            <a:avLst/>
          </a:prstGeom>
          <a:noFill/>
        </p:spPr>
        <p:txBody>
          <a:bodyPr wrap="square" rtlCol="0">
            <a:spAutoFit/>
          </a:bodyPr>
          <a:lstStyle/>
          <a:p>
            <a:r>
              <a:rPr lang="en-US" sz="1200" dirty="0" smtClean="0"/>
              <a:t>P</a:t>
            </a:r>
            <a:endParaRPr lang="en-US" sz="1200" dirty="0"/>
          </a:p>
        </p:txBody>
      </p:sp>
      <p:cxnSp>
        <p:nvCxnSpPr>
          <p:cNvPr id="33" name="Straight Connector 32"/>
          <p:cNvCxnSpPr/>
          <p:nvPr/>
        </p:nvCxnSpPr>
        <p:spPr>
          <a:xfrm flipV="1">
            <a:off x="2895600" y="914400"/>
            <a:ext cx="6096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21" idx="0"/>
          </p:cNvCxnSpPr>
          <p:nvPr/>
        </p:nvCxnSpPr>
        <p:spPr>
          <a:xfrm rot="16200000" flipV="1">
            <a:off x="3848100" y="800100"/>
            <a:ext cx="381000" cy="609600"/>
          </a:xfrm>
          <a:prstGeom prst="line">
            <a:avLst/>
          </a:prstGeom>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3505200" y="685800"/>
            <a:ext cx="381000" cy="276999"/>
          </a:xfrm>
          <a:prstGeom prst="rect">
            <a:avLst/>
          </a:prstGeom>
          <a:noFill/>
        </p:spPr>
        <p:txBody>
          <a:bodyPr wrap="square" rtlCol="0">
            <a:spAutoFit/>
          </a:bodyPr>
          <a:lstStyle/>
          <a:p>
            <a:r>
              <a:rPr lang="en-US" sz="1200" dirty="0" smtClean="0"/>
              <a:t>ER</a:t>
            </a:r>
            <a:endParaRPr lang="en-US" sz="1200" dirty="0"/>
          </a:p>
        </p:txBody>
      </p:sp>
      <p:sp>
        <p:nvSpPr>
          <p:cNvPr id="39" name="TextBox 38"/>
          <p:cNvSpPr txBox="1"/>
          <p:nvPr/>
        </p:nvSpPr>
        <p:spPr>
          <a:xfrm>
            <a:off x="685800" y="3124200"/>
            <a:ext cx="8077200" cy="2862322"/>
          </a:xfrm>
          <a:prstGeom prst="rect">
            <a:avLst/>
          </a:prstGeom>
          <a:noFill/>
        </p:spPr>
        <p:txBody>
          <a:bodyPr wrap="square" rtlCol="0">
            <a:spAutoFit/>
          </a:bodyPr>
          <a:lstStyle/>
          <a:p>
            <a:r>
              <a:rPr lang="en-US" sz="2000" dirty="0" smtClean="0"/>
              <a:t>One final point. We’re going to build a reform line. This is 1989, this is 2019 what way mark is this? It depends. I want to build a reform line that's not for  priests, but if you're faithful it is for you the reform line of the 144 k. 1989, to 9/11 is one dispensation. There's an increase of knowledge and a formalization. It’s a reaping pattern that we've been discussing not in detail here but previously. Plowing, Early Rain. If you're a priest you’re in a dispensation from 2014 to 2019. If you're 144k you’re in between 9/11 and the Sunday Law, this one. This is part of the reaping pattern 9//11 to Sunday Law. This must mean there’s an increase of knowledge and formalization.</a:t>
            </a:r>
            <a:endParaRPr lang="en-US" sz="2000" dirty="0"/>
          </a:p>
        </p:txBody>
      </p:sp>
      <p:cxnSp>
        <p:nvCxnSpPr>
          <p:cNvPr id="43" name="Straight Connector 42"/>
          <p:cNvCxnSpPr/>
          <p:nvPr/>
        </p:nvCxnSpPr>
        <p:spPr>
          <a:xfrm rot="5400000">
            <a:off x="3124994" y="18280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3658394" y="18280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3048000" y="1447800"/>
            <a:ext cx="457200" cy="276999"/>
          </a:xfrm>
          <a:prstGeom prst="rect">
            <a:avLst/>
          </a:prstGeom>
          <a:noFill/>
        </p:spPr>
        <p:txBody>
          <a:bodyPr wrap="square" rtlCol="0">
            <a:spAutoFit/>
          </a:bodyPr>
          <a:lstStyle/>
          <a:p>
            <a:r>
              <a:rPr lang="en-US" sz="1200" dirty="0" smtClean="0"/>
              <a:t>IK</a:t>
            </a:r>
            <a:endParaRPr lang="en-US" sz="1200" dirty="0"/>
          </a:p>
        </p:txBody>
      </p:sp>
      <p:sp>
        <p:nvSpPr>
          <p:cNvPr id="46" name="TextBox 45"/>
          <p:cNvSpPr txBox="1"/>
          <p:nvPr/>
        </p:nvSpPr>
        <p:spPr>
          <a:xfrm>
            <a:off x="3657600" y="1447800"/>
            <a:ext cx="228600" cy="276999"/>
          </a:xfrm>
          <a:prstGeom prst="rect">
            <a:avLst/>
          </a:prstGeom>
          <a:noFill/>
        </p:spPr>
        <p:txBody>
          <a:bodyPr wrap="square" rtlCol="0">
            <a:spAutoFit/>
          </a:bodyPr>
          <a:lstStyle/>
          <a:p>
            <a:r>
              <a:rPr lang="en-US" sz="1200" dirty="0" smtClean="0"/>
              <a:t>F</a:t>
            </a:r>
            <a:endParaRPr lang="en-US" sz="1200" dirty="0"/>
          </a:p>
        </p:txBody>
      </p:sp>
      <p:sp>
        <p:nvSpPr>
          <p:cNvPr id="47" name="TextBox 46"/>
          <p:cNvSpPr txBox="1"/>
          <p:nvPr/>
        </p:nvSpPr>
        <p:spPr>
          <a:xfrm rot="20561004">
            <a:off x="2702970" y="1564176"/>
            <a:ext cx="838200" cy="369332"/>
          </a:xfrm>
          <a:prstGeom prst="rect">
            <a:avLst/>
          </a:prstGeom>
          <a:noFill/>
        </p:spPr>
        <p:txBody>
          <a:bodyPr wrap="square" rtlCol="0">
            <a:spAutoFit/>
          </a:bodyPr>
          <a:lstStyle/>
          <a:p>
            <a:r>
              <a:rPr lang="en-US" dirty="0" smtClean="0"/>
              <a:t>------</a:t>
            </a:r>
            <a:endParaRPr lang="en-US" dirty="0"/>
          </a:p>
        </p:txBody>
      </p:sp>
      <p:sp>
        <p:nvSpPr>
          <p:cNvPr id="48" name="TextBox 47"/>
          <p:cNvSpPr txBox="1"/>
          <p:nvPr/>
        </p:nvSpPr>
        <p:spPr>
          <a:xfrm rot="20561004">
            <a:off x="1407570" y="1564175"/>
            <a:ext cx="838200" cy="369332"/>
          </a:xfrm>
          <a:prstGeom prst="rect">
            <a:avLst/>
          </a:prstGeom>
          <a:noFill/>
        </p:spPr>
        <p:txBody>
          <a:bodyPr wrap="square" rtlCol="0">
            <a:spAutoFit/>
          </a:bodyPr>
          <a:lstStyle/>
          <a:p>
            <a:r>
              <a:rPr lang="en-US" dirty="0" smtClean="0"/>
              <a:t>------</a:t>
            </a:r>
            <a:endParaRPr lang="en-US" dirty="0"/>
          </a:p>
        </p:txBody>
      </p:sp>
      <p:sp>
        <p:nvSpPr>
          <p:cNvPr id="27" name="Slide Number Placeholder 26"/>
          <p:cNvSpPr>
            <a:spLocks noGrp="1"/>
          </p:cNvSpPr>
          <p:nvPr>
            <p:ph type="sldNum" sz="quarter" idx="12"/>
          </p:nvPr>
        </p:nvSpPr>
        <p:spPr/>
        <p:txBody>
          <a:bodyPr/>
          <a:lstStyle/>
          <a:p>
            <a:fld id="{DDBFD72D-D30C-4596-AA12-6E874EBB7B16}"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524000" y="1905000"/>
            <a:ext cx="6629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1372394" y="1751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a:off x="4115594" y="1751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2591594" y="1751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295400" y="1295400"/>
            <a:ext cx="609600" cy="276999"/>
          </a:xfrm>
          <a:prstGeom prst="rect">
            <a:avLst/>
          </a:prstGeom>
          <a:noFill/>
        </p:spPr>
        <p:txBody>
          <a:bodyPr wrap="square" rtlCol="0">
            <a:spAutoFit/>
          </a:bodyPr>
          <a:lstStyle/>
          <a:p>
            <a:r>
              <a:rPr lang="en-US" sz="1200" dirty="0" smtClean="0"/>
              <a:t>1989</a:t>
            </a:r>
            <a:endParaRPr lang="en-US" sz="1200" dirty="0"/>
          </a:p>
        </p:txBody>
      </p:sp>
      <p:sp>
        <p:nvSpPr>
          <p:cNvPr id="7" name="TextBox 6"/>
          <p:cNvSpPr txBox="1"/>
          <p:nvPr/>
        </p:nvSpPr>
        <p:spPr>
          <a:xfrm>
            <a:off x="2514600" y="1295400"/>
            <a:ext cx="533400" cy="276999"/>
          </a:xfrm>
          <a:prstGeom prst="rect">
            <a:avLst/>
          </a:prstGeom>
          <a:noFill/>
        </p:spPr>
        <p:txBody>
          <a:bodyPr wrap="square" rtlCol="0">
            <a:spAutoFit/>
          </a:bodyPr>
          <a:lstStyle/>
          <a:p>
            <a:r>
              <a:rPr lang="en-US" sz="1200" dirty="0" smtClean="0"/>
              <a:t>9/11</a:t>
            </a:r>
            <a:endParaRPr lang="en-US" sz="1200" dirty="0"/>
          </a:p>
        </p:txBody>
      </p:sp>
      <p:cxnSp>
        <p:nvCxnSpPr>
          <p:cNvPr id="8" name="Straight Connector 7"/>
          <p:cNvCxnSpPr/>
          <p:nvPr/>
        </p:nvCxnSpPr>
        <p:spPr>
          <a:xfrm rot="5400000">
            <a:off x="2210594" y="18280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1829594" y="18280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rot="19501153">
            <a:off x="556674" y="1447953"/>
            <a:ext cx="914400" cy="369332"/>
          </a:xfrm>
          <a:prstGeom prst="rect">
            <a:avLst/>
          </a:prstGeom>
          <a:noFill/>
        </p:spPr>
        <p:txBody>
          <a:bodyPr wrap="square" rtlCol="0">
            <a:spAutoFit/>
          </a:bodyPr>
          <a:lstStyle/>
          <a:p>
            <a:r>
              <a:rPr lang="en-US" dirty="0" smtClean="0"/>
              <a:t>144K</a:t>
            </a:r>
            <a:endParaRPr lang="en-US" dirty="0"/>
          </a:p>
        </p:txBody>
      </p:sp>
      <p:sp>
        <p:nvSpPr>
          <p:cNvPr id="11" name="TextBox 10"/>
          <p:cNvSpPr txBox="1"/>
          <p:nvPr/>
        </p:nvSpPr>
        <p:spPr>
          <a:xfrm>
            <a:off x="1752600" y="1447800"/>
            <a:ext cx="457200" cy="276999"/>
          </a:xfrm>
          <a:prstGeom prst="rect">
            <a:avLst/>
          </a:prstGeom>
          <a:noFill/>
        </p:spPr>
        <p:txBody>
          <a:bodyPr wrap="square" rtlCol="0">
            <a:spAutoFit/>
          </a:bodyPr>
          <a:lstStyle/>
          <a:p>
            <a:r>
              <a:rPr lang="en-US" sz="1200" dirty="0" smtClean="0"/>
              <a:t>IK</a:t>
            </a:r>
            <a:endParaRPr lang="en-US" sz="1200" dirty="0"/>
          </a:p>
        </p:txBody>
      </p:sp>
      <p:sp>
        <p:nvSpPr>
          <p:cNvPr id="12" name="TextBox 11"/>
          <p:cNvSpPr txBox="1"/>
          <p:nvPr/>
        </p:nvSpPr>
        <p:spPr>
          <a:xfrm>
            <a:off x="2209800" y="1447800"/>
            <a:ext cx="304800" cy="276999"/>
          </a:xfrm>
          <a:prstGeom prst="rect">
            <a:avLst/>
          </a:prstGeom>
          <a:noFill/>
        </p:spPr>
        <p:txBody>
          <a:bodyPr wrap="square" rtlCol="0">
            <a:spAutoFit/>
          </a:bodyPr>
          <a:lstStyle/>
          <a:p>
            <a:r>
              <a:rPr lang="en-US" sz="1200" dirty="0" smtClean="0"/>
              <a:t>F</a:t>
            </a:r>
            <a:endParaRPr lang="en-US" sz="1200" dirty="0"/>
          </a:p>
        </p:txBody>
      </p:sp>
      <p:sp>
        <p:nvSpPr>
          <p:cNvPr id="13" name="TextBox 12"/>
          <p:cNvSpPr txBox="1"/>
          <p:nvPr/>
        </p:nvSpPr>
        <p:spPr>
          <a:xfrm>
            <a:off x="4114800" y="1295400"/>
            <a:ext cx="457200" cy="276999"/>
          </a:xfrm>
          <a:prstGeom prst="rect">
            <a:avLst/>
          </a:prstGeom>
          <a:noFill/>
        </p:spPr>
        <p:txBody>
          <a:bodyPr wrap="square" rtlCol="0">
            <a:spAutoFit/>
          </a:bodyPr>
          <a:lstStyle/>
          <a:p>
            <a:r>
              <a:rPr lang="en-US" sz="1200" dirty="0" smtClean="0"/>
              <a:t>SL</a:t>
            </a:r>
            <a:endParaRPr lang="en-US" sz="1200" dirty="0"/>
          </a:p>
        </p:txBody>
      </p:sp>
      <p:cxnSp>
        <p:nvCxnSpPr>
          <p:cNvPr id="14" name="Straight Connector 13"/>
          <p:cNvCxnSpPr/>
          <p:nvPr/>
        </p:nvCxnSpPr>
        <p:spPr>
          <a:xfrm flipV="1">
            <a:off x="1524000" y="838200"/>
            <a:ext cx="6096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7" idx="0"/>
          </p:cNvCxnSpPr>
          <p:nvPr/>
        </p:nvCxnSpPr>
        <p:spPr>
          <a:xfrm rot="16200000" flipV="1">
            <a:off x="2266950" y="781050"/>
            <a:ext cx="457200" cy="571500"/>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057400" y="609600"/>
            <a:ext cx="381000" cy="276999"/>
          </a:xfrm>
          <a:prstGeom prst="rect">
            <a:avLst/>
          </a:prstGeom>
          <a:noFill/>
        </p:spPr>
        <p:txBody>
          <a:bodyPr wrap="square" rtlCol="0">
            <a:spAutoFit/>
          </a:bodyPr>
          <a:lstStyle/>
          <a:p>
            <a:r>
              <a:rPr lang="en-US" sz="1200" dirty="0" smtClean="0"/>
              <a:t>P</a:t>
            </a:r>
            <a:endParaRPr lang="en-US" sz="1200" dirty="0"/>
          </a:p>
        </p:txBody>
      </p:sp>
      <p:cxnSp>
        <p:nvCxnSpPr>
          <p:cNvPr id="17" name="Straight Connector 16"/>
          <p:cNvCxnSpPr/>
          <p:nvPr/>
        </p:nvCxnSpPr>
        <p:spPr>
          <a:xfrm flipV="1">
            <a:off x="2895600" y="914400"/>
            <a:ext cx="6096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13" idx="0"/>
          </p:cNvCxnSpPr>
          <p:nvPr/>
        </p:nvCxnSpPr>
        <p:spPr>
          <a:xfrm rot="16200000" flipV="1">
            <a:off x="3848100" y="800100"/>
            <a:ext cx="381000" cy="609600"/>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505200" y="685800"/>
            <a:ext cx="381000" cy="276999"/>
          </a:xfrm>
          <a:prstGeom prst="rect">
            <a:avLst/>
          </a:prstGeom>
          <a:noFill/>
        </p:spPr>
        <p:txBody>
          <a:bodyPr wrap="square" rtlCol="0">
            <a:spAutoFit/>
          </a:bodyPr>
          <a:lstStyle/>
          <a:p>
            <a:r>
              <a:rPr lang="en-US" sz="1200" dirty="0" smtClean="0"/>
              <a:t>ER</a:t>
            </a:r>
            <a:endParaRPr lang="en-US" sz="1200" dirty="0"/>
          </a:p>
        </p:txBody>
      </p:sp>
      <p:cxnSp>
        <p:nvCxnSpPr>
          <p:cNvPr id="20" name="Straight Connector 19"/>
          <p:cNvCxnSpPr/>
          <p:nvPr/>
        </p:nvCxnSpPr>
        <p:spPr>
          <a:xfrm rot="5400000">
            <a:off x="3124994" y="18280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3658394" y="18280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048000" y="1447800"/>
            <a:ext cx="457200" cy="276999"/>
          </a:xfrm>
          <a:prstGeom prst="rect">
            <a:avLst/>
          </a:prstGeom>
          <a:noFill/>
        </p:spPr>
        <p:txBody>
          <a:bodyPr wrap="square" rtlCol="0">
            <a:spAutoFit/>
          </a:bodyPr>
          <a:lstStyle/>
          <a:p>
            <a:r>
              <a:rPr lang="en-US" sz="1200" dirty="0" smtClean="0"/>
              <a:t>IK</a:t>
            </a:r>
            <a:endParaRPr lang="en-US" sz="1200" dirty="0"/>
          </a:p>
        </p:txBody>
      </p:sp>
      <p:sp>
        <p:nvSpPr>
          <p:cNvPr id="23" name="TextBox 22"/>
          <p:cNvSpPr txBox="1"/>
          <p:nvPr/>
        </p:nvSpPr>
        <p:spPr>
          <a:xfrm>
            <a:off x="3657600" y="1447800"/>
            <a:ext cx="228600" cy="276999"/>
          </a:xfrm>
          <a:prstGeom prst="rect">
            <a:avLst/>
          </a:prstGeom>
          <a:noFill/>
        </p:spPr>
        <p:txBody>
          <a:bodyPr wrap="square" rtlCol="0">
            <a:spAutoFit/>
          </a:bodyPr>
          <a:lstStyle/>
          <a:p>
            <a:r>
              <a:rPr lang="en-US" sz="1200" dirty="0" smtClean="0"/>
              <a:t>F</a:t>
            </a:r>
            <a:endParaRPr lang="en-US" sz="1200" dirty="0"/>
          </a:p>
        </p:txBody>
      </p:sp>
      <p:sp>
        <p:nvSpPr>
          <p:cNvPr id="24" name="TextBox 23"/>
          <p:cNvSpPr txBox="1"/>
          <p:nvPr/>
        </p:nvSpPr>
        <p:spPr>
          <a:xfrm rot="20561004">
            <a:off x="2702970" y="1564176"/>
            <a:ext cx="838200" cy="369332"/>
          </a:xfrm>
          <a:prstGeom prst="rect">
            <a:avLst/>
          </a:prstGeom>
          <a:noFill/>
        </p:spPr>
        <p:txBody>
          <a:bodyPr wrap="square" rtlCol="0">
            <a:spAutoFit/>
          </a:bodyPr>
          <a:lstStyle/>
          <a:p>
            <a:r>
              <a:rPr lang="en-US" dirty="0" smtClean="0"/>
              <a:t>------</a:t>
            </a:r>
            <a:endParaRPr lang="en-US" dirty="0"/>
          </a:p>
        </p:txBody>
      </p:sp>
      <p:sp>
        <p:nvSpPr>
          <p:cNvPr id="25" name="TextBox 24"/>
          <p:cNvSpPr txBox="1"/>
          <p:nvPr/>
        </p:nvSpPr>
        <p:spPr>
          <a:xfrm rot="20561004">
            <a:off x="1407570" y="1564175"/>
            <a:ext cx="838200" cy="369332"/>
          </a:xfrm>
          <a:prstGeom prst="rect">
            <a:avLst/>
          </a:prstGeom>
          <a:noFill/>
        </p:spPr>
        <p:txBody>
          <a:bodyPr wrap="square" rtlCol="0">
            <a:spAutoFit/>
          </a:bodyPr>
          <a:lstStyle/>
          <a:p>
            <a:r>
              <a:rPr lang="en-US" dirty="0" smtClean="0"/>
              <a:t>------</a:t>
            </a:r>
            <a:endParaRPr lang="en-US" dirty="0"/>
          </a:p>
        </p:txBody>
      </p:sp>
      <p:sp>
        <p:nvSpPr>
          <p:cNvPr id="26" name="TextBox 25"/>
          <p:cNvSpPr txBox="1"/>
          <p:nvPr/>
        </p:nvSpPr>
        <p:spPr>
          <a:xfrm>
            <a:off x="2971800" y="1219200"/>
            <a:ext cx="533400" cy="276999"/>
          </a:xfrm>
          <a:prstGeom prst="rect">
            <a:avLst/>
          </a:prstGeom>
          <a:noFill/>
        </p:spPr>
        <p:txBody>
          <a:bodyPr wrap="square" rtlCol="0">
            <a:spAutoFit/>
          </a:bodyPr>
          <a:lstStyle/>
          <a:p>
            <a:r>
              <a:rPr lang="en-US" sz="1200" dirty="0" smtClean="0"/>
              <a:t>2019</a:t>
            </a:r>
            <a:endParaRPr lang="en-US" sz="1200" dirty="0"/>
          </a:p>
        </p:txBody>
      </p:sp>
      <p:sp>
        <p:nvSpPr>
          <p:cNvPr id="27" name="TextBox 26"/>
          <p:cNvSpPr txBox="1"/>
          <p:nvPr/>
        </p:nvSpPr>
        <p:spPr>
          <a:xfrm>
            <a:off x="3505200" y="1219200"/>
            <a:ext cx="685800" cy="276999"/>
          </a:xfrm>
          <a:prstGeom prst="rect">
            <a:avLst/>
          </a:prstGeom>
          <a:noFill/>
        </p:spPr>
        <p:txBody>
          <a:bodyPr wrap="square" rtlCol="0">
            <a:spAutoFit/>
          </a:bodyPr>
          <a:lstStyle/>
          <a:p>
            <a:r>
              <a:rPr lang="en-US" sz="1200" dirty="0" err="1" smtClean="0"/>
              <a:t>Panium</a:t>
            </a:r>
            <a:endParaRPr lang="en-US" sz="1200" dirty="0"/>
          </a:p>
        </p:txBody>
      </p:sp>
      <p:sp>
        <p:nvSpPr>
          <p:cNvPr id="28" name="TextBox 27"/>
          <p:cNvSpPr txBox="1"/>
          <p:nvPr/>
        </p:nvSpPr>
        <p:spPr>
          <a:xfrm>
            <a:off x="609600" y="2971800"/>
            <a:ext cx="7772400" cy="3170099"/>
          </a:xfrm>
          <a:prstGeom prst="rect">
            <a:avLst/>
          </a:prstGeom>
          <a:noFill/>
        </p:spPr>
        <p:txBody>
          <a:bodyPr wrap="square" rtlCol="0">
            <a:spAutoFit/>
          </a:bodyPr>
          <a:lstStyle/>
          <a:p>
            <a:r>
              <a:rPr lang="en-US" sz="2000" dirty="0" smtClean="0"/>
              <a:t>What two way marks do you have between 9/11and Sunday Law? 2019 and </a:t>
            </a:r>
            <a:r>
              <a:rPr lang="en-US" sz="2000" dirty="0" err="1" smtClean="0"/>
              <a:t>Panium</a:t>
            </a:r>
            <a:r>
              <a:rPr lang="en-US" sz="2000" dirty="0" smtClean="0"/>
              <a:t>. Just for the moment remove from your mind the line of the Priest. It’s 2019 the 144k and you’re at the increase of knowledge not the close of probation. And this increase of knowledge is supposed to be about what subject? Sunday Law. There is an increase of knowledge about the Sunday Law and a formalization about the Sunday Law. So the message this year is two fold from one prospective it’s a Midnight Cry message, from another perspective this message is the increase of knowledge for the 144k, an increase of knowledge about that Sunday Law. Which is why this year we’re discussing slavery and inequality.</a:t>
            </a:r>
            <a:endParaRPr lang="en-US" sz="2000" dirty="0"/>
          </a:p>
        </p:txBody>
      </p:sp>
      <p:sp>
        <p:nvSpPr>
          <p:cNvPr id="29" name="Slide Number Placeholder 28"/>
          <p:cNvSpPr>
            <a:spLocks noGrp="1"/>
          </p:cNvSpPr>
          <p:nvPr>
            <p:ph type="sldNum" sz="quarter" idx="12"/>
          </p:nvPr>
        </p:nvSpPr>
        <p:spPr/>
        <p:txBody>
          <a:bodyPr/>
          <a:lstStyle/>
          <a:p>
            <a:fld id="{DDBFD72D-D30C-4596-AA12-6E874EBB7B16}"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524000" y="1905000"/>
            <a:ext cx="3886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1372394" y="1751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a:off x="4115594" y="1751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2591594" y="1751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295400" y="1295400"/>
            <a:ext cx="609600" cy="276999"/>
          </a:xfrm>
          <a:prstGeom prst="rect">
            <a:avLst/>
          </a:prstGeom>
          <a:noFill/>
        </p:spPr>
        <p:txBody>
          <a:bodyPr wrap="square" rtlCol="0">
            <a:spAutoFit/>
          </a:bodyPr>
          <a:lstStyle/>
          <a:p>
            <a:r>
              <a:rPr lang="en-US" sz="1200" dirty="0" smtClean="0"/>
              <a:t>1989</a:t>
            </a:r>
            <a:endParaRPr lang="en-US" sz="1200" dirty="0"/>
          </a:p>
        </p:txBody>
      </p:sp>
      <p:sp>
        <p:nvSpPr>
          <p:cNvPr id="7" name="TextBox 6"/>
          <p:cNvSpPr txBox="1"/>
          <p:nvPr/>
        </p:nvSpPr>
        <p:spPr>
          <a:xfrm>
            <a:off x="2514600" y="1295400"/>
            <a:ext cx="533400" cy="276999"/>
          </a:xfrm>
          <a:prstGeom prst="rect">
            <a:avLst/>
          </a:prstGeom>
          <a:noFill/>
        </p:spPr>
        <p:txBody>
          <a:bodyPr wrap="square" rtlCol="0">
            <a:spAutoFit/>
          </a:bodyPr>
          <a:lstStyle/>
          <a:p>
            <a:r>
              <a:rPr lang="en-US" sz="1200" dirty="0" smtClean="0"/>
              <a:t>9/11</a:t>
            </a:r>
            <a:endParaRPr lang="en-US" sz="1200" dirty="0"/>
          </a:p>
        </p:txBody>
      </p:sp>
      <p:cxnSp>
        <p:nvCxnSpPr>
          <p:cNvPr id="8" name="Straight Connector 7"/>
          <p:cNvCxnSpPr/>
          <p:nvPr/>
        </p:nvCxnSpPr>
        <p:spPr>
          <a:xfrm rot="5400000">
            <a:off x="2210594" y="18280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1829594" y="18280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rot="19501153">
            <a:off x="556674" y="1447953"/>
            <a:ext cx="914400" cy="369332"/>
          </a:xfrm>
          <a:prstGeom prst="rect">
            <a:avLst/>
          </a:prstGeom>
          <a:noFill/>
        </p:spPr>
        <p:txBody>
          <a:bodyPr wrap="square" rtlCol="0">
            <a:spAutoFit/>
          </a:bodyPr>
          <a:lstStyle/>
          <a:p>
            <a:r>
              <a:rPr lang="en-US" dirty="0" smtClean="0"/>
              <a:t>144K</a:t>
            </a:r>
            <a:endParaRPr lang="en-US" dirty="0"/>
          </a:p>
        </p:txBody>
      </p:sp>
      <p:sp>
        <p:nvSpPr>
          <p:cNvPr id="11" name="TextBox 10"/>
          <p:cNvSpPr txBox="1"/>
          <p:nvPr/>
        </p:nvSpPr>
        <p:spPr>
          <a:xfrm>
            <a:off x="1752600" y="1447800"/>
            <a:ext cx="457200" cy="276999"/>
          </a:xfrm>
          <a:prstGeom prst="rect">
            <a:avLst/>
          </a:prstGeom>
          <a:noFill/>
        </p:spPr>
        <p:txBody>
          <a:bodyPr wrap="square" rtlCol="0">
            <a:spAutoFit/>
          </a:bodyPr>
          <a:lstStyle/>
          <a:p>
            <a:r>
              <a:rPr lang="en-US" sz="1200" dirty="0" smtClean="0"/>
              <a:t>IK</a:t>
            </a:r>
            <a:endParaRPr lang="en-US" sz="1200" dirty="0"/>
          </a:p>
        </p:txBody>
      </p:sp>
      <p:sp>
        <p:nvSpPr>
          <p:cNvPr id="12" name="TextBox 11"/>
          <p:cNvSpPr txBox="1"/>
          <p:nvPr/>
        </p:nvSpPr>
        <p:spPr>
          <a:xfrm>
            <a:off x="2209800" y="1447800"/>
            <a:ext cx="304800" cy="276999"/>
          </a:xfrm>
          <a:prstGeom prst="rect">
            <a:avLst/>
          </a:prstGeom>
          <a:noFill/>
        </p:spPr>
        <p:txBody>
          <a:bodyPr wrap="square" rtlCol="0">
            <a:spAutoFit/>
          </a:bodyPr>
          <a:lstStyle/>
          <a:p>
            <a:r>
              <a:rPr lang="en-US" sz="1200" dirty="0" smtClean="0"/>
              <a:t>F</a:t>
            </a:r>
            <a:endParaRPr lang="en-US" sz="1200" dirty="0"/>
          </a:p>
        </p:txBody>
      </p:sp>
      <p:sp>
        <p:nvSpPr>
          <p:cNvPr id="13" name="TextBox 12"/>
          <p:cNvSpPr txBox="1"/>
          <p:nvPr/>
        </p:nvSpPr>
        <p:spPr>
          <a:xfrm>
            <a:off x="4114800" y="1295400"/>
            <a:ext cx="457200" cy="276999"/>
          </a:xfrm>
          <a:prstGeom prst="rect">
            <a:avLst/>
          </a:prstGeom>
          <a:noFill/>
        </p:spPr>
        <p:txBody>
          <a:bodyPr wrap="square" rtlCol="0">
            <a:spAutoFit/>
          </a:bodyPr>
          <a:lstStyle/>
          <a:p>
            <a:r>
              <a:rPr lang="en-US" sz="1200" dirty="0" smtClean="0"/>
              <a:t>SL</a:t>
            </a:r>
            <a:endParaRPr lang="en-US" sz="1200" dirty="0"/>
          </a:p>
        </p:txBody>
      </p:sp>
      <p:cxnSp>
        <p:nvCxnSpPr>
          <p:cNvPr id="14" name="Straight Connector 13"/>
          <p:cNvCxnSpPr/>
          <p:nvPr/>
        </p:nvCxnSpPr>
        <p:spPr>
          <a:xfrm flipV="1">
            <a:off x="1524000" y="838200"/>
            <a:ext cx="6096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7" idx="0"/>
          </p:cNvCxnSpPr>
          <p:nvPr/>
        </p:nvCxnSpPr>
        <p:spPr>
          <a:xfrm rot="16200000" flipV="1">
            <a:off x="2266950" y="781050"/>
            <a:ext cx="457200" cy="571500"/>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057400" y="609600"/>
            <a:ext cx="381000" cy="276999"/>
          </a:xfrm>
          <a:prstGeom prst="rect">
            <a:avLst/>
          </a:prstGeom>
          <a:noFill/>
        </p:spPr>
        <p:txBody>
          <a:bodyPr wrap="square" rtlCol="0">
            <a:spAutoFit/>
          </a:bodyPr>
          <a:lstStyle/>
          <a:p>
            <a:r>
              <a:rPr lang="en-US" sz="1200" dirty="0" smtClean="0"/>
              <a:t>P</a:t>
            </a:r>
            <a:endParaRPr lang="en-US" sz="1200" dirty="0"/>
          </a:p>
        </p:txBody>
      </p:sp>
      <p:cxnSp>
        <p:nvCxnSpPr>
          <p:cNvPr id="17" name="Straight Connector 16"/>
          <p:cNvCxnSpPr/>
          <p:nvPr/>
        </p:nvCxnSpPr>
        <p:spPr>
          <a:xfrm flipV="1">
            <a:off x="2895600" y="914400"/>
            <a:ext cx="6096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13" idx="0"/>
          </p:cNvCxnSpPr>
          <p:nvPr/>
        </p:nvCxnSpPr>
        <p:spPr>
          <a:xfrm rot="16200000" flipV="1">
            <a:off x="3848100" y="800100"/>
            <a:ext cx="381000" cy="609600"/>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505200" y="685800"/>
            <a:ext cx="381000" cy="276999"/>
          </a:xfrm>
          <a:prstGeom prst="rect">
            <a:avLst/>
          </a:prstGeom>
          <a:noFill/>
        </p:spPr>
        <p:txBody>
          <a:bodyPr wrap="square" rtlCol="0">
            <a:spAutoFit/>
          </a:bodyPr>
          <a:lstStyle/>
          <a:p>
            <a:r>
              <a:rPr lang="en-US" sz="1200" dirty="0" smtClean="0"/>
              <a:t>ER</a:t>
            </a:r>
            <a:endParaRPr lang="en-US" sz="1200" dirty="0"/>
          </a:p>
        </p:txBody>
      </p:sp>
      <p:cxnSp>
        <p:nvCxnSpPr>
          <p:cNvPr id="20" name="Straight Connector 19"/>
          <p:cNvCxnSpPr/>
          <p:nvPr/>
        </p:nvCxnSpPr>
        <p:spPr>
          <a:xfrm rot="5400000">
            <a:off x="3124994" y="18280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3658394" y="18280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048000" y="1447800"/>
            <a:ext cx="457200" cy="276999"/>
          </a:xfrm>
          <a:prstGeom prst="rect">
            <a:avLst/>
          </a:prstGeom>
          <a:noFill/>
        </p:spPr>
        <p:txBody>
          <a:bodyPr wrap="square" rtlCol="0">
            <a:spAutoFit/>
          </a:bodyPr>
          <a:lstStyle/>
          <a:p>
            <a:r>
              <a:rPr lang="en-US" sz="1200" dirty="0" smtClean="0"/>
              <a:t>IK</a:t>
            </a:r>
            <a:endParaRPr lang="en-US" sz="1200" dirty="0"/>
          </a:p>
        </p:txBody>
      </p:sp>
      <p:sp>
        <p:nvSpPr>
          <p:cNvPr id="23" name="TextBox 22"/>
          <p:cNvSpPr txBox="1"/>
          <p:nvPr/>
        </p:nvSpPr>
        <p:spPr>
          <a:xfrm>
            <a:off x="3657600" y="1447800"/>
            <a:ext cx="228600" cy="276999"/>
          </a:xfrm>
          <a:prstGeom prst="rect">
            <a:avLst/>
          </a:prstGeom>
          <a:noFill/>
        </p:spPr>
        <p:txBody>
          <a:bodyPr wrap="square" rtlCol="0">
            <a:spAutoFit/>
          </a:bodyPr>
          <a:lstStyle/>
          <a:p>
            <a:r>
              <a:rPr lang="en-US" sz="1200" dirty="0" smtClean="0"/>
              <a:t>F</a:t>
            </a:r>
            <a:endParaRPr lang="en-US" sz="1200" dirty="0"/>
          </a:p>
        </p:txBody>
      </p:sp>
      <p:sp>
        <p:nvSpPr>
          <p:cNvPr id="24" name="TextBox 23"/>
          <p:cNvSpPr txBox="1"/>
          <p:nvPr/>
        </p:nvSpPr>
        <p:spPr>
          <a:xfrm rot="20561004">
            <a:off x="2702970" y="1564176"/>
            <a:ext cx="838200" cy="369332"/>
          </a:xfrm>
          <a:prstGeom prst="rect">
            <a:avLst/>
          </a:prstGeom>
          <a:noFill/>
        </p:spPr>
        <p:txBody>
          <a:bodyPr wrap="square" rtlCol="0">
            <a:spAutoFit/>
          </a:bodyPr>
          <a:lstStyle/>
          <a:p>
            <a:r>
              <a:rPr lang="en-US" dirty="0" smtClean="0"/>
              <a:t>------</a:t>
            </a:r>
            <a:endParaRPr lang="en-US" dirty="0"/>
          </a:p>
        </p:txBody>
      </p:sp>
      <p:sp>
        <p:nvSpPr>
          <p:cNvPr id="25" name="TextBox 24"/>
          <p:cNvSpPr txBox="1"/>
          <p:nvPr/>
        </p:nvSpPr>
        <p:spPr>
          <a:xfrm rot="20561004">
            <a:off x="1407570" y="1564175"/>
            <a:ext cx="838200" cy="369332"/>
          </a:xfrm>
          <a:prstGeom prst="rect">
            <a:avLst/>
          </a:prstGeom>
          <a:noFill/>
        </p:spPr>
        <p:txBody>
          <a:bodyPr wrap="square" rtlCol="0">
            <a:spAutoFit/>
          </a:bodyPr>
          <a:lstStyle/>
          <a:p>
            <a:r>
              <a:rPr lang="en-US" dirty="0" smtClean="0"/>
              <a:t>------</a:t>
            </a:r>
            <a:endParaRPr lang="en-US" dirty="0"/>
          </a:p>
        </p:txBody>
      </p:sp>
      <p:sp>
        <p:nvSpPr>
          <p:cNvPr id="26" name="TextBox 25"/>
          <p:cNvSpPr txBox="1"/>
          <p:nvPr/>
        </p:nvSpPr>
        <p:spPr>
          <a:xfrm>
            <a:off x="2971800" y="1219200"/>
            <a:ext cx="533400" cy="276999"/>
          </a:xfrm>
          <a:prstGeom prst="rect">
            <a:avLst/>
          </a:prstGeom>
          <a:noFill/>
        </p:spPr>
        <p:txBody>
          <a:bodyPr wrap="square" rtlCol="0">
            <a:spAutoFit/>
          </a:bodyPr>
          <a:lstStyle/>
          <a:p>
            <a:r>
              <a:rPr lang="en-US" sz="1200" dirty="0" smtClean="0"/>
              <a:t>2019</a:t>
            </a:r>
            <a:endParaRPr lang="en-US" sz="1200" dirty="0"/>
          </a:p>
        </p:txBody>
      </p:sp>
      <p:sp>
        <p:nvSpPr>
          <p:cNvPr id="27" name="TextBox 26"/>
          <p:cNvSpPr txBox="1"/>
          <p:nvPr/>
        </p:nvSpPr>
        <p:spPr>
          <a:xfrm>
            <a:off x="3505200" y="1219200"/>
            <a:ext cx="685800" cy="276999"/>
          </a:xfrm>
          <a:prstGeom prst="rect">
            <a:avLst/>
          </a:prstGeom>
          <a:noFill/>
        </p:spPr>
        <p:txBody>
          <a:bodyPr wrap="square" rtlCol="0">
            <a:spAutoFit/>
          </a:bodyPr>
          <a:lstStyle/>
          <a:p>
            <a:r>
              <a:rPr lang="en-US" sz="1200" dirty="0" err="1" smtClean="0"/>
              <a:t>Panium</a:t>
            </a:r>
            <a:endParaRPr lang="en-US" sz="1200" dirty="0"/>
          </a:p>
        </p:txBody>
      </p:sp>
      <p:sp>
        <p:nvSpPr>
          <p:cNvPr id="28" name="TextBox 27"/>
          <p:cNvSpPr txBox="1"/>
          <p:nvPr/>
        </p:nvSpPr>
        <p:spPr>
          <a:xfrm>
            <a:off x="6858000" y="1143000"/>
            <a:ext cx="1447800" cy="307777"/>
          </a:xfrm>
          <a:prstGeom prst="rect">
            <a:avLst/>
          </a:prstGeom>
          <a:noFill/>
        </p:spPr>
        <p:txBody>
          <a:bodyPr wrap="square" rtlCol="0">
            <a:spAutoFit/>
          </a:bodyPr>
          <a:lstStyle/>
          <a:p>
            <a:r>
              <a:rPr lang="en-US" sz="1400" dirty="0" smtClean="0">
                <a:solidFill>
                  <a:srgbClr val="FF0000"/>
                </a:solidFill>
              </a:rPr>
              <a:t>&gt;</a:t>
            </a:r>
            <a:r>
              <a:rPr lang="en-US" sz="1400" dirty="0" smtClean="0"/>
              <a:t> Sins of Babylon</a:t>
            </a:r>
            <a:endParaRPr lang="en-US" sz="1400" dirty="0"/>
          </a:p>
        </p:txBody>
      </p:sp>
      <p:sp>
        <p:nvSpPr>
          <p:cNvPr id="29" name="TextBox 28"/>
          <p:cNvSpPr txBox="1"/>
          <p:nvPr/>
        </p:nvSpPr>
        <p:spPr>
          <a:xfrm>
            <a:off x="6858000" y="1447800"/>
            <a:ext cx="838200" cy="304800"/>
          </a:xfrm>
          <a:prstGeom prst="rect">
            <a:avLst/>
          </a:prstGeom>
          <a:noFill/>
        </p:spPr>
        <p:txBody>
          <a:bodyPr wrap="square" rtlCol="0">
            <a:spAutoFit/>
          </a:bodyPr>
          <a:lstStyle/>
          <a:p>
            <a:r>
              <a:rPr lang="en-US" sz="1400" dirty="0" smtClean="0">
                <a:solidFill>
                  <a:srgbClr val="FF0000"/>
                </a:solidFill>
              </a:rPr>
              <a:t>&gt;</a:t>
            </a:r>
            <a:r>
              <a:rPr lang="en-US" sz="1400" dirty="0" smtClean="0"/>
              <a:t> Islam</a:t>
            </a:r>
            <a:endParaRPr lang="en-US" sz="1400" dirty="0"/>
          </a:p>
        </p:txBody>
      </p:sp>
      <p:cxnSp>
        <p:nvCxnSpPr>
          <p:cNvPr id="30" name="Straight Connector 29"/>
          <p:cNvCxnSpPr/>
          <p:nvPr/>
        </p:nvCxnSpPr>
        <p:spPr>
          <a:xfrm>
            <a:off x="1828800" y="3124200"/>
            <a:ext cx="4953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1677194" y="2971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1524000" y="2514600"/>
            <a:ext cx="685800" cy="276999"/>
          </a:xfrm>
          <a:prstGeom prst="rect">
            <a:avLst/>
          </a:prstGeom>
          <a:noFill/>
        </p:spPr>
        <p:txBody>
          <a:bodyPr wrap="square" rtlCol="0">
            <a:spAutoFit/>
          </a:bodyPr>
          <a:lstStyle/>
          <a:p>
            <a:r>
              <a:rPr lang="en-US" sz="1200" dirty="0" smtClean="0"/>
              <a:t>1989</a:t>
            </a:r>
            <a:endParaRPr lang="en-US" sz="1200" dirty="0"/>
          </a:p>
        </p:txBody>
      </p:sp>
      <p:cxnSp>
        <p:nvCxnSpPr>
          <p:cNvPr id="33" name="Straight Connector 32"/>
          <p:cNvCxnSpPr/>
          <p:nvPr/>
        </p:nvCxnSpPr>
        <p:spPr>
          <a:xfrm rot="5400000">
            <a:off x="5715794" y="2971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5638800" y="2514600"/>
            <a:ext cx="609600" cy="276999"/>
          </a:xfrm>
          <a:prstGeom prst="rect">
            <a:avLst/>
          </a:prstGeom>
          <a:noFill/>
        </p:spPr>
        <p:txBody>
          <a:bodyPr wrap="square" rtlCol="0">
            <a:spAutoFit/>
          </a:bodyPr>
          <a:lstStyle/>
          <a:p>
            <a:r>
              <a:rPr lang="en-US" sz="1200" dirty="0" smtClean="0"/>
              <a:t>COP</a:t>
            </a:r>
            <a:endParaRPr lang="en-US" sz="1200" dirty="0"/>
          </a:p>
        </p:txBody>
      </p:sp>
      <p:cxnSp>
        <p:nvCxnSpPr>
          <p:cNvPr id="35" name="Straight Connector 34"/>
          <p:cNvCxnSpPr/>
          <p:nvPr/>
        </p:nvCxnSpPr>
        <p:spPr>
          <a:xfrm rot="16200000" flipV="1">
            <a:off x="4991497" y="3009503"/>
            <a:ext cx="228600" cy="794"/>
          </a:xfrm>
          <a:prstGeom prst="line">
            <a:avLst/>
          </a:prstGeom>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4953000" y="2590800"/>
            <a:ext cx="533400" cy="276999"/>
          </a:xfrm>
          <a:prstGeom prst="rect">
            <a:avLst/>
          </a:prstGeom>
          <a:noFill/>
        </p:spPr>
        <p:txBody>
          <a:bodyPr wrap="square" rtlCol="0">
            <a:spAutoFit/>
          </a:bodyPr>
          <a:lstStyle/>
          <a:p>
            <a:r>
              <a:rPr lang="en-US" sz="1200" dirty="0" smtClean="0"/>
              <a:t>LC</a:t>
            </a:r>
            <a:endParaRPr lang="en-US" sz="1200" dirty="0"/>
          </a:p>
        </p:txBody>
      </p:sp>
      <p:cxnSp>
        <p:nvCxnSpPr>
          <p:cNvPr id="37" name="Straight Connector 36"/>
          <p:cNvCxnSpPr/>
          <p:nvPr/>
        </p:nvCxnSpPr>
        <p:spPr>
          <a:xfrm rot="5400000">
            <a:off x="3201194" y="2971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3962400" y="2514600"/>
            <a:ext cx="457200" cy="276999"/>
          </a:xfrm>
          <a:prstGeom prst="rect">
            <a:avLst/>
          </a:prstGeom>
          <a:noFill/>
        </p:spPr>
        <p:txBody>
          <a:bodyPr wrap="square" rtlCol="0">
            <a:spAutoFit/>
          </a:bodyPr>
          <a:lstStyle/>
          <a:p>
            <a:r>
              <a:rPr lang="en-US" sz="1200" dirty="0" smtClean="0"/>
              <a:t>SL</a:t>
            </a:r>
            <a:endParaRPr lang="en-US" sz="1200" dirty="0"/>
          </a:p>
        </p:txBody>
      </p:sp>
      <p:cxnSp>
        <p:nvCxnSpPr>
          <p:cNvPr id="39" name="Straight Connector 38"/>
          <p:cNvCxnSpPr/>
          <p:nvPr/>
        </p:nvCxnSpPr>
        <p:spPr>
          <a:xfrm rot="5400000" flipH="1" flipV="1">
            <a:off x="6705600" y="3124200"/>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6553994" y="2971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677194" y="2971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3963194" y="2971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3124200" y="2514600"/>
            <a:ext cx="609600" cy="276999"/>
          </a:xfrm>
          <a:prstGeom prst="rect">
            <a:avLst/>
          </a:prstGeom>
          <a:noFill/>
        </p:spPr>
        <p:txBody>
          <a:bodyPr wrap="square" rtlCol="0">
            <a:spAutoFit/>
          </a:bodyPr>
          <a:lstStyle/>
          <a:p>
            <a:r>
              <a:rPr lang="en-US" sz="1200" dirty="0" smtClean="0"/>
              <a:t>2019</a:t>
            </a:r>
            <a:endParaRPr lang="en-US" sz="1200" dirty="0"/>
          </a:p>
        </p:txBody>
      </p:sp>
      <p:sp>
        <p:nvSpPr>
          <p:cNvPr id="45" name="Freeform 44"/>
          <p:cNvSpPr/>
          <p:nvPr/>
        </p:nvSpPr>
        <p:spPr>
          <a:xfrm>
            <a:off x="1848617" y="2390098"/>
            <a:ext cx="1397503" cy="207048"/>
          </a:xfrm>
          <a:custGeom>
            <a:avLst/>
            <a:gdLst>
              <a:gd name="connsiteX0" fmla="*/ 25903 w 1397503"/>
              <a:gd name="connsiteY0" fmla="*/ 185462 h 207048"/>
              <a:gd name="connsiteX1" fmla="*/ 117343 w 1397503"/>
              <a:gd name="connsiteY1" fmla="*/ 109262 h 207048"/>
              <a:gd name="connsiteX2" fmla="*/ 224023 w 1397503"/>
              <a:gd name="connsiteY2" fmla="*/ 48302 h 207048"/>
              <a:gd name="connsiteX3" fmla="*/ 406903 w 1397503"/>
              <a:gd name="connsiteY3" fmla="*/ 17822 h 207048"/>
              <a:gd name="connsiteX4" fmla="*/ 726943 w 1397503"/>
              <a:gd name="connsiteY4" fmla="*/ 2582 h 207048"/>
              <a:gd name="connsiteX5" fmla="*/ 940303 w 1397503"/>
              <a:gd name="connsiteY5" fmla="*/ 2582 h 207048"/>
              <a:gd name="connsiteX6" fmla="*/ 1214623 w 1397503"/>
              <a:gd name="connsiteY6" fmla="*/ 17822 h 207048"/>
              <a:gd name="connsiteX7" fmla="*/ 1290823 w 1397503"/>
              <a:gd name="connsiteY7" fmla="*/ 78782 h 207048"/>
              <a:gd name="connsiteX8" fmla="*/ 1336543 w 1397503"/>
              <a:gd name="connsiteY8" fmla="*/ 94022 h 207048"/>
              <a:gd name="connsiteX9" fmla="*/ 1397503 w 1397503"/>
              <a:gd name="connsiteY9" fmla="*/ 154982 h 207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97503" h="207048">
                <a:moveTo>
                  <a:pt x="25903" y="185462"/>
                </a:moveTo>
                <a:cubicBezTo>
                  <a:pt x="139417" y="109786"/>
                  <a:pt x="0" y="207048"/>
                  <a:pt x="117343" y="109262"/>
                </a:cubicBezTo>
                <a:cubicBezTo>
                  <a:pt x="144353" y="86754"/>
                  <a:pt x="193334" y="61454"/>
                  <a:pt x="224023" y="48302"/>
                </a:cubicBezTo>
                <a:cubicBezTo>
                  <a:pt x="283301" y="22897"/>
                  <a:pt x="339921" y="22287"/>
                  <a:pt x="406903" y="17822"/>
                </a:cubicBezTo>
                <a:cubicBezTo>
                  <a:pt x="513467" y="10718"/>
                  <a:pt x="620263" y="7662"/>
                  <a:pt x="726943" y="2582"/>
                </a:cubicBezTo>
                <a:cubicBezTo>
                  <a:pt x="945121" y="38945"/>
                  <a:pt x="673285" y="2582"/>
                  <a:pt x="940303" y="2582"/>
                </a:cubicBezTo>
                <a:cubicBezTo>
                  <a:pt x="1031884" y="2582"/>
                  <a:pt x="1123183" y="12742"/>
                  <a:pt x="1214623" y="17822"/>
                </a:cubicBezTo>
                <a:cubicBezTo>
                  <a:pt x="1329541" y="56128"/>
                  <a:pt x="1192346" y="0"/>
                  <a:pt x="1290823" y="78782"/>
                </a:cubicBezTo>
                <a:cubicBezTo>
                  <a:pt x="1303367" y="88817"/>
                  <a:pt x="1321303" y="88942"/>
                  <a:pt x="1336543" y="94022"/>
                </a:cubicBezTo>
                <a:cubicBezTo>
                  <a:pt x="1373324" y="149193"/>
                  <a:pt x="1350640" y="131551"/>
                  <a:pt x="1397503" y="154982"/>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TextBox 45"/>
          <p:cNvSpPr txBox="1"/>
          <p:nvPr/>
        </p:nvSpPr>
        <p:spPr>
          <a:xfrm>
            <a:off x="2438400" y="2362200"/>
            <a:ext cx="533400" cy="276999"/>
          </a:xfrm>
          <a:prstGeom prst="rect">
            <a:avLst/>
          </a:prstGeom>
          <a:noFill/>
        </p:spPr>
        <p:txBody>
          <a:bodyPr wrap="square" rtlCol="0">
            <a:spAutoFit/>
          </a:bodyPr>
          <a:lstStyle/>
          <a:p>
            <a:r>
              <a:rPr lang="en-US" sz="1200" dirty="0" smtClean="0"/>
              <a:t>30</a:t>
            </a:r>
            <a:endParaRPr lang="en-US" sz="1200" dirty="0"/>
          </a:p>
        </p:txBody>
      </p:sp>
      <p:cxnSp>
        <p:nvCxnSpPr>
          <p:cNvPr id="47" name="Straight Connector 46"/>
          <p:cNvCxnSpPr/>
          <p:nvPr/>
        </p:nvCxnSpPr>
        <p:spPr>
          <a:xfrm rot="10800000">
            <a:off x="1447800" y="3124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flipH="1" flipV="1">
            <a:off x="1371600" y="30480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1447800" y="2971800"/>
            <a:ext cx="609600" cy="276999"/>
          </a:xfrm>
          <a:prstGeom prst="rect">
            <a:avLst/>
          </a:prstGeom>
          <a:noFill/>
        </p:spPr>
        <p:txBody>
          <a:bodyPr wrap="square" rtlCol="0">
            <a:spAutoFit/>
          </a:bodyPr>
          <a:lstStyle/>
          <a:p>
            <a:r>
              <a:rPr lang="en-US" sz="1200" dirty="0" smtClean="0"/>
              <a:t>MM</a:t>
            </a:r>
            <a:endParaRPr lang="en-US" sz="1200" dirty="0"/>
          </a:p>
        </p:txBody>
      </p:sp>
      <p:cxnSp>
        <p:nvCxnSpPr>
          <p:cNvPr id="50" name="Straight Connector 49"/>
          <p:cNvCxnSpPr/>
          <p:nvPr/>
        </p:nvCxnSpPr>
        <p:spPr>
          <a:xfrm rot="5400000" flipH="1" flipV="1">
            <a:off x="2705100" y="3086100"/>
            <a:ext cx="76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2514600" y="2819400"/>
            <a:ext cx="609600" cy="276999"/>
          </a:xfrm>
          <a:prstGeom prst="rect">
            <a:avLst/>
          </a:prstGeom>
          <a:noFill/>
        </p:spPr>
        <p:txBody>
          <a:bodyPr wrap="square" rtlCol="0">
            <a:spAutoFit/>
          </a:bodyPr>
          <a:lstStyle/>
          <a:p>
            <a:r>
              <a:rPr lang="en-US" sz="1200" dirty="0" smtClean="0"/>
              <a:t>2014</a:t>
            </a:r>
            <a:endParaRPr lang="en-US" sz="1200" dirty="0"/>
          </a:p>
        </p:txBody>
      </p:sp>
      <p:sp>
        <p:nvSpPr>
          <p:cNvPr id="52" name="TextBox 51"/>
          <p:cNvSpPr txBox="1"/>
          <p:nvPr/>
        </p:nvSpPr>
        <p:spPr>
          <a:xfrm>
            <a:off x="2590800" y="2667000"/>
            <a:ext cx="381000" cy="261610"/>
          </a:xfrm>
          <a:prstGeom prst="rect">
            <a:avLst/>
          </a:prstGeom>
          <a:noFill/>
        </p:spPr>
        <p:txBody>
          <a:bodyPr wrap="square" rtlCol="0">
            <a:spAutoFit/>
          </a:bodyPr>
          <a:lstStyle/>
          <a:p>
            <a:r>
              <a:rPr lang="en-US" sz="1100" dirty="0" smtClean="0"/>
              <a:t>SL</a:t>
            </a:r>
            <a:endParaRPr lang="en-US" sz="1100" dirty="0"/>
          </a:p>
        </p:txBody>
      </p:sp>
      <p:sp>
        <p:nvSpPr>
          <p:cNvPr id="53" name="TextBox 52"/>
          <p:cNvSpPr txBox="1"/>
          <p:nvPr/>
        </p:nvSpPr>
        <p:spPr>
          <a:xfrm>
            <a:off x="6019800" y="2819400"/>
            <a:ext cx="457200" cy="276999"/>
          </a:xfrm>
          <a:prstGeom prst="rect">
            <a:avLst/>
          </a:prstGeom>
          <a:noFill/>
        </p:spPr>
        <p:txBody>
          <a:bodyPr wrap="square" rtlCol="0">
            <a:spAutoFit/>
          </a:bodyPr>
          <a:lstStyle/>
          <a:p>
            <a:r>
              <a:rPr lang="en-US" sz="1200" dirty="0" smtClean="0">
                <a:solidFill>
                  <a:srgbClr val="FF0000"/>
                </a:solidFill>
              </a:rPr>
              <a:t>T.T.</a:t>
            </a:r>
            <a:endParaRPr lang="en-US" sz="1200" dirty="0">
              <a:solidFill>
                <a:srgbClr val="FF0000"/>
              </a:solidFill>
            </a:endParaRPr>
          </a:p>
        </p:txBody>
      </p:sp>
      <p:sp>
        <p:nvSpPr>
          <p:cNvPr id="54" name="TextBox 53"/>
          <p:cNvSpPr txBox="1"/>
          <p:nvPr/>
        </p:nvSpPr>
        <p:spPr>
          <a:xfrm>
            <a:off x="6400800" y="2362200"/>
            <a:ext cx="685800" cy="461665"/>
          </a:xfrm>
          <a:prstGeom prst="rect">
            <a:avLst/>
          </a:prstGeom>
          <a:noFill/>
        </p:spPr>
        <p:txBody>
          <a:bodyPr wrap="square" rtlCol="0">
            <a:spAutoFit/>
          </a:bodyPr>
          <a:lstStyle/>
          <a:p>
            <a:r>
              <a:rPr lang="en-US" sz="1200" dirty="0" smtClean="0"/>
              <a:t>2</a:t>
            </a:r>
            <a:r>
              <a:rPr lang="en-US" sz="1200" baseline="30000" dirty="0" smtClean="0"/>
              <a:t>nd</a:t>
            </a:r>
            <a:r>
              <a:rPr lang="en-US" sz="1200" dirty="0" smtClean="0"/>
              <a:t> Advent</a:t>
            </a:r>
            <a:endParaRPr lang="en-US" sz="1200" dirty="0"/>
          </a:p>
        </p:txBody>
      </p:sp>
      <p:sp>
        <p:nvSpPr>
          <p:cNvPr id="55" name="TextBox 54"/>
          <p:cNvSpPr txBox="1"/>
          <p:nvPr/>
        </p:nvSpPr>
        <p:spPr>
          <a:xfrm>
            <a:off x="1219200" y="2743200"/>
            <a:ext cx="533400" cy="276999"/>
          </a:xfrm>
          <a:prstGeom prst="rect">
            <a:avLst/>
          </a:prstGeom>
          <a:noFill/>
        </p:spPr>
        <p:txBody>
          <a:bodyPr wrap="square" rtlCol="0">
            <a:spAutoFit/>
          </a:bodyPr>
          <a:lstStyle/>
          <a:p>
            <a:r>
              <a:rPr lang="en-US" sz="1200" dirty="0" smtClean="0"/>
              <a:t>1979</a:t>
            </a:r>
            <a:endParaRPr lang="en-US" sz="1200" dirty="0"/>
          </a:p>
        </p:txBody>
      </p:sp>
      <p:sp>
        <p:nvSpPr>
          <p:cNvPr id="57" name="TextBox 56"/>
          <p:cNvSpPr txBox="1"/>
          <p:nvPr/>
        </p:nvSpPr>
        <p:spPr>
          <a:xfrm>
            <a:off x="3886200" y="2362200"/>
            <a:ext cx="609600" cy="1107996"/>
          </a:xfrm>
          <a:prstGeom prst="rect">
            <a:avLst/>
          </a:prstGeom>
          <a:noFill/>
        </p:spPr>
        <p:txBody>
          <a:bodyPr wrap="square" rtlCol="0">
            <a:spAutoFit/>
          </a:bodyPr>
          <a:lstStyle/>
          <a:p>
            <a:r>
              <a:rPr lang="en-US" sz="6600" dirty="0" smtClean="0"/>
              <a:t>.</a:t>
            </a:r>
            <a:endParaRPr lang="en-US" sz="6600" dirty="0"/>
          </a:p>
        </p:txBody>
      </p:sp>
      <p:sp>
        <p:nvSpPr>
          <p:cNvPr id="58" name="TextBox 57"/>
          <p:cNvSpPr txBox="1"/>
          <p:nvPr/>
        </p:nvSpPr>
        <p:spPr>
          <a:xfrm>
            <a:off x="762000" y="3581400"/>
            <a:ext cx="7696200" cy="2554545"/>
          </a:xfrm>
          <a:prstGeom prst="rect">
            <a:avLst/>
          </a:prstGeom>
          <a:noFill/>
        </p:spPr>
        <p:txBody>
          <a:bodyPr wrap="square" rtlCol="0">
            <a:spAutoFit/>
          </a:bodyPr>
          <a:lstStyle/>
          <a:p>
            <a:r>
              <a:rPr lang="en-US" sz="2000" dirty="0" smtClean="0"/>
              <a:t>This year there were two subjects. One of them is this concept of the sin of Babylon, what we call as a parable from 1888 history a Sunday Law. Another subject Islam. In Brazil from about January a subject began to open regarding the </a:t>
            </a:r>
            <a:r>
              <a:rPr lang="en-US" sz="2000" dirty="0" err="1" smtClean="0"/>
              <a:t>Millerite</a:t>
            </a:r>
            <a:r>
              <a:rPr lang="en-US" sz="2000" dirty="0" smtClean="0"/>
              <a:t> understanding of the final verses of Daniel 11. What began to open up? A greater understanding of the subject of Islam.  We can see on this way mark of Sunday Law that we need better understanding of both issues. We know that Islam exhibits its self at the Sunday Law way mark</a:t>
            </a:r>
            <a:endParaRPr lang="en-US" sz="2000" dirty="0"/>
          </a:p>
        </p:txBody>
      </p:sp>
      <p:sp>
        <p:nvSpPr>
          <p:cNvPr id="59" name="Slide Number Placeholder 58"/>
          <p:cNvSpPr>
            <a:spLocks noGrp="1"/>
          </p:cNvSpPr>
          <p:nvPr>
            <p:ph type="sldNum" sz="quarter" idx="12"/>
          </p:nvPr>
        </p:nvSpPr>
        <p:spPr/>
        <p:txBody>
          <a:bodyPr/>
          <a:lstStyle/>
          <a:p>
            <a:fld id="{DDBFD72D-D30C-4596-AA12-6E874EBB7B16}" type="slidenum">
              <a:rPr lang="en-US" smtClean="0"/>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p:cNvSpPr txBox="1"/>
          <p:nvPr/>
        </p:nvSpPr>
        <p:spPr>
          <a:xfrm>
            <a:off x="457200" y="3505200"/>
            <a:ext cx="8458200" cy="2862322"/>
          </a:xfrm>
          <a:prstGeom prst="rect">
            <a:avLst/>
          </a:prstGeom>
          <a:noFill/>
        </p:spPr>
        <p:txBody>
          <a:bodyPr wrap="square" rtlCol="0">
            <a:spAutoFit/>
          </a:bodyPr>
          <a:lstStyle/>
          <a:p>
            <a:r>
              <a:rPr lang="en-US" dirty="0" smtClean="0"/>
              <a:t>.</a:t>
            </a:r>
            <a:r>
              <a:rPr lang="en-US" sz="2000" dirty="0" smtClean="0"/>
              <a:t>The increase of knowledge at this way mark witch is this this year thus we have a greater understanding of Islam, and a new understanding of the sin of Babylon. So if people are worried about how far this is going to go. We're only at our increase knowledge wait until you get to the formalization. Don’t know what’s coming but I hope you can see that there is a consistency to what we’re doing. I really hope no one listening is discouraged by these developments and feel they have safety going back to the church. If you feel that way when you go back to the church, go to the church pastor and take with you all the quotes he can’t explain and ask for an honest answer.</a:t>
            </a:r>
            <a:endParaRPr lang="en-US" sz="2000" dirty="0"/>
          </a:p>
        </p:txBody>
      </p:sp>
      <p:cxnSp>
        <p:nvCxnSpPr>
          <p:cNvPr id="29" name="Straight Connector 28"/>
          <p:cNvCxnSpPr/>
          <p:nvPr/>
        </p:nvCxnSpPr>
        <p:spPr>
          <a:xfrm>
            <a:off x="1524000" y="1905000"/>
            <a:ext cx="3886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1372394" y="1751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4115594" y="1751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2591594" y="1751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1295400" y="1295400"/>
            <a:ext cx="609600" cy="276999"/>
          </a:xfrm>
          <a:prstGeom prst="rect">
            <a:avLst/>
          </a:prstGeom>
          <a:noFill/>
        </p:spPr>
        <p:txBody>
          <a:bodyPr wrap="square" rtlCol="0">
            <a:spAutoFit/>
          </a:bodyPr>
          <a:lstStyle/>
          <a:p>
            <a:r>
              <a:rPr lang="en-US" sz="1200" dirty="0" smtClean="0"/>
              <a:t>1989</a:t>
            </a:r>
            <a:endParaRPr lang="en-US" sz="1200" dirty="0"/>
          </a:p>
        </p:txBody>
      </p:sp>
      <p:sp>
        <p:nvSpPr>
          <p:cNvPr id="34" name="TextBox 33"/>
          <p:cNvSpPr txBox="1"/>
          <p:nvPr/>
        </p:nvSpPr>
        <p:spPr>
          <a:xfrm>
            <a:off x="2514600" y="1295400"/>
            <a:ext cx="533400" cy="276999"/>
          </a:xfrm>
          <a:prstGeom prst="rect">
            <a:avLst/>
          </a:prstGeom>
          <a:noFill/>
        </p:spPr>
        <p:txBody>
          <a:bodyPr wrap="square" rtlCol="0">
            <a:spAutoFit/>
          </a:bodyPr>
          <a:lstStyle/>
          <a:p>
            <a:r>
              <a:rPr lang="en-US" sz="1200" dirty="0" smtClean="0"/>
              <a:t>9/11</a:t>
            </a:r>
            <a:endParaRPr lang="en-US" sz="1200" dirty="0"/>
          </a:p>
        </p:txBody>
      </p:sp>
      <p:cxnSp>
        <p:nvCxnSpPr>
          <p:cNvPr id="35" name="Straight Connector 34"/>
          <p:cNvCxnSpPr/>
          <p:nvPr/>
        </p:nvCxnSpPr>
        <p:spPr>
          <a:xfrm rot="5400000">
            <a:off x="2210594" y="18280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1829594" y="18280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rot="19501153">
            <a:off x="556674" y="1447953"/>
            <a:ext cx="914400" cy="369332"/>
          </a:xfrm>
          <a:prstGeom prst="rect">
            <a:avLst/>
          </a:prstGeom>
          <a:noFill/>
        </p:spPr>
        <p:txBody>
          <a:bodyPr wrap="square" rtlCol="0">
            <a:spAutoFit/>
          </a:bodyPr>
          <a:lstStyle/>
          <a:p>
            <a:r>
              <a:rPr lang="en-US" dirty="0" smtClean="0"/>
              <a:t>144K</a:t>
            </a:r>
            <a:endParaRPr lang="en-US" dirty="0"/>
          </a:p>
        </p:txBody>
      </p:sp>
      <p:sp>
        <p:nvSpPr>
          <p:cNvPr id="38" name="TextBox 37"/>
          <p:cNvSpPr txBox="1"/>
          <p:nvPr/>
        </p:nvSpPr>
        <p:spPr>
          <a:xfrm>
            <a:off x="1752600" y="1447800"/>
            <a:ext cx="457200" cy="276999"/>
          </a:xfrm>
          <a:prstGeom prst="rect">
            <a:avLst/>
          </a:prstGeom>
          <a:noFill/>
        </p:spPr>
        <p:txBody>
          <a:bodyPr wrap="square" rtlCol="0">
            <a:spAutoFit/>
          </a:bodyPr>
          <a:lstStyle/>
          <a:p>
            <a:r>
              <a:rPr lang="en-US" sz="1200" dirty="0" smtClean="0"/>
              <a:t>IK</a:t>
            </a:r>
            <a:endParaRPr lang="en-US" sz="1200" dirty="0"/>
          </a:p>
        </p:txBody>
      </p:sp>
      <p:sp>
        <p:nvSpPr>
          <p:cNvPr id="39" name="TextBox 38"/>
          <p:cNvSpPr txBox="1"/>
          <p:nvPr/>
        </p:nvSpPr>
        <p:spPr>
          <a:xfrm>
            <a:off x="2209800" y="1447800"/>
            <a:ext cx="304800" cy="276999"/>
          </a:xfrm>
          <a:prstGeom prst="rect">
            <a:avLst/>
          </a:prstGeom>
          <a:noFill/>
        </p:spPr>
        <p:txBody>
          <a:bodyPr wrap="square" rtlCol="0">
            <a:spAutoFit/>
          </a:bodyPr>
          <a:lstStyle/>
          <a:p>
            <a:r>
              <a:rPr lang="en-US" sz="1200" dirty="0" smtClean="0"/>
              <a:t>F</a:t>
            </a:r>
            <a:endParaRPr lang="en-US" sz="1200" dirty="0"/>
          </a:p>
        </p:txBody>
      </p:sp>
      <p:sp>
        <p:nvSpPr>
          <p:cNvPr id="40" name="TextBox 39"/>
          <p:cNvSpPr txBox="1"/>
          <p:nvPr/>
        </p:nvSpPr>
        <p:spPr>
          <a:xfrm>
            <a:off x="4114800" y="1295400"/>
            <a:ext cx="457200" cy="276999"/>
          </a:xfrm>
          <a:prstGeom prst="rect">
            <a:avLst/>
          </a:prstGeom>
          <a:noFill/>
        </p:spPr>
        <p:txBody>
          <a:bodyPr wrap="square" rtlCol="0">
            <a:spAutoFit/>
          </a:bodyPr>
          <a:lstStyle/>
          <a:p>
            <a:r>
              <a:rPr lang="en-US" sz="1200" dirty="0" smtClean="0"/>
              <a:t>SL</a:t>
            </a:r>
            <a:endParaRPr lang="en-US" sz="1200" dirty="0"/>
          </a:p>
        </p:txBody>
      </p:sp>
      <p:cxnSp>
        <p:nvCxnSpPr>
          <p:cNvPr id="41" name="Straight Connector 40"/>
          <p:cNvCxnSpPr/>
          <p:nvPr/>
        </p:nvCxnSpPr>
        <p:spPr>
          <a:xfrm flipV="1">
            <a:off x="1524000" y="838200"/>
            <a:ext cx="6096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34" idx="0"/>
          </p:cNvCxnSpPr>
          <p:nvPr/>
        </p:nvCxnSpPr>
        <p:spPr>
          <a:xfrm rot="16200000" flipV="1">
            <a:off x="2266950" y="781050"/>
            <a:ext cx="457200" cy="571500"/>
          </a:xfrm>
          <a:prstGeom prst="line">
            <a:avLst/>
          </a:prstGeom>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2057400" y="609600"/>
            <a:ext cx="381000" cy="276999"/>
          </a:xfrm>
          <a:prstGeom prst="rect">
            <a:avLst/>
          </a:prstGeom>
          <a:noFill/>
        </p:spPr>
        <p:txBody>
          <a:bodyPr wrap="square" rtlCol="0">
            <a:spAutoFit/>
          </a:bodyPr>
          <a:lstStyle/>
          <a:p>
            <a:r>
              <a:rPr lang="en-US" sz="1200" dirty="0" smtClean="0"/>
              <a:t>P</a:t>
            </a:r>
            <a:endParaRPr lang="en-US" sz="1200" dirty="0"/>
          </a:p>
        </p:txBody>
      </p:sp>
      <p:cxnSp>
        <p:nvCxnSpPr>
          <p:cNvPr id="44" name="Straight Connector 43"/>
          <p:cNvCxnSpPr/>
          <p:nvPr/>
        </p:nvCxnSpPr>
        <p:spPr>
          <a:xfrm flipV="1">
            <a:off x="2895600" y="914400"/>
            <a:ext cx="6096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40" idx="0"/>
          </p:cNvCxnSpPr>
          <p:nvPr/>
        </p:nvCxnSpPr>
        <p:spPr>
          <a:xfrm rot="16200000" flipV="1">
            <a:off x="3848100" y="800100"/>
            <a:ext cx="381000" cy="609600"/>
          </a:xfrm>
          <a:prstGeom prst="line">
            <a:avLst/>
          </a:prstGeom>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3505200" y="685800"/>
            <a:ext cx="381000" cy="276999"/>
          </a:xfrm>
          <a:prstGeom prst="rect">
            <a:avLst/>
          </a:prstGeom>
          <a:noFill/>
        </p:spPr>
        <p:txBody>
          <a:bodyPr wrap="square" rtlCol="0">
            <a:spAutoFit/>
          </a:bodyPr>
          <a:lstStyle/>
          <a:p>
            <a:r>
              <a:rPr lang="en-US" sz="1200" dirty="0" smtClean="0"/>
              <a:t>ER</a:t>
            </a:r>
            <a:endParaRPr lang="en-US" sz="1200" dirty="0"/>
          </a:p>
        </p:txBody>
      </p:sp>
      <p:cxnSp>
        <p:nvCxnSpPr>
          <p:cNvPr id="47" name="Straight Connector 46"/>
          <p:cNvCxnSpPr/>
          <p:nvPr/>
        </p:nvCxnSpPr>
        <p:spPr>
          <a:xfrm rot="5400000">
            <a:off x="3124994" y="18280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3658394" y="18280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3048000" y="1447800"/>
            <a:ext cx="457200" cy="276999"/>
          </a:xfrm>
          <a:prstGeom prst="rect">
            <a:avLst/>
          </a:prstGeom>
          <a:noFill/>
        </p:spPr>
        <p:txBody>
          <a:bodyPr wrap="square" rtlCol="0">
            <a:spAutoFit/>
          </a:bodyPr>
          <a:lstStyle/>
          <a:p>
            <a:r>
              <a:rPr lang="en-US" sz="1200" dirty="0" smtClean="0"/>
              <a:t>IK</a:t>
            </a:r>
            <a:endParaRPr lang="en-US" sz="1200" dirty="0"/>
          </a:p>
        </p:txBody>
      </p:sp>
      <p:sp>
        <p:nvSpPr>
          <p:cNvPr id="50" name="TextBox 49"/>
          <p:cNvSpPr txBox="1"/>
          <p:nvPr/>
        </p:nvSpPr>
        <p:spPr>
          <a:xfrm>
            <a:off x="3657600" y="1447800"/>
            <a:ext cx="228600" cy="276999"/>
          </a:xfrm>
          <a:prstGeom prst="rect">
            <a:avLst/>
          </a:prstGeom>
          <a:noFill/>
        </p:spPr>
        <p:txBody>
          <a:bodyPr wrap="square" rtlCol="0">
            <a:spAutoFit/>
          </a:bodyPr>
          <a:lstStyle/>
          <a:p>
            <a:r>
              <a:rPr lang="en-US" sz="1200" dirty="0" smtClean="0"/>
              <a:t>F</a:t>
            </a:r>
            <a:endParaRPr lang="en-US" sz="1200" dirty="0"/>
          </a:p>
        </p:txBody>
      </p:sp>
      <p:sp>
        <p:nvSpPr>
          <p:cNvPr id="51" name="TextBox 50"/>
          <p:cNvSpPr txBox="1"/>
          <p:nvPr/>
        </p:nvSpPr>
        <p:spPr>
          <a:xfrm rot="20561004">
            <a:off x="2702970" y="1564176"/>
            <a:ext cx="838200" cy="369332"/>
          </a:xfrm>
          <a:prstGeom prst="rect">
            <a:avLst/>
          </a:prstGeom>
          <a:noFill/>
        </p:spPr>
        <p:txBody>
          <a:bodyPr wrap="square" rtlCol="0">
            <a:spAutoFit/>
          </a:bodyPr>
          <a:lstStyle/>
          <a:p>
            <a:r>
              <a:rPr lang="en-US" dirty="0" smtClean="0"/>
              <a:t>------</a:t>
            </a:r>
            <a:endParaRPr lang="en-US" dirty="0"/>
          </a:p>
        </p:txBody>
      </p:sp>
      <p:sp>
        <p:nvSpPr>
          <p:cNvPr id="52" name="TextBox 51"/>
          <p:cNvSpPr txBox="1"/>
          <p:nvPr/>
        </p:nvSpPr>
        <p:spPr>
          <a:xfrm rot="20561004">
            <a:off x="1407570" y="1564175"/>
            <a:ext cx="838200" cy="369332"/>
          </a:xfrm>
          <a:prstGeom prst="rect">
            <a:avLst/>
          </a:prstGeom>
          <a:noFill/>
        </p:spPr>
        <p:txBody>
          <a:bodyPr wrap="square" rtlCol="0">
            <a:spAutoFit/>
          </a:bodyPr>
          <a:lstStyle/>
          <a:p>
            <a:r>
              <a:rPr lang="en-US" dirty="0" smtClean="0"/>
              <a:t>------</a:t>
            </a:r>
            <a:endParaRPr lang="en-US" dirty="0"/>
          </a:p>
        </p:txBody>
      </p:sp>
      <p:sp>
        <p:nvSpPr>
          <p:cNvPr id="53" name="TextBox 52"/>
          <p:cNvSpPr txBox="1"/>
          <p:nvPr/>
        </p:nvSpPr>
        <p:spPr>
          <a:xfrm>
            <a:off x="2971800" y="1219200"/>
            <a:ext cx="533400" cy="276999"/>
          </a:xfrm>
          <a:prstGeom prst="rect">
            <a:avLst/>
          </a:prstGeom>
          <a:noFill/>
        </p:spPr>
        <p:txBody>
          <a:bodyPr wrap="square" rtlCol="0">
            <a:spAutoFit/>
          </a:bodyPr>
          <a:lstStyle/>
          <a:p>
            <a:r>
              <a:rPr lang="en-US" sz="1200" dirty="0" smtClean="0"/>
              <a:t>2019</a:t>
            </a:r>
            <a:endParaRPr lang="en-US" sz="1200" dirty="0"/>
          </a:p>
        </p:txBody>
      </p:sp>
      <p:sp>
        <p:nvSpPr>
          <p:cNvPr id="54" name="TextBox 53"/>
          <p:cNvSpPr txBox="1"/>
          <p:nvPr/>
        </p:nvSpPr>
        <p:spPr>
          <a:xfrm>
            <a:off x="3505200" y="1219200"/>
            <a:ext cx="685800" cy="276999"/>
          </a:xfrm>
          <a:prstGeom prst="rect">
            <a:avLst/>
          </a:prstGeom>
          <a:noFill/>
        </p:spPr>
        <p:txBody>
          <a:bodyPr wrap="square" rtlCol="0">
            <a:spAutoFit/>
          </a:bodyPr>
          <a:lstStyle/>
          <a:p>
            <a:r>
              <a:rPr lang="en-US" sz="1200" dirty="0" err="1" smtClean="0"/>
              <a:t>Panium</a:t>
            </a:r>
            <a:endParaRPr lang="en-US" sz="1200" dirty="0"/>
          </a:p>
        </p:txBody>
      </p:sp>
      <p:sp>
        <p:nvSpPr>
          <p:cNvPr id="55" name="TextBox 54"/>
          <p:cNvSpPr txBox="1"/>
          <p:nvPr/>
        </p:nvSpPr>
        <p:spPr>
          <a:xfrm>
            <a:off x="6858000" y="1143000"/>
            <a:ext cx="1447800" cy="307777"/>
          </a:xfrm>
          <a:prstGeom prst="rect">
            <a:avLst/>
          </a:prstGeom>
          <a:noFill/>
        </p:spPr>
        <p:txBody>
          <a:bodyPr wrap="square" rtlCol="0">
            <a:spAutoFit/>
          </a:bodyPr>
          <a:lstStyle/>
          <a:p>
            <a:r>
              <a:rPr lang="en-US" sz="1400" dirty="0" smtClean="0">
                <a:solidFill>
                  <a:srgbClr val="FF0000"/>
                </a:solidFill>
              </a:rPr>
              <a:t>&gt;</a:t>
            </a:r>
            <a:r>
              <a:rPr lang="en-US" sz="1400" dirty="0" smtClean="0"/>
              <a:t> Sins of Babylon</a:t>
            </a:r>
            <a:endParaRPr lang="en-US" sz="1400" dirty="0"/>
          </a:p>
        </p:txBody>
      </p:sp>
      <p:sp>
        <p:nvSpPr>
          <p:cNvPr id="56" name="TextBox 55"/>
          <p:cNvSpPr txBox="1"/>
          <p:nvPr/>
        </p:nvSpPr>
        <p:spPr>
          <a:xfrm>
            <a:off x="6858000" y="1447800"/>
            <a:ext cx="838200" cy="304800"/>
          </a:xfrm>
          <a:prstGeom prst="rect">
            <a:avLst/>
          </a:prstGeom>
          <a:noFill/>
        </p:spPr>
        <p:txBody>
          <a:bodyPr wrap="square" rtlCol="0">
            <a:spAutoFit/>
          </a:bodyPr>
          <a:lstStyle/>
          <a:p>
            <a:r>
              <a:rPr lang="en-US" sz="1400" dirty="0" smtClean="0">
                <a:solidFill>
                  <a:srgbClr val="FF0000"/>
                </a:solidFill>
              </a:rPr>
              <a:t>&gt;</a:t>
            </a:r>
            <a:r>
              <a:rPr lang="en-US" sz="1400" dirty="0" smtClean="0"/>
              <a:t> Islam</a:t>
            </a:r>
            <a:endParaRPr lang="en-US" sz="1400" dirty="0"/>
          </a:p>
        </p:txBody>
      </p:sp>
      <p:cxnSp>
        <p:nvCxnSpPr>
          <p:cNvPr id="57" name="Straight Connector 56"/>
          <p:cNvCxnSpPr/>
          <p:nvPr/>
        </p:nvCxnSpPr>
        <p:spPr>
          <a:xfrm>
            <a:off x="1828800" y="3124200"/>
            <a:ext cx="4953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1677194" y="2971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1524000" y="2514600"/>
            <a:ext cx="685800" cy="276999"/>
          </a:xfrm>
          <a:prstGeom prst="rect">
            <a:avLst/>
          </a:prstGeom>
          <a:noFill/>
        </p:spPr>
        <p:txBody>
          <a:bodyPr wrap="square" rtlCol="0">
            <a:spAutoFit/>
          </a:bodyPr>
          <a:lstStyle/>
          <a:p>
            <a:r>
              <a:rPr lang="en-US" sz="1200" dirty="0" smtClean="0"/>
              <a:t>1989</a:t>
            </a:r>
            <a:endParaRPr lang="en-US" sz="1200" dirty="0"/>
          </a:p>
        </p:txBody>
      </p:sp>
      <p:cxnSp>
        <p:nvCxnSpPr>
          <p:cNvPr id="60" name="Straight Connector 59"/>
          <p:cNvCxnSpPr/>
          <p:nvPr/>
        </p:nvCxnSpPr>
        <p:spPr>
          <a:xfrm rot="5400000">
            <a:off x="5715794" y="2971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5638800" y="2514600"/>
            <a:ext cx="609600" cy="276999"/>
          </a:xfrm>
          <a:prstGeom prst="rect">
            <a:avLst/>
          </a:prstGeom>
          <a:noFill/>
        </p:spPr>
        <p:txBody>
          <a:bodyPr wrap="square" rtlCol="0">
            <a:spAutoFit/>
          </a:bodyPr>
          <a:lstStyle/>
          <a:p>
            <a:r>
              <a:rPr lang="en-US" sz="1200" dirty="0" smtClean="0"/>
              <a:t>COP</a:t>
            </a:r>
            <a:endParaRPr lang="en-US" sz="1200" dirty="0"/>
          </a:p>
        </p:txBody>
      </p:sp>
      <p:cxnSp>
        <p:nvCxnSpPr>
          <p:cNvPr id="62" name="Straight Connector 61"/>
          <p:cNvCxnSpPr/>
          <p:nvPr/>
        </p:nvCxnSpPr>
        <p:spPr>
          <a:xfrm rot="16200000" flipV="1">
            <a:off x="4991497" y="3009503"/>
            <a:ext cx="228600" cy="794"/>
          </a:xfrm>
          <a:prstGeom prst="line">
            <a:avLst/>
          </a:prstGeom>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4953000" y="2590800"/>
            <a:ext cx="533400" cy="276999"/>
          </a:xfrm>
          <a:prstGeom prst="rect">
            <a:avLst/>
          </a:prstGeom>
          <a:noFill/>
        </p:spPr>
        <p:txBody>
          <a:bodyPr wrap="square" rtlCol="0">
            <a:spAutoFit/>
          </a:bodyPr>
          <a:lstStyle/>
          <a:p>
            <a:r>
              <a:rPr lang="en-US" sz="1200" dirty="0" smtClean="0"/>
              <a:t>LC</a:t>
            </a:r>
            <a:endParaRPr lang="en-US" sz="1200" dirty="0"/>
          </a:p>
        </p:txBody>
      </p:sp>
      <p:cxnSp>
        <p:nvCxnSpPr>
          <p:cNvPr id="64" name="Straight Connector 63"/>
          <p:cNvCxnSpPr/>
          <p:nvPr/>
        </p:nvCxnSpPr>
        <p:spPr>
          <a:xfrm rot="5400000">
            <a:off x="3201194" y="2971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3962400" y="2514600"/>
            <a:ext cx="457200" cy="276999"/>
          </a:xfrm>
          <a:prstGeom prst="rect">
            <a:avLst/>
          </a:prstGeom>
          <a:noFill/>
        </p:spPr>
        <p:txBody>
          <a:bodyPr wrap="square" rtlCol="0">
            <a:spAutoFit/>
          </a:bodyPr>
          <a:lstStyle/>
          <a:p>
            <a:r>
              <a:rPr lang="en-US" sz="1200" dirty="0" smtClean="0"/>
              <a:t>SL</a:t>
            </a:r>
            <a:endParaRPr lang="en-US" sz="1200" dirty="0"/>
          </a:p>
        </p:txBody>
      </p:sp>
      <p:cxnSp>
        <p:nvCxnSpPr>
          <p:cNvPr id="66" name="Straight Connector 65"/>
          <p:cNvCxnSpPr/>
          <p:nvPr/>
        </p:nvCxnSpPr>
        <p:spPr>
          <a:xfrm rot="5400000" flipH="1" flipV="1">
            <a:off x="6705600" y="3124200"/>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6553994" y="2971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a:off x="1677194" y="2971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5400000">
            <a:off x="3963194" y="2971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3124200" y="2514600"/>
            <a:ext cx="609600" cy="276999"/>
          </a:xfrm>
          <a:prstGeom prst="rect">
            <a:avLst/>
          </a:prstGeom>
          <a:noFill/>
        </p:spPr>
        <p:txBody>
          <a:bodyPr wrap="square" rtlCol="0">
            <a:spAutoFit/>
          </a:bodyPr>
          <a:lstStyle/>
          <a:p>
            <a:r>
              <a:rPr lang="en-US" sz="1200" dirty="0" smtClean="0"/>
              <a:t>2019</a:t>
            </a:r>
            <a:endParaRPr lang="en-US" sz="1200" dirty="0"/>
          </a:p>
        </p:txBody>
      </p:sp>
      <p:sp>
        <p:nvSpPr>
          <p:cNvPr id="71" name="Freeform 70"/>
          <p:cNvSpPr/>
          <p:nvPr/>
        </p:nvSpPr>
        <p:spPr>
          <a:xfrm>
            <a:off x="1848617" y="2390098"/>
            <a:ext cx="1397503" cy="207048"/>
          </a:xfrm>
          <a:custGeom>
            <a:avLst/>
            <a:gdLst>
              <a:gd name="connsiteX0" fmla="*/ 25903 w 1397503"/>
              <a:gd name="connsiteY0" fmla="*/ 185462 h 207048"/>
              <a:gd name="connsiteX1" fmla="*/ 117343 w 1397503"/>
              <a:gd name="connsiteY1" fmla="*/ 109262 h 207048"/>
              <a:gd name="connsiteX2" fmla="*/ 224023 w 1397503"/>
              <a:gd name="connsiteY2" fmla="*/ 48302 h 207048"/>
              <a:gd name="connsiteX3" fmla="*/ 406903 w 1397503"/>
              <a:gd name="connsiteY3" fmla="*/ 17822 h 207048"/>
              <a:gd name="connsiteX4" fmla="*/ 726943 w 1397503"/>
              <a:gd name="connsiteY4" fmla="*/ 2582 h 207048"/>
              <a:gd name="connsiteX5" fmla="*/ 940303 w 1397503"/>
              <a:gd name="connsiteY5" fmla="*/ 2582 h 207048"/>
              <a:gd name="connsiteX6" fmla="*/ 1214623 w 1397503"/>
              <a:gd name="connsiteY6" fmla="*/ 17822 h 207048"/>
              <a:gd name="connsiteX7" fmla="*/ 1290823 w 1397503"/>
              <a:gd name="connsiteY7" fmla="*/ 78782 h 207048"/>
              <a:gd name="connsiteX8" fmla="*/ 1336543 w 1397503"/>
              <a:gd name="connsiteY8" fmla="*/ 94022 h 207048"/>
              <a:gd name="connsiteX9" fmla="*/ 1397503 w 1397503"/>
              <a:gd name="connsiteY9" fmla="*/ 154982 h 207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97503" h="207048">
                <a:moveTo>
                  <a:pt x="25903" y="185462"/>
                </a:moveTo>
                <a:cubicBezTo>
                  <a:pt x="139417" y="109786"/>
                  <a:pt x="0" y="207048"/>
                  <a:pt x="117343" y="109262"/>
                </a:cubicBezTo>
                <a:cubicBezTo>
                  <a:pt x="144353" y="86754"/>
                  <a:pt x="193334" y="61454"/>
                  <a:pt x="224023" y="48302"/>
                </a:cubicBezTo>
                <a:cubicBezTo>
                  <a:pt x="283301" y="22897"/>
                  <a:pt x="339921" y="22287"/>
                  <a:pt x="406903" y="17822"/>
                </a:cubicBezTo>
                <a:cubicBezTo>
                  <a:pt x="513467" y="10718"/>
                  <a:pt x="620263" y="7662"/>
                  <a:pt x="726943" y="2582"/>
                </a:cubicBezTo>
                <a:cubicBezTo>
                  <a:pt x="945121" y="38945"/>
                  <a:pt x="673285" y="2582"/>
                  <a:pt x="940303" y="2582"/>
                </a:cubicBezTo>
                <a:cubicBezTo>
                  <a:pt x="1031884" y="2582"/>
                  <a:pt x="1123183" y="12742"/>
                  <a:pt x="1214623" y="17822"/>
                </a:cubicBezTo>
                <a:cubicBezTo>
                  <a:pt x="1329541" y="56128"/>
                  <a:pt x="1192346" y="0"/>
                  <a:pt x="1290823" y="78782"/>
                </a:cubicBezTo>
                <a:cubicBezTo>
                  <a:pt x="1303367" y="88817"/>
                  <a:pt x="1321303" y="88942"/>
                  <a:pt x="1336543" y="94022"/>
                </a:cubicBezTo>
                <a:cubicBezTo>
                  <a:pt x="1373324" y="149193"/>
                  <a:pt x="1350640" y="131551"/>
                  <a:pt x="1397503" y="154982"/>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TextBox 71"/>
          <p:cNvSpPr txBox="1"/>
          <p:nvPr/>
        </p:nvSpPr>
        <p:spPr>
          <a:xfrm>
            <a:off x="2438400" y="2362200"/>
            <a:ext cx="533400" cy="276999"/>
          </a:xfrm>
          <a:prstGeom prst="rect">
            <a:avLst/>
          </a:prstGeom>
          <a:noFill/>
        </p:spPr>
        <p:txBody>
          <a:bodyPr wrap="square" rtlCol="0">
            <a:spAutoFit/>
          </a:bodyPr>
          <a:lstStyle/>
          <a:p>
            <a:r>
              <a:rPr lang="en-US" sz="1200" dirty="0" smtClean="0"/>
              <a:t>30</a:t>
            </a:r>
            <a:endParaRPr lang="en-US" sz="1200" dirty="0"/>
          </a:p>
        </p:txBody>
      </p:sp>
      <p:cxnSp>
        <p:nvCxnSpPr>
          <p:cNvPr id="73" name="Straight Connector 72"/>
          <p:cNvCxnSpPr/>
          <p:nvPr/>
        </p:nvCxnSpPr>
        <p:spPr>
          <a:xfrm rot="10800000">
            <a:off x="1447800" y="3124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flipH="1" flipV="1">
            <a:off x="1371600" y="30480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2971800"/>
            <a:ext cx="609600" cy="276999"/>
          </a:xfrm>
          <a:prstGeom prst="rect">
            <a:avLst/>
          </a:prstGeom>
          <a:noFill/>
        </p:spPr>
        <p:txBody>
          <a:bodyPr wrap="square" rtlCol="0">
            <a:spAutoFit/>
          </a:bodyPr>
          <a:lstStyle/>
          <a:p>
            <a:r>
              <a:rPr lang="en-US" sz="1200" dirty="0" smtClean="0"/>
              <a:t>MM</a:t>
            </a:r>
            <a:endParaRPr lang="en-US" sz="1200" dirty="0"/>
          </a:p>
        </p:txBody>
      </p:sp>
      <p:cxnSp>
        <p:nvCxnSpPr>
          <p:cNvPr id="76" name="Straight Connector 75"/>
          <p:cNvCxnSpPr/>
          <p:nvPr/>
        </p:nvCxnSpPr>
        <p:spPr>
          <a:xfrm rot="5400000" flipH="1" flipV="1">
            <a:off x="2705100" y="3086100"/>
            <a:ext cx="76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2514600" y="2819400"/>
            <a:ext cx="609600" cy="276999"/>
          </a:xfrm>
          <a:prstGeom prst="rect">
            <a:avLst/>
          </a:prstGeom>
          <a:noFill/>
        </p:spPr>
        <p:txBody>
          <a:bodyPr wrap="square" rtlCol="0">
            <a:spAutoFit/>
          </a:bodyPr>
          <a:lstStyle/>
          <a:p>
            <a:r>
              <a:rPr lang="en-US" sz="1200" dirty="0" smtClean="0"/>
              <a:t>2014</a:t>
            </a:r>
            <a:endParaRPr lang="en-US" sz="1200" dirty="0"/>
          </a:p>
        </p:txBody>
      </p:sp>
      <p:sp>
        <p:nvSpPr>
          <p:cNvPr id="78" name="TextBox 77"/>
          <p:cNvSpPr txBox="1"/>
          <p:nvPr/>
        </p:nvSpPr>
        <p:spPr>
          <a:xfrm>
            <a:off x="2590800" y="2667000"/>
            <a:ext cx="381000" cy="261610"/>
          </a:xfrm>
          <a:prstGeom prst="rect">
            <a:avLst/>
          </a:prstGeom>
          <a:noFill/>
        </p:spPr>
        <p:txBody>
          <a:bodyPr wrap="square" rtlCol="0">
            <a:spAutoFit/>
          </a:bodyPr>
          <a:lstStyle/>
          <a:p>
            <a:r>
              <a:rPr lang="en-US" sz="1100" dirty="0" smtClean="0"/>
              <a:t>SL</a:t>
            </a:r>
            <a:endParaRPr lang="en-US" sz="1100" dirty="0"/>
          </a:p>
        </p:txBody>
      </p:sp>
      <p:sp>
        <p:nvSpPr>
          <p:cNvPr id="79" name="TextBox 78"/>
          <p:cNvSpPr txBox="1"/>
          <p:nvPr/>
        </p:nvSpPr>
        <p:spPr>
          <a:xfrm>
            <a:off x="6019800" y="2819400"/>
            <a:ext cx="457200" cy="276999"/>
          </a:xfrm>
          <a:prstGeom prst="rect">
            <a:avLst/>
          </a:prstGeom>
          <a:noFill/>
        </p:spPr>
        <p:txBody>
          <a:bodyPr wrap="square" rtlCol="0">
            <a:spAutoFit/>
          </a:bodyPr>
          <a:lstStyle/>
          <a:p>
            <a:r>
              <a:rPr lang="en-US" sz="1200" dirty="0" smtClean="0">
                <a:solidFill>
                  <a:srgbClr val="FF0000"/>
                </a:solidFill>
              </a:rPr>
              <a:t>T.T.</a:t>
            </a:r>
            <a:endParaRPr lang="en-US" sz="1200" dirty="0">
              <a:solidFill>
                <a:srgbClr val="FF0000"/>
              </a:solidFill>
            </a:endParaRPr>
          </a:p>
        </p:txBody>
      </p:sp>
      <p:sp>
        <p:nvSpPr>
          <p:cNvPr id="80" name="TextBox 79"/>
          <p:cNvSpPr txBox="1"/>
          <p:nvPr/>
        </p:nvSpPr>
        <p:spPr>
          <a:xfrm>
            <a:off x="6400800" y="2362200"/>
            <a:ext cx="685800" cy="461665"/>
          </a:xfrm>
          <a:prstGeom prst="rect">
            <a:avLst/>
          </a:prstGeom>
          <a:noFill/>
        </p:spPr>
        <p:txBody>
          <a:bodyPr wrap="square" rtlCol="0">
            <a:spAutoFit/>
          </a:bodyPr>
          <a:lstStyle/>
          <a:p>
            <a:r>
              <a:rPr lang="en-US" sz="1200" dirty="0" smtClean="0"/>
              <a:t>2</a:t>
            </a:r>
            <a:r>
              <a:rPr lang="en-US" sz="1200" baseline="30000" dirty="0" smtClean="0"/>
              <a:t>nd</a:t>
            </a:r>
            <a:r>
              <a:rPr lang="en-US" sz="1200" dirty="0" smtClean="0"/>
              <a:t> Advent</a:t>
            </a:r>
            <a:endParaRPr lang="en-US" sz="1200" dirty="0"/>
          </a:p>
        </p:txBody>
      </p:sp>
      <p:sp>
        <p:nvSpPr>
          <p:cNvPr id="81" name="TextBox 80"/>
          <p:cNvSpPr txBox="1"/>
          <p:nvPr/>
        </p:nvSpPr>
        <p:spPr>
          <a:xfrm>
            <a:off x="1219200" y="2743200"/>
            <a:ext cx="533400" cy="276999"/>
          </a:xfrm>
          <a:prstGeom prst="rect">
            <a:avLst/>
          </a:prstGeom>
          <a:noFill/>
        </p:spPr>
        <p:txBody>
          <a:bodyPr wrap="square" rtlCol="0">
            <a:spAutoFit/>
          </a:bodyPr>
          <a:lstStyle/>
          <a:p>
            <a:r>
              <a:rPr lang="en-US" sz="1200" dirty="0" smtClean="0"/>
              <a:t>1979</a:t>
            </a:r>
            <a:endParaRPr lang="en-US" sz="1200" dirty="0"/>
          </a:p>
        </p:txBody>
      </p:sp>
      <p:sp>
        <p:nvSpPr>
          <p:cNvPr id="82" name="TextBox 81"/>
          <p:cNvSpPr txBox="1"/>
          <p:nvPr/>
        </p:nvSpPr>
        <p:spPr>
          <a:xfrm>
            <a:off x="3886200" y="2362200"/>
            <a:ext cx="609600" cy="1107996"/>
          </a:xfrm>
          <a:prstGeom prst="rect">
            <a:avLst/>
          </a:prstGeom>
          <a:noFill/>
        </p:spPr>
        <p:txBody>
          <a:bodyPr wrap="square" rtlCol="0">
            <a:spAutoFit/>
          </a:bodyPr>
          <a:lstStyle/>
          <a:p>
            <a:r>
              <a:rPr lang="en-US" sz="6600" dirty="0" smtClean="0"/>
              <a:t>.</a:t>
            </a:r>
            <a:endParaRPr lang="en-US" sz="6600" dirty="0"/>
          </a:p>
        </p:txBody>
      </p:sp>
      <p:sp>
        <p:nvSpPr>
          <p:cNvPr id="83" name="Slide Number Placeholder 82"/>
          <p:cNvSpPr>
            <a:spLocks noGrp="1"/>
          </p:cNvSpPr>
          <p:nvPr>
            <p:ph type="sldNum" sz="quarter" idx="12"/>
          </p:nvPr>
        </p:nvSpPr>
        <p:spPr/>
        <p:txBody>
          <a:bodyPr/>
          <a:lstStyle/>
          <a:p>
            <a:fld id="{DDBFD72D-D30C-4596-AA12-6E874EBB7B16}" type="slidenum">
              <a:rPr lang="en-US" smtClean="0"/>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200400"/>
            <a:ext cx="7924800" cy="3170099"/>
          </a:xfrm>
          <a:prstGeom prst="rect">
            <a:avLst/>
          </a:prstGeom>
          <a:noFill/>
        </p:spPr>
        <p:txBody>
          <a:bodyPr wrap="square" rtlCol="0">
            <a:spAutoFit/>
          </a:bodyPr>
          <a:lstStyle/>
          <a:p>
            <a:r>
              <a:rPr lang="en-US" sz="2000" dirty="0" smtClean="0"/>
              <a:t> Take to him that 98 percent of the Bible that he has no explanation for. Ask him why one Glorious land was allowed to Slater the original inhabitants and for the next Glorious land it's a bond. To have Glorious land to have slavery and the other its a sin. Ask him why we have changed so much from these quotes. Go to conservative Adventism and ask them to explain Spiritual Gifts. If you're not happy with what the answers this movement has. I understand many people are troubled, but please understand no other church, organization of any type has an answer for the questions you still should have. It’s only our methodology that unlocks this history and explains to us these passages</a:t>
            </a:r>
            <a:r>
              <a:rPr lang="en-US" dirty="0" smtClean="0"/>
              <a:t>.</a:t>
            </a:r>
            <a:endParaRPr lang="en-US" dirty="0"/>
          </a:p>
        </p:txBody>
      </p:sp>
      <p:cxnSp>
        <p:nvCxnSpPr>
          <p:cNvPr id="3" name="Straight Connector 2"/>
          <p:cNvCxnSpPr/>
          <p:nvPr/>
        </p:nvCxnSpPr>
        <p:spPr>
          <a:xfrm>
            <a:off x="1752600" y="1524000"/>
            <a:ext cx="3886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a:off x="16009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43441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8201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524000" y="914400"/>
            <a:ext cx="609600" cy="276999"/>
          </a:xfrm>
          <a:prstGeom prst="rect">
            <a:avLst/>
          </a:prstGeom>
          <a:noFill/>
        </p:spPr>
        <p:txBody>
          <a:bodyPr wrap="square" rtlCol="0">
            <a:spAutoFit/>
          </a:bodyPr>
          <a:lstStyle/>
          <a:p>
            <a:r>
              <a:rPr lang="en-US" sz="1200" dirty="0" smtClean="0"/>
              <a:t>1989</a:t>
            </a:r>
            <a:endParaRPr lang="en-US" sz="1200" dirty="0"/>
          </a:p>
        </p:txBody>
      </p:sp>
      <p:sp>
        <p:nvSpPr>
          <p:cNvPr id="8" name="TextBox 7"/>
          <p:cNvSpPr txBox="1"/>
          <p:nvPr/>
        </p:nvSpPr>
        <p:spPr>
          <a:xfrm>
            <a:off x="2743200" y="914400"/>
            <a:ext cx="533400" cy="276999"/>
          </a:xfrm>
          <a:prstGeom prst="rect">
            <a:avLst/>
          </a:prstGeom>
          <a:noFill/>
        </p:spPr>
        <p:txBody>
          <a:bodyPr wrap="square" rtlCol="0">
            <a:spAutoFit/>
          </a:bodyPr>
          <a:lstStyle/>
          <a:p>
            <a:r>
              <a:rPr lang="en-US" sz="1200" dirty="0" smtClean="0"/>
              <a:t>9/11</a:t>
            </a:r>
            <a:endParaRPr lang="en-US" sz="1200" dirty="0"/>
          </a:p>
        </p:txBody>
      </p:sp>
      <p:cxnSp>
        <p:nvCxnSpPr>
          <p:cNvPr id="9" name="Straight Connector 8"/>
          <p:cNvCxnSpPr/>
          <p:nvPr/>
        </p:nvCxnSpPr>
        <p:spPr>
          <a:xfrm rot="5400000">
            <a:off x="2439194" y="14470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2058194" y="14470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rot="19501153">
            <a:off x="785274" y="1066953"/>
            <a:ext cx="914400" cy="369332"/>
          </a:xfrm>
          <a:prstGeom prst="rect">
            <a:avLst/>
          </a:prstGeom>
          <a:noFill/>
        </p:spPr>
        <p:txBody>
          <a:bodyPr wrap="square" rtlCol="0">
            <a:spAutoFit/>
          </a:bodyPr>
          <a:lstStyle/>
          <a:p>
            <a:r>
              <a:rPr lang="en-US" dirty="0" smtClean="0"/>
              <a:t>144K</a:t>
            </a:r>
            <a:endParaRPr lang="en-US" dirty="0"/>
          </a:p>
        </p:txBody>
      </p:sp>
      <p:sp>
        <p:nvSpPr>
          <p:cNvPr id="12" name="TextBox 11"/>
          <p:cNvSpPr txBox="1"/>
          <p:nvPr/>
        </p:nvSpPr>
        <p:spPr>
          <a:xfrm>
            <a:off x="1981200" y="1066800"/>
            <a:ext cx="457200" cy="276999"/>
          </a:xfrm>
          <a:prstGeom prst="rect">
            <a:avLst/>
          </a:prstGeom>
          <a:noFill/>
        </p:spPr>
        <p:txBody>
          <a:bodyPr wrap="square" rtlCol="0">
            <a:spAutoFit/>
          </a:bodyPr>
          <a:lstStyle/>
          <a:p>
            <a:r>
              <a:rPr lang="en-US" sz="1200" dirty="0" smtClean="0"/>
              <a:t>IK</a:t>
            </a:r>
            <a:endParaRPr lang="en-US" sz="1200" dirty="0"/>
          </a:p>
        </p:txBody>
      </p:sp>
      <p:sp>
        <p:nvSpPr>
          <p:cNvPr id="13" name="TextBox 12"/>
          <p:cNvSpPr txBox="1"/>
          <p:nvPr/>
        </p:nvSpPr>
        <p:spPr>
          <a:xfrm>
            <a:off x="2438400" y="1066800"/>
            <a:ext cx="304800" cy="276999"/>
          </a:xfrm>
          <a:prstGeom prst="rect">
            <a:avLst/>
          </a:prstGeom>
          <a:noFill/>
        </p:spPr>
        <p:txBody>
          <a:bodyPr wrap="square" rtlCol="0">
            <a:spAutoFit/>
          </a:bodyPr>
          <a:lstStyle/>
          <a:p>
            <a:r>
              <a:rPr lang="en-US" sz="1200" dirty="0" smtClean="0"/>
              <a:t>F</a:t>
            </a:r>
            <a:endParaRPr lang="en-US" sz="1200" dirty="0"/>
          </a:p>
        </p:txBody>
      </p:sp>
      <p:sp>
        <p:nvSpPr>
          <p:cNvPr id="14" name="TextBox 13"/>
          <p:cNvSpPr txBox="1"/>
          <p:nvPr/>
        </p:nvSpPr>
        <p:spPr>
          <a:xfrm>
            <a:off x="4343400" y="914400"/>
            <a:ext cx="457200" cy="276999"/>
          </a:xfrm>
          <a:prstGeom prst="rect">
            <a:avLst/>
          </a:prstGeom>
          <a:noFill/>
        </p:spPr>
        <p:txBody>
          <a:bodyPr wrap="square" rtlCol="0">
            <a:spAutoFit/>
          </a:bodyPr>
          <a:lstStyle/>
          <a:p>
            <a:r>
              <a:rPr lang="en-US" sz="1200" dirty="0" smtClean="0"/>
              <a:t>SL</a:t>
            </a:r>
            <a:endParaRPr lang="en-US" sz="1200" dirty="0"/>
          </a:p>
        </p:txBody>
      </p:sp>
      <p:cxnSp>
        <p:nvCxnSpPr>
          <p:cNvPr id="15" name="Straight Connector 14"/>
          <p:cNvCxnSpPr/>
          <p:nvPr/>
        </p:nvCxnSpPr>
        <p:spPr>
          <a:xfrm flipV="1">
            <a:off x="1752600" y="457200"/>
            <a:ext cx="6096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8" idx="0"/>
          </p:cNvCxnSpPr>
          <p:nvPr/>
        </p:nvCxnSpPr>
        <p:spPr>
          <a:xfrm rot="16200000" flipV="1">
            <a:off x="2495550" y="400050"/>
            <a:ext cx="457200" cy="571500"/>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286000" y="228600"/>
            <a:ext cx="381000" cy="276999"/>
          </a:xfrm>
          <a:prstGeom prst="rect">
            <a:avLst/>
          </a:prstGeom>
          <a:noFill/>
        </p:spPr>
        <p:txBody>
          <a:bodyPr wrap="square" rtlCol="0">
            <a:spAutoFit/>
          </a:bodyPr>
          <a:lstStyle/>
          <a:p>
            <a:r>
              <a:rPr lang="en-US" sz="1200" dirty="0" smtClean="0"/>
              <a:t>P</a:t>
            </a:r>
            <a:endParaRPr lang="en-US" sz="1200" dirty="0"/>
          </a:p>
        </p:txBody>
      </p:sp>
      <p:cxnSp>
        <p:nvCxnSpPr>
          <p:cNvPr id="18" name="Straight Connector 17"/>
          <p:cNvCxnSpPr/>
          <p:nvPr/>
        </p:nvCxnSpPr>
        <p:spPr>
          <a:xfrm flipV="1">
            <a:off x="3124200" y="533400"/>
            <a:ext cx="6096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14" idx="0"/>
          </p:cNvCxnSpPr>
          <p:nvPr/>
        </p:nvCxnSpPr>
        <p:spPr>
          <a:xfrm rot="16200000" flipV="1">
            <a:off x="4076700" y="419100"/>
            <a:ext cx="381000" cy="609600"/>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733800" y="304800"/>
            <a:ext cx="381000" cy="276999"/>
          </a:xfrm>
          <a:prstGeom prst="rect">
            <a:avLst/>
          </a:prstGeom>
          <a:noFill/>
        </p:spPr>
        <p:txBody>
          <a:bodyPr wrap="square" rtlCol="0">
            <a:spAutoFit/>
          </a:bodyPr>
          <a:lstStyle/>
          <a:p>
            <a:r>
              <a:rPr lang="en-US" sz="1200" dirty="0" smtClean="0"/>
              <a:t>ER</a:t>
            </a:r>
            <a:endParaRPr lang="en-US" sz="1200" dirty="0"/>
          </a:p>
        </p:txBody>
      </p:sp>
      <p:cxnSp>
        <p:nvCxnSpPr>
          <p:cNvPr id="21" name="Straight Connector 20"/>
          <p:cNvCxnSpPr/>
          <p:nvPr/>
        </p:nvCxnSpPr>
        <p:spPr>
          <a:xfrm rot="5400000">
            <a:off x="3353594" y="14470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886994" y="14470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276600" y="1066800"/>
            <a:ext cx="457200" cy="276999"/>
          </a:xfrm>
          <a:prstGeom prst="rect">
            <a:avLst/>
          </a:prstGeom>
          <a:noFill/>
        </p:spPr>
        <p:txBody>
          <a:bodyPr wrap="square" rtlCol="0">
            <a:spAutoFit/>
          </a:bodyPr>
          <a:lstStyle/>
          <a:p>
            <a:r>
              <a:rPr lang="en-US" sz="1200" dirty="0" smtClean="0"/>
              <a:t>IK</a:t>
            </a:r>
            <a:endParaRPr lang="en-US" sz="1200" dirty="0"/>
          </a:p>
        </p:txBody>
      </p:sp>
      <p:sp>
        <p:nvSpPr>
          <p:cNvPr id="24" name="TextBox 23"/>
          <p:cNvSpPr txBox="1"/>
          <p:nvPr/>
        </p:nvSpPr>
        <p:spPr>
          <a:xfrm>
            <a:off x="3886200" y="1066800"/>
            <a:ext cx="228600" cy="276999"/>
          </a:xfrm>
          <a:prstGeom prst="rect">
            <a:avLst/>
          </a:prstGeom>
          <a:noFill/>
        </p:spPr>
        <p:txBody>
          <a:bodyPr wrap="square" rtlCol="0">
            <a:spAutoFit/>
          </a:bodyPr>
          <a:lstStyle/>
          <a:p>
            <a:r>
              <a:rPr lang="en-US" sz="1200" dirty="0" smtClean="0"/>
              <a:t>F</a:t>
            </a:r>
            <a:endParaRPr lang="en-US" sz="1200" dirty="0"/>
          </a:p>
        </p:txBody>
      </p:sp>
      <p:sp>
        <p:nvSpPr>
          <p:cNvPr id="25" name="TextBox 24"/>
          <p:cNvSpPr txBox="1"/>
          <p:nvPr/>
        </p:nvSpPr>
        <p:spPr>
          <a:xfrm rot="20561004">
            <a:off x="2931570" y="1183176"/>
            <a:ext cx="838200" cy="369332"/>
          </a:xfrm>
          <a:prstGeom prst="rect">
            <a:avLst/>
          </a:prstGeom>
          <a:noFill/>
        </p:spPr>
        <p:txBody>
          <a:bodyPr wrap="square" rtlCol="0">
            <a:spAutoFit/>
          </a:bodyPr>
          <a:lstStyle/>
          <a:p>
            <a:r>
              <a:rPr lang="en-US" dirty="0" smtClean="0"/>
              <a:t>------</a:t>
            </a:r>
            <a:endParaRPr lang="en-US" dirty="0"/>
          </a:p>
        </p:txBody>
      </p:sp>
      <p:sp>
        <p:nvSpPr>
          <p:cNvPr id="26" name="TextBox 25"/>
          <p:cNvSpPr txBox="1"/>
          <p:nvPr/>
        </p:nvSpPr>
        <p:spPr>
          <a:xfrm rot="20561004">
            <a:off x="1636170" y="1183175"/>
            <a:ext cx="838200" cy="369332"/>
          </a:xfrm>
          <a:prstGeom prst="rect">
            <a:avLst/>
          </a:prstGeom>
          <a:noFill/>
        </p:spPr>
        <p:txBody>
          <a:bodyPr wrap="square" rtlCol="0">
            <a:spAutoFit/>
          </a:bodyPr>
          <a:lstStyle/>
          <a:p>
            <a:r>
              <a:rPr lang="en-US" dirty="0" smtClean="0"/>
              <a:t>------</a:t>
            </a:r>
            <a:endParaRPr lang="en-US" dirty="0"/>
          </a:p>
        </p:txBody>
      </p:sp>
      <p:sp>
        <p:nvSpPr>
          <p:cNvPr id="27" name="TextBox 26"/>
          <p:cNvSpPr txBox="1"/>
          <p:nvPr/>
        </p:nvSpPr>
        <p:spPr>
          <a:xfrm>
            <a:off x="3200400" y="838200"/>
            <a:ext cx="533400" cy="276999"/>
          </a:xfrm>
          <a:prstGeom prst="rect">
            <a:avLst/>
          </a:prstGeom>
          <a:noFill/>
        </p:spPr>
        <p:txBody>
          <a:bodyPr wrap="square" rtlCol="0">
            <a:spAutoFit/>
          </a:bodyPr>
          <a:lstStyle/>
          <a:p>
            <a:r>
              <a:rPr lang="en-US" sz="1200" dirty="0" smtClean="0"/>
              <a:t>2019</a:t>
            </a:r>
            <a:endParaRPr lang="en-US" sz="1200" dirty="0"/>
          </a:p>
        </p:txBody>
      </p:sp>
      <p:sp>
        <p:nvSpPr>
          <p:cNvPr id="28" name="TextBox 27"/>
          <p:cNvSpPr txBox="1"/>
          <p:nvPr/>
        </p:nvSpPr>
        <p:spPr>
          <a:xfrm>
            <a:off x="3733800" y="838200"/>
            <a:ext cx="685800" cy="276999"/>
          </a:xfrm>
          <a:prstGeom prst="rect">
            <a:avLst/>
          </a:prstGeom>
          <a:noFill/>
        </p:spPr>
        <p:txBody>
          <a:bodyPr wrap="square" rtlCol="0">
            <a:spAutoFit/>
          </a:bodyPr>
          <a:lstStyle/>
          <a:p>
            <a:r>
              <a:rPr lang="en-US" sz="1200" dirty="0" err="1" smtClean="0"/>
              <a:t>Panium</a:t>
            </a:r>
            <a:endParaRPr lang="en-US" sz="1200" dirty="0"/>
          </a:p>
        </p:txBody>
      </p:sp>
      <p:sp>
        <p:nvSpPr>
          <p:cNvPr id="29" name="TextBox 28"/>
          <p:cNvSpPr txBox="1"/>
          <p:nvPr/>
        </p:nvSpPr>
        <p:spPr>
          <a:xfrm>
            <a:off x="7086600" y="762000"/>
            <a:ext cx="1447800" cy="307777"/>
          </a:xfrm>
          <a:prstGeom prst="rect">
            <a:avLst/>
          </a:prstGeom>
          <a:noFill/>
        </p:spPr>
        <p:txBody>
          <a:bodyPr wrap="square" rtlCol="0">
            <a:spAutoFit/>
          </a:bodyPr>
          <a:lstStyle/>
          <a:p>
            <a:r>
              <a:rPr lang="en-US" sz="1400" dirty="0" smtClean="0">
                <a:solidFill>
                  <a:srgbClr val="FF0000"/>
                </a:solidFill>
              </a:rPr>
              <a:t>&gt;</a:t>
            </a:r>
            <a:r>
              <a:rPr lang="en-US" sz="1400" dirty="0" smtClean="0"/>
              <a:t> Sins of Babylon</a:t>
            </a:r>
            <a:endParaRPr lang="en-US" sz="1400" dirty="0"/>
          </a:p>
        </p:txBody>
      </p:sp>
      <p:sp>
        <p:nvSpPr>
          <p:cNvPr id="30" name="TextBox 29"/>
          <p:cNvSpPr txBox="1"/>
          <p:nvPr/>
        </p:nvSpPr>
        <p:spPr>
          <a:xfrm>
            <a:off x="7086600" y="1066800"/>
            <a:ext cx="838200" cy="304800"/>
          </a:xfrm>
          <a:prstGeom prst="rect">
            <a:avLst/>
          </a:prstGeom>
          <a:noFill/>
        </p:spPr>
        <p:txBody>
          <a:bodyPr wrap="square" rtlCol="0">
            <a:spAutoFit/>
          </a:bodyPr>
          <a:lstStyle/>
          <a:p>
            <a:r>
              <a:rPr lang="en-US" sz="1400" dirty="0" smtClean="0">
                <a:solidFill>
                  <a:srgbClr val="FF0000"/>
                </a:solidFill>
              </a:rPr>
              <a:t>&gt;</a:t>
            </a:r>
            <a:r>
              <a:rPr lang="en-US" sz="1400" dirty="0" smtClean="0"/>
              <a:t> Islam</a:t>
            </a:r>
            <a:endParaRPr lang="en-US" sz="1400" dirty="0"/>
          </a:p>
        </p:txBody>
      </p:sp>
      <p:cxnSp>
        <p:nvCxnSpPr>
          <p:cNvPr id="31" name="Straight Connector 30"/>
          <p:cNvCxnSpPr/>
          <p:nvPr/>
        </p:nvCxnSpPr>
        <p:spPr>
          <a:xfrm>
            <a:off x="2057400" y="2743200"/>
            <a:ext cx="4953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1905794" y="2590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1752600" y="2133600"/>
            <a:ext cx="685800" cy="276999"/>
          </a:xfrm>
          <a:prstGeom prst="rect">
            <a:avLst/>
          </a:prstGeom>
          <a:noFill/>
        </p:spPr>
        <p:txBody>
          <a:bodyPr wrap="square" rtlCol="0">
            <a:spAutoFit/>
          </a:bodyPr>
          <a:lstStyle/>
          <a:p>
            <a:r>
              <a:rPr lang="en-US" sz="1200" dirty="0" smtClean="0"/>
              <a:t>1989</a:t>
            </a:r>
            <a:endParaRPr lang="en-US" sz="1200" dirty="0"/>
          </a:p>
        </p:txBody>
      </p:sp>
      <p:cxnSp>
        <p:nvCxnSpPr>
          <p:cNvPr id="34" name="Straight Connector 33"/>
          <p:cNvCxnSpPr/>
          <p:nvPr/>
        </p:nvCxnSpPr>
        <p:spPr>
          <a:xfrm rot="5400000">
            <a:off x="5944394" y="2590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867400" y="2133600"/>
            <a:ext cx="609600" cy="276999"/>
          </a:xfrm>
          <a:prstGeom prst="rect">
            <a:avLst/>
          </a:prstGeom>
          <a:noFill/>
        </p:spPr>
        <p:txBody>
          <a:bodyPr wrap="square" rtlCol="0">
            <a:spAutoFit/>
          </a:bodyPr>
          <a:lstStyle/>
          <a:p>
            <a:r>
              <a:rPr lang="en-US" sz="1200" dirty="0" smtClean="0"/>
              <a:t>COP</a:t>
            </a:r>
            <a:endParaRPr lang="en-US" sz="1200" dirty="0"/>
          </a:p>
        </p:txBody>
      </p:sp>
      <p:cxnSp>
        <p:nvCxnSpPr>
          <p:cNvPr id="36" name="Straight Connector 35"/>
          <p:cNvCxnSpPr/>
          <p:nvPr/>
        </p:nvCxnSpPr>
        <p:spPr>
          <a:xfrm rot="16200000" flipV="1">
            <a:off x="5220097" y="2628503"/>
            <a:ext cx="228600" cy="794"/>
          </a:xfrm>
          <a:prstGeom prst="line">
            <a:avLst/>
          </a:prstGeom>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5181600" y="2209800"/>
            <a:ext cx="533400" cy="276999"/>
          </a:xfrm>
          <a:prstGeom prst="rect">
            <a:avLst/>
          </a:prstGeom>
          <a:noFill/>
        </p:spPr>
        <p:txBody>
          <a:bodyPr wrap="square" rtlCol="0">
            <a:spAutoFit/>
          </a:bodyPr>
          <a:lstStyle/>
          <a:p>
            <a:r>
              <a:rPr lang="en-US" sz="1200" dirty="0" smtClean="0"/>
              <a:t>LC</a:t>
            </a:r>
            <a:endParaRPr lang="en-US" sz="1200" dirty="0"/>
          </a:p>
        </p:txBody>
      </p:sp>
      <p:cxnSp>
        <p:nvCxnSpPr>
          <p:cNvPr id="38" name="Straight Connector 37"/>
          <p:cNvCxnSpPr/>
          <p:nvPr/>
        </p:nvCxnSpPr>
        <p:spPr>
          <a:xfrm rot="5400000">
            <a:off x="3429794" y="2590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4191000" y="2133600"/>
            <a:ext cx="457200" cy="276999"/>
          </a:xfrm>
          <a:prstGeom prst="rect">
            <a:avLst/>
          </a:prstGeom>
          <a:noFill/>
        </p:spPr>
        <p:txBody>
          <a:bodyPr wrap="square" rtlCol="0">
            <a:spAutoFit/>
          </a:bodyPr>
          <a:lstStyle/>
          <a:p>
            <a:r>
              <a:rPr lang="en-US" sz="1200" dirty="0" smtClean="0"/>
              <a:t>SL</a:t>
            </a:r>
            <a:endParaRPr lang="en-US" sz="1200" dirty="0"/>
          </a:p>
        </p:txBody>
      </p:sp>
      <p:cxnSp>
        <p:nvCxnSpPr>
          <p:cNvPr id="40" name="Straight Connector 39"/>
          <p:cNvCxnSpPr/>
          <p:nvPr/>
        </p:nvCxnSpPr>
        <p:spPr>
          <a:xfrm rot="5400000" flipH="1" flipV="1">
            <a:off x="6934200" y="2743200"/>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6782594" y="2590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05794" y="2590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4191794" y="2590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3352800" y="2133600"/>
            <a:ext cx="609600" cy="276999"/>
          </a:xfrm>
          <a:prstGeom prst="rect">
            <a:avLst/>
          </a:prstGeom>
          <a:noFill/>
        </p:spPr>
        <p:txBody>
          <a:bodyPr wrap="square" rtlCol="0">
            <a:spAutoFit/>
          </a:bodyPr>
          <a:lstStyle/>
          <a:p>
            <a:r>
              <a:rPr lang="en-US" sz="1200" dirty="0" smtClean="0"/>
              <a:t>2019</a:t>
            </a:r>
            <a:endParaRPr lang="en-US" sz="1200" dirty="0"/>
          </a:p>
        </p:txBody>
      </p:sp>
      <p:sp>
        <p:nvSpPr>
          <p:cNvPr id="45" name="Freeform 44"/>
          <p:cNvSpPr/>
          <p:nvPr/>
        </p:nvSpPr>
        <p:spPr>
          <a:xfrm>
            <a:off x="2077217" y="2009098"/>
            <a:ext cx="1397503" cy="207048"/>
          </a:xfrm>
          <a:custGeom>
            <a:avLst/>
            <a:gdLst>
              <a:gd name="connsiteX0" fmla="*/ 25903 w 1397503"/>
              <a:gd name="connsiteY0" fmla="*/ 185462 h 207048"/>
              <a:gd name="connsiteX1" fmla="*/ 117343 w 1397503"/>
              <a:gd name="connsiteY1" fmla="*/ 109262 h 207048"/>
              <a:gd name="connsiteX2" fmla="*/ 224023 w 1397503"/>
              <a:gd name="connsiteY2" fmla="*/ 48302 h 207048"/>
              <a:gd name="connsiteX3" fmla="*/ 406903 w 1397503"/>
              <a:gd name="connsiteY3" fmla="*/ 17822 h 207048"/>
              <a:gd name="connsiteX4" fmla="*/ 726943 w 1397503"/>
              <a:gd name="connsiteY4" fmla="*/ 2582 h 207048"/>
              <a:gd name="connsiteX5" fmla="*/ 940303 w 1397503"/>
              <a:gd name="connsiteY5" fmla="*/ 2582 h 207048"/>
              <a:gd name="connsiteX6" fmla="*/ 1214623 w 1397503"/>
              <a:gd name="connsiteY6" fmla="*/ 17822 h 207048"/>
              <a:gd name="connsiteX7" fmla="*/ 1290823 w 1397503"/>
              <a:gd name="connsiteY7" fmla="*/ 78782 h 207048"/>
              <a:gd name="connsiteX8" fmla="*/ 1336543 w 1397503"/>
              <a:gd name="connsiteY8" fmla="*/ 94022 h 207048"/>
              <a:gd name="connsiteX9" fmla="*/ 1397503 w 1397503"/>
              <a:gd name="connsiteY9" fmla="*/ 154982 h 207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97503" h="207048">
                <a:moveTo>
                  <a:pt x="25903" y="185462"/>
                </a:moveTo>
                <a:cubicBezTo>
                  <a:pt x="139417" y="109786"/>
                  <a:pt x="0" y="207048"/>
                  <a:pt x="117343" y="109262"/>
                </a:cubicBezTo>
                <a:cubicBezTo>
                  <a:pt x="144353" y="86754"/>
                  <a:pt x="193334" y="61454"/>
                  <a:pt x="224023" y="48302"/>
                </a:cubicBezTo>
                <a:cubicBezTo>
                  <a:pt x="283301" y="22897"/>
                  <a:pt x="339921" y="22287"/>
                  <a:pt x="406903" y="17822"/>
                </a:cubicBezTo>
                <a:cubicBezTo>
                  <a:pt x="513467" y="10718"/>
                  <a:pt x="620263" y="7662"/>
                  <a:pt x="726943" y="2582"/>
                </a:cubicBezTo>
                <a:cubicBezTo>
                  <a:pt x="945121" y="38945"/>
                  <a:pt x="673285" y="2582"/>
                  <a:pt x="940303" y="2582"/>
                </a:cubicBezTo>
                <a:cubicBezTo>
                  <a:pt x="1031884" y="2582"/>
                  <a:pt x="1123183" y="12742"/>
                  <a:pt x="1214623" y="17822"/>
                </a:cubicBezTo>
                <a:cubicBezTo>
                  <a:pt x="1329541" y="56128"/>
                  <a:pt x="1192346" y="0"/>
                  <a:pt x="1290823" y="78782"/>
                </a:cubicBezTo>
                <a:cubicBezTo>
                  <a:pt x="1303367" y="88817"/>
                  <a:pt x="1321303" y="88942"/>
                  <a:pt x="1336543" y="94022"/>
                </a:cubicBezTo>
                <a:cubicBezTo>
                  <a:pt x="1373324" y="149193"/>
                  <a:pt x="1350640" y="131551"/>
                  <a:pt x="1397503" y="154982"/>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TextBox 45"/>
          <p:cNvSpPr txBox="1"/>
          <p:nvPr/>
        </p:nvSpPr>
        <p:spPr>
          <a:xfrm>
            <a:off x="2667000" y="1981200"/>
            <a:ext cx="533400" cy="276999"/>
          </a:xfrm>
          <a:prstGeom prst="rect">
            <a:avLst/>
          </a:prstGeom>
          <a:noFill/>
        </p:spPr>
        <p:txBody>
          <a:bodyPr wrap="square" rtlCol="0">
            <a:spAutoFit/>
          </a:bodyPr>
          <a:lstStyle/>
          <a:p>
            <a:r>
              <a:rPr lang="en-US" sz="1200" dirty="0" smtClean="0"/>
              <a:t>30</a:t>
            </a:r>
            <a:endParaRPr lang="en-US" sz="1200" dirty="0"/>
          </a:p>
        </p:txBody>
      </p:sp>
      <p:cxnSp>
        <p:nvCxnSpPr>
          <p:cNvPr id="47" name="Straight Connector 46"/>
          <p:cNvCxnSpPr/>
          <p:nvPr/>
        </p:nvCxnSpPr>
        <p:spPr>
          <a:xfrm rot="10800000">
            <a:off x="1676400" y="2743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flipH="1" flipV="1">
            <a:off x="1600200" y="26670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1676400" y="2590800"/>
            <a:ext cx="609600" cy="276999"/>
          </a:xfrm>
          <a:prstGeom prst="rect">
            <a:avLst/>
          </a:prstGeom>
          <a:noFill/>
        </p:spPr>
        <p:txBody>
          <a:bodyPr wrap="square" rtlCol="0">
            <a:spAutoFit/>
          </a:bodyPr>
          <a:lstStyle/>
          <a:p>
            <a:r>
              <a:rPr lang="en-US" sz="1200" dirty="0" smtClean="0"/>
              <a:t>MM</a:t>
            </a:r>
            <a:endParaRPr lang="en-US" sz="1200" dirty="0"/>
          </a:p>
        </p:txBody>
      </p:sp>
      <p:cxnSp>
        <p:nvCxnSpPr>
          <p:cNvPr id="50" name="Straight Connector 49"/>
          <p:cNvCxnSpPr/>
          <p:nvPr/>
        </p:nvCxnSpPr>
        <p:spPr>
          <a:xfrm rot="5400000" flipH="1" flipV="1">
            <a:off x="2933700" y="2705100"/>
            <a:ext cx="76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2743200" y="2438400"/>
            <a:ext cx="609600" cy="276999"/>
          </a:xfrm>
          <a:prstGeom prst="rect">
            <a:avLst/>
          </a:prstGeom>
          <a:noFill/>
        </p:spPr>
        <p:txBody>
          <a:bodyPr wrap="square" rtlCol="0">
            <a:spAutoFit/>
          </a:bodyPr>
          <a:lstStyle/>
          <a:p>
            <a:r>
              <a:rPr lang="en-US" sz="1200" dirty="0" smtClean="0"/>
              <a:t>2014</a:t>
            </a:r>
            <a:endParaRPr lang="en-US" sz="1200" dirty="0"/>
          </a:p>
        </p:txBody>
      </p:sp>
      <p:sp>
        <p:nvSpPr>
          <p:cNvPr id="52" name="TextBox 51"/>
          <p:cNvSpPr txBox="1"/>
          <p:nvPr/>
        </p:nvSpPr>
        <p:spPr>
          <a:xfrm>
            <a:off x="2819400" y="2286000"/>
            <a:ext cx="381000" cy="261610"/>
          </a:xfrm>
          <a:prstGeom prst="rect">
            <a:avLst/>
          </a:prstGeom>
          <a:noFill/>
        </p:spPr>
        <p:txBody>
          <a:bodyPr wrap="square" rtlCol="0">
            <a:spAutoFit/>
          </a:bodyPr>
          <a:lstStyle/>
          <a:p>
            <a:r>
              <a:rPr lang="en-US" sz="1100" dirty="0" smtClean="0"/>
              <a:t>SL</a:t>
            </a:r>
            <a:endParaRPr lang="en-US" sz="1100" dirty="0"/>
          </a:p>
        </p:txBody>
      </p:sp>
      <p:sp>
        <p:nvSpPr>
          <p:cNvPr id="53" name="TextBox 52"/>
          <p:cNvSpPr txBox="1"/>
          <p:nvPr/>
        </p:nvSpPr>
        <p:spPr>
          <a:xfrm>
            <a:off x="6248400" y="2438400"/>
            <a:ext cx="457200" cy="276999"/>
          </a:xfrm>
          <a:prstGeom prst="rect">
            <a:avLst/>
          </a:prstGeom>
          <a:noFill/>
        </p:spPr>
        <p:txBody>
          <a:bodyPr wrap="square" rtlCol="0">
            <a:spAutoFit/>
          </a:bodyPr>
          <a:lstStyle/>
          <a:p>
            <a:r>
              <a:rPr lang="en-US" sz="1200" dirty="0" smtClean="0">
                <a:solidFill>
                  <a:srgbClr val="FF0000"/>
                </a:solidFill>
              </a:rPr>
              <a:t>T.T.</a:t>
            </a:r>
            <a:endParaRPr lang="en-US" sz="1200" dirty="0">
              <a:solidFill>
                <a:srgbClr val="FF0000"/>
              </a:solidFill>
            </a:endParaRPr>
          </a:p>
        </p:txBody>
      </p:sp>
      <p:sp>
        <p:nvSpPr>
          <p:cNvPr id="54" name="TextBox 53"/>
          <p:cNvSpPr txBox="1"/>
          <p:nvPr/>
        </p:nvSpPr>
        <p:spPr>
          <a:xfrm>
            <a:off x="6629400" y="1981200"/>
            <a:ext cx="685800" cy="461665"/>
          </a:xfrm>
          <a:prstGeom prst="rect">
            <a:avLst/>
          </a:prstGeom>
          <a:noFill/>
        </p:spPr>
        <p:txBody>
          <a:bodyPr wrap="square" rtlCol="0">
            <a:spAutoFit/>
          </a:bodyPr>
          <a:lstStyle/>
          <a:p>
            <a:r>
              <a:rPr lang="en-US" sz="1200" dirty="0" smtClean="0"/>
              <a:t>2</a:t>
            </a:r>
            <a:r>
              <a:rPr lang="en-US" sz="1200" baseline="30000" dirty="0" smtClean="0"/>
              <a:t>nd</a:t>
            </a:r>
            <a:r>
              <a:rPr lang="en-US" sz="1200" dirty="0" smtClean="0"/>
              <a:t> Advent</a:t>
            </a:r>
            <a:endParaRPr lang="en-US" sz="1200" dirty="0"/>
          </a:p>
        </p:txBody>
      </p:sp>
      <p:sp>
        <p:nvSpPr>
          <p:cNvPr id="55" name="TextBox 54"/>
          <p:cNvSpPr txBox="1"/>
          <p:nvPr/>
        </p:nvSpPr>
        <p:spPr>
          <a:xfrm>
            <a:off x="1447800" y="2362200"/>
            <a:ext cx="533400" cy="276999"/>
          </a:xfrm>
          <a:prstGeom prst="rect">
            <a:avLst/>
          </a:prstGeom>
          <a:noFill/>
        </p:spPr>
        <p:txBody>
          <a:bodyPr wrap="square" rtlCol="0">
            <a:spAutoFit/>
          </a:bodyPr>
          <a:lstStyle/>
          <a:p>
            <a:r>
              <a:rPr lang="en-US" sz="1200" dirty="0" smtClean="0"/>
              <a:t>1979</a:t>
            </a:r>
            <a:endParaRPr lang="en-US" sz="1200" dirty="0"/>
          </a:p>
        </p:txBody>
      </p:sp>
      <p:sp>
        <p:nvSpPr>
          <p:cNvPr id="56" name="TextBox 55"/>
          <p:cNvSpPr txBox="1"/>
          <p:nvPr/>
        </p:nvSpPr>
        <p:spPr>
          <a:xfrm>
            <a:off x="4114800" y="1981200"/>
            <a:ext cx="609600" cy="1107996"/>
          </a:xfrm>
          <a:prstGeom prst="rect">
            <a:avLst/>
          </a:prstGeom>
          <a:noFill/>
        </p:spPr>
        <p:txBody>
          <a:bodyPr wrap="square" rtlCol="0">
            <a:spAutoFit/>
          </a:bodyPr>
          <a:lstStyle/>
          <a:p>
            <a:r>
              <a:rPr lang="en-US" sz="6600" dirty="0" smtClean="0"/>
              <a:t>.</a:t>
            </a:r>
            <a:endParaRPr lang="en-US" sz="6600" dirty="0"/>
          </a:p>
        </p:txBody>
      </p:sp>
      <p:sp>
        <p:nvSpPr>
          <p:cNvPr id="57" name="Slide Number Placeholder 56"/>
          <p:cNvSpPr>
            <a:spLocks noGrp="1"/>
          </p:cNvSpPr>
          <p:nvPr>
            <p:ph type="sldNum" sz="quarter" idx="12"/>
          </p:nvPr>
        </p:nvSpPr>
        <p:spPr/>
        <p:txBody>
          <a:bodyPr/>
          <a:lstStyle/>
          <a:p>
            <a:fld id="{DDBFD72D-D30C-4596-AA12-6E874EBB7B16}" type="slidenum">
              <a:rPr lang="en-US" smtClean="0"/>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2895600" y="1371600"/>
            <a:ext cx="487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2743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2667000" y="762000"/>
            <a:ext cx="685800" cy="276999"/>
          </a:xfrm>
          <a:prstGeom prst="rect">
            <a:avLst/>
          </a:prstGeom>
          <a:noFill/>
        </p:spPr>
        <p:txBody>
          <a:bodyPr wrap="square" rtlCol="0">
            <a:spAutoFit/>
          </a:bodyPr>
          <a:lstStyle/>
          <a:p>
            <a:r>
              <a:rPr lang="en-US" sz="1200" dirty="0" smtClean="0"/>
              <a:t>1798</a:t>
            </a:r>
            <a:endParaRPr lang="en-US" sz="1200" dirty="0"/>
          </a:p>
        </p:txBody>
      </p:sp>
      <p:cxnSp>
        <p:nvCxnSpPr>
          <p:cNvPr id="7" name="Straight Connector 6"/>
          <p:cNvCxnSpPr/>
          <p:nvPr/>
        </p:nvCxnSpPr>
        <p:spPr>
          <a:xfrm rot="5400000">
            <a:off x="76207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543800" y="762000"/>
            <a:ext cx="762000" cy="276999"/>
          </a:xfrm>
          <a:prstGeom prst="rect">
            <a:avLst/>
          </a:prstGeom>
          <a:noFill/>
        </p:spPr>
        <p:txBody>
          <a:bodyPr wrap="square" rtlCol="0">
            <a:spAutoFit/>
          </a:bodyPr>
          <a:lstStyle/>
          <a:p>
            <a:r>
              <a:rPr lang="en-US" sz="1200" dirty="0" smtClean="0"/>
              <a:t>1863</a:t>
            </a:r>
            <a:endParaRPr lang="en-US" sz="1200" dirty="0"/>
          </a:p>
        </p:txBody>
      </p:sp>
      <p:cxnSp>
        <p:nvCxnSpPr>
          <p:cNvPr id="9" name="Straight Connector 8"/>
          <p:cNvCxnSpPr/>
          <p:nvPr/>
        </p:nvCxnSpPr>
        <p:spPr>
          <a:xfrm rot="5400000">
            <a:off x="6782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705600" y="762000"/>
            <a:ext cx="685800" cy="276999"/>
          </a:xfrm>
          <a:prstGeom prst="rect">
            <a:avLst/>
          </a:prstGeom>
          <a:noFill/>
        </p:spPr>
        <p:txBody>
          <a:bodyPr wrap="square" rtlCol="0">
            <a:spAutoFit/>
          </a:bodyPr>
          <a:lstStyle/>
          <a:p>
            <a:r>
              <a:rPr lang="en-US" sz="1200" dirty="0" smtClean="0"/>
              <a:t>1861</a:t>
            </a:r>
            <a:endParaRPr lang="en-US" sz="1200" dirty="0"/>
          </a:p>
        </p:txBody>
      </p:sp>
      <p:cxnSp>
        <p:nvCxnSpPr>
          <p:cNvPr id="11" name="Straight Connector 10"/>
          <p:cNvCxnSpPr/>
          <p:nvPr/>
        </p:nvCxnSpPr>
        <p:spPr>
          <a:xfrm rot="5400000">
            <a:off x="27439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67825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895600" y="457200"/>
            <a:ext cx="403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800600" y="228600"/>
            <a:ext cx="457200" cy="276999"/>
          </a:xfrm>
          <a:prstGeom prst="rect">
            <a:avLst/>
          </a:prstGeom>
          <a:noFill/>
        </p:spPr>
        <p:txBody>
          <a:bodyPr wrap="square" rtlCol="0">
            <a:spAutoFit/>
          </a:bodyPr>
          <a:lstStyle/>
          <a:p>
            <a:r>
              <a:rPr lang="en-US" sz="1200" dirty="0" smtClean="0"/>
              <a:t>63</a:t>
            </a:r>
            <a:endParaRPr lang="en-US" sz="1200" dirty="0"/>
          </a:p>
        </p:txBody>
      </p:sp>
      <p:sp>
        <p:nvSpPr>
          <p:cNvPr id="15" name="TextBox 14"/>
          <p:cNvSpPr txBox="1"/>
          <p:nvPr/>
        </p:nvSpPr>
        <p:spPr>
          <a:xfrm rot="19001294">
            <a:off x="-10976" y="560754"/>
            <a:ext cx="1398341" cy="523220"/>
          </a:xfrm>
          <a:prstGeom prst="rect">
            <a:avLst/>
          </a:prstGeom>
          <a:noFill/>
        </p:spPr>
        <p:txBody>
          <a:bodyPr wrap="square" rtlCol="0">
            <a:spAutoFit/>
          </a:bodyPr>
          <a:lstStyle/>
          <a:p>
            <a:r>
              <a:rPr lang="en-US" sz="1400" dirty="0" smtClean="0"/>
              <a:t>Spiritual Gifts Vol. 1</a:t>
            </a:r>
            <a:endParaRPr lang="en-US" sz="1400" dirty="0"/>
          </a:p>
        </p:txBody>
      </p:sp>
      <p:sp>
        <p:nvSpPr>
          <p:cNvPr id="16" name="TextBox 15"/>
          <p:cNvSpPr txBox="1"/>
          <p:nvPr/>
        </p:nvSpPr>
        <p:spPr>
          <a:xfrm>
            <a:off x="0" y="1524000"/>
            <a:ext cx="1676400" cy="246221"/>
          </a:xfrm>
          <a:prstGeom prst="rect">
            <a:avLst/>
          </a:prstGeom>
          <a:noFill/>
        </p:spPr>
        <p:txBody>
          <a:bodyPr wrap="square" rtlCol="0">
            <a:spAutoFit/>
          </a:bodyPr>
          <a:lstStyle/>
          <a:p>
            <a:r>
              <a:rPr lang="en-US" sz="1000" dirty="0" smtClean="0">
                <a:solidFill>
                  <a:srgbClr val="FF0000"/>
                </a:solidFill>
              </a:rPr>
              <a:t>&gt;</a:t>
            </a:r>
            <a:r>
              <a:rPr lang="en-US" sz="1000" dirty="0" smtClean="0"/>
              <a:t> The fall of Satan</a:t>
            </a:r>
            <a:endParaRPr lang="en-US" sz="1000" dirty="0"/>
          </a:p>
        </p:txBody>
      </p:sp>
      <p:sp>
        <p:nvSpPr>
          <p:cNvPr id="17" name="TextBox 16"/>
          <p:cNvSpPr txBox="1"/>
          <p:nvPr/>
        </p:nvSpPr>
        <p:spPr>
          <a:xfrm>
            <a:off x="0" y="16764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Advent</a:t>
            </a:r>
            <a:endParaRPr lang="en-US" sz="1200" dirty="0"/>
          </a:p>
        </p:txBody>
      </p:sp>
      <p:sp>
        <p:nvSpPr>
          <p:cNvPr id="18" name="TextBox 17"/>
          <p:cNvSpPr txBox="1"/>
          <p:nvPr/>
        </p:nvSpPr>
        <p:spPr>
          <a:xfrm>
            <a:off x="0" y="1905000"/>
            <a:ext cx="1371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My of In.</a:t>
            </a:r>
            <a:endParaRPr lang="en-US" sz="1200" dirty="0"/>
          </a:p>
        </p:txBody>
      </p:sp>
      <p:sp>
        <p:nvSpPr>
          <p:cNvPr id="19" name="TextBox 18"/>
          <p:cNvSpPr txBox="1"/>
          <p:nvPr/>
        </p:nvSpPr>
        <p:spPr>
          <a:xfrm>
            <a:off x="0" y="2133600"/>
            <a:ext cx="1676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Reformation</a:t>
            </a:r>
            <a:endParaRPr lang="en-US" sz="1200" dirty="0"/>
          </a:p>
        </p:txBody>
      </p:sp>
      <p:sp>
        <p:nvSpPr>
          <p:cNvPr id="20" name="TextBox 19"/>
          <p:cNvSpPr txBox="1"/>
          <p:nvPr/>
        </p:nvSpPr>
        <p:spPr>
          <a:xfrm>
            <a:off x="0" y="23622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William Miller</a:t>
            </a:r>
            <a:endParaRPr lang="en-US" sz="1200" dirty="0"/>
          </a:p>
        </p:txBody>
      </p:sp>
      <p:cxnSp>
        <p:nvCxnSpPr>
          <p:cNvPr id="22" name="Straight Arrow Connector 21"/>
          <p:cNvCxnSpPr/>
          <p:nvPr/>
        </p:nvCxnSpPr>
        <p:spPr>
          <a:xfrm rot="10800000">
            <a:off x="1143000" y="25146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667000" y="1447800"/>
            <a:ext cx="609600" cy="276999"/>
          </a:xfrm>
          <a:prstGeom prst="rect">
            <a:avLst/>
          </a:prstGeom>
          <a:noFill/>
        </p:spPr>
        <p:txBody>
          <a:bodyPr wrap="square" rtlCol="0">
            <a:spAutoFit/>
          </a:bodyPr>
          <a:lstStyle/>
          <a:p>
            <a:r>
              <a:rPr lang="en-US" sz="1200" dirty="0" smtClean="0">
                <a:solidFill>
                  <a:srgbClr val="FF0000"/>
                </a:solidFill>
              </a:rPr>
              <a:t>Miller</a:t>
            </a:r>
            <a:endParaRPr lang="en-US" sz="1200" dirty="0">
              <a:solidFill>
                <a:srgbClr val="FF0000"/>
              </a:solidFill>
            </a:endParaRPr>
          </a:p>
        </p:txBody>
      </p:sp>
      <p:sp>
        <p:nvSpPr>
          <p:cNvPr id="28" name="TextBox 27"/>
          <p:cNvSpPr txBox="1"/>
          <p:nvPr/>
        </p:nvSpPr>
        <p:spPr>
          <a:xfrm>
            <a:off x="0" y="25908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AM</a:t>
            </a:r>
            <a:endParaRPr lang="en-US" sz="1200" dirty="0"/>
          </a:p>
        </p:txBody>
      </p:sp>
      <p:sp>
        <p:nvSpPr>
          <p:cNvPr id="29" name="TextBox 28"/>
          <p:cNvSpPr txBox="1"/>
          <p:nvPr/>
        </p:nvSpPr>
        <p:spPr>
          <a:xfrm>
            <a:off x="0" y="28194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3</a:t>
            </a:r>
            <a:r>
              <a:rPr lang="en-US" sz="1200" baseline="30000" dirty="0" smtClean="0"/>
              <a:t>rd</a:t>
            </a:r>
            <a:r>
              <a:rPr lang="en-US" sz="1200" dirty="0" smtClean="0"/>
              <a:t> AM</a:t>
            </a:r>
            <a:endParaRPr lang="en-US" sz="1200" dirty="0"/>
          </a:p>
        </p:txBody>
      </p:sp>
      <p:cxnSp>
        <p:nvCxnSpPr>
          <p:cNvPr id="30" name="Straight Connector 29"/>
          <p:cNvCxnSpPr/>
          <p:nvPr/>
        </p:nvCxnSpPr>
        <p:spPr>
          <a:xfrm rot="5400000">
            <a:off x="3734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3657600" y="762000"/>
            <a:ext cx="838200" cy="276999"/>
          </a:xfrm>
          <a:prstGeom prst="rect">
            <a:avLst/>
          </a:prstGeom>
          <a:noFill/>
        </p:spPr>
        <p:txBody>
          <a:bodyPr wrap="square" rtlCol="0">
            <a:spAutoFit/>
          </a:bodyPr>
          <a:lstStyle/>
          <a:p>
            <a:r>
              <a:rPr lang="en-US" sz="1200" dirty="0" smtClean="0"/>
              <a:t>1844</a:t>
            </a:r>
            <a:endParaRPr lang="en-US" sz="1200" dirty="0"/>
          </a:p>
        </p:txBody>
      </p:sp>
      <p:sp>
        <p:nvSpPr>
          <p:cNvPr id="32" name="TextBox 31"/>
          <p:cNvSpPr txBox="1"/>
          <p:nvPr/>
        </p:nvSpPr>
        <p:spPr>
          <a:xfrm>
            <a:off x="1676400" y="1981200"/>
            <a:ext cx="6858000" cy="4401205"/>
          </a:xfrm>
          <a:prstGeom prst="rect">
            <a:avLst/>
          </a:prstGeom>
          <a:noFill/>
        </p:spPr>
        <p:txBody>
          <a:bodyPr wrap="square" rtlCol="0">
            <a:spAutoFit/>
          </a:bodyPr>
          <a:lstStyle/>
          <a:p>
            <a:r>
              <a:rPr lang="en-US" dirty="0" smtClean="0"/>
              <a:t> </a:t>
            </a:r>
            <a:r>
              <a:rPr lang="en-US" sz="2000" dirty="0" smtClean="0"/>
              <a:t>After she talks about the Reformation, she talks about William Miller. Now where are we? William Miller rose up in 1798. So we have arrived at our reform line where we want to start. 1798 is William Miller. Then she talks about the first angel's message, we’re still in this history of 1798. Then she talks about the third angel’s message. When she talks about the third angel’s message, now where is she? She talks about the first angel’s message, so you're going to have to skip some chapters. She talks about the first angel’s message, and then she talks about the second angel’s message, the Advent Movement Illustrated, and now the illustration, that’s four chapters. First angel’s message, second angel’s message, the Advent Movement Illustrated, and now the illustration. She’s covering that forty-six year history four times, then she speaks about the sanctuary.</a:t>
            </a:r>
            <a:endParaRPr lang="en-US" sz="2000" dirty="0"/>
          </a:p>
        </p:txBody>
      </p:sp>
      <p:sp>
        <p:nvSpPr>
          <p:cNvPr id="26" name="Slide Number Placeholder 25"/>
          <p:cNvSpPr>
            <a:spLocks noGrp="1"/>
          </p:cNvSpPr>
          <p:nvPr>
            <p:ph type="sldNum" sz="quarter" idx="12"/>
          </p:nvPr>
        </p:nvSpPr>
        <p:spPr/>
        <p:txBody>
          <a:bodyPr/>
          <a:lstStyle/>
          <a:p>
            <a:fld id="{DDBFD72D-D30C-4596-AA12-6E874EBB7B16}"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9" name="Straight Connector 138"/>
          <p:cNvCxnSpPr/>
          <p:nvPr/>
        </p:nvCxnSpPr>
        <p:spPr>
          <a:xfrm>
            <a:off x="2057400" y="2743200"/>
            <a:ext cx="4953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rot="5400000">
            <a:off x="1905794" y="2590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1" name="TextBox 140"/>
          <p:cNvSpPr txBox="1"/>
          <p:nvPr/>
        </p:nvSpPr>
        <p:spPr>
          <a:xfrm>
            <a:off x="1752600" y="2133600"/>
            <a:ext cx="685800" cy="276999"/>
          </a:xfrm>
          <a:prstGeom prst="rect">
            <a:avLst/>
          </a:prstGeom>
          <a:noFill/>
        </p:spPr>
        <p:txBody>
          <a:bodyPr wrap="square" rtlCol="0">
            <a:spAutoFit/>
          </a:bodyPr>
          <a:lstStyle/>
          <a:p>
            <a:r>
              <a:rPr lang="en-US" sz="1200" dirty="0" smtClean="0"/>
              <a:t>1989</a:t>
            </a:r>
            <a:endParaRPr lang="en-US" sz="1200" dirty="0"/>
          </a:p>
        </p:txBody>
      </p:sp>
      <p:cxnSp>
        <p:nvCxnSpPr>
          <p:cNvPr id="142" name="Straight Connector 141"/>
          <p:cNvCxnSpPr/>
          <p:nvPr/>
        </p:nvCxnSpPr>
        <p:spPr>
          <a:xfrm rot="5400000">
            <a:off x="5944394" y="2590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3" name="TextBox 142"/>
          <p:cNvSpPr txBox="1"/>
          <p:nvPr/>
        </p:nvSpPr>
        <p:spPr>
          <a:xfrm>
            <a:off x="5867400" y="2133600"/>
            <a:ext cx="609600" cy="276999"/>
          </a:xfrm>
          <a:prstGeom prst="rect">
            <a:avLst/>
          </a:prstGeom>
          <a:noFill/>
        </p:spPr>
        <p:txBody>
          <a:bodyPr wrap="square" rtlCol="0">
            <a:spAutoFit/>
          </a:bodyPr>
          <a:lstStyle/>
          <a:p>
            <a:r>
              <a:rPr lang="en-US" sz="1200" dirty="0" smtClean="0"/>
              <a:t>COP</a:t>
            </a:r>
            <a:endParaRPr lang="en-US" sz="1200" dirty="0"/>
          </a:p>
        </p:txBody>
      </p:sp>
      <p:cxnSp>
        <p:nvCxnSpPr>
          <p:cNvPr id="144" name="Straight Connector 143"/>
          <p:cNvCxnSpPr/>
          <p:nvPr/>
        </p:nvCxnSpPr>
        <p:spPr>
          <a:xfrm rot="16200000" flipV="1">
            <a:off x="5220097" y="2628503"/>
            <a:ext cx="228600" cy="794"/>
          </a:xfrm>
          <a:prstGeom prst="line">
            <a:avLst/>
          </a:prstGeom>
        </p:spPr>
        <p:style>
          <a:lnRef idx="1">
            <a:schemeClr val="accent1"/>
          </a:lnRef>
          <a:fillRef idx="0">
            <a:schemeClr val="accent1"/>
          </a:fillRef>
          <a:effectRef idx="0">
            <a:schemeClr val="accent1"/>
          </a:effectRef>
          <a:fontRef idx="minor">
            <a:schemeClr val="tx1"/>
          </a:fontRef>
        </p:style>
      </p:cxnSp>
      <p:sp>
        <p:nvSpPr>
          <p:cNvPr id="145" name="TextBox 144"/>
          <p:cNvSpPr txBox="1"/>
          <p:nvPr/>
        </p:nvSpPr>
        <p:spPr>
          <a:xfrm>
            <a:off x="5181600" y="2209800"/>
            <a:ext cx="533400" cy="276999"/>
          </a:xfrm>
          <a:prstGeom prst="rect">
            <a:avLst/>
          </a:prstGeom>
          <a:noFill/>
        </p:spPr>
        <p:txBody>
          <a:bodyPr wrap="square" rtlCol="0">
            <a:spAutoFit/>
          </a:bodyPr>
          <a:lstStyle/>
          <a:p>
            <a:r>
              <a:rPr lang="en-US" sz="1200" dirty="0" smtClean="0"/>
              <a:t>LC</a:t>
            </a:r>
            <a:endParaRPr lang="en-US" sz="1200" dirty="0"/>
          </a:p>
        </p:txBody>
      </p:sp>
      <p:cxnSp>
        <p:nvCxnSpPr>
          <p:cNvPr id="146" name="Straight Connector 145"/>
          <p:cNvCxnSpPr/>
          <p:nvPr/>
        </p:nvCxnSpPr>
        <p:spPr>
          <a:xfrm rot="5400000">
            <a:off x="3429794" y="2590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7" name="TextBox 146"/>
          <p:cNvSpPr txBox="1"/>
          <p:nvPr/>
        </p:nvSpPr>
        <p:spPr>
          <a:xfrm>
            <a:off x="4191000" y="2133600"/>
            <a:ext cx="457200" cy="276999"/>
          </a:xfrm>
          <a:prstGeom prst="rect">
            <a:avLst/>
          </a:prstGeom>
          <a:noFill/>
        </p:spPr>
        <p:txBody>
          <a:bodyPr wrap="square" rtlCol="0">
            <a:spAutoFit/>
          </a:bodyPr>
          <a:lstStyle/>
          <a:p>
            <a:r>
              <a:rPr lang="en-US" sz="1200" dirty="0" smtClean="0"/>
              <a:t>SL</a:t>
            </a:r>
            <a:endParaRPr lang="en-US" sz="1200" dirty="0"/>
          </a:p>
        </p:txBody>
      </p:sp>
      <p:cxnSp>
        <p:nvCxnSpPr>
          <p:cNvPr id="148" name="Straight Connector 147"/>
          <p:cNvCxnSpPr/>
          <p:nvPr/>
        </p:nvCxnSpPr>
        <p:spPr>
          <a:xfrm rot="5400000" flipH="1" flipV="1">
            <a:off x="6934200" y="2743200"/>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rot="5400000">
            <a:off x="6782594" y="2590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rot="5400000">
            <a:off x="1905794" y="2590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rot="5400000">
            <a:off x="4191794" y="2590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2" name="TextBox 151"/>
          <p:cNvSpPr txBox="1"/>
          <p:nvPr/>
        </p:nvSpPr>
        <p:spPr>
          <a:xfrm>
            <a:off x="3352800" y="2133600"/>
            <a:ext cx="609600" cy="276999"/>
          </a:xfrm>
          <a:prstGeom prst="rect">
            <a:avLst/>
          </a:prstGeom>
          <a:noFill/>
        </p:spPr>
        <p:txBody>
          <a:bodyPr wrap="square" rtlCol="0">
            <a:spAutoFit/>
          </a:bodyPr>
          <a:lstStyle/>
          <a:p>
            <a:r>
              <a:rPr lang="en-US" sz="1200" dirty="0" smtClean="0"/>
              <a:t>2019</a:t>
            </a:r>
            <a:endParaRPr lang="en-US" sz="1200" dirty="0"/>
          </a:p>
        </p:txBody>
      </p:sp>
      <p:sp>
        <p:nvSpPr>
          <p:cNvPr id="153" name="Freeform 152"/>
          <p:cNvSpPr/>
          <p:nvPr/>
        </p:nvSpPr>
        <p:spPr>
          <a:xfrm>
            <a:off x="2077217" y="2009098"/>
            <a:ext cx="1397503" cy="207048"/>
          </a:xfrm>
          <a:custGeom>
            <a:avLst/>
            <a:gdLst>
              <a:gd name="connsiteX0" fmla="*/ 25903 w 1397503"/>
              <a:gd name="connsiteY0" fmla="*/ 185462 h 207048"/>
              <a:gd name="connsiteX1" fmla="*/ 117343 w 1397503"/>
              <a:gd name="connsiteY1" fmla="*/ 109262 h 207048"/>
              <a:gd name="connsiteX2" fmla="*/ 224023 w 1397503"/>
              <a:gd name="connsiteY2" fmla="*/ 48302 h 207048"/>
              <a:gd name="connsiteX3" fmla="*/ 406903 w 1397503"/>
              <a:gd name="connsiteY3" fmla="*/ 17822 h 207048"/>
              <a:gd name="connsiteX4" fmla="*/ 726943 w 1397503"/>
              <a:gd name="connsiteY4" fmla="*/ 2582 h 207048"/>
              <a:gd name="connsiteX5" fmla="*/ 940303 w 1397503"/>
              <a:gd name="connsiteY5" fmla="*/ 2582 h 207048"/>
              <a:gd name="connsiteX6" fmla="*/ 1214623 w 1397503"/>
              <a:gd name="connsiteY6" fmla="*/ 17822 h 207048"/>
              <a:gd name="connsiteX7" fmla="*/ 1290823 w 1397503"/>
              <a:gd name="connsiteY7" fmla="*/ 78782 h 207048"/>
              <a:gd name="connsiteX8" fmla="*/ 1336543 w 1397503"/>
              <a:gd name="connsiteY8" fmla="*/ 94022 h 207048"/>
              <a:gd name="connsiteX9" fmla="*/ 1397503 w 1397503"/>
              <a:gd name="connsiteY9" fmla="*/ 154982 h 207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97503" h="207048">
                <a:moveTo>
                  <a:pt x="25903" y="185462"/>
                </a:moveTo>
                <a:cubicBezTo>
                  <a:pt x="139417" y="109786"/>
                  <a:pt x="0" y="207048"/>
                  <a:pt x="117343" y="109262"/>
                </a:cubicBezTo>
                <a:cubicBezTo>
                  <a:pt x="144353" y="86754"/>
                  <a:pt x="193334" y="61454"/>
                  <a:pt x="224023" y="48302"/>
                </a:cubicBezTo>
                <a:cubicBezTo>
                  <a:pt x="283301" y="22897"/>
                  <a:pt x="339921" y="22287"/>
                  <a:pt x="406903" y="17822"/>
                </a:cubicBezTo>
                <a:cubicBezTo>
                  <a:pt x="513467" y="10718"/>
                  <a:pt x="620263" y="7662"/>
                  <a:pt x="726943" y="2582"/>
                </a:cubicBezTo>
                <a:cubicBezTo>
                  <a:pt x="945121" y="38945"/>
                  <a:pt x="673285" y="2582"/>
                  <a:pt x="940303" y="2582"/>
                </a:cubicBezTo>
                <a:cubicBezTo>
                  <a:pt x="1031884" y="2582"/>
                  <a:pt x="1123183" y="12742"/>
                  <a:pt x="1214623" y="17822"/>
                </a:cubicBezTo>
                <a:cubicBezTo>
                  <a:pt x="1329541" y="56128"/>
                  <a:pt x="1192346" y="0"/>
                  <a:pt x="1290823" y="78782"/>
                </a:cubicBezTo>
                <a:cubicBezTo>
                  <a:pt x="1303367" y="88817"/>
                  <a:pt x="1321303" y="88942"/>
                  <a:pt x="1336543" y="94022"/>
                </a:cubicBezTo>
                <a:cubicBezTo>
                  <a:pt x="1373324" y="149193"/>
                  <a:pt x="1350640" y="131551"/>
                  <a:pt x="1397503" y="154982"/>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 name="TextBox 153"/>
          <p:cNvSpPr txBox="1"/>
          <p:nvPr/>
        </p:nvSpPr>
        <p:spPr>
          <a:xfrm>
            <a:off x="2667000" y="1981200"/>
            <a:ext cx="533400" cy="276999"/>
          </a:xfrm>
          <a:prstGeom prst="rect">
            <a:avLst/>
          </a:prstGeom>
          <a:noFill/>
        </p:spPr>
        <p:txBody>
          <a:bodyPr wrap="square" rtlCol="0">
            <a:spAutoFit/>
          </a:bodyPr>
          <a:lstStyle/>
          <a:p>
            <a:r>
              <a:rPr lang="en-US" sz="1200" dirty="0" smtClean="0"/>
              <a:t>30</a:t>
            </a:r>
            <a:endParaRPr lang="en-US" sz="1200" dirty="0"/>
          </a:p>
        </p:txBody>
      </p:sp>
      <p:cxnSp>
        <p:nvCxnSpPr>
          <p:cNvPr id="155" name="Straight Connector 154"/>
          <p:cNvCxnSpPr/>
          <p:nvPr/>
        </p:nvCxnSpPr>
        <p:spPr>
          <a:xfrm rot="10800000">
            <a:off x="1676400" y="2743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rot="5400000" flipH="1" flipV="1">
            <a:off x="1600200" y="26670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7" name="TextBox 156"/>
          <p:cNvSpPr txBox="1"/>
          <p:nvPr/>
        </p:nvSpPr>
        <p:spPr>
          <a:xfrm>
            <a:off x="1676400" y="2590800"/>
            <a:ext cx="609600" cy="276999"/>
          </a:xfrm>
          <a:prstGeom prst="rect">
            <a:avLst/>
          </a:prstGeom>
          <a:noFill/>
        </p:spPr>
        <p:txBody>
          <a:bodyPr wrap="square" rtlCol="0">
            <a:spAutoFit/>
          </a:bodyPr>
          <a:lstStyle/>
          <a:p>
            <a:r>
              <a:rPr lang="en-US" sz="1200" dirty="0" smtClean="0"/>
              <a:t>MM</a:t>
            </a:r>
            <a:endParaRPr lang="en-US" sz="1200" dirty="0"/>
          </a:p>
        </p:txBody>
      </p:sp>
      <p:cxnSp>
        <p:nvCxnSpPr>
          <p:cNvPr id="158" name="Straight Connector 157"/>
          <p:cNvCxnSpPr/>
          <p:nvPr/>
        </p:nvCxnSpPr>
        <p:spPr>
          <a:xfrm rot="5400000" flipH="1" flipV="1">
            <a:off x="2933700" y="2705100"/>
            <a:ext cx="76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9" name="TextBox 158"/>
          <p:cNvSpPr txBox="1"/>
          <p:nvPr/>
        </p:nvSpPr>
        <p:spPr>
          <a:xfrm>
            <a:off x="2743200" y="2438400"/>
            <a:ext cx="609600" cy="276999"/>
          </a:xfrm>
          <a:prstGeom prst="rect">
            <a:avLst/>
          </a:prstGeom>
          <a:noFill/>
        </p:spPr>
        <p:txBody>
          <a:bodyPr wrap="square" rtlCol="0">
            <a:spAutoFit/>
          </a:bodyPr>
          <a:lstStyle/>
          <a:p>
            <a:r>
              <a:rPr lang="en-US" sz="1200" dirty="0" smtClean="0"/>
              <a:t>2014</a:t>
            </a:r>
            <a:endParaRPr lang="en-US" sz="1200" dirty="0"/>
          </a:p>
        </p:txBody>
      </p:sp>
      <p:sp>
        <p:nvSpPr>
          <p:cNvPr id="160" name="TextBox 159"/>
          <p:cNvSpPr txBox="1"/>
          <p:nvPr/>
        </p:nvSpPr>
        <p:spPr>
          <a:xfrm>
            <a:off x="2819400" y="2286000"/>
            <a:ext cx="381000" cy="261610"/>
          </a:xfrm>
          <a:prstGeom prst="rect">
            <a:avLst/>
          </a:prstGeom>
          <a:noFill/>
        </p:spPr>
        <p:txBody>
          <a:bodyPr wrap="square" rtlCol="0">
            <a:spAutoFit/>
          </a:bodyPr>
          <a:lstStyle/>
          <a:p>
            <a:r>
              <a:rPr lang="en-US" sz="1100" dirty="0" smtClean="0"/>
              <a:t>SL</a:t>
            </a:r>
            <a:endParaRPr lang="en-US" sz="1100" dirty="0"/>
          </a:p>
        </p:txBody>
      </p:sp>
      <p:sp>
        <p:nvSpPr>
          <p:cNvPr id="161" name="TextBox 160"/>
          <p:cNvSpPr txBox="1"/>
          <p:nvPr/>
        </p:nvSpPr>
        <p:spPr>
          <a:xfrm>
            <a:off x="6248400" y="2438400"/>
            <a:ext cx="457200" cy="276999"/>
          </a:xfrm>
          <a:prstGeom prst="rect">
            <a:avLst/>
          </a:prstGeom>
          <a:noFill/>
        </p:spPr>
        <p:txBody>
          <a:bodyPr wrap="square" rtlCol="0">
            <a:spAutoFit/>
          </a:bodyPr>
          <a:lstStyle/>
          <a:p>
            <a:r>
              <a:rPr lang="en-US" sz="1200" dirty="0" smtClean="0">
                <a:solidFill>
                  <a:srgbClr val="FF0000"/>
                </a:solidFill>
              </a:rPr>
              <a:t>T.T.</a:t>
            </a:r>
            <a:endParaRPr lang="en-US" sz="1200" dirty="0">
              <a:solidFill>
                <a:srgbClr val="FF0000"/>
              </a:solidFill>
            </a:endParaRPr>
          </a:p>
        </p:txBody>
      </p:sp>
      <p:sp>
        <p:nvSpPr>
          <p:cNvPr id="162" name="TextBox 161"/>
          <p:cNvSpPr txBox="1"/>
          <p:nvPr/>
        </p:nvSpPr>
        <p:spPr>
          <a:xfrm>
            <a:off x="6629400" y="1981200"/>
            <a:ext cx="685800" cy="461665"/>
          </a:xfrm>
          <a:prstGeom prst="rect">
            <a:avLst/>
          </a:prstGeom>
          <a:noFill/>
        </p:spPr>
        <p:txBody>
          <a:bodyPr wrap="square" rtlCol="0">
            <a:spAutoFit/>
          </a:bodyPr>
          <a:lstStyle/>
          <a:p>
            <a:r>
              <a:rPr lang="en-US" sz="1200" dirty="0" smtClean="0"/>
              <a:t>2</a:t>
            </a:r>
            <a:r>
              <a:rPr lang="en-US" sz="1200" baseline="30000" dirty="0" smtClean="0"/>
              <a:t>nd</a:t>
            </a:r>
            <a:r>
              <a:rPr lang="en-US" sz="1200" dirty="0" smtClean="0"/>
              <a:t> Advent</a:t>
            </a:r>
            <a:endParaRPr lang="en-US" sz="1200" dirty="0"/>
          </a:p>
        </p:txBody>
      </p:sp>
      <p:sp>
        <p:nvSpPr>
          <p:cNvPr id="163" name="TextBox 162"/>
          <p:cNvSpPr txBox="1"/>
          <p:nvPr/>
        </p:nvSpPr>
        <p:spPr>
          <a:xfrm>
            <a:off x="1447800" y="2362200"/>
            <a:ext cx="533400" cy="276999"/>
          </a:xfrm>
          <a:prstGeom prst="rect">
            <a:avLst/>
          </a:prstGeom>
          <a:noFill/>
        </p:spPr>
        <p:txBody>
          <a:bodyPr wrap="square" rtlCol="0">
            <a:spAutoFit/>
          </a:bodyPr>
          <a:lstStyle/>
          <a:p>
            <a:r>
              <a:rPr lang="en-US" sz="1200" dirty="0" smtClean="0"/>
              <a:t>1979</a:t>
            </a:r>
            <a:endParaRPr lang="en-US" sz="1200" dirty="0"/>
          </a:p>
        </p:txBody>
      </p:sp>
      <p:sp>
        <p:nvSpPr>
          <p:cNvPr id="164" name="TextBox 163"/>
          <p:cNvSpPr txBox="1"/>
          <p:nvPr/>
        </p:nvSpPr>
        <p:spPr>
          <a:xfrm>
            <a:off x="4114800" y="1981200"/>
            <a:ext cx="609600" cy="1107996"/>
          </a:xfrm>
          <a:prstGeom prst="rect">
            <a:avLst/>
          </a:prstGeom>
          <a:noFill/>
        </p:spPr>
        <p:txBody>
          <a:bodyPr wrap="square" rtlCol="0">
            <a:spAutoFit/>
          </a:bodyPr>
          <a:lstStyle/>
          <a:p>
            <a:r>
              <a:rPr lang="en-US" sz="6600" dirty="0" smtClean="0"/>
              <a:t>.</a:t>
            </a:r>
            <a:endParaRPr lang="en-US" sz="6600" dirty="0"/>
          </a:p>
        </p:txBody>
      </p:sp>
      <p:sp>
        <p:nvSpPr>
          <p:cNvPr id="165" name="TextBox 164"/>
          <p:cNvSpPr txBox="1"/>
          <p:nvPr/>
        </p:nvSpPr>
        <p:spPr>
          <a:xfrm>
            <a:off x="762000" y="3733800"/>
            <a:ext cx="7772400" cy="1938992"/>
          </a:xfrm>
          <a:prstGeom prst="rect">
            <a:avLst/>
          </a:prstGeom>
          <a:noFill/>
        </p:spPr>
        <p:txBody>
          <a:bodyPr wrap="square" rtlCol="0">
            <a:spAutoFit/>
          </a:bodyPr>
          <a:lstStyle/>
          <a:p>
            <a:r>
              <a:rPr lang="en-US" sz="2000" dirty="0" smtClean="0"/>
              <a:t> So many people in the world are Atheist because either they don’t believe in God or they just don’t like Him because of quotes, because of </a:t>
            </a:r>
            <a:r>
              <a:rPr lang="en-US" sz="2000" dirty="0" err="1" smtClean="0"/>
              <a:t>envengloes</a:t>
            </a:r>
            <a:r>
              <a:rPr lang="en-US" sz="2000" dirty="0" smtClean="0"/>
              <a:t> who defend segregation based on those quotes. If we are going to have any effect of public evangelism which the church has been trying at and failing at for years it must bring with it an explanation for all those quotes. The only thing that unlocks them is this methodology.</a:t>
            </a:r>
            <a:endParaRPr lang="en-US" sz="2000" dirty="0"/>
          </a:p>
        </p:txBody>
      </p:sp>
      <p:cxnSp>
        <p:nvCxnSpPr>
          <p:cNvPr id="188" name="Straight Connector 187"/>
          <p:cNvCxnSpPr/>
          <p:nvPr/>
        </p:nvCxnSpPr>
        <p:spPr>
          <a:xfrm>
            <a:off x="1524000" y="1752600"/>
            <a:ext cx="3886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5400000">
            <a:off x="1372394" y="1599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5400000">
            <a:off x="4115594" y="1599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rot="5400000">
            <a:off x="2591594" y="1599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92" name="TextBox 191"/>
          <p:cNvSpPr txBox="1"/>
          <p:nvPr/>
        </p:nvSpPr>
        <p:spPr>
          <a:xfrm>
            <a:off x="1295400" y="1143000"/>
            <a:ext cx="609600" cy="276999"/>
          </a:xfrm>
          <a:prstGeom prst="rect">
            <a:avLst/>
          </a:prstGeom>
          <a:noFill/>
        </p:spPr>
        <p:txBody>
          <a:bodyPr wrap="square" rtlCol="0">
            <a:spAutoFit/>
          </a:bodyPr>
          <a:lstStyle/>
          <a:p>
            <a:r>
              <a:rPr lang="en-US" sz="1200" dirty="0" smtClean="0"/>
              <a:t>1989</a:t>
            </a:r>
            <a:endParaRPr lang="en-US" sz="1200" dirty="0"/>
          </a:p>
        </p:txBody>
      </p:sp>
      <p:sp>
        <p:nvSpPr>
          <p:cNvPr id="193" name="TextBox 192"/>
          <p:cNvSpPr txBox="1"/>
          <p:nvPr/>
        </p:nvSpPr>
        <p:spPr>
          <a:xfrm>
            <a:off x="2514600" y="1143000"/>
            <a:ext cx="533400" cy="276999"/>
          </a:xfrm>
          <a:prstGeom prst="rect">
            <a:avLst/>
          </a:prstGeom>
          <a:noFill/>
        </p:spPr>
        <p:txBody>
          <a:bodyPr wrap="square" rtlCol="0">
            <a:spAutoFit/>
          </a:bodyPr>
          <a:lstStyle/>
          <a:p>
            <a:r>
              <a:rPr lang="en-US" sz="1200" dirty="0" smtClean="0"/>
              <a:t>9/11</a:t>
            </a:r>
            <a:endParaRPr lang="en-US" sz="1200" dirty="0"/>
          </a:p>
        </p:txBody>
      </p:sp>
      <p:cxnSp>
        <p:nvCxnSpPr>
          <p:cNvPr id="194" name="Straight Connector 193"/>
          <p:cNvCxnSpPr/>
          <p:nvPr/>
        </p:nvCxnSpPr>
        <p:spPr>
          <a:xfrm rot="5400000">
            <a:off x="2210594" y="16756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rot="5400000">
            <a:off x="1829594" y="16756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96" name="TextBox 195"/>
          <p:cNvSpPr txBox="1"/>
          <p:nvPr/>
        </p:nvSpPr>
        <p:spPr>
          <a:xfrm rot="19501153">
            <a:off x="556674" y="1295553"/>
            <a:ext cx="914400" cy="369332"/>
          </a:xfrm>
          <a:prstGeom prst="rect">
            <a:avLst/>
          </a:prstGeom>
          <a:noFill/>
        </p:spPr>
        <p:txBody>
          <a:bodyPr wrap="square" rtlCol="0">
            <a:spAutoFit/>
          </a:bodyPr>
          <a:lstStyle/>
          <a:p>
            <a:r>
              <a:rPr lang="en-US" dirty="0" smtClean="0"/>
              <a:t>144K</a:t>
            </a:r>
            <a:endParaRPr lang="en-US" dirty="0"/>
          </a:p>
        </p:txBody>
      </p:sp>
      <p:sp>
        <p:nvSpPr>
          <p:cNvPr id="197" name="TextBox 196"/>
          <p:cNvSpPr txBox="1"/>
          <p:nvPr/>
        </p:nvSpPr>
        <p:spPr>
          <a:xfrm>
            <a:off x="1752600" y="1295400"/>
            <a:ext cx="457200" cy="276999"/>
          </a:xfrm>
          <a:prstGeom prst="rect">
            <a:avLst/>
          </a:prstGeom>
          <a:noFill/>
        </p:spPr>
        <p:txBody>
          <a:bodyPr wrap="square" rtlCol="0">
            <a:spAutoFit/>
          </a:bodyPr>
          <a:lstStyle/>
          <a:p>
            <a:r>
              <a:rPr lang="en-US" sz="1200" dirty="0" smtClean="0"/>
              <a:t>IK</a:t>
            </a:r>
            <a:endParaRPr lang="en-US" sz="1200" dirty="0"/>
          </a:p>
        </p:txBody>
      </p:sp>
      <p:sp>
        <p:nvSpPr>
          <p:cNvPr id="198" name="TextBox 197"/>
          <p:cNvSpPr txBox="1"/>
          <p:nvPr/>
        </p:nvSpPr>
        <p:spPr>
          <a:xfrm>
            <a:off x="2209800" y="1295400"/>
            <a:ext cx="304800" cy="276999"/>
          </a:xfrm>
          <a:prstGeom prst="rect">
            <a:avLst/>
          </a:prstGeom>
          <a:noFill/>
        </p:spPr>
        <p:txBody>
          <a:bodyPr wrap="square" rtlCol="0">
            <a:spAutoFit/>
          </a:bodyPr>
          <a:lstStyle/>
          <a:p>
            <a:r>
              <a:rPr lang="en-US" sz="1200" dirty="0" smtClean="0"/>
              <a:t>F</a:t>
            </a:r>
            <a:endParaRPr lang="en-US" sz="1200" dirty="0"/>
          </a:p>
        </p:txBody>
      </p:sp>
      <p:sp>
        <p:nvSpPr>
          <p:cNvPr id="199" name="TextBox 198"/>
          <p:cNvSpPr txBox="1"/>
          <p:nvPr/>
        </p:nvSpPr>
        <p:spPr>
          <a:xfrm>
            <a:off x="4114800" y="1143000"/>
            <a:ext cx="457200" cy="276999"/>
          </a:xfrm>
          <a:prstGeom prst="rect">
            <a:avLst/>
          </a:prstGeom>
          <a:noFill/>
        </p:spPr>
        <p:txBody>
          <a:bodyPr wrap="square" rtlCol="0">
            <a:spAutoFit/>
          </a:bodyPr>
          <a:lstStyle/>
          <a:p>
            <a:r>
              <a:rPr lang="en-US" sz="1200" dirty="0" smtClean="0"/>
              <a:t>SL</a:t>
            </a:r>
            <a:endParaRPr lang="en-US" sz="1200" dirty="0"/>
          </a:p>
        </p:txBody>
      </p:sp>
      <p:cxnSp>
        <p:nvCxnSpPr>
          <p:cNvPr id="200" name="Straight Connector 199"/>
          <p:cNvCxnSpPr/>
          <p:nvPr/>
        </p:nvCxnSpPr>
        <p:spPr>
          <a:xfrm flipV="1">
            <a:off x="1524000" y="685800"/>
            <a:ext cx="6096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1" name="Straight Connector 200"/>
          <p:cNvCxnSpPr>
            <a:stCxn id="193" idx="0"/>
          </p:cNvCxnSpPr>
          <p:nvPr/>
        </p:nvCxnSpPr>
        <p:spPr>
          <a:xfrm rot="16200000" flipV="1">
            <a:off x="2266950" y="628650"/>
            <a:ext cx="457200" cy="571500"/>
          </a:xfrm>
          <a:prstGeom prst="line">
            <a:avLst/>
          </a:prstGeom>
        </p:spPr>
        <p:style>
          <a:lnRef idx="1">
            <a:schemeClr val="accent1"/>
          </a:lnRef>
          <a:fillRef idx="0">
            <a:schemeClr val="accent1"/>
          </a:fillRef>
          <a:effectRef idx="0">
            <a:schemeClr val="accent1"/>
          </a:effectRef>
          <a:fontRef idx="minor">
            <a:schemeClr val="tx1"/>
          </a:fontRef>
        </p:style>
      </p:cxnSp>
      <p:sp>
        <p:nvSpPr>
          <p:cNvPr id="202" name="TextBox 201"/>
          <p:cNvSpPr txBox="1"/>
          <p:nvPr/>
        </p:nvSpPr>
        <p:spPr>
          <a:xfrm>
            <a:off x="2057400" y="457200"/>
            <a:ext cx="381000" cy="276999"/>
          </a:xfrm>
          <a:prstGeom prst="rect">
            <a:avLst/>
          </a:prstGeom>
          <a:noFill/>
        </p:spPr>
        <p:txBody>
          <a:bodyPr wrap="square" rtlCol="0">
            <a:spAutoFit/>
          </a:bodyPr>
          <a:lstStyle/>
          <a:p>
            <a:r>
              <a:rPr lang="en-US" sz="1200" dirty="0" smtClean="0"/>
              <a:t>P</a:t>
            </a:r>
            <a:endParaRPr lang="en-US" sz="1200" dirty="0"/>
          </a:p>
        </p:txBody>
      </p:sp>
      <p:cxnSp>
        <p:nvCxnSpPr>
          <p:cNvPr id="203" name="Straight Connector 202"/>
          <p:cNvCxnSpPr/>
          <p:nvPr/>
        </p:nvCxnSpPr>
        <p:spPr>
          <a:xfrm flipV="1">
            <a:off x="2895600" y="762000"/>
            <a:ext cx="6096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4" name="Straight Connector 203"/>
          <p:cNvCxnSpPr>
            <a:stCxn id="199" idx="0"/>
          </p:cNvCxnSpPr>
          <p:nvPr/>
        </p:nvCxnSpPr>
        <p:spPr>
          <a:xfrm rot="16200000" flipV="1">
            <a:off x="3848100" y="647700"/>
            <a:ext cx="381000" cy="609600"/>
          </a:xfrm>
          <a:prstGeom prst="line">
            <a:avLst/>
          </a:prstGeom>
        </p:spPr>
        <p:style>
          <a:lnRef idx="1">
            <a:schemeClr val="accent1"/>
          </a:lnRef>
          <a:fillRef idx="0">
            <a:schemeClr val="accent1"/>
          </a:fillRef>
          <a:effectRef idx="0">
            <a:schemeClr val="accent1"/>
          </a:effectRef>
          <a:fontRef idx="minor">
            <a:schemeClr val="tx1"/>
          </a:fontRef>
        </p:style>
      </p:cxnSp>
      <p:sp>
        <p:nvSpPr>
          <p:cNvPr id="205" name="TextBox 204"/>
          <p:cNvSpPr txBox="1"/>
          <p:nvPr/>
        </p:nvSpPr>
        <p:spPr>
          <a:xfrm>
            <a:off x="3505200" y="533400"/>
            <a:ext cx="381000" cy="276999"/>
          </a:xfrm>
          <a:prstGeom prst="rect">
            <a:avLst/>
          </a:prstGeom>
          <a:noFill/>
        </p:spPr>
        <p:txBody>
          <a:bodyPr wrap="square" rtlCol="0">
            <a:spAutoFit/>
          </a:bodyPr>
          <a:lstStyle/>
          <a:p>
            <a:r>
              <a:rPr lang="en-US" sz="1200" dirty="0" smtClean="0"/>
              <a:t>ER</a:t>
            </a:r>
            <a:endParaRPr lang="en-US" sz="1200" dirty="0"/>
          </a:p>
        </p:txBody>
      </p:sp>
      <p:cxnSp>
        <p:nvCxnSpPr>
          <p:cNvPr id="206" name="Straight Connector 205"/>
          <p:cNvCxnSpPr/>
          <p:nvPr/>
        </p:nvCxnSpPr>
        <p:spPr>
          <a:xfrm rot="5400000">
            <a:off x="3124994" y="16756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7" name="Straight Connector 206"/>
          <p:cNvCxnSpPr/>
          <p:nvPr/>
        </p:nvCxnSpPr>
        <p:spPr>
          <a:xfrm rot="5400000">
            <a:off x="3658394" y="16756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8" name="TextBox 207"/>
          <p:cNvSpPr txBox="1"/>
          <p:nvPr/>
        </p:nvSpPr>
        <p:spPr>
          <a:xfrm>
            <a:off x="3048000" y="1295400"/>
            <a:ext cx="457200" cy="276999"/>
          </a:xfrm>
          <a:prstGeom prst="rect">
            <a:avLst/>
          </a:prstGeom>
          <a:noFill/>
        </p:spPr>
        <p:txBody>
          <a:bodyPr wrap="square" rtlCol="0">
            <a:spAutoFit/>
          </a:bodyPr>
          <a:lstStyle/>
          <a:p>
            <a:r>
              <a:rPr lang="en-US" sz="1200" dirty="0" smtClean="0"/>
              <a:t>IK</a:t>
            </a:r>
            <a:endParaRPr lang="en-US" sz="1200" dirty="0"/>
          </a:p>
        </p:txBody>
      </p:sp>
      <p:sp>
        <p:nvSpPr>
          <p:cNvPr id="209" name="TextBox 208"/>
          <p:cNvSpPr txBox="1"/>
          <p:nvPr/>
        </p:nvSpPr>
        <p:spPr>
          <a:xfrm>
            <a:off x="3657600" y="1295400"/>
            <a:ext cx="228600" cy="276999"/>
          </a:xfrm>
          <a:prstGeom prst="rect">
            <a:avLst/>
          </a:prstGeom>
          <a:noFill/>
        </p:spPr>
        <p:txBody>
          <a:bodyPr wrap="square" rtlCol="0">
            <a:spAutoFit/>
          </a:bodyPr>
          <a:lstStyle/>
          <a:p>
            <a:r>
              <a:rPr lang="en-US" sz="1200" dirty="0" smtClean="0"/>
              <a:t>F</a:t>
            </a:r>
            <a:endParaRPr lang="en-US" sz="1200" dirty="0"/>
          </a:p>
        </p:txBody>
      </p:sp>
      <p:sp>
        <p:nvSpPr>
          <p:cNvPr id="210" name="TextBox 209"/>
          <p:cNvSpPr txBox="1"/>
          <p:nvPr/>
        </p:nvSpPr>
        <p:spPr>
          <a:xfrm rot="20561004">
            <a:off x="2702970" y="1411776"/>
            <a:ext cx="838200" cy="369332"/>
          </a:xfrm>
          <a:prstGeom prst="rect">
            <a:avLst/>
          </a:prstGeom>
          <a:noFill/>
        </p:spPr>
        <p:txBody>
          <a:bodyPr wrap="square" rtlCol="0">
            <a:spAutoFit/>
          </a:bodyPr>
          <a:lstStyle/>
          <a:p>
            <a:r>
              <a:rPr lang="en-US" dirty="0" smtClean="0"/>
              <a:t>------</a:t>
            </a:r>
            <a:endParaRPr lang="en-US" dirty="0"/>
          </a:p>
        </p:txBody>
      </p:sp>
      <p:sp>
        <p:nvSpPr>
          <p:cNvPr id="211" name="TextBox 210"/>
          <p:cNvSpPr txBox="1"/>
          <p:nvPr/>
        </p:nvSpPr>
        <p:spPr>
          <a:xfrm rot="20561004">
            <a:off x="1407570" y="1411775"/>
            <a:ext cx="838200" cy="369332"/>
          </a:xfrm>
          <a:prstGeom prst="rect">
            <a:avLst/>
          </a:prstGeom>
          <a:noFill/>
        </p:spPr>
        <p:txBody>
          <a:bodyPr wrap="square" rtlCol="0">
            <a:spAutoFit/>
          </a:bodyPr>
          <a:lstStyle/>
          <a:p>
            <a:r>
              <a:rPr lang="en-US" dirty="0" smtClean="0"/>
              <a:t>------</a:t>
            </a:r>
            <a:endParaRPr lang="en-US" dirty="0"/>
          </a:p>
        </p:txBody>
      </p:sp>
      <p:sp>
        <p:nvSpPr>
          <p:cNvPr id="212" name="TextBox 211"/>
          <p:cNvSpPr txBox="1"/>
          <p:nvPr/>
        </p:nvSpPr>
        <p:spPr>
          <a:xfrm>
            <a:off x="2971800" y="1066800"/>
            <a:ext cx="533400" cy="276999"/>
          </a:xfrm>
          <a:prstGeom prst="rect">
            <a:avLst/>
          </a:prstGeom>
          <a:noFill/>
        </p:spPr>
        <p:txBody>
          <a:bodyPr wrap="square" rtlCol="0">
            <a:spAutoFit/>
          </a:bodyPr>
          <a:lstStyle/>
          <a:p>
            <a:r>
              <a:rPr lang="en-US" sz="1200" dirty="0" smtClean="0"/>
              <a:t>2019</a:t>
            </a:r>
            <a:endParaRPr lang="en-US" sz="1200" dirty="0"/>
          </a:p>
        </p:txBody>
      </p:sp>
      <p:sp>
        <p:nvSpPr>
          <p:cNvPr id="213" name="TextBox 212"/>
          <p:cNvSpPr txBox="1"/>
          <p:nvPr/>
        </p:nvSpPr>
        <p:spPr>
          <a:xfrm>
            <a:off x="3505200" y="1066800"/>
            <a:ext cx="685800" cy="276999"/>
          </a:xfrm>
          <a:prstGeom prst="rect">
            <a:avLst/>
          </a:prstGeom>
          <a:noFill/>
        </p:spPr>
        <p:txBody>
          <a:bodyPr wrap="square" rtlCol="0">
            <a:spAutoFit/>
          </a:bodyPr>
          <a:lstStyle/>
          <a:p>
            <a:r>
              <a:rPr lang="en-US" sz="1200" dirty="0" err="1" smtClean="0"/>
              <a:t>Panium</a:t>
            </a:r>
            <a:endParaRPr lang="en-US" sz="1200" dirty="0"/>
          </a:p>
        </p:txBody>
      </p:sp>
      <p:sp>
        <p:nvSpPr>
          <p:cNvPr id="214" name="TextBox 213"/>
          <p:cNvSpPr txBox="1"/>
          <p:nvPr/>
        </p:nvSpPr>
        <p:spPr>
          <a:xfrm>
            <a:off x="6858000" y="990600"/>
            <a:ext cx="1447800" cy="307777"/>
          </a:xfrm>
          <a:prstGeom prst="rect">
            <a:avLst/>
          </a:prstGeom>
          <a:noFill/>
        </p:spPr>
        <p:txBody>
          <a:bodyPr wrap="square" rtlCol="0">
            <a:spAutoFit/>
          </a:bodyPr>
          <a:lstStyle/>
          <a:p>
            <a:r>
              <a:rPr lang="en-US" sz="1400" dirty="0" smtClean="0">
                <a:solidFill>
                  <a:srgbClr val="FF0000"/>
                </a:solidFill>
              </a:rPr>
              <a:t>&gt;</a:t>
            </a:r>
            <a:r>
              <a:rPr lang="en-US" sz="1400" dirty="0" smtClean="0"/>
              <a:t> Sins of Babylon</a:t>
            </a:r>
            <a:endParaRPr lang="en-US" sz="1400" dirty="0"/>
          </a:p>
        </p:txBody>
      </p:sp>
      <p:sp>
        <p:nvSpPr>
          <p:cNvPr id="215" name="TextBox 214"/>
          <p:cNvSpPr txBox="1"/>
          <p:nvPr/>
        </p:nvSpPr>
        <p:spPr>
          <a:xfrm>
            <a:off x="6858000" y="1295400"/>
            <a:ext cx="838200" cy="304800"/>
          </a:xfrm>
          <a:prstGeom prst="rect">
            <a:avLst/>
          </a:prstGeom>
          <a:noFill/>
        </p:spPr>
        <p:txBody>
          <a:bodyPr wrap="square" rtlCol="0">
            <a:spAutoFit/>
          </a:bodyPr>
          <a:lstStyle/>
          <a:p>
            <a:r>
              <a:rPr lang="en-US" sz="1400" dirty="0" smtClean="0">
                <a:solidFill>
                  <a:srgbClr val="FF0000"/>
                </a:solidFill>
              </a:rPr>
              <a:t>&gt;</a:t>
            </a:r>
            <a:r>
              <a:rPr lang="en-US" sz="1400" dirty="0" smtClean="0"/>
              <a:t> Islam</a:t>
            </a:r>
            <a:endParaRPr lang="en-US" sz="1400" dirty="0"/>
          </a:p>
        </p:txBody>
      </p:sp>
      <p:sp>
        <p:nvSpPr>
          <p:cNvPr id="57" name="Slide Number Placeholder 56"/>
          <p:cNvSpPr>
            <a:spLocks noGrp="1"/>
          </p:cNvSpPr>
          <p:nvPr>
            <p:ph type="sldNum" sz="quarter" idx="12"/>
          </p:nvPr>
        </p:nvSpPr>
        <p:spPr/>
        <p:txBody>
          <a:bodyPr/>
          <a:lstStyle/>
          <a:p>
            <a:fld id="{DDBFD72D-D30C-4596-AA12-6E874EBB7B16}" type="slidenum">
              <a:rPr lang="en-US" smtClean="0"/>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2133600" y="1371600"/>
            <a:ext cx="487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1981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905000" y="762000"/>
            <a:ext cx="685800" cy="276999"/>
          </a:xfrm>
          <a:prstGeom prst="rect">
            <a:avLst/>
          </a:prstGeom>
          <a:noFill/>
        </p:spPr>
        <p:txBody>
          <a:bodyPr wrap="square" rtlCol="0">
            <a:spAutoFit/>
          </a:bodyPr>
          <a:lstStyle/>
          <a:p>
            <a:r>
              <a:rPr lang="en-US" sz="1200" dirty="0" smtClean="0"/>
              <a:t>1798</a:t>
            </a:r>
            <a:endParaRPr lang="en-US" sz="1200" dirty="0"/>
          </a:p>
        </p:txBody>
      </p:sp>
      <p:cxnSp>
        <p:nvCxnSpPr>
          <p:cNvPr id="5" name="Straight Connector 4"/>
          <p:cNvCxnSpPr/>
          <p:nvPr/>
        </p:nvCxnSpPr>
        <p:spPr>
          <a:xfrm rot="5400000">
            <a:off x="68587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781800" y="762000"/>
            <a:ext cx="762000" cy="276999"/>
          </a:xfrm>
          <a:prstGeom prst="rect">
            <a:avLst/>
          </a:prstGeom>
          <a:noFill/>
        </p:spPr>
        <p:txBody>
          <a:bodyPr wrap="square" rtlCol="0">
            <a:spAutoFit/>
          </a:bodyPr>
          <a:lstStyle/>
          <a:p>
            <a:r>
              <a:rPr lang="en-US" sz="1200" dirty="0" smtClean="0"/>
              <a:t>1863</a:t>
            </a:r>
            <a:endParaRPr lang="en-US" sz="1200" dirty="0"/>
          </a:p>
        </p:txBody>
      </p:sp>
      <p:cxnSp>
        <p:nvCxnSpPr>
          <p:cNvPr id="7" name="Straight Connector 6"/>
          <p:cNvCxnSpPr/>
          <p:nvPr/>
        </p:nvCxnSpPr>
        <p:spPr>
          <a:xfrm rot="5400000">
            <a:off x="6020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943600" y="762000"/>
            <a:ext cx="685800" cy="276999"/>
          </a:xfrm>
          <a:prstGeom prst="rect">
            <a:avLst/>
          </a:prstGeom>
          <a:noFill/>
        </p:spPr>
        <p:txBody>
          <a:bodyPr wrap="square" rtlCol="0">
            <a:spAutoFit/>
          </a:bodyPr>
          <a:lstStyle/>
          <a:p>
            <a:r>
              <a:rPr lang="en-US" sz="1200" dirty="0" smtClean="0"/>
              <a:t>1861</a:t>
            </a:r>
            <a:endParaRPr lang="en-US" sz="1200" dirty="0"/>
          </a:p>
        </p:txBody>
      </p:sp>
      <p:cxnSp>
        <p:nvCxnSpPr>
          <p:cNvPr id="9" name="Straight Connector 8"/>
          <p:cNvCxnSpPr/>
          <p:nvPr/>
        </p:nvCxnSpPr>
        <p:spPr>
          <a:xfrm rot="5400000">
            <a:off x="19819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60205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133600" y="457200"/>
            <a:ext cx="403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038600" y="228600"/>
            <a:ext cx="457200" cy="276999"/>
          </a:xfrm>
          <a:prstGeom prst="rect">
            <a:avLst/>
          </a:prstGeom>
          <a:noFill/>
        </p:spPr>
        <p:txBody>
          <a:bodyPr wrap="square" rtlCol="0">
            <a:spAutoFit/>
          </a:bodyPr>
          <a:lstStyle/>
          <a:p>
            <a:r>
              <a:rPr lang="en-US" sz="1200" dirty="0" smtClean="0"/>
              <a:t>63</a:t>
            </a:r>
            <a:endParaRPr lang="en-US" sz="1200" dirty="0"/>
          </a:p>
        </p:txBody>
      </p:sp>
      <p:sp>
        <p:nvSpPr>
          <p:cNvPr id="13" name="TextBox 12"/>
          <p:cNvSpPr txBox="1"/>
          <p:nvPr/>
        </p:nvSpPr>
        <p:spPr>
          <a:xfrm>
            <a:off x="1905000" y="1371600"/>
            <a:ext cx="609600" cy="276999"/>
          </a:xfrm>
          <a:prstGeom prst="rect">
            <a:avLst/>
          </a:prstGeom>
          <a:noFill/>
        </p:spPr>
        <p:txBody>
          <a:bodyPr wrap="square" rtlCol="0">
            <a:spAutoFit/>
          </a:bodyPr>
          <a:lstStyle/>
          <a:p>
            <a:r>
              <a:rPr lang="en-US" sz="1200" dirty="0" smtClean="0">
                <a:solidFill>
                  <a:srgbClr val="FF0000"/>
                </a:solidFill>
              </a:rPr>
              <a:t>Miller</a:t>
            </a:r>
            <a:endParaRPr lang="en-US" sz="1200" dirty="0">
              <a:solidFill>
                <a:srgbClr val="FF0000"/>
              </a:solidFill>
            </a:endParaRPr>
          </a:p>
        </p:txBody>
      </p:sp>
      <p:cxnSp>
        <p:nvCxnSpPr>
          <p:cNvPr id="14" name="Straight Connector 13"/>
          <p:cNvCxnSpPr/>
          <p:nvPr/>
        </p:nvCxnSpPr>
        <p:spPr>
          <a:xfrm rot="5400000">
            <a:off x="2972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895600" y="762000"/>
            <a:ext cx="838200" cy="276999"/>
          </a:xfrm>
          <a:prstGeom prst="rect">
            <a:avLst/>
          </a:prstGeom>
          <a:noFill/>
        </p:spPr>
        <p:txBody>
          <a:bodyPr wrap="square" rtlCol="0">
            <a:spAutoFit/>
          </a:bodyPr>
          <a:lstStyle/>
          <a:p>
            <a:r>
              <a:rPr lang="en-US" sz="1200" dirty="0" smtClean="0"/>
              <a:t>1844</a:t>
            </a:r>
            <a:endParaRPr lang="en-US" sz="1200" dirty="0"/>
          </a:p>
        </p:txBody>
      </p:sp>
      <p:cxnSp>
        <p:nvCxnSpPr>
          <p:cNvPr id="16" name="Straight Connector 15"/>
          <p:cNvCxnSpPr/>
          <p:nvPr/>
        </p:nvCxnSpPr>
        <p:spPr>
          <a:xfrm rot="5400000">
            <a:off x="51823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105400" y="762000"/>
            <a:ext cx="685800" cy="276999"/>
          </a:xfrm>
          <a:prstGeom prst="rect">
            <a:avLst/>
          </a:prstGeom>
          <a:noFill/>
        </p:spPr>
        <p:txBody>
          <a:bodyPr wrap="square" rtlCol="0">
            <a:spAutoFit/>
          </a:bodyPr>
          <a:lstStyle/>
          <a:p>
            <a:r>
              <a:rPr lang="en-US" sz="1200" dirty="0" smtClean="0"/>
              <a:t>1858</a:t>
            </a:r>
            <a:endParaRPr lang="en-US" sz="1200" dirty="0"/>
          </a:p>
        </p:txBody>
      </p:sp>
      <p:sp>
        <p:nvSpPr>
          <p:cNvPr id="18" name="TextBox 17"/>
          <p:cNvSpPr txBox="1"/>
          <p:nvPr/>
        </p:nvSpPr>
        <p:spPr>
          <a:xfrm>
            <a:off x="5029200" y="1447800"/>
            <a:ext cx="685800" cy="276999"/>
          </a:xfrm>
          <a:prstGeom prst="rect">
            <a:avLst/>
          </a:prstGeom>
          <a:noFill/>
        </p:spPr>
        <p:txBody>
          <a:bodyPr wrap="square" rtlCol="0">
            <a:spAutoFit/>
          </a:bodyPr>
          <a:lstStyle/>
          <a:p>
            <a:r>
              <a:rPr lang="en-US" sz="1200" dirty="0" smtClean="0">
                <a:solidFill>
                  <a:srgbClr val="FF0000"/>
                </a:solidFill>
              </a:rPr>
              <a:t>Sp Gifts</a:t>
            </a:r>
            <a:endParaRPr lang="en-US" sz="1200" dirty="0">
              <a:solidFill>
                <a:srgbClr val="FF0000"/>
              </a:solidFill>
            </a:endParaRPr>
          </a:p>
        </p:txBody>
      </p:sp>
      <p:cxnSp>
        <p:nvCxnSpPr>
          <p:cNvPr id="19" name="Straight Connector 18"/>
          <p:cNvCxnSpPr/>
          <p:nvPr/>
        </p:nvCxnSpPr>
        <p:spPr>
          <a:xfrm rot="5400000">
            <a:off x="4267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191000" y="762000"/>
            <a:ext cx="685800" cy="276999"/>
          </a:xfrm>
          <a:prstGeom prst="rect">
            <a:avLst/>
          </a:prstGeom>
          <a:noFill/>
        </p:spPr>
        <p:txBody>
          <a:bodyPr wrap="square" rtlCol="0">
            <a:spAutoFit/>
          </a:bodyPr>
          <a:lstStyle/>
          <a:p>
            <a:r>
              <a:rPr lang="en-US" sz="1200" dirty="0" smtClean="0"/>
              <a:t>1850</a:t>
            </a:r>
            <a:endParaRPr lang="en-US" sz="1200" dirty="0"/>
          </a:p>
        </p:txBody>
      </p:sp>
      <p:cxnSp>
        <p:nvCxnSpPr>
          <p:cNvPr id="21" name="Straight Connector 20"/>
          <p:cNvCxnSpPr/>
          <p:nvPr/>
        </p:nvCxnSpPr>
        <p:spPr>
          <a:xfrm>
            <a:off x="2133600" y="2514600"/>
            <a:ext cx="4953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19819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828800" y="1905000"/>
            <a:ext cx="685800" cy="276999"/>
          </a:xfrm>
          <a:prstGeom prst="rect">
            <a:avLst/>
          </a:prstGeom>
          <a:noFill/>
        </p:spPr>
        <p:txBody>
          <a:bodyPr wrap="square" rtlCol="0">
            <a:spAutoFit/>
          </a:bodyPr>
          <a:lstStyle/>
          <a:p>
            <a:r>
              <a:rPr lang="en-US" sz="1200" dirty="0" smtClean="0"/>
              <a:t>1989</a:t>
            </a:r>
            <a:endParaRPr lang="en-US" sz="1200" dirty="0"/>
          </a:p>
        </p:txBody>
      </p:sp>
      <p:cxnSp>
        <p:nvCxnSpPr>
          <p:cNvPr id="24" name="Straight Connector 23"/>
          <p:cNvCxnSpPr/>
          <p:nvPr/>
        </p:nvCxnSpPr>
        <p:spPr>
          <a:xfrm rot="5400000">
            <a:off x="60205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5943600" y="1905000"/>
            <a:ext cx="609600" cy="276999"/>
          </a:xfrm>
          <a:prstGeom prst="rect">
            <a:avLst/>
          </a:prstGeom>
          <a:noFill/>
        </p:spPr>
        <p:txBody>
          <a:bodyPr wrap="square" rtlCol="0">
            <a:spAutoFit/>
          </a:bodyPr>
          <a:lstStyle/>
          <a:p>
            <a:r>
              <a:rPr lang="en-US" sz="1200" dirty="0" smtClean="0"/>
              <a:t>COP</a:t>
            </a:r>
            <a:endParaRPr lang="en-US" sz="1200" dirty="0"/>
          </a:p>
        </p:txBody>
      </p:sp>
      <p:cxnSp>
        <p:nvCxnSpPr>
          <p:cNvPr id="26" name="Straight Connector 25"/>
          <p:cNvCxnSpPr/>
          <p:nvPr/>
        </p:nvCxnSpPr>
        <p:spPr>
          <a:xfrm rot="16200000" flipV="1">
            <a:off x="5296297" y="2399903"/>
            <a:ext cx="228600" cy="794"/>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257800" y="1981200"/>
            <a:ext cx="533400" cy="276999"/>
          </a:xfrm>
          <a:prstGeom prst="rect">
            <a:avLst/>
          </a:prstGeom>
          <a:noFill/>
        </p:spPr>
        <p:txBody>
          <a:bodyPr wrap="square" rtlCol="0">
            <a:spAutoFit/>
          </a:bodyPr>
          <a:lstStyle/>
          <a:p>
            <a:r>
              <a:rPr lang="en-US" sz="1200" dirty="0" smtClean="0"/>
              <a:t>LC</a:t>
            </a:r>
            <a:endParaRPr lang="en-US" sz="1200" dirty="0"/>
          </a:p>
        </p:txBody>
      </p:sp>
      <p:cxnSp>
        <p:nvCxnSpPr>
          <p:cNvPr id="28" name="Straight Connector 27"/>
          <p:cNvCxnSpPr/>
          <p:nvPr/>
        </p:nvCxnSpPr>
        <p:spPr>
          <a:xfrm rot="5400000">
            <a:off x="35059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4267200" y="1905000"/>
            <a:ext cx="457200" cy="276999"/>
          </a:xfrm>
          <a:prstGeom prst="rect">
            <a:avLst/>
          </a:prstGeom>
          <a:noFill/>
        </p:spPr>
        <p:txBody>
          <a:bodyPr wrap="square" rtlCol="0">
            <a:spAutoFit/>
          </a:bodyPr>
          <a:lstStyle/>
          <a:p>
            <a:r>
              <a:rPr lang="en-US" sz="1200" dirty="0" smtClean="0"/>
              <a:t>SL</a:t>
            </a:r>
            <a:endParaRPr lang="en-US" sz="1200" dirty="0"/>
          </a:p>
        </p:txBody>
      </p:sp>
      <p:cxnSp>
        <p:nvCxnSpPr>
          <p:cNvPr id="30" name="Straight Connector 29"/>
          <p:cNvCxnSpPr/>
          <p:nvPr/>
        </p:nvCxnSpPr>
        <p:spPr>
          <a:xfrm rot="5400000" flipH="1" flipV="1">
            <a:off x="7010400" y="2514600"/>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68587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705600" y="1752600"/>
            <a:ext cx="685800" cy="461665"/>
          </a:xfrm>
          <a:prstGeom prst="rect">
            <a:avLst/>
          </a:prstGeom>
          <a:noFill/>
        </p:spPr>
        <p:txBody>
          <a:bodyPr wrap="square" rtlCol="0">
            <a:spAutoFit/>
          </a:bodyPr>
          <a:lstStyle/>
          <a:p>
            <a:r>
              <a:rPr lang="en-US" sz="1200" dirty="0" smtClean="0"/>
              <a:t>2</a:t>
            </a:r>
            <a:r>
              <a:rPr lang="en-US" sz="1200" baseline="30000" dirty="0" smtClean="0"/>
              <a:t>nd</a:t>
            </a:r>
            <a:r>
              <a:rPr lang="en-US" sz="1200" dirty="0" smtClean="0"/>
              <a:t> Advent</a:t>
            </a:r>
            <a:endParaRPr lang="en-US" sz="1200" dirty="0"/>
          </a:p>
        </p:txBody>
      </p:sp>
      <p:cxnSp>
        <p:nvCxnSpPr>
          <p:cNvPr id="33" name="Straight Connector 32"/>
          <p:cNvCxnSpPr/>
          <p:nvPr/>
        </p:nvCxnSpPr>
        <p:spPr>
          <a:xfrm rot="5400000">
            <a:off x="19819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rot="19001294">
            <a:off x="-10976" y="683864"/>
            <a:ext cx="1398341" cy="276999"/>
          </a:xfrm>
          <a:prstGeom prst="rect">
            <a:avLst/>
          </a:prstGeom>
          <a:noFill/>
        </p:spPr>
        <p:txBody>
          <a:bodyPr wrap="square" rtlCol="0">
            <a:spAutoFit/>
          </a:bodyPr>
          <a:lstStyle/>
          <a:p>
            <a:r>
              <a:rPr lang="en-US" sz="1200" dirty="0" smtClean="0"/>
              <a:t>Spiritual Gifts Vol. 1</a:t>
            </a:r>
            <a:endParaRPr lang="en-US" sz="1200" dirty="0"/>
          </a:p>
        </p:txBody>
      </p:sp>
      <p:sp>
        <p:nvSpPr>
          <p:cNvPr id="35" name="TextBox 34"/>
          <p:cNvSpPr txBox="1"/>
          <p:nvPr/>
        </p:nvSpPr>
        <p:spPr>
          <a:xfrm>
            <a:off x="0" y="3048000"/>
            <a:ext cx="1524000" cy="276999"/>
          </a:xfrm>
          <a:prstGeom prst="rect">
            <a:avLst/>
          </a:prstGeom>
          <a:noFill/>
        </p:spPr>
        <p:txBody>
          <a:bodyPr wrap="square" rtlCol="0">
            <a:spAutoFit/>
          </a:bodyPr>
          <a:lstStyle/>
          <a:p>
            <a:r>
              <a:rPr lang="en-US" sz="1200" dirty="0" smtClean="0">
                <a:solidFill>
                  <a:srgbClr val="FF0000"/>
                </a:solidFill>
              </a:rPr>
              <a:t>&gt;</a:t>
            </a:r>
            <a:r>
              <a:rPr lang="en-US" sz="1200" dirty="0" smtClean="0"/>
              <a:t> A firm Platform</a:t>
            </a:r>
            <a:endParaRPr lang="en-US" sz="1200" dirty="0"/>
          </a:p>
        </p:txBody>
      </p:sp>
      <p:sp>
        <p:nvSpPr>
          <p:cNvPr id="36" name="TextBox 35"/>
          <p:cNvSpPr txBox="1"/>
          <p:nvPr/>
        </p:nvSpPr>
        <p:spPr>
          <a:xfrm>
            <a:off x="0" y="16764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Advent</a:t>
            </a:r>
            <a:endParaRPr lang="en-US" sz="1200" dirty="0"/>
          </a:p>
        </p:txBody>
      </p:sp>
      <p:sp>
        <p:nvSpPr>
          <p:cNvPr id="37" name="TextBox 36"/>
          <p:cNvSpPr txBox="1"/>
          <p:nvPr/>
        </p:nvSpPr>
        <p:spPr>
          <a:xfrm>
            <a:off x="0" y="1905000"/>
            <a:ext cx="1371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My of In.</a:t>
            </a:r>
            <a:endParaRPr lang="en-US" sz="1200" dirty="0"/>
          </a:p>
        </p:txBody>
      </p:sp>
      <p:sp>
        <p:nvSpPr>
          <p:cNvPr id="38" name="TextBox 37"/>
          <p:cNvSpPr txBox="1"/>
          <p:nvPr/>
        </p:nvSpPr>
        <p:spPr>
          <a:xfrm>
            <a:off x="0" y="23622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William Miller</a:t>
            </a:r>
            <a:endParaRPr lang="en-US" sz="1200" dirty="0"/>
          </a:p>
        </p:txBody>
      </p:sp>
      <p:cxnSp>
        <p:nvCxnSpPr>
          <p:cNvPr id="39" name="Straight Arrow Connector 38"/>
          <p:cNvCxnSpPr/>
          <p:nvPr/>
        </p:nvCxnSpPr>
        <p:spPr>
          <a:xfrm rot="10800000">
            <a:off x="1219200" y="25908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0" y="25908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AM</a:t>
            </a:r>
            <a:endParaRPr lang="en-US" sz="1200" dirty="0"/>
          </a:p>
        </p:txBody>
      </p:sp>
      <p:sp>
        <p:nvSpPr>
          <p:cNvPr id="41" name="TextBox 40"/>
          <p:cNvSpPr txBox="1"/>
          <p:nvPr/>
        </p:nvSpPr>
        <p:spPr>
          <a:xfrm>
            <a:off x="0" y="28194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3</a:t>
            </a:r>
            <a:r>
              <a:rPr lang="en-US" sz="1200" baseline="30000" dirty="0" smtClean="0"/>
              <a:t>rd</a:t>
            </a:r>
            <a:r>
              <a:rPr lang="en-US" sz="1200" dirty="0" smtClean="0"/>
              <a:t> AM</a:t>
            </a:r>
            <a:endParaRPr lang="en-US" sz="1200" dirty="0"/>
          </a:p>
        </p:txBody>
      </p:sp>
      <p:sp>
        <p:nvSpPr>
          <p:cNvPr id="42" name="TextBox 41"/>
          <p:cNvSpPr txBox="1"/>
          <p:nvPr/>
        </p:nvSpPr>
        <p:spPr>
          <a:xfrm>
            <a:off x="0" y="2133600"/>
            <a:ext cx="1676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Reformation</a:t>
            </a:r>
            <a:endParaRPr lang="en-US" sz="1200" dirty="0"/>
          </a:p>
        </p:txBody>
      </p:sp>
      <p:sp>
        <p:nvSpPr>
          <p:cNvPr id="43" name="TextBox 42"/>
          <p:cNvSpPr txBox="1"/>
          <p:nvPr/>
        </p:nvSpPr>
        <p:spPr>
          <a:xfrm>
            <a:off x="0" y="3276600"/>
            <a:ext cx="2286000" cy="276999"/>
          </a:xfrm>
          <a:prstGeom prst="rect">
            <a:avLst/>
          </a:prstGeom>
          <a:noFill/>
        </p:spPr>
        <p:txBody>
          <a:bodyPr wrap="square" rtlCol="0">
            <a:spAutoFit/>
          </a:bodyPr>
          <a:lstStyle/>
          <a:p>
            <a:r>
              <a:rPr lang="en-US" sz="1200" dirty="0" smtClean="0">
                <a:solidFill>
                  <a:srgbClr val="FF0000"/>
                </a:solidFill>
              </a:rPr>
              <a:t>&gt; </a:t>
            </a:r>
            <a:r>
              <a:rPr lang="en-US" sz="1200" dirty="0" smtClean="0"/>
              <a:t>Spiritualism &amp; Covetousness</a:t>
            </a:r>
            <a:endParaRPr lang="en-US" sz="1200" dirty="0"/>
          </a:p>
        </p:txBody>
      </p:sp>
      <p:sp>
        <p:nvSpPr>
          <p:cNvPr id="44" name="TextBox 43"/>
          <p:cNvSpPr txBox="1"/>
          <p:nvPr/>
        </p:nvSpPr>
        <p:spPr>
          <a:xfrm>
            <a:off x="0" y="3505200"/>
            <a:ext cx="1295400" cy="276999"/>
          </a:xfrm>
          <a:prstGeom prst="rect">
            <a:avLst/>
          </a:prstGeom>
          <a:noFill/>
        </p:spPr>
        <p:txBody>
          <a:bodyPr wrap="square" rtlCol="0">
            <a:spAutoFit/>
          </a:bodyPr>
          <a:lstStyle/>
          <a:p>
            <a:r>
              <a:rPr lang="en-US" sz="1200" dirty="0" smtClean="0">
                <a:solidFill>
                  <a:srgbClr val="FF0000"/>
                </a:solidFill>
              </a:rPr>
              <a:t>&gt;</a:t>
            </a:r>
            <a:r>
              <a:rPr lang="en-US" sz="1200" dirty="0" smtClean="0"/>
              <a:t> Sins of Babylon</a:t>
            </a:r>
            <a:endParaRPr lang="en-US" sz="1200" dirty="0"/>
          </a:p>
        </p:txBody>
      </p:sp>
      <p:sp>
        <p:nvSpPr>
          <p:cNvPr id="45" name="TextBox 44"/>
          <p:cNvSpPr txBox="1"/>
          <p:nvPr/>
        </p:nvSpPr>
        <p:spPr>
          <a:xfrm>
            <a:off x="0" y="3733800"/>
            <a:ext cx="914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LC</a:t>
            </a:r>
            <a:endParaRPr lang="en-US" sz="1200" dirty="0"/>
          </a:p>
        </p:txBody>
      </p:sp>
      <p:sp>
        <p:nvSpPr>
          <p:cNvPr id="46" name="TextBox 45"/>
          <p:cNvSpPr txBox="1"/>
          <p:nvPr/>
        </p:nvSpPr>
        <p:spPr>
          <a:xfrm>
            <a:off x="0" y="3962400"/>
            <a:ext cx="1752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3</a:t>
            </a:r>
            <a:r>
              <a:rPr lang="en-US" sz="1200" baseline="30000" dirty="0" smtClean="0"/>
              <a:t>rd</a:t>
            </a:r>
            <a:r>
              <a:rPr lang="en-US" sz="1200" dirty="0" smtClean="0"/>
              <a:t> Mess Closed</a:t>
            </a:r>
            <a:endParaRPr lang="en-US" sz="1200" dirty="0"/>
          </a:p>
        </p:txBody>
      </p:sp>
      <p:sp>
        <p:nvSpPr>
          <p:cNvPr id="47" name="TextBox 46"/>
          <p:cNvSpPr txBox="1"/>
          <p:nvPr/>
        </p:nvSpPr>
        <p:spPr>
          <a:xfrm rot="10800000" flipV="1">
            <a:off x="0" y="4191000"/>
            <a:ext cx="1524000" cy="276999"/>
          </a:xfrm>
          <a:prstGeom prst="rect">
            <a:avLst/>
          </a:prstGeom>
          <a:noFill/>
        </p:spPr>
        <p:txBody>
          <a:bodyPr wrap="square" rtlCol="0">
            <a:spAutoFit/>
          </a:bodyPr>
          <a:lstStyle/>
          <a:p>
            <a:r>
              <a:rPr lang="en-US" sz="1200" dirty="0" smtClean="0">
                <a:solidFill>
                  <a:srgbClr val="FF0000"/>
                </a:solidFill>
              </a:rPr>
              <a:t>&gt;</a:t>
            </a:r>
            <a:r>
              <a:rPr lang="en-US" sz="1200" dirty="0" smtClean="0"/>
              <a:t>The Time of Trouble</a:t>
            </a:r>
            <a:endParaRPr lang="en-US" sz="1200" dirty="0"/>
          </a:p>
        </p:txBody>
      </p:sp>
      <p:sp>
        <p:nvSpPr>
          <p:cNvPr id="48" name="TextBox 47"/>
          <p:cNvSpPr txBox="1"/>
          <p:nvPr/>
        </p:nvSpPr>
        <p:spPr>
          <a:xfrm>
            <a:off x="0" y="4419600"/>
            <a:ext cx="2209800" cy="276999"/>
          </a:xfrm>
          <a:prstGeom prst="rect">
            <a:avLst/>
          </a:prstGeom>
          <a:noFill/>
        </p:spPr>
        <p:txBody>
          <a:bodyPr wrap="square" rtlCol="0">
            <a:spAutoFit/>
          </a:bodyPr>
          <a:lstStyle/>
          <a:p>
            <a:r>
              <a:rPr lang="en-US" sz="1200" dirty="0" smtClean="0">
                <a:solidFill>
                  <a:srgbClr val="FF0000"/>
                </a:solidFill>
              </a:rPr>
              <a:t>&gt; </a:t>
            </a:r>
            <a:r>
              <a:rPr lang="en-US" sz="1200" dirty="0" smtClean="0"/>
              <a:t>Deliverance of the Saints</a:t>
            </a:r>
            <a:endParaRPr lang="en-US" sz="1200" dirty="0"/>
          </a:p>
        </p:txBody>
      </p:sp>
      <p:sp>
        <p:nvSpPr>
          <p:cNvPr id="49" name="TextBox 48"/>
          <p:cNvSpPr txBox="1"/>
          <p:nvPr/>
        </p:nvSpPr>
        <p:spPr>
          <a:xfrm>
            <a:off x="1066800" y="3505200"/>
            <a:ext cx="990600" cy="276999"/>
          </a:xfrm>
          <a:prstGeom prst="rect">
            <a:avLst/>
          </a:prstGeom>
          <a:noFill/>
        </p:spPr>
        <p:txBody>
          <a:bodyPr wrap="square" rtlCol="0">
            <a:spAutoFit/>
          </a:bodyPr>
          <a:lstStyle/>
          <a:p>
            <a:r>
              <a:rPr lang="en-US" sz="1200" dirty="0" smtClean="0"/>
              <a:t>--- EW 273</a:t>
            </a:r>
            <a:endParaRPr lang="en-US" sz="1200" dirty="0"/>
          </a:p>
        </p:txBody>
      </p:sp>
      <p:sp>
        <p:nvSpPr>
          <p:cNvPr id="50" name="TextBox 49"/>
          <p:cNvSpPr txBox="1"/>
          <p:nvPr/>
        </p:nvSpPr>
        <p:spPr>
          <a:xfrm>
            <a:off x="5943600" y="1447800"/>
            <a:ext cx="914400" cy="276999"/>
          </a:xfrm>
          <a:prstGeom prst="rect">
            <a:avLst/>
          </a:prstGeom>
          <a:noFill/>
        </p:spPr>
        <p:txBody>
          <a:bodyPr wrap="square" rtlCol="0">
            <a:spAutoFit/>
          </a:bodyPr>
          <a:lstStyle/>
          <a:p>
            <a:r>
              <a:rPr lang="en-US" sz="1200" dirty="0" smtClean="0"/>
              <a:t>judge</a:t>
            </a:r>
            <a:endParaRPr lang="en-US" sz="1200" dirty="0"/>
          </a:p>
        </p:txBody>
      </p:sp>
      <p:sp>
        <p:nvSpPr>
          <p:cNvPr id="51" name="TextBox 50"/>
          <p:cNvSpPr txBox="1"/>
          <p:nvPr/>
        </p:nvSpPr>
        <p:spPr>
          <a:xfrm>
            <a:off x="4038600" y="1371600"/>
            <a:ext cx="990600" cy="461665"/>
          </a:xfrm>
          <a:prstGeom prst="rect">
            <a:avLst/>
          </a:prstGeom>
          <a:noFill/>
        </p:spPr>
        <p:txBody>
          <a:bodyPr wrap="square" rtlCol="0">
            <a:spAutoFit/>
          </a:bodyPr>
          <a:lstStyle/>
          <a:p>
            <a:r>
              <a:rPr lang="en-US" sz="1200" dirty="0" smtClean="0"/>
              <a:t>Fugitive Slave Act</a:t>
            </a:r>
            <a:endParaRPr lang="en-US" sz="1200" dirty="0"/>
          </a:p>
        </p:txBody>
      </p:sp>
      <p:sp>
        <p:nvSpPr>
          <p:cNvPr id="52" name="TextBox 51"/>
          <p:cNvSpPr txBox="1"/>
          <p:nvPr/>
        </p:nvSpPr>
        <p:spPr>
          <a:xfrm>
            <a:off x="5943600" y="152400"/>
            <a:ext cx="533400" cy="276999"/>
          </a:xfrm>
          <a:prstGeom prst="rect">
            <a:avLst/>
          </a:prstGeom>
          <a:noFill/>
        </p:spPr>
        <p:txBody>
          <a:bodyPr wrap="square" rtlCol="0">
            <a:spAutoFit/>
          </a:bodyPr>
          <a:lstStyle/>
          <a:p>
            <a:r>
              <a:rPr lang="en-US" sz="1200" dirty="0" smtClean="0">
                <a:solidFill>
                  <a:srgbClr val="FF0000"/>
                </a:solidFill>
              </a:rPr>
              <a:t>COP</a:t>
            </a:r>
            <a:endParaRPr lang="en-US" sz="1200" dirty="0">
              <a:solidFill>
                <a:srgbClr val="FF0000"/>
              </a:solidFill>
            </a:endParaRPr>
          </a:p>
        </p:txBody>
      </p:sp>
      <p:sp>
        <p:nvSpPr>
          <p:cNvPr id="53" name="TextBox 52"/>
          <p:cNvSpPr txBox="1"/>
          <p:nvPr/>
        </p:nvSpPr>
        <p:spPr>
          <a:xfrm>
            <a:off x="5943600" y="1524000"/>
            <a:ext cx="685800" cy="276999"/>
          </a:xfrm>
          <a:prstGeom prst="rect">
            <a:avLst/>
          </a:prstGeom>
          <a:noFill/>
        </p:spPr>
        <p:txBody>
          <a:bodyPr wrap="square" rtlCol="0">
            <a:spAutoFit/>
          </a:bodyPr>
          <a:lstStyle/>
          <a:p>
            <a:r>
              <a:rPr lang="en-US" sz="1200" dirty="0" smtClean="0">
                <a:solidFill>
                  <a:srgbClr val="FF0000"/>
                </a:solidFill>
              </a:rPr>
              <a:t>--------</a:t>
            </a:r>
            <a:endParaRPr lang="en-US" sz="1200" dirty="0">
              <a:solidFill>
                <a:srgbClr val="FF0000"/>
              </a:solidFill>
            </a:endParaRPr>
          </a:p>
        </p:txBody>
      </p:sp>
      <p:sp>
        <p:nvSpPr>
          <p:cNvPr id="54" name="TextBox 53"/>
          <p:cNvSpPr txBox="1"/>
          <p:nvPr/>
        </p:nvSpPr>
        <p:spPr>
          <a:xfrm>
            <a:off x="6781800" y="0"/>
            <a:ext cx="685800" cy="461665"/>
          </a:xfrm>
          <a:prstGeom prst="rect">
            <a:avLst/>
          </a:prstGeom>
          <a:noFill/>
        </p:spPr>
        <p:txBody>
          <a:bodyPr wrap="square" rtlCol="0">
            <a:spAutoFit/>
          </a:bodyPr>
          <a:lstStyle/>
          <a:p>
            <a:r>
              <a:rPr lang="en-US" sz="1200" dirty="0" smtClean="0">
                <a:solidFill>
                  <a:srgbClr val="FF0000"/>
                </a:solidFill>
              </a:rPr>
              <a:t>2</a:t>
            </a:r>
            <a:r>
              <a:rPr lang="en-US" sz="1200" baseline="30000" dirty="0" smtClean="0">
                <a:solidFill>
                  <a:srgbClr val="FF0000"/>
                </a:solidFill>
              </a:rPr>
              <a:t>nd</a:t>
            </a:r>
            <a:r>
              <a:rPr lang="en-US" sz="1200" dirty="0" smtClean="0">
                <a:solidFill>
                  <a:srgbClr val="FF0000"/>
                </a:solidFill>
              </a:rPr>
              <a:t>  Advent</a:t>
            </a:r>
            <a:endParaRPr lang="en-US" sz="1200" dirty="0">
              <a:solidFill>
                <a:srgbClr val="FF0000"/>
              </a:solidFill>
            </a:endParaRPr>
          </a:p>
        </p:txBody>
      </p:sp>
      <p:sp>
        <p:nvSpPr>
          <p:cNvPr id="55" name="TextBox 54"/>
          <p:cNvSpPr txBox="1"/>
          <p:nvPr/>
        </p:nvSpPr>
        <p:spPr>
          <a:xfrm>
            <a:off x="6400800" y="1066800"/>
            <a:ext cx="457200" cy="276999"/>
          </a:xfrm>
          <a:prstGeom prst="rect">
            <a:avLst/>
          </a:prstGeom>
          <a:noFill/>
        </p:spPr>
        <p:txBody>
          <a:bodyPr wrap="square" rtlCol="0">
            <a:spAutoFit/>
          </a:bodyPr>
          <a:lstStyle/>
          <a:p>
            <a:r>
              <a:rPr lang="en-US" sz="1200" dirty="0" smtClean="0">
                <a:solidFill>
                  <a:srgbClr val="FF0000"/>
                </a:solidFill>
              </a:rPr>
              <a:t>T.T.</a:t>
            </a:r>
            <a:endParaRPr lang="en-US" sz="1200" dirty="0">
              <a:solidFill>
                <a:srgbClr val="FF0000"/>
              </a:solidFill>
            </a:endParaRPr>
          </a:p>
        </p:txBody>
      </p:sp>
      <p:sp>
        <p:nvSpPr>
          <p:cNvPr id="56" name="TextBox 55"/>
          <p:cNvSpPr txBox="1"/>
          <p:nvPr/>
        </p:nvSpPr>
        <p:spPr>
          <a:xfrm>
            <a:off x="2819400" y="457200"/>
            <a:ext cx="762000" cy="276999"/>
          </a:xfrm>
          <a:prstGeom prst="rect">
            <a:avLst/>
          </a:prstGeom>
          <a:noFill/>
        </p:spPr>
        <p:txBody>
          <a:bodyPr wrap="square" rtlCol="0">
            <a:spAutoFit/>
          </a:bodyPr>
          <a:lstStyle/>
          <a:p>
            <a:r>
              <a:rPr lang="en-US" sz="1200" dirty="0" smtClean="0">
                <a:solidFill>
                  <a:srgbClr val="FF0000"/>
                </a:solidFill>
              </a:rPr>
              <a:t>Slavery</a:t>
            </a:r>
            <a:endParaRPr lang="en-US" sz="1200" dirty="0">
              <a:solidFill>
                <a:srgbClr val="FF0000"/>
              </a:solidFill>
            </a:endParaRPr>
          </a:p>
        </p:txBody>
      </p:sp>
      <p:sp>
        <p:nvSpPr>
          <p:cNvPr id="57" name="TextBox 56"/>
          <p:cNvSpPr txBox="1"/>
          <p:nvPr/>
        </p:nvSpPr>
        <p:spPr>
          <a:xfrm rot="19269300">
            <a:off x="1143532" y="519031"/>
            <a:ext cx="780785" cy="276999"/>
          </a:xfrm>
          <a:prstGeom prst="rect">
            <a:avLst/>
          </a:prstGeom>
          <a:noFill/>
        </p:spPr>
        <p:txBody>
          <a:bodyPr wrap="square" rtlCol="0">
            <a:spAutoFit/>
          </a:bodyPr>
          <a:lstStyle/>
          <a:p>
            <a:r>
              <a:rPr lang="en-US" sz="1200" dirty="0" smtClean="0"/>
              <a:t>Failure</a:t>
            </a:r>
            <a:endParaRPr lang="en-US" sz="1200" dirty="0"/>
          </a:p>
        </p:txBody>
      </p:sp>
      <p:cxnSp>
        <p:nvCxnSpPr>
          <p:cNvPr id="58" name="Straight Connector 57"/>
          <p:cNvCxnSpPr/>
          <p:nvPr/>
        </p:nvCxnSpPr>
        <p:spPr>
          <a:xfrm>
            <a:off x="3276600" y="3505200"/>
            <a:ext cx="2209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734594" y="3352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rot="10800000" flipV="1">
            <a:off x="3657600" y="2895600"/>
            <a:ext cx="685800" cy="276999"/>
          </a:xfrm>
          <a:prstGeom prst="rect">
            <a:avLst/>
          </a:prstGeom>
          <a:noFill/>
        </p:spPr>
        <p:txBody>
          <a:bodyPr wrap="square" rtlCol="0">
            <a:spAutoFit/>
          </a:bodyPr>
          <a:lstStyle/>
          <a:p>
            <a:r>
              <a:rPr lang="en-US" sz="1200" dirty="0" smtClean="0"/>
              <a:t>1888</a:t>
            </a:r>
            <a:endParaRPr lang="en-US" sz="1200" dirty="0"/>
          </a:p>
        </p:txBody>
      </p:sp>
      <p:sp>
        <p:nvSpPr>
          <p:cNvPr id="61" name="TextBox 60"/>
          <p:cNvSpPr txBox="1"/>
          <p:nvPr/>
        </p:nvSpPr>
        <p:spPr>
          <a:xfrm>
            <a:off x="1981200" y="228600"/>
            <a:ext cx="6019800" cy="276999"/>
          </a:xfrm>
          <a:prstGeom prst="rect">
            <a:avLst/>
          </a:prstGeom>
          <a:noFill/>
        </p:spPr>
        <p:txBody>
          <a:bodyPr wrap="square" rtlCol="0">
            <a:spAutoFit/>
          </a:bodyPr>
          <a:lstStyle/>
          <a:p>
            <a:endParaRPr lang="en-US" sz="1200" dirty="0"/>
          </a:p>
        </p:txBody>
      </p:sp>
      <p:cxnSp>
        <p:nvCxnSpPr>
          <p:cNvPr id="62" name="Straight Arrow Connector 61"/>
          <p:cNvCxnSpPr/>
          <p:nvPr/>
        </p:nvCxnSpPr>
        <p:spPr>
          <a:xfrm flipV="1">
            <a:off x="914400" y="10668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rot="19493054">
            <a:off x="7494700" y="723345"/>
            <a:ext cx="1355836" cy="523220"/>
          </a:xfrm>
          <a:prstGeom prst="rect">
            <a:avLst/>
          </a:prstGeom>
          <a:noFill/>
        </p:spPr>
        <p:txBody>
          <a:bodyPr wrap="square" rtlCol="0">
            <a:spAutoFit/>
          </a:bodyPr>
          <a:lstStyle/>
          <a:p>
            <a:r>
              <a:rPr lang="en-US" sz="1400" dirty="0" smtClean="0"/>
              <a:t>The Great Controversy</a:t>
            </a:r>
            <a:endParaRPr lang="en-US" sz="1400" dirty="0"/>
          </a:p>
        </p:txBody>
      </p:sp>
      <p:sp>
        <p:nvSpPr>
          <p:cNvPr id="64" name="TextBox 63"/>
          <p:cNvSpPr txBox="1"/>
          <p:nvPr/>
        </p:nvSpPr>
        <p:spPr>
          <a:xfrm>
            <a:off x="7239000" y="2438400"/>
            <a:ext cx="1752600" cy="276999"/>
          </a:xfrm>
          <a:prstGeom prst="rect">
            <a:avLst/>
          </a:prstGeom>
          <a:noFill/>
        </p:spPr>
        <p:txBody>
          <a:bodyPr wrap="square" rtlCol="0">
            <a:spAutoFit/>
          </a:bodyPr>
          <a:lstStyle/>
          <a:p>
            <a:r>
              <a:rPr lang="en-US" sz="1200" dirty="0" smtClean="0">
                <a:solidFill>
                  <a:srgbClr val="FF0000"/>
                </a:solidFill>
              </a:rPr>
              <a:t>&gt; </a:t>
            </a:r>
            <a:r>
              <a:rPr lang="en-US" sz="1200" dirty="0" smtClean="0"/>
              <a:t>An American Reformer</a:t>
            </a:r>
            <a:endParaRPr lang="en-US" sz="1200" dirty="0"/>
          </a:p>
        </p:txBody>
      </p:sp>
      <p:cxnSp>
        <p:nvCxnSpPr>
          <p:cNvPr id="65" name="Straight Arrow Connector 64"/>
          <p:cNvCxnSpPr>
            <a:endCxn id="64" idx="1"/>
          </p:cNvCxnSpPr>
          <p:nvPr/>
        </p:nvCxnSpPr>
        <p:spPr>
          <a:xfrm flipV="1">
            <a:off x="7086600" y="2576900"/>
            <a:ext cx="152400" cy="13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7239000" y="2667000"/>
            <a:ext cx="1752600" cy="277000"/>
          </a:xfrm>
          <a:prstGeom prst="rect">
            <a:avLst/>
          </a:prstGeom>
          <a:noFill/>
        </p:spPr>
        <p:txBody>
          <a:bodyPr wrap="square" rtlCol="0">
            <a:spAutoFit/>
          </a:bodyPr>
          <a:lstStyle/>
          <a:p>
            <a:r>
              <a:rPr lang="en-US" sz="1200" dirty="0" smtClean="0">
                <a:solidFill>
                  <a:srgbClr val="FF0000"/>
                </a:solidFill>
              </a:rPr>
              <a:t>&gt; </a:t>
            </a:r>
            <a:r>
              <a:rPr lang="en-US" sz="1200" dirty="0" smtClean="0"/>
              <a:t>What is the Sanctuary</a:t>
            </a:r>
            <a:endParaRPr lang="en-US" sz="1200" dirty="0"/>
          </a:p>
        </p:txBody>
      </p:sp>
      <p:cxnSp>
        <p:nvCxnSpPr>
          <p:cNvPr id="67" name="Straight Arrow Connector 66"/>
          <p:cNvCxnSpPr/>
          <p:nvPr/>
        </p:nvCxnSpPr>
        <p:spPr>
          <a:xfrm rot="5400000">
            <a:off x="1371600" y="27432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5400000">
            <a:off x="6934200" y="27432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7162800" y="1676400"/>
            <a:ext cx="19812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a:t>
            </a:r>
            <a:r>
              <a:rPr lang="en-US" sz="1200" dirty="0" err="1" smtClean="0"/>
              <a:t>Dest</a:t>
            </a:r>
            <a:r>
              <a:rPr lang="en-US" sz="1200" dirty="0" smtClean="0"/>
              <a:t>. Of Jerusalem</a:t>
            </a:r>
            <a:endParaRPr lang="en-US" sz="1200" dirty="0"/>
          </a:p>
        </p:txBody>
      </p:sp>
      <p:sp>
        <p:nvSpPr>
          <p:cNvPr id="70" name="TextBox 69"/>
          <p:cNvSpPr txBox="1"/>
          <p:nvPr/>
        </p:nvSpPr>
        <p:spPr>
          <a:xfrm rot="20224061">
            <a:off x="1316243" y="2819354"/>
            <a:ext cx="838200" cy="276999"/>
          </a:xfrm>
          <a:prstGeom prst="rect">
            <a:avLst/>
          </a:prstGeom>
          <a:noFill/>
        </p:spPr>
        <p:txBody>
          <a:bodyPr wrap="square" rtlCol="0">
            <a:spAutoFit/>
          </a:bodyPr>
          <a:lstStyle/>
          <a:p>
            <a:r>
              <a:rPr lang="en-US" sz="1200" dirty="0" smtClean="0"/>
              <a:t>Sanctuary</a:t>
            </a:r>
            <a:endParaRPr lang="en-US" sz="1200" dirty="0"/>
          </a:p>
        </p:txBody>
      </p:sp>
      <p:cxnSp>
        <p:nvCxnSpPr>
          <p:cNvPr id="71" name="Straight Arrow Connector 70"/>
          <p:cNvCxnSpPr>
            <a:endCxn id="70" idx="1"/>
          </p:cNvCxnSpPr>
          <p:nvPr/>
        </p:nvCxnSpPr>
        <p:spPr>
          <a:xfrm flipV="1">
            <a:off x="1143000" y="3121154"/>
            <a:ext cx="206366" cy="792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7239000" y="2895600"/>
            <a:ext cx="1295400" cy="276999"/>
          </a:xfrm>
          <a:prstGeom prst="rect">
            <a:avLst/>
          </a:prstGeom>
          <a:noFill/>
        </p:spPr>
        <p:txBody>
          <a:bodyPr wrap="square" rtlCol="0">
            <a:spAutoFit/>
          </a:bodyPr>
          <a:lstStyle/>
          <a:p>
            <a:r>
              <a:rPr lang="en-US" sz="1200" dirty="0" smtClean="0">
                <a:solidFill>
                  <a:srgbClr val="FF0000"/>
                </a:solidFill>
              </a:rPr>
              <a:t>&gt; </a:t>
            </a:r>
            <a:r>
              <a:rPr lang="en-US" sz="1200" dirty="0" smtClean="0"/>
              <a:t>Snares of Satan</a:t>
            </a:r>
            <a:endParaRPr lang="en-US" sz="1200" dirty="0"/>
          </a:p>
        </p:txBody>
      </p:sp>
      <p:sp>
        <p:nvSpPr>
          <p:cNvPr id="73" name="TextBox 72"/>
          <p:cNvSpPr txBox="1"/>
          <p:nvPr/>
        </p:nvSpPr>
        <p:spPr>
          <a:xfrm>
            <a:off x="7467600" y="2971800"/>
            <a:ext cx="1676400" cy="381000"/>
          </a:xfrm>
          <a:prstGeom prst="rect">
            <a:avLst/>
          </a:prstGeom>
          <a:noFill/>
        </p:spPr>
        <p:txBody>
          <a:bodyPr wrap="square" rtlCol="0">
            <a:spAutoFit/>
          </a:bodyPr>
          <a:lstStyle/>
          <a:p>
            <a:r>
              <a:rPr lang="en-US" sz="1000" dirty="0" smtClean="0"/>
              <a:t>( Can our Dead Speak to Us</a:t>
            </a:r>
            <a:r>
              <a:rPr lang="en-US" dirty="0" smtClean="0"/>
              <a:t>)</a:t>
            </a:r>
            <a:endParaRPr lang="en-US" dirty="0"/>
          </a:p>
        </p:txBody>
      </p:sp>
      <p:sp>
        <p:nvSpPr>
          <p:cNvPr id="74" name="TextBox 73"/>
          <p:cNvSpPr txBox="1"/>
          <p:nvPr/>
        </p:nvSpPr>
        <p:spPr>
          <a:xfrm>
            <a:off x="7162800" y="3276600"/>
            <a:ext cx="1828800" cy="276999"/>
          </a:xfrm>
          <a:prstGeom prst="rect">
            <a:avLst/>
          </a:prstGeom>
          <a:noFill/>
        </p:spPr>
        <p:txBody>
          <a:bodyPr wrap="square" rtlCol="0">
            <a:spAutoFit/>
          </a:bodyPr>
          <a:lstStyle/>
          <a:p>
            <a:r>
              <a:rPr lang="en-US" sz="1200" dirty="0" smtClean="0">
                <a:solidFill>
                  <a:srgbClr val="FF0000"/>
                </a:solidFill>
              </a:rPr>
              <a:t>&gt;</a:t>
            </a:r>
            <a:r>
              <a:rPr lang="en-US" sz="1200" dirty="0" smtClean="0"/>
              <a:t> Lib. of Con. Threatened</a:t>
            </a:r>
            <a:endParaRPr lang="en-US" sz="1200" dirty="0"/>
          </a:p>
        </p:txBody>
      </p:sp>
      <p:sp>
        <p:nvSpPr>
          <p:cNvPr id="75" name="TextBox 74"/>
          <p:cNvSpPr txBox="1"/>
          <p:nvPr/>
        </p:nvSpPr>
        <p:spPr>
          <a:xfrm>
            <a:off x="7239000" y="3505200"/>
            <a:ext cx="1905000" cy="276999"/>
          </a:xfrm>
          <a:prstGeom prst="rect">
            <a:avLst/>
          </a:prstGeom>
          <a:noFill/>
        </p:spPr>
        <p:txBody>
          <a:bodyPr wrap="square" rtlCol="0">
            <a:spAutoFit/>
          </a:bodyPr>
          <a:lstStyle/>
          <a:p>
            <a:r>
              <a:rPr lang="en-US" sz="1200" dirty="0" smtClean="0"/>
              <a:t> The Impending Conflict</a:t>
            </a:r>
            <a:endParaRPr lang="en-US" sz="1200" dirty="0"/>
          </a:p>
        </p:txBody>
      </p:sp>
      <p:sp>
        <p:nvSpPr>
          <p:cNvPr id="76" name="TextBox 75"/>
          <p:cNvSpPr txBox="1"/>
          <p:nvPr/>
        </p:nvSpPr>
        <p:spPr>
          <a:xfrm>
            <a:off x="7239000" y="3733800"/>
            <a:ext cx="1676400" cy="276999"/>
          </a:xfrm>
          <a:prstGeom prst="rect">
            <a:avLst/>
          </a:prstGeom>
          <a:noFill/>
        </p:spPr>
        <p:txBody>
          <a:bodyPr wrap="square" rtlCol="0">
            <a:spAutoFit/>
          </a:bodyPr>
          <a:lstStyle/>
          <a:p>
            <a:r>
              <a:rPr lang="en-US" sz="1200" dirty="0" smtClean="0"/>
              <a:t>Scriptures a Safeguard</a:t>
            </a:r>
            <a:endParaRPr lang="en-US" sz="1200" dirty="0"/>
          </a:p>
        </p:txBody>
      </p:sp>
      <p:sp>
        <p:nvSpPr>
          <p:cNvPr id="77" name="TextBox 76"/>
          <p:cNvSpPr txBox="1"/>
          <p:nvPr/>
        </p:nvSpPr>
        <p:spPr>
          <a:xfrm>
            <a:off x="7239000" y="3886200"/>
            <a:ext cx="1447800" cy="276999"/>
          </a:xfrm>
          <a:prstGeom prst="rect">
            <a:avLst/>
          </a:prstGeom>
          <a:noFill/>
        </p:spPr>
        <p:txBody>
          <a:bodyPr wrap="square" rtlCol="0">
            <a:spAutoFit/>
          </a:bodyPr>
          <a:lstStyle/>
          <a:p>
            <a:r>
              <a:rPr lang="en-US" sz="1200" dirty="0" smtClean="0"/>
              <a:t>The Final Warning</a:t>
            </a:r>
            <a:endParaRPr lang="en-US" sz="1200" dirty="0"/>
          </a:p>
        </p:txBody>
      </p:sp>
      <p:sp>
        <p:nvSpPr>
          <p:cNvPr id="78" name="TextBox 77"/>
          <p:cNvSpPr txBox="1"/>
          <p:nvPr/>
        </p:nvSpPr>
        <p:spPr>
          <a:xfrm>
            <a:off x="7239000" y="4114800"/>
            <a:ext cx="1371600" cy="276999"/>
          </a:xfrm>
          <a:prstGeom prst="rect">
            <a:avLst/>
          </a:prstGeom>
          <a:noFill/>
        </p:spPr>
        <p:txBody>
          <a:bodyPr wrap="square" rtlCol="0">
            <a:spAutoFit/>
          </a:bodyPr>
          <a:lstStyle/>
          <a:p>
            <a:r>
              <a:rPr lang="en-US" sz="1200" dirty="0" smtClean="0">
                <a:solidFill>
                  <a:srgbClr val="FF0000"/>
                </a:solidFill>
              </a:rPr>
              <a:t>&gt;</a:t>
            </a:r>
            <a:r>
              <a:rPr lang="en-US" sz="1200" dirty="0" smtClean="0"/>
              <a:t>Time of Trouble</a:t>
            </a:r>
            <a:endParaRPr lang="en-US" sz="1200" dirty="0"/>
          </a:p>
        </p:txBody>
      </p:sp>
      <p:sp>
        <p:nvSpPr>
          <p:cNvPr id="79" name="TextBox 78"/>
          <p:cNvSpPr txBox="1"/>
          <p:nvPr/>
        </p:nvSpPr>
        <p:spPr>
          <a:xfrm>
            <a:off x="7239000" y="4343400"/>
            <a:ext cx="1905000" cy="276999"/>
          </a:xfrm>
          <a:prstGeom prst="rect">
            <a:avLst/>
          </a:prstGeom>
          <a:noFill/>
        </p:spPr>
        <p:txBody>
          <a:bodyPr wrap="square" rtlCol="0">
            <a:spAutoFit/>
          </a:bodyPr>
          <a:lstStyle/>
          <a:p>
            <a:r>
              <a:rPr lang="en-US" sz="1200" dirty="0" smtClean="0">
                <a:solidFill>
                  <a:srgbClr val="FF0000"/>
                </a:solidFill>
              </a:rPr>
              <a:t>&gt;</a:t>
            </a:r>
            <a:r>
              <a:rPr lang="en-US" sz="1200" dirty="0" smtClean="0"/>
              <a:t> Gods people Delivered</a:t>
            </a:r>
            <a:endParaRPr lang="en-US" sz="1200" dirty="0"/>
          </a:p>
        </p:txBody>
      </p:sp>
      <p:sp>
        <p:nvSpPr>
          <p:cNvPr id="80" name="TextBox 79"/>
          <p:cNvSpPr txBox="1"/>
          <p:nvPr/>
        </p:nvSpPr>
        <p:spPr>
          <a:xfrm rot="19118416">
            <a:off x="2444389" y="3087638"/>
            <a:ext cx="685800" cy="276999"/>
          </a:xfrm>
          <a:prstGeom prst="rect">
            <a:avLst/>
          </a:prstGeom>
          <a:noFill/>
        </p:spPr>
        <p:txBody>
          <a:bodyPr wrap="square" rtlCol="0">
            <a:spAutoFit/>
          </a:bodyPr>
          <a:lstStyle/>
          <a:p>
            <a:r>
              <a:rPr lang="en-US" sz="1200" dirty="0" smtClean="0"/>
              <a:t>Failure</a:t>
            </a:r>
            <a:endParaRPr lang="en-US" sz="1200" dirty="0"/>
          </a:p>
        </p:txBody>
      </p:sp>
      <p:sp>
        <p:nvSpPr>
          <p:cNvPr id="81" name="TextBox 80"/>
          <p:cNvSpPr txBox="1"/>
          <p:nvPr/>
        </p:nvSpPr>
        <p:spPr>
          <a:xfrm>
            <a:off x="1905000" y="228600"/>
            <a:ext cx="533400" cy="276999"/>
          </a:xfrm>
          <a:prstGeom prst="rect">
            <a:avLst/>
          </a:prstGeom>
          <a:noFill/>
        </p:spPr>
        <p:txBody>
          <a:bodyPr wrap="square" rtlCol="0">
            <a:spAutoFit/>
          </a:bodyPr>
          <a:lstStyle/>
          <a:p>
            <a:r>
              <a:rPr lang="en-US" sz="1200" dirty="0" smtClean="0"/>
              <a:t>TOE</a:t>
            </a:r>
            <a:endParaRPr lang="en-US" sz="1200" dirty="0"/>
          </a:p>
        </p:txBody>
      </p:sp>
      <p:cxnSp>
        <p:nvCxnSpPr>
          <p:cNvPr id="82" name="Straight Arrow Connector 81"/>
          <p:cNvCxnSpPr>
            <a:stCxn id="81" idx="1"/>
          </p:cNvCxnSpPr>
          <p:nvPr/>
        </p:nvCxnSpPr>
        <p:spPr>
          <a:xfrm rot="10800000" flipV="1">
            <a:off x="1600200" y="367100"/>
            <a:ext cx="304800" cy="13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42679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3429000" y="1905000"/>
            <a:ext cx="609600" cy="276999"/>
          </a:xfrm>
          <a:prstGeom prst="rect">
            <a:avLst/>
          </a:prstGeom>
          <a:noFill/>
        </p:spPr>
        <p:txBody>
          <a:bodyPr wrap="square" rtlCol="0">
            <a:spAutoFit/>
          </a:bodyPr>
          <a:lstStyle/>
          <a:p>
            <a:r>
              <a:rPr lang="en-US" sz="1200" dirty="0" smtClean="0"/>
              <a:t>2019</a:t>
            </a:r>
            <a:endParaRPr lang="en-US" sz="1200" dirty="0"/>
          </a:p>
        </p:txBody>
      </p:sp>
      <p:sp>
        <p:nvSpPr>
          <p:cNvPr id="85" name="Freeform 84"/>
          <p:cNvSpPr/>
          <p:nvPr/>
        </p:nvSpPr>
        <p:spPr>
          <a:xfrm>
            <a:off x="2153417" y="1780498"/>
            <a:ext cx="1397503" cy="207048"/>
          </a:xfrm>
          <a:custGeom>
            <a:avLst/>
            <a:gdLst>
              <a:gd name="connsiteX0" fmla="*/ 25903 w 1397503"/>
              <a:gd name="connsiteY0" fmla="*/ 185462 h 207048"/>
              <a:gd name="connsiteX1" fmla="*/ 117343 w 1397503"/>
              <a:gd name="connsiteY1" fmla="*/ 109262 h 207048"/>
              <a:gd name="connsiteX2" fmla="*/ 224023 w 1397503"/>
              <a:gd name="connsiteY2" fmla="*/ 48302 h 207048"/>
              <a:gd name="connsiteX3" fmla="*/ 406903 w 1397503"/>
              <a:gd name="connsiteY3" fmla="*/ 17822 h 207048"/>
              <a:gd name="connsiteX4" fmla="*/ 726943 w 1397503"/>
              <a:gd name="connsiteY4" fmla="*/ 2582 h 207048"/>
              <a:gd name="connsiteX5" fmla="*/ 940303 w 1397503"/>
              <a:gd name="connsiteY5" fmla="*/ 2582 h 207048"/>
              <a:gd name="connsiteX6" fmla="*/ 1214623 w 1397503"/>
              <a:gd name="connsiteY6" fmla="*/ 17822 h 207048"/>
              <a:gd name="connsiteX7" fmla="*/ 1290823 w 1397503"/>
              <a:gd name="connsiteY7" fmla="*/ 78782 h 207048"/>
              <a:gd name="connsiteX8" fmla="*/ 1336543 w 1397503"/>
              <a:gd name="connsiteY8" fmla="*/ 94022 h 207048"/>
              <a:gd name="connsiteX9" fmla="*/ 1397503 w 1397503"/>
              <a:gd name="connsiteY9" fmla="*/ 154982 h 207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97503" h="207048">
                <a:moveTo>
                  <a:pt x="25903" y="185462"/>
                </a:moveTo>
                <a:cubicBezTo>
                  <a:pt x="139417" y="109786"/>
                  <a:pt x="0" y="207048"/>
                  <a:pt x="117343" y="109262"/>
                </a:cubicBezTo>
                <a:cubicBezTo>
                  <a:pt x="144353" y="86754"/>
                  <a:pt x="193334" y="61454"/>
                  <a:pt x="224023" y="48302"/>
                </a:cubicBezTo>
                <a:cubicBezTo>
                  <a:pt x="283301" y="22897"/>
                  <a:pt x="339921" y="22287"/>
                  <a:pt x="406903" y="17822"/>
                </a:cubicBezTo>
                <a:cubicBezTo>
                  <a:pt x="513467" y="10718"/>
                  <a:pt x="620263" y="7662"/>
                  <a:pt x="726943" y="2582"/>
                </a:cubicBezTo>
                <a:cubicBezTo>
                  <a:pt x="945121" y="38945"/>
                  <a:pt x="673285" y="2582"/>
                  <a:pt x="940303" y="2582"/>
                </a:cubicBezTo>
                <a:cubicBezTo>
                  <a:pt x="1031884" y="2582"/>
                  <a:pt x="1123183" y="12742"/>
                  <a:pt x="1214623" y="17822"/>
                </a:cubicBezTo>
                <a:cubicBezTo>
                  <a:pt x="1329541" y="56128"/>
                  <a:pt x="1192346" y="0"/>
                  <a:pt x="1290823" y="78782"/>
                </a:cubicBezTo>
                <a:cubicBezTo>
                  <a:pt x="1303367" y="88817"/>
                  <a:pt x="1321303" y="88942"/>
                  <a:pt x="1336543" y="94022"/>
                </a:cubicBezTo>
                <a:cubicBezTo>
                  <a:pt x="1373324" y="149193"/>
                  <a:pt x="1350640" y="131551"/>
                  <a:pt x="1397503" y="154982"/>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TextBox 85"/>
          <p:cNvSpPr txBox="1"/>
          <p:nvPr/>
        </p:nvSpPr>
        <p:spPr>
          <a:xfrm>
            <a:off x="2743200" y="1752600"/>
            <a:ext cx="533400" cy="276999"/>
          </a:xfrm>
          <a:prstGeom prst="rect">
            <a:avLst/>
          </a:prstGeom>
          <a:noFill/>
        </p:spPr>
        <p:txBody>
          <a:bodyPr wrap="square" rtlCol="0">
            <a:spAutoFit/>
          </a:bodyPr>
          <a:lstStyle/>
          <a:p>
            <a:r>
              <a:rPr lang="en-US" sz="1200" dirty="0" smtClean="0"/>
              <a:t>30</a:t>
            </a:r>
            <a:endParaRPr lang="en-US" sz="1200" dirty="0"/>
          </a:p>
        </p:txBody>
      </p:sp>
      <p:cxnSp>
        <p:nvCxnSpPr>
          <p:cNvPr id="87" name="Straight Arrow Connector 86"/>
          <p:cNvCxnSpPr/>
          <p:nvPr/>
        </p:nvCxnSpPr>
        <p:spPr>
          <a:xfrm rot="10800000" flipV="1">
            <a:off x="6096000" y="3124200"/>
            <a:ext cx="9906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3733800" y="0"/>
            <a:ext cx="914400" cy="304800"/>
          </a:xfrm>
          <a:prstGeom prst="rect">
            <a:avLst/>
          </a:prstGeom>
          <a:noFill/>
        </p:spPr>
        <p:txBody>
          <a:bodyPr wrap="square" rtlCol="0">
            <a:spAutoFit/>
          </a:bodyPr>
          <a:lstStyle/>
          <a:p>
            <a:r>
              <a:rPr lang="en-US" sz="1400" dirty="0" smtClean="0"/>
              <a:t>Inequality</a:t>
            </a:r>
            <a:endParaRPr lang="en-US" sz="1400" dirty="0"/>
          </a:p>
        </p:txBody>
      </p:sp>
      <p:sp>
        <p:nvSpPr>
          <p:cNvPr id="89" name="TextBox 88"/>
          <p:cNvSpPr txBox="1"/>
          <p:nvPr/>
        </p:nvSpPr>
        <p:spPr>
          <a:xfrm>
            <a:off x="3962400" y="2667000"/>
            <a:ext cx="1066800" cy="304800"/>
          </a:xfrm>
          <a:prstGeom prst="rect">
            <a:avLst/>
          </a:prstGeom>
          <a:noFill/>
        </p:spPr>
        <p:txBody>
          <a:bodyPr wrap="square" rtlCol="0">
            <a:spAutoFit/>
          </a:bodyPr>
          <a:lstStyle/>
          <a:p>
            <a:r>
              <a:rPr lang="en-US" sz="1400" dirty="0" smtClean="0"/>
              <a:t>Ch &amp; State</a:t>
            </a:r>
            <a:endParaRPr lang="en-US" sz="1400" dirty="0"/>
          </a:p>
        </p:txBody>
      </p:sp>
      <p:cxnSp>
        <p:nvCxnSpPr>
          <p:cNvPr id="90" name="Straight Connector 89"/>
          <p:cNvCxnSpPr/>
          <p:nvPr/>
        </p:nvCxnSpPr>
        <p:spPr>
          <a:xfrm rot="10800000">
            <a:off x="1752600" y="2514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5400000" flipH="1" flipV="1">
            <a:off x="1676400" y="24384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2" name="TextBox 91"/>
          <p:cNvSpPr txBox="1"/>
          <p:nvPr/>
        </p:nvSpPr>
        <p:spPr>
          <a:xfrm>
            <a:off x="1524000" y="2133600"/>
            <a:ext cx="533400" cy="276999"/>
          </a:xfrm>
          <a:prstGeom prst="rect">
            <a:avLst/>
          </a:prstGeom>
          <a:noFill/>
        </p:spPr>
        <p:txBody>
          <a:bodyPr wrap="square" rtlCol="0">
            <a:spAutoFit/>
          </a:bodyPr>
          <a:lstStyle/>
          <a:p>
            <a:r>
              <a:rPr lang="en-US" sz="1200" dirty="0" smtClean="0"/>
              <a:t>1979</a:t>
            </a:r>
            <a:endParaRPr lang="en-US" sz="1200" dirty="0"/>
          </a:p>
        </p:txBody>
      </p:sp>
      <p:sp>
        <p:nvSpPr>
          <p:cNvPr id="93" name="TextBox 92"/>
          <p:cNvSpPr txBox="1"/>
          <p:nvPr/>
        </p:nvSpPr>
        <p:spPr>
          <a:xfrm>
            <a:off x="1752600" y="2362200"/>
            <a:ext cx="609600" cy="276999"/>
          </a:xfrm>
          <a:prstGeom prst="rect">
            <a:avLst/>
          </a:prstGeom>
          <a:noFill/>
        </p:spPr>
        <p:txBody>
          <a:bodyPr wrap="square" rtlCol="0">
            <a:spAutoFit/>
          </a:bodyPr>
          <a:lstStyle/>
          <a:p>
            <a:r>
              <a:rPr lang="en-US" sz="1200" dirty="0" smtClean="0"/>
              <a:t>MM</a:t>
            </a:r>
            <a:endParaRPr lang="en-US" sz="1200" dirty="0"/>
          </a:p>
        </p:txBody>
      </p:sp>
      <p:cxnSp>
        <p:nvCxnSpPr>
          <p:cNvPr id="94" name="Straight Connector 93"/>
          <p:cNvCxnSpPr/>
          <p:nvPr/>
        </p:nvCxnSpPr>
        <p:spPr>
          <a:xfrm rot="5400000" flipH="1" flipV="1">
            <a:off x="3009900" y="2476500"/>
            <a:ext cx="76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5" name="TextBox 94"/>
          <p:cNvSpPr txBox="1"/>
          <p:nvPr/>
        </p:nvSpPr>
        <p:spPr>
          <a:xfrm>
            <a:off x="2819400" y="2209800"/>
            <a:ext cx="609600" cy="276999"/>
          </a:xfrm>
          <a:prstGeom prst="rect">
            <a:avLst/>
          </a:prstGeom>
          <a:noFill/>
        </p:spPr>
        <p:txBody>
          <a:bodyPr wrap="square" rtlCol="0">
            <a:spAutoFit/>
          </a:bodyPr>
          <a:lstStyle/>
          <a:p>
            <a:r>
              <a:rPr lang="en-US" sz="1200" dirty="0" smtClean="0"/>
              <a:t>2014</a:t>
            </a:r>
            <a:endParaRPr lang="en-US" sz="1200" dirty="0"/>
          </a:p>
        </p:txBody>
      </p:sp>
      <p:sp>
        <p:nvSpPr>
          <p:cNvPr id="96" name="TextBox 95"/>
          <p:cNvSpPr txBox="1"/>
          <p:nvPr/>
        </p:nvSpPr>
        <p:spPr>
          <a:xfrm>
            <a:off x="2895600" y="2057400"/>
            <a:ext cx="381000" cy="261610"/>
          </a:xfrm>
          <a:prstGeom prst="rect">
            <a:avLst/>
          </a:prstGeom>
          <a:noFill/>
        </p:spPr>
        <p:txBody>
          <a:bodyPr wrap="square" rtlCol="0">
            <a:spAutoFit/>
          </a:bodyPr>
          <a:lstStyle/>
          <a:p>
            <a:r>
              <a:rPr lang="en-US" sz="1100" dirty="0" smtClean="0"/>
              <a:t>SL</a:t>
            </a:r>
            <a:endParaRPr lang="en-US" sz="1100" dirty="0"/>
          </a:p>
        </p:txBody>
      </p:sp>
      <p:sp>
        <p:nvSpPr>
          <p:cNvPr id="97" name="TextBox 96"/>
          <p:cNvSpPr txBox="1"/>
          <p:nvPr/>
        </p:nvSpPr>
        <p:spPr>
          <a:xfrm>
            <a:off x="6553200" y="1219200"/>
            <a:ext cx="457200" cy="276999"/>
          </a:xfrm>
          <a:prstGeom prst="rect">
            <a:avLst/>
          </a:prstGeom>
          <a:noFill/>
        </p:spPr>
        <p:txBody>
          <a:bodyPr wrap="square" rtlCol="0">
            <a:spAutoFit/>
          </a:bodyPr>
          <a:lstStyle/>
          <a:p>
            <a:r>
              <a:rPr lang="en-US" sz="1200" dirty="0" smtClean="0">
                <a:solidFill>
                  <a:srgbClr val="FF0000"/>
                </a:solidFill>
              </a:rPr>
              <a:t>.</a:t>
            </a:r>
            <a:endParaRPr lang="en-US" sz="1200" dirty="0">
              <a:solidFill>
                <a:srgbClr val="FF0000"/>
              </a:solidFill>
            </a:endParaRPr>
          </a:p>
        </p:txBody>
      </p:sp>
      <p:sp>
        <p:nvSpPr>
          <p:cNvPr id="98" name="TextBox 97"/>
          <p:cNvSpPr txBox="1"/>
          <p:nvPr/>
        </p:nvSpPr>
        <p:spPr>
          <a:xfrm>
            <a:off x="6324600" y="2209800"/>
            <a:ext cx="457200" cy="276999"/>
          </a:xfrm>
          <a:prstGeom prst="rect">
            <a:avLst/>
          </a:prstGeom>
          <a:noFill/>
        </p:spPr>
        <p:txBody>
          <a:bodyPr wrap="square" rtlCol="0">
            <a:spAutoFit/>
          </a:bodyPr>
          <a:lstStyle/>
          <a:p>
            <a:r>
              <a:rPr lang="en-US" sz="1200" dirty="0" smtClean="0">
                <a:solidFill>
                  <a:srgbClr val="FF0000"/>
                </a:solidFill>
              </a:rPr>
              <a:t>T.T.</a:t>
            </a:r>
            <a:endParaRPr lang="en-US" sz="1200" dirty="0">
              <a:solidFill>
                <a:srgbClr val="FF0000"/>
              </a:solidFill>
            </a:endParaRPr>
          </a:p>
        </p:txBody>
      </p:sp>
      <p:sp>
        <p:nvSpPr>
          <p:cNvPr id="101" name="TextBox 100"/>
          <p:cNvSpPr txBox="1"/>
          <p:nvPr/>
        </p:nvSpPr>
        <p:spPr>
          <a:xfrm>
            <a:off x="2286000" y="3733800"/>
            <a:ext cx="4724400" cy="1323439"/>
          </a:xfrm>
          <a:prstGeom prst="rect">
            <a:avLst/>
          </a:prstGeom>
          <a:noFill/>
        </p:spPr>
        <p:txBody>
          <a:bodyPr wrap="square" rtlCol="0">
            <a:spAutoFit/>
          </a:bodyPr>
          <a:lstStyle/>
          <a:p>
            <a:r>
              <a:rPr lang="en-US" sz="2000" dirty="0" smtClean="0"/>
              <a:t> So finally to summarize  we’ve been discussing this issue of slavery. We applied the Civil War as the sin of Babylon that brought about judgment.</a:t>
            </a:r>
            <a:endParaRPr lang="en-US" sz="2000" dirty="0"/>
          </a:p>
        </p:txBody>
      </p:sp>
      <p:sp>
        <p:nvSpPr>
          <p:cNvPr id="102" name="TextBox 101"/>
          <p:cNvSpPr txBox="1"/>
          <p:nvPr/>
        </p:nvSpPr>
        <p:spPr>
          <a:xfrm>
            <a:off x="457200" y="4953000"/>
            <a:ext cx="8382000" cy="1631216"/>
          </a:xfrm>
          <a:prstGeom prst="rect">
            <a:avLst/>
          </a:prstGeom>
          <a:noFill/>
        </p:spPr>
        <p:txBody>
          <a:bodyPr wrap="square" rtlCol="0">
            <a:spAutoFit/>
          </a:bodyPr>
          <a:lstStyle/>
          <a:p>
            <a:r>
              <a:rPr lang="en-US" sz="2000" dirty="0" smtClean="0"/>
              <a:t> We could build a whole reform line defending that from Spiritual Gifts. At the same time exactly 30 years later Ellen White writes another book with another reform line based on a Sunday Law in Congress. And she says in this book that what will bring about the end of the world is the Sunday Laws, the push for Sunday currently in progress. </a:t>
            </a:r>
            <a:endParaRPr lang="en-US" sz="2000" dirty="0"/>
          </a:p>
        </p:txBody>
      </p:sp>
      <p:sp>
        <p:nvSpPr>
          <p:cNvPr id="103" name="Slide Number Placeholder 102"/>
          <p:cNvSpPr>
            <a:spLocks noGrp="1"/>
          </p:cNvSpPr>
          <p:nvPr>
            <p:ph type="sldNum" sz="quarter" idx="12"/>
          </p:nvPr>
        </p:nvSpPr>
        <p:spPr/>
        <p:txBody>
          <a:bodyPr/>
          <a:lstStyle/>
          <a:p>
            <a:fld id="{DDBFD72D-D30C-4596-AA12-6E874EBB7B16}" type="slidenum">
              <a:rPr lang="en-US" smtClean="0"/>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2133600" y="1371600"/>
            <a:ext cx="487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1981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905000" y="762000"/>
            <a:ext cx="685800" cy="276999"/>
          </a:xfrm>
          <a:prstGeom prst="rect">
            <a:avLst/>
          </a:prstGeom>
          <a:noFill/>
        </p:spPr>
        <p:txBody>
          <a:bodyPr wrap="square" rtlCol="0">
            <a:spAutoFit/>
          </a:bodyPr>
          <a:lstStyle/>
          <a:p>
            <a:r>
              <a:rPr lang="en-US" sz="1200" dirty="0" smtClean="0"/>
              <a:t>1798</a:t>
            </a:r>
            <a:endParaRPr lang="en-US" sz="1200" dirty="0"/>
          </a:p>
        </p:txBody>
      </p:sp>
      <p:cxnSp>
        <p:nvCxnSpPr>
          <p:cNvPr id="5" name="Straight Connector 4"/>
          <p:cNvCxnSpPr/>
          <p:nvPr/>
        </p:nvCxnSpPr>
        <p:spPr>
          <a:xfrm rot="5400000">
            <a:off x="68587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781800" y="762000"/>
            <a:ext cx="762000" cy="276999"/>
          </a:xfrm>
          <a:prstGeom prst="rect">
            <a:avLst/>
          </a:prstGeom>
          <a:noFill/>
        </p:spPr>
        <p:txBody>
          <a:bodyPr wrap="square" rtlCol="0">
            <a:spAutoFit/>
          </a:bodyPr>
          <a:lstStyle/>
          <a:p>
            <a:r>
              <a:rPr lang="en-US" sz="1200" dirty="0" smtClean="0"/>
              <a:t>1863</a:t>
            </a:r>
            <a:endParaRPr lang="en-US" sz="1200" dirty="0"/>
          </a:p>
        </p:txBody>
      </p:sp>
      <p:cxnSp>
        <p:nvCxnSpPr>
          <p:cNvPr id="7" name="Straight Connector 6"/>
          <p:cNvCxnSpPr/>
          <p:nvPr/>
        </p:nvCxnSpPr>
        <p:spPr>
          <a:xfrm rot="5400000">
            <a:off x="6020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943600" y="762000"/>
            <a:ext cx="685800" cy="276999"/>
          </a:xfrm>
          <a:prstGeom prst="rect">
            <a:avLst/>
          </a:prstGeom>
          <a:noFill/>
        </p:spPr>
        <p:txBody>
          <a:bodyPr wrap="square" rtlCol="0">
            <a:spAutoFit/>
          </a:bodyPr>
          <a:lstStyle/>
          <a:p>
            <a:r>
              <a:rPr lang="en-US" sz="1200" dirty="0" smtClean="0"/>
              <a:t>1861</a:t>
            </a:r>
            <a:endParaRPr lang="en-US" sz="1200" dirty="0"/>
          </a:p>
        </p:txBody>
      </p:sp>
      <p:cxnSp>
        <p:nvCxnSpPr>
          <p:cNvPr id="9" name="Straight Connector 8"/>
          <p:cNvCxnSpPr/>
          <p:nvPr/>
        </p:nvCxnSpPr>
        <p:spPr>
          <a:xfrm rot="5400000">
            <a:off x="19819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60205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133600" y="457200"/>
            <a:ext cx="403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038600" y="228600"/>
            <a:ext cx="457200" cy="276999"/>
          </a:xfrm>
          <a:prstGeom prst="rect">
            <a:avLst/>
          </a:prstGeom>
          <a:noFill/>
        </p:spPr>
        <p:txBody>
          <a:bodyPr wrap="square" rtlCol="0">
            <a:spAutoFit/>
          </a:bodyPr>
          <a:lstStyle/>
          <a:p>
            <a:r>
              <a:rPr lang="en-US" sz="1200" dirty="0" smtClean="0"/>
              <a:t>63</a:t>
            </a:r>
            <a:endParaRPr lang="en-US" sz="1200" dirty="0"/>
          </a:p>
        </p:txBody>
      </p:sp>
      <p:sp>
        <p:nvSpPr>
          <p:cNvPr id="13" name="TextBox 12"/>
          <p:cNvSpPr txBox="1"/>
          <p:nvPr/>
        </p:nvSpPr>
        <p:spPr>
          <a:xfrm>
            <a:off x="1905000" y="1371600"/>
            <a:ext cx="609600" cy="276999"/>
          </a:xfrm>
          <a:prstGeom prst="rect">
            <a:avLst/>
          </a:prstGeom>
          <a:noFill/>
        </p:spPr>
        <p:txBody>
          <a:bodyPr wrap="square" rtlCol="0">
            <a:spAutoFit/>
          </a:bodyPr>
          <a:lstStyle/>
          <a:p>
            <a:r>
              <a:rPr lang="en-US" sz="1200" dirty="0" smtClean="0">
                <a:solidFill>
                  <a:srgbClr val="FF0000"/>
                </a:solidFill>
              </a:rPr>
              <a:t>Miller</a:t>
            </a:r>
            <a:endParaRPr lang="en-US" sz="1200" dirty="0">
              <a:solidFill>
                <a:srgbClr val="FF0000"/>
              </a:solidFill>
            </a:endParaRPr>
          </a:p>
        </p:txBody>
      </p:sp>
      <p:cxnSp>
        <p:nvCxnSpPr>
          <p:cNvPr id="14" name="Straight Connector 13"/>
          <p:cNvCxnSpPr/>
          <p:nvPr/>
        </p:nvCxnSpPr>
        <p:spPr>
          <a:xfrm rot="5400000">
            <a:off x="2972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895600" y="762000"/>
            <a:ext cx="838200" cy="276999"/>
          </a:xfrm>
          <a:prstGeom prst="rect">
            <a:avLst/>
          </a:prstGeom>
          <a:noFill/>
        </p:spPr>
        <p:txBody>
          <a:bodyPr wrap="square" rtlCol="0">
            <a:spAutoFit/>
          </a:bodyPr>
          <a:lstStyle/>
          <a:p>
            <a:r>
              <a:rPr lang="en-US" sz="1200" dirty="0" smtClean="0"/>
              <a:t>1844</a:t>
            </a:r>
            <a:endParaRPr lang="en-US" sz="1200" dirty="0"/>
          </a:p>
        </p:txBody>
      </p:sp>
      <p:cxnSp>
        <p:nvCxnSpPr>
          <p:cNvPr id="16" name="Straight Connector 15"/>
          <p:cNvCxnSpPr/>
          <p:nvPr/>
        </p:nvCxnSpPr>
        <p:spPr>
          <a:xfrm rot="5400000">
            <a:off x="51823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105400" y="762000"/>
            <a:ext cx="685800" cy="276999"/>
          </a:xfrm>
          <a:prstGeom prst="rect">
            <a:avLst/>
          </a:prstGeom>
          <a:noFill/>
        </p:spPr>
        <p:txBody>
          <a:bodyPr wrap="square" rtlCol="0">
            <a:spAutoFit/>
          </a:bodyPr>
          <a:lstStyle/>
          <a:p>
            <a:r>
              <a:rPr lang="en-US" sz="1200" dirty="0" smtClean="0"/>
              <a:t>1858</a:t>
            </a:r>
            <a:endParaRPr lang="en-US" sz="1200" dirty="0"/>
          </a:p>
        </p:txBody>
      </p:sp>
      <p:sp>
        <p:nvSpPr>
          <p:cNvPr id="18" name="TextBox 17"/>
          <p:cNvSpPr txBox="1"/>
          <p:nvPr/>
        </p:nvSpPr>
        <p:spPr>
          <a:xfrm>
            <a:off x="5029200" y="1447800"/>
            <a:ext cx="685800" cy="276999"/>
          </a:xfrm>
          <a:prstGeom prst="rect">
            <a:avLst/>
          </a:prstGeom>
          <a:noFill/>
        </p:spPr>
        <p:txBody>
          <a:bodyPr wrap="square" rtlCol="0">
            <a:spAutoFit/>
          </a:bodyPr>
          <a:lstStyle/>
          <a:p>
            <a:r>
              <a:rPr lang="en-US" sz="1200" dirty="0" smtClean="0">
                <a:solidFill>
                  <a:srgbClr val="FF0000"/>
                </a:solidFill>
              </a:rPr>
              <a:t>Sp Gifts</a:t>
            </a:r>
            <a:endParaRPr lang="en-US" sz="1200" dirty="0">
              <a:solidFill>
                <a:srgbClr val="FF0000"/>
              </a:solidFill>
            </a:endParaRPr>
          </a:p>
        </p:txBody>
      </p:sp>
      <p:cxnSp>
        <p:nvCxnSpPr>
          <p:cNvPr id="19" name="Straight Connector 18"/>
          <p:cNvCxnSpPr/>
          <p:nvPr/>
        </p:nvCxnSpPr>
        <p:spPr>
          <a:xfrm rot="5400000">
            <a:off x="4267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191000" y="762000"/>
            <a:ext cx="685800" cy="276999"/>
          </a:xfrm>
          <a:prstGeom prst="rect">
            <a:avLst/>
          </a:prstGeom>
          <a:noFill/>
        </p:spPr>
        <p:txBody>
          <a:bodyPr wrap="square" rtlCol="0">
            <a:spAutoFit/>
          </a:bodyPr>
          <a:lstStyle/>
          <a:p>
            <a:r>
              <a:rPr lang="en-US" sz="1200" dirty="0" smtClean="0"/>
              <a:t>1850</a:t>
            </a:r>
            <a:endParaRPr lang="en-US" sz="1200" dirty="0"/>
          </a:p>
        </p:txBody>
      </p:sp>
      <p:cxnSp>
        <p:nvCxnSpPr>
          <p:cNvPr id="21" name="Straight Connector 20"/>
          <p:cNvCxnSpPr/>
          <p:nvPr/>
        </p:nvCxnSpPr>
        <p:spPr>
          <a:xfrm>
            <a:off x="2133600" y="2514600"/>
            <a:ext cx="4953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19819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828800" y="1905000"/>
            <a:ext cx="685800" cy="276999"/>
          </a:xfrm>
          <a:prstGeom prst="rect">
            <a:avLst/>
          </a:prstGeom>
          <a:noFill/>
        </p:spPr>
        <p:txBody>
          <a:bodyPr wrap="square" rtlCol="0">
            <a:spAutoFit/>
          </a:bodyPr>
          <a:lstStyle/>
          <a:p>
            <a:r>
              <a:rPr lang="en-US" sz="1200" dirty="0" smtClean="0"/>
              <a:t>1989</a:t>
            </a:r>
            <a:endParaRPr lang="en-US" sz="1200" dirty="0"/>
          </a:p>
        </p:txBody>
      </p:sp>
      <p:cxnSp>
        <p:nvCxnSpPr>
          <p:cNvPr id="24" name="Straight Connector 23"/>
          <p:cNvCxnSpPr/>
          <p:nvPr/>
        </p:nvCxnSpPr>
        <p:spPr>
          <a:xfrm rot="5400000">
            <a:off x="60205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5943600" y="1905000"/>
            <a:ext cx="609600" cy="276999"/>
          </a:xfrm>
          <a:prstGeom prst="rect">
            <a:avLst/>
          </a:prstGeom>
          <a:noFill/>
        </p:spPr>
        <p:txBody>
          <a:bodyPr wrap="square" rtlCol="0">
            <a:spAutoFit/>
          </a:bodyPr>
          <a:lstStyle/>
          <a:p>
            <a:r>
              <a:rPr lang="en-US" sz="1200" dirty="0" smtClean="0"/>
              <a:t>COP</a:t>
            </a:r>
            <a:endParaRPr lang="en-US" sz="1200" dirty="0"/>
          </a:p>
        </p:txBody>
      </p:sp>
      <p:cxnSp>
        <p:nvCxnSpPr>
          <p:cNvPr id="26" name="Straight Connector 25"/>
          <p:cNvCxnSpPr/>
          <p:nvPr/>
        </p:nvCxnSpPr>
        <p:spPr>
          <a:xfrm rot="16200000" flipV="1">
            <a:off x="5296297" y="2399903"/>
            <a:ext cx="228600" cy="794"/>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257800" y="1981200"/>
            <a:ext cx="533400" cy="276999"/>
          </a:xfrm>
          <a:prstGeom prst="rect">
            <a:avLst/>
          </a:prstGeom>
          <a:noFill/>
        </p:spPr>
        <p:txBody>
          <a:bodyPr wrap="square" rtlCol="0">
            <a:spAutoFit/>
          </a:bodyPr>
          <a:lstStyle/>
          <a:p>
            <a:r>
              <a:rPr lang="en-US" sz="1200" dirty="0" smtClean="0"/>
              <a:t>LC</a:t>
            </a:r>
            <a:endParaRPr lang="en-US" sz="1200" dirty="0"/>
          </a:p>
        </p:txBody>
      </p:sp>
      <p:cxnSp>
        <p:nvCxnSpPr>
          <p:cNvPr id="28" name="Straight Connector 27"/>
          <p:cNvCxnSpPr/>
          <p:nvPr/>
        </p:nvCxnSpPr>
        <p:spPr>
          <a:xfrm rot="5400000">
            <a:off x="35059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4267200" y="1905000"/>
            <a:ext cx="457200" cy="276999"/>
          </a:xfrm>
          <a:prstGeom prst="rect">
            <a:avLst/>
          </a:prstGeom>
          <a:noFill/>
        </p:spPr>
        <p:txBody>
          <a:bodyPr wrap="square" rtlCol="0">
            <a:spAutoFit/>
          </a:bodyPr>
          <a:lstStyle/>
          <a:p>
            <a:r>
              <a:rPr lang="en-US" sz="1200" dirty="0" smtClean="0"/>
              <a:t>SL</a:t>
            </a:r>
            <a:endParaRPr lang="en-US" sz="1200" dirty="0"/>
          </a:p>
        </p:txBody>
      </p:sp>
      <p:cxnSp>
        <p:nvCxnSpPr>
          <p:cNvPr id="30" name="Straight Connector 29"/>
          <p:cNvCxnSpPr/>
          <p:nvPr/>
        </p:nvCxnSpPr>
        <p:spPr>
          <a:xfrm rot="5400000" flipH="1" flipV="1">
            <a:off x="7010400" y="2514600"/>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68587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705600" y="1752600"/>
            <a:ext cx="685800" cy="461665"/>
          </a:xfrm>
          <a:prstGeom prst="rect">
            <a:avLst/>
          </a:prstGeom>
          <a:noFill/>
        </p:spPr>
        <p:txBody>
          <a:bodyPr wrap="square" rtlCol="0">
            <a:spAutoFit/>
          </a:bodyPr>
          <a:lstStyle/>
          <a:p>
            <a:r>
              <a:rPr lang="en-US" sz="1200" dirty="0" smtClean="0"/>
              <a:t>2</a:t>
            </a:r>
            <a:r>
              <a:rPr lang="en-US" sz="1200" baseline="30000" dirty="0" smtClean="0"/>
              <a:t>nd</a:t>
            </a:r>
            <a:r>
              <a:rPr lang="en-US" sz="1200" dirty="0" smtClean="0"/>
              <a:t> Advent</a:t>
            </a:r>
            <a:endParaRPr lang="en-US" sz="1200" dirty="0"/>
          </a:p>
        </p:txBody>
      </p:sp>
      <p:cxnSp>
        <p:nvCxnSpPr>
          <p:cNvPr id="33" name="Straight Connector 32"/>
          <p:cNvCxnSpPr/>
          <p:nvPr/>
        </p:nvCxnSpPr>
        <p:spPr>
          <a:xfrm rot="5400000">
            <a:off x="19819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rot="19001294">
            <a:off x="-10976" y="683864"/>
            <a:ext cx="1398341" cy="276999"/>
          </a:xfrm>
          <a:prstGeom prst="rect">
            <a:avLst/>
          </a:prstGeom>
          <a:noFill/>
        </p:spPr>
        <p:txBody>
          <a:bodyPr wrap="square" rtlCol="0">
            <a:spAutoFit/>
          </a:bodyPr>
          <a:lstStyle/>
          <a:p>
            <a:r>
              <a:rPr lang="en-US" sz="1200" dirty="0" smtClean="0"/>
              <a:t>Spiritual Gifts Vol. 1</a:t>
            </a:r>
            <a:endParaRPr lang="en-US" sz="1200" dirty="0"/>
          </a:p>
        </p:txBody>
      </p:sp>
      <p:sp>
        <p:nvSpPr>
          <p:cNvPr id="35" name="TextBox 34"/>
          <p:cNvSpPr txBox="1"/>
          <p:nvPr/>
        </p:nvSpPr>
        <p:spPr>
          <a:xfrm>
            <a:off x="0" y="3048000"/>
            <a:ext cx="1524000" cy="276999"/>
          </a:xfrm>
          <a:prstGeom prst="rect">
            <a:avLst/>
          </a:prstGeom>
          <a:noFill/>
        </p:spPr>
        <p:txBody>
          <a:bodyPr wrap="square" rtlCol="0">
            <a:spAutoFit/>
          </a:bodyPr>
          <a:lstStyle/>
          <a:p>
            <a:r>
              <a:rPr lang="en-US" sz="1200" dirty="0" smtClean="0">
                <a:solidFill>
                  <a:srgbClr val="FF0000"/>
                </a:solidFill>
              </a:rPr>
              <a:t>&gt;</a:t>
            </a:r>
            <a:r>
              <a:rPr lang="en-US" sz="1200" dirty="0" smtClean="0"/>
              <a:t> A firm Platform</a:t>
            </a:r>
            <a:endParaRPr lang="en-US" sz="1200" dirty="0"/>
          </a:p>
        </p:txBody>
      </p:sp>
      <p:sp>
        <p:nvSpPr>
          <p:cNvPr id="36" name="TextBox 35"/>
          <p:cNvSpPr txBox="1"/>
          <p:nvPr/>
        </p:nvSpPr>
        <p:spPr>
          <a:xfrm>
            <a:off x="0" y="16764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Advent</a:t>
            </a:r>
            <a:endParaRPr lang="en-US" sz="1200" dirty="0"/>
          </a:p>
        </p:txBody>
      </p:sp>
      <p:sp>
        <p:nvSpPr>
          <p:cNvPr id="37" name="TextBox 36"/>
          <p:cNvSpPr txBox="1"/>
          <p:nvPr/>
        </p:nvSpPr>
        <p:spPr>
          <a:xfrm>
            <a:off x="0" y="1905000"/>
            <a:ext cx="1371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My of In.</a:t>
            </a:r>
            <a:endParaRPr lang="en-US" sz="1200" dirty="0"/>
          </a:p>
        </p:txBody>
      </p:sp>
      <p:sp>
        <p:nvSpPr>
          <p:cNvPr id="38" name="TextBox 37"/>
          <p:cNvSpPr txBox="1"/>
          <p:nvPr/>
        </p:nvSpPr>
        <p:spPr>
          <a:xfrm>
            <a:off x="0" y="23622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William Miller</a:t>
            </a:r>
            <a:endParaRPr lang="en-US" sz="1200" dirty="0"/>
          </a:p>
        </p:txBody>
      </p:sp>
      <p:cxnSp>
        <p:nvCxnSpPr>
          <p:cNvPr id="39" name="Straight Arrow Connector 38"/>
          <p:cNvCxnSpPr/>
          <p:nvPr/>
        </p:nvCxnSpPr>
        <p:spPr>
          <a:xfrm rot="10800000">
            <a:off x="1219200" y="25908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0" y="25908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AM</a:t>
            </a:r>
            <a:endParaRPr lang="en-US" sz="1200" dirty="0"/>
          </a:p>
        </p:txBody>
      </p:sp>
      <p:sp>
        <p:nvSpPr>
          <p:cNvPr id="41" name="TextBox 40"/>
          <p:cNvSpPr txBox="1"/>
          <p:nvPr/>
        </p:nvSpPr>
        <p:spPr>
          <a:xfrm>
            <a:off x="0" y="28194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3</a:t>
            </a:r>
            <a:r>
              <a:rPr lang="en-US" sz="1200" baseline="30000" dirty="0" smtClean="0"/>
              <a:t>rd</a:t>
            </a:r>
            <a:r>
              <a:rPr lang="en-US" sz="1200" dirty="0" smtClean="0"/>
              <a:t> AM</a:t>
            </a:r>
            <a:endParaRPr lang="en-US" sz="1200" dirty="0"/>
          </a:p>
        </p:txBody>
      </p:sp>
      <p:sp>
        <p:nvSpPr>
          <p:cNvPr id="42" name="TextBox 41"/>
          <p:cNvSpPr txBox="1"/>
          <p:nvPr/>
        </p:nvSpPr>
        <p:spPr>
          <a:xfrm>
            <a:off x="0" y="2133600"/>
            <a:ext cx="1676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Reformation</a:t>
            </a:r>
            <a:endParaRPr lang="en-US" sz="1200" dirty="0"/>
          </a:p>
        </p:txBody>
      </p:sp>
      <p:sp>
        <p:nvSpPr>
          <p:cNvPr id="43" name="TextBox 42"/>
          <p:cNvSpPr txBox="1"/>
          <p:nvPr/>
        </p:nvSpPr>
        <p:spPr>
          <a:xfrm>
            <a:off x="0" y="3276600"/>
            <a:ext cx="2286000" cy="276999"/>
          </a:xfrm>
          <a:prstGeom prst="rect">
            <a:avLst/>
          </a:prstGeom>
          <a:noFill/>
        </p:spPr>
        <p:txBody>
          <a:bodyPr wrap="square" rtlCol="0">
            <a:spAutoFit/>
          </a:bodyPr>
          <a:lstStyle/>
          <a:p>
            <a:r>
              <a:rPr lang="en-US" sz="1200" dirty="0" smtClean="0">
                <a:solidFill>
                  <a:srgbClr val="FF0000"/>
                </a:solidFill>
              </a:rPr>
              <a:t>&gt; </a:t>
            </a:r>
            <a:r>
              <a:rPr lang="en-US" sz="1200" dirty="0" smtClean="0"/>
              <a:t>Spiritualism &amp; Covetousness</a:t>
            </a:r>
            <a:endParaRPr lang="en-US" sz="1200" dirty="0"/>
          </a:p>
        </p:txBody>
      </p:sp>
      <p:sp>
        <p:nvSpPr>
          <p:cNvPr id="44" name="TextBox 43"/>
          <p:cNvSpPr txBox="1"/>
          <p:nvPr/>
        </p:nvSpPr>
        <p:spPr>
          <a:xfrm>
            <a:off x="0" y="3505200"/>
            <a:ext cx="1295400" cy="276999"/>
          </a:xfrm>
          <a:prstGeom prst="rect">
            <a:avLst/>
          </a:prstGeom>
          <a:noFill/>
        </p:spPr>
        <p:txBody>
          <a:bodyPr wrap="square" rtlCol="0">
            <a:spAutoFit/>
          </a:bodyPr>
          <a:lstStyle/>
          <a:p>
            <a:r>
              <a:rPr lang="en-US" sz="1200" dirty="0" smtClean="0">
                <a:solidFill>
                  <a:srgbClr val="FF0000"/>
                </a:solidFill>
              </a:rPr>
              <a:t>&gt;</a:t>
            </a:r>
            <a:r>
              <a:rPr lang="en-US" sz="1200" dirty="0" smtClean="0"/>
              <a:t> Sins of Babylon</a:t>
            </a:r>
            <a:endParaRPr lang="en-US" sz="1200" dirty="0"/>
          </a:p>
        </p:txBody>
      </p:sp>
      <p:sp>
        <p:nvSpPr>
          <p:cNvPr id="45" name="TextBox 44"/>
          <p:cNvSpPr txBox="1"/>
          <p:nvPr/>
        </p:nvSpPr>
        <p:spPr>
          <a:xfrm>
            <a:off x="0" y="3733800"/>
            <a:ext cx="914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LC</a:t>
            </a:r>
            <a:endParaRPr lang="en-US" sz="1200" dirty="0"/>
          </a:p>
        </p:txBody>
      </p:sp>
      <p:sp>
        <p:nvSpPr>
          <p:cNvPr id="46" name="TextBox 45"/>
          <p:cNvSpPr txBox="1"/>
          <p:nvPr/>
        </p:nvSpPr>
        <p:spPr>
          <a:xfrm>
            <a:off x="0" y="3962400"/>
            <a:ext cx="1752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3</a:t>
            </a:r>
            <a:r>
              <a:rPr lang="en-US" sz="1200" baseline="30000" dirty="0" smtClean="0"/>
              <a:t>rd</a:t>
            </a:r>
            <a:r>
              <a:rPr lang="en-US" sz="1200" dirty="0" smtClean="0"/>
              <a:t> Mess Closed</a:t>
            </a:r>
            <a:endParaRPr lang="en-US" sz="1200" dirty="0"/>
          </a:p>
        </p:txBody>
      </p:sp>
      <p:sp>
        <p:nvSpPr>
          <p:cNvPr id="47" name="TextBox 46"/>
          <p:cNvSpPr txBox="1"/>
          <p:nvPr/>
        </p:nvSpPr>
        <p:spPr>
          <a:xfrm rot="10800000" flipV="1">
            <a:off x="0" y="4191000"/>
            <a:ext cx="1524000" cy="276999"/>
          </a:xfrm>
          <a:prstGeom prst="rect">
            <a:avLst/>
          </a:prstGeom>
          <a:noFill/>
        </p:spPr>
        <p:txBody>
          <a:bodyPr wrap="square" rtlCol="0">
            <a:spAutoFit/>
          </a:bodyPr>
          <a:lstStyle/>
          <a:p>
            <a:r>
              <a:rPr lang="en-US" sz="1200" dirty="0" smtClean="0">
                <a:solidFill>
                  <a:srgbClr val="FF0000"/>
                </a:solidFill>
              </a:rPr>
              <a:t>&gt;</a:t>
            </a:r>
            <a:r>
              <a:rPr lang="en-US" sz="1200" dirty="0" smtClean="0"/>
              <a:t>The Time of Trouble</a:t>
            </a:r>
            <a:endParaRPr lang="en-US" sz="1200" dirty="0"/>
          </a:p>
        </p:txBody>
      </p:sp>
      <p:sp>
        <p:nvSpPr>
          <p:cNvPr id="48" name="TextBox 47"/>
          <p:cNvSpPr txBox="1"/>
          <p:nvPr/>
        </p:nvSpPr>
        <p:spPr>
          <a:xfrm>
            <a:off x="0" y="4419600"/>
            <a:ext cx="2209800" cy="276999"/>
          </a:xfrm>
          <a:prstGeom prst="rect">
            <a:avLst/>
          </a:prstGeom>
          <a:noFill/>
        </p:spPr>
        <p:txBody>
          <a:bodyPr wrap="square" rtlCol="0">
            <a:spAutoFit/>
          </a:bodyPr>
          <a:lstStyle/>
          <a:p>
            <a:r>
              <a:rPr lang="en-US" sz="1200" dirty="0" smtClean="0">
                <a:solidFill>
                  <a:srgbClr val="FF0000"/>
                </a:solidFill>
              </a:rPr>
              <a:t>&gt; </a:t>
            </a:r>
            <a:r>
              <a:rPr lang="en-US" sz="1200" dirty="0" smtClean="0"/>
              <a:t>Deliverance of the Saints</a:t>
            </a:r>
            <a:endParaRPr lang="en-US" sz="1200" dirty="0"/>
          </a:p>
        </p:txBody>
      </p:sp>
      <p:sp>
        <p:nvSpPr>
          <p:cNvPr id="49" name="TextBox 48"/>
          <p:cNvSpPr txBox="1"/>
          <p:nvPr/>
        </p:nvSpPr>
        <p:spPr>
          <a:xfrm>
            <a:off x="1066800" y="3505200"/>
            <a:ext cx="990600" cy="276999"/>
          </a:xfrm>
          <a:prstGeom prst="rect">
            <a:avLst/>
          </a:prstGeom>
          <a:noFill/>
        </p:spPr>
        <p:txBody>
          <a:bodyPr wrap="square" rtlCol="0">
            <a:spAutoFit/>
          </a:bodyPr>
          <a:lstStyle/>
          <a:p>
            <a:r>
              <a:rPr lang="en-US" sz="1200" dirty="0" smtClean="0"/>
              <a:t>--- EW 273</a:t>
            </a:r>
            <a:endParaRPr lang="en-US" sz="1200" dirty="0"/>
          </a:p>
        </p:txBody>
      </p:sp>
      <p:sp>
        <p:nvSpPr>
          <p:cNvPr id="50" name="TextBox 49"/>
          <p:cNvSpPr txBox="1"/>
          <p:nvPr/>
        </p:nvSpPr>
        <p:spPr>
          <a:xfrm>
            <a:off x="5943600" y="1447800"/>
            <a:ext cx="914400" cy="276999"/>
          </a:xfrm>
          <a:prstGeom prst="rect">
            <a:avLst/>
          </a:prstGeom>
          <a:noFill/>
        </p:spPr>
        <p:txBody>
          <a:bodyPr wrap="square" rtlCol="0">
            <a:spAutoFit/>
          </a:bodyPr>
          <a:lstStyle/>
          <a:p>
            <a:r>
              <a:rPr lang="en-US" sz="1200" dirty="0" smtClean="0"/>
              <a:t>judge</a:t>
            </a:r>
            <a:endParaRPr lang="en-US" sz="1200" dirty="0"/>
          </a:p>
        </p:txBody>
      </p:sp>
      <p:sp>
        <p:nvSpPr>
          <p:cNvPr id="51" name="TextBox 50"/>
          <p:cNvSpPr txBox="1"/>
          <p:nvPr/>
        </p:nvSpPr>
        <p:spPr>
          <a:xfrm>
            <a:off x="4038600" y="1371600"/>
            <a:ext cx="990600" cy="461665"/>
          </a:xfrm>
          <a:prstGeom prst="rect">
            <a:avLst/>
          </a:prstGeom>
          <a:noFill/>
        </p:spPr>
        <p:txBody>
          <a:bodyPr wrap="square" rtlCol="0">
            <a:spAutoFit/>
          </a:bodyPr>
          <a:lstStyle/>
          <a:p>
            <a:r>
              <a:rPr lang="en-US" sz="1200" dirty="0" smtClean="0"/>
              <a:t>Fugitive Slave Act</a:t>
            </a:r>
            <a:endParaRPr lang="en-US" sz="1200" dirty="0"/>
          </a:p>
        </p:txBody>
      </p:sp>
      <p:sp>
        <p:nvSpPr>
          <p:cNvPr id="52" name="TextBox 51"/>
          <p:cNvSpPr txBox="1"/>
          <p:nvPr/>
        </p:nvSpPr>
        <p:spPr>
          <a:xfrm>
            <a:off x="5943600" y="152400"/>
            <a:ext cx="533400" cy="276999"/>
          </a:xfrm>
          <a:prstGeom prst="rect">
            <a:avLst/>
          </a:prstGeom>
          <a:noFill/>
        </p:spPr>
        <p:txBody>
          <a:bodyPr wrap="square" rtlCol="0">
            <a:spAutoFit/>
          </a:bodyPr>
          <a:lstStyle/>
          <a:p>
            <a:r>
              <a:rPr lang="en-US" sz="1200" dirty="0" smtClean="0">
                <a:solidFill>
                  <a:srgbClr val="FF0000"/>
                </a:solidFill>
              </a:rPr>
              <a:t>COP</a:t>
            </a:r>
            <a:endParaRPr lang="en-US" sz="1200" dirty="0">
              <a:solidFill>
                <a:srgbClr val="FF0000"/>
              </a:solidFill>
            </a:endParaRPr>
          </a:p>
        </p:txBody>
      </p:sp>
      <p:sp>
        <p:nvSpPr>
          <p:cNvPr id="53" name="TextBox 52"/>
          <p:cNvSpPr txBox="1"/>
          <p:nvPr/>
        </p:nvSpPr>
        <p:spPr>
          <a:xfrm>
            <a:off x="5943600" y="1524000"/>
            <a:ext cx="685800" cy="276999"/>
          </a:xfrm>
          <a:prstGeom prst="rect">
            <a:avLst/>
          </a:prstGeom>
          <a:noFill/>
        </p:spPr>
        <p:txBody>
          <a:bodyPr wrap="square" rtlCol="0">
            <a:spAutoFit/>
          </a:bodyPr>
          <a:lstStyle/>
          <a:p>
            <a:r>
              <a:rPr lang="en-US" sz="1200" dirty="0" smtClean="0">
                <a:solidFill>
                  <a:srgbClr val="FF0000"/>
                </a:solidFill>
              </a:rPr>
              <a:t>--------</a:t>
            </a:r>
            <a:endParaRPr lang="en-US" sz="1200" dirty="0">
              <a:solidFill>
                <a:srgbClr val="FF0000"/>
              </a:solidFill>
            </a:endParaRPr>
          </a:p>
        </p:txBody>
      </p:sp>
      <p:sp>
        <p:nvSpPr>
          <p:cNvPr id="54" name="TextBox 53"/>
          <p:cNvSpPr txBox="1"/>
          <p:nvPr/>
        </p:nvSpPr>
        <p:spPr>
          <a:xfrm>
            <a:off x="6781800" y="0"/>
            <a:ext cx="685800" cy="461665"/>
          </a:xfrm>
          <a:prstGeom prst="rect">
            <a:avLst/>
          </a:prstGeom>
          <a:noFill/>
        </p:spPr>
        <p:txBody>
          <a:bodyPr wrap="square" rtlCol="0">
            <a:spAutoFit/>
          </a:bodyPr>
          <a:lstStyle/>
          <a:p>
            <a:r>
              <a:rPr lang="en-US" sz="1200" dirty="0" smtClean="0">
                <a:solidFill>
                  <a:srgbClr val="FF0000"/>
                </a:solidFill>
              </a:rPr>
              <a:t>2</a:t>
            </a:r>
            <a:r>
              <a:rPr lang="en-US" sz="1200" baseline="30000" dirty="0" smtClean="0">
                <a:solidFill>
                  <a:srgbClr val="FF0000"/>
                </a:solidFill>
              </a:rPr>
              <a:t>nd</a:t>
            </a:r>
            <a:r>
              <a:rPr lang="en-US" sz="1200" dirty="0" smtClean="0">
                <a:solidFill>
                  <a:srgbClr val="FF0000"/>
                </a:solidFill>
              </a:rPr>
              <a:t>  Advent</a:t>
            </a:r>
            <a:endParaRPr lang="en-US" sz="1200" dirty="0">
              <a:solidFill>
                <a:srgbClr val="FF0000"/>
              </a:solidFill>
            </a:endParaRPr>
          </a:p>
        </p:txBody>
      </p:sp>
      <p:sp>
        <p:nvSpPr>
          <p:cNvPr id="55" name="TextBox 54"/>
          <p:cNvSpPr txBox="1"/>
          <p:nvPr/>
        </p:nvSpPr>
        <p:spPr>
          <a:xfrm>
            <a:off x="6400800" y="1066800"/>
            <a:ext cx="457200" cy="276999"/>
          </a:xfrm>
          <a:prstGeom prst="rect">
            <a:avLst/>
          </a:prstGeom>
          <a:noFill/>
        </p:spPr>
        <p:txBody>
          <a:bodyPr wrap="square" rtlCol="0">
            <a:spAutoFit/>
          </a:bodyPr>
          <a:lstStyle/>
          <a:p>
            <a:r>
              <a:rPr lang="en-US" sz="1200" dirty="0" smtClean="0">
                <a:solidFill>
                  <a:srgbClr val="FF0000"/>
                </a:solidFill>
              </a:rPr>
              <a:t>T.T.</a:t>
            </a:r>
            <a:endParaRPr lang="en-US" sz="1200" dirty="0">
              <a:solidFill>
                <a:srgbClr val="FF0000"/>
              </a:solidFill>
            </a:endParaRPr>
          </a:p>
        </p:txBody>
      </p:sp>
      <p:sp>
        <p:nvSpPr>
          <p:cNvPr id="56" name="TextBox 55"/>
          <p:cNvSpPr txBox="1"/>
          <p:nvPr/>
        </p:nvSpPr>
        <p:spPr>
          <a:xfrm>
            <a:off x="2819400" y="457200"/>
            <a:ext cx="762000" cy="276999"/>
          </a:xfrm>
          <a:prstGeom prst="rect">
            <a:avLst/>
          </a:prstGeom>
          <a:noFill/>
        </p:spPr>
        <p:txBody>
          <a:bodyPr wrap="square" rtlCol="0">
            <a:spAutoFit/>
          </a:bodyPr>
          <a:lstStyle/>
          <a:p>
            <a:r>
              <a:rPr lang="en-US" sz="1200" dirty="0" smtClean="0">
                <a:solidFill>
                  <a:srgbClr val="FF0000"/>
                </a:solidFill>
              </a:rPr>
              <a:t>Slavery</a:t>
            </a:r>
            <a:endParaRPr lang="en-US" sz="1200" dirty="0">
              <a:solidFill>
                <a:srgbClr val="FF0000"/>
              </a:solidFill>
            </a:endParaRPr>
          </a:p>
        </p:txBody>
      </p:sp>
      <p:sp>
        <p:nvSpPr>
          <p:cNvPr id="57" name="TextBox 56"/>
          <p:cNvSpPr txBox="1"/>
          <p:nvPr/>
        </p:nvSpPr>
        <p:spPr>
          <a:xfrm rot="19269300">
            <a:off x="1143532" y="519031"/>
            <a:ext cx="780785" cy="276999"/>
          </a:xfrm>
          <a:prstGeom prst="rect">
            <a:avLst/>
          </a:prstGeom>
          <a:noFill/>
        </p:spPr>
        <p:txBody>
          <a:bodyPr wrap="square" rtlCol="0">
            <a:spAutoFit/>
          </a:bodyPr>
          <a:lstStyle/>
          <a:p>
            <a:r>
              <a:rPr lang="en-US" sz="1200" dirty="0" smtClean="0"/>
              <a:t>Failure</a:t>
            </a:r>
            <a:endParaRPr lang="en-US" sz="1200" dirty="0"/>
          </a:p>
        </p:txBody>
      </p:sp>
      <p:cxnSp>
        <p:nvCxnSpPr>
          <p:cNvPr id="58" name="Straight Connector 57"/>
          <p:cNvCxnSpPr/>
          <p:nvPr/>
        </p:nvCxnSpPr>
        <p:spPr>
          <a:xfrm>
            <a:off x="3276600" y="3505200"/>
            <a:ext cx="2209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734594" y="3352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rot="10800000" flipV="1">
            <a:off x="3657600" y="2895600"/>
            <a:ext cx="685800" cy="276999"/>
          </a:xfrm>
          <a:prstGeom prst="rect">
            <a:avLst/>
          </a:prstGeom>
          <a:noFill/>
        </p:spPr>
        <p:txBody>
          <a:bodyPr wrap="square" rtlCol="0">
            <a:spAutoFit/>
          </a:bodyPr>
          <a:lstStyle/>
          <a:p>
            <a:r>
              <a:rPr lang="en-US" sz="1200" dirty="0" smtClean="0"/>
              <a:t>1888</a:t>
            </a:r>
            <a:endParaRPr lang="en-US" sz="1200" dirty="0"/>
          </a:p>
        </p:txBody>
      </p:sp>
      <p:sp>
        <p:nvSpPr>
          <p:cNvPr id="61" name="TextBox 60"/>
          <p:cNvSpPr txBox="1"/>
          <p:nvPr/>
        </p:nvSpPr>
        <p:spPr>
          <a:xfrm>
            <a:off x="1981200" y="228600"/>
            <a:ext cx="6019800" cy="276999"/>
          </a:xfrm>
          <a:prstGeom prst="rect">
            <a:avLst/>
          </a:prstGeom>
          <a:noFill/>
        </p:spPr>
        <p:txBody>
          <a:bodyPr wrap="square" rtlCol="0">
            <a:spAutoFit/>
          </a:bodyPr>
          <a:lstStyle/>
          <a:p>
            <a:endParaRPr lang="en-US" sz="1200" dirty="0"/>
          </a:p>
        </p:txBody>
      </p:sp>
      <p:cxnSp>
        <p:nvCxnSpPr>
          <p:cNvPr id="62" name="Straight Arrow Connector 61"/>
          <p:cNvCxnSpPr/>
          <p:nvPr/>
        </p:nvCxnSpPr>
        <p:spPr>
          <a:xfrm flipV="1">
            <a:off x="914400" y="10668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rot="19493054">
            <a:off x="7494700" y="723345"/>
            <a:ext cx="1355836" cy="523220"/>
          </a:xfrm>
          <a:prstGeom prst="rect">
            <a:avLst/>
          </a:prstGeom>
          <a:noFill/>
        </p:spPr>
        <p:txBody>
          <a:bodyPr wrap="square" rtlCol="0">
            <a:spAutoFit/>
          </a:bodyPr>
          <a:lstStyle/>
          <a:p>
            <a:r>
              <a:rPr lang="en-US" sz="1400" dirty="0" smtClean="0"/>
              <a:t>The Great Controversy</a:t>
            </a:r>
            <a:endParaRPr lang="en-US" sz="1400" dirty="0"/>
          </a:p>
        </p:txBody>
      </p:sp>
      <p:sp>
        <p:nvSpPr>
          <p:cNvPr id="64" name="TextBox 63"/>
          <p:cNvSpPr txBox="1"/>
          <p:nvPr/>
        </p:nvSpPr>
        <p:spPr>
          <a:xfrm>
            <a:off x="7239000" y="2438400"/>
            <a:ext cx="1752600" cy="276999"/>
          </a:xfrm>
          <a:prstGeom prst="rect">
            <a:avLst/>
          </a:prstGeom>
          <a:noFill/>
        </p:spPr>
        <p:txBody>
          <a:bodyPr wrap="square" rtlCol="0">
            <a:spAutoFit/>
          </a:bodyPr>
          <a:lstStyle/>
          <a:p>
            <a:r>
              <a:rPr lang="en-US" sz="1200" dirty="0" smtClean="0">
                <a:solidFill>
                  <a:srgbClr val="FF0000"/>
                </a:solidFill>
              </a:rPr>
              <a:t>&gt; </a:t>
            </a:r>
            <a:r>
              <a:rPr lang="en-US" sz="1200" dirty="0" smtClean="0"/>
              <a:t>An American Reformer</a:t>
            </a:r>
            <a:endParaRPr lang="en-US" sz="1200" dirty="0"/>
          </a:p>
        </p:txBody>
      </p:sp>
      <p:cxnSp>
        <p:nvCxnSpPr>
          <p:cNvPr id="65" name="Straight Arrow Connector 64"/>
          <p:cNvCxnSpPr>
            <a:endCxn id="64" idx="1"/>
          </p:cNvCxnSpPr>
          <p:nvPr/>
        </p:nvCxnSpPr>
        <p:spPr>
          <a:xfrm flipV="1">
            <a:off x="7086600" y="2576900"/>
            <a:ext cx="152400" cy="13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7239000" y="2667000"/>
            <a:ext cx="1752600" cy="277000"/>
          </a:xfrm>
          <a:prstGeom prst="rect">
            <a:avLst/>
          </a:prstGeom>
          <a:noFill/>
        </p:spPr>
        <p:txBody>
          <a:bodyPr wrap="square" rtlCol="0">
            <a:spAutoFit/>
          </a:bodyPr>
          <a:lstStyle/>
          <a:p>
            <a:r>
              <a:rPr lang="en-US" sz="1200" dirty="0" smtClean="0">
                <a:solidFill>
                  <a:srgbClr val="FF0000"/>
                </a:solidFill>
              </a:rPr>
              <a:t>&gt; </a:t>
            </a:r>
            <a:r>
              <a:rPr lang="en-US" sz="1200" dirty="0" smtClean="0"/>
              <a:t>What is the Sanctuary</a:t>
            </a:r>
            <a:endParaRPr lang="en-US" sz="1200" dirty="0"/>
          </a:p>
        </p:txBody>
      </p:sp>
      <p:cxnSp>
        <p:nvCxnSpPr>
          <p:cNvPr id="67" name="Straight Arrow Connector 66"/>
          <p:cNvCxnSpPr/>
          <p:nvPr/>
        </p:nvCxnSpPr>
        <p:spPr>
          <a:xfrm rot="5400000">
            <a:off x="1371600" y="27432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5400000">
            <a:off x="6934200" y="27432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7162800" y="1676400"/>
            <a:ext cx="19812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a:t>
            </a:r>
            <a:r>
              <a:rPr lang="en-US" sz="1200" dirty="0" err="1" smtClean="0"/>
              <a:t>Dest</a:t>
            </a:r>
            <a:r>
              <a:rPr lang="en-US" sz="1200" dirty="0" smtClean="0"/>
              <a:t>. Of Jerusalem</a:t>
            </a:r>
            <a:endParaRPr lang="en-US" sz="1200" dirty="0"/>
          </a:p>
        </p:txBody>
      </p:sp>
      <p:sp>
        <p:nvSpPr>
          <p:cNvPr id="70" name="TextBox 69"/>
          <p:cNvSpPr txBox="1"/>
          <p:nvPr/>
        </p:nvSpPr>
        <p:spPr>
          <a:xfrm rot="20224061">
            <a:off x="1316243" y="2819354"/>
            <a:ext cx="838200" cy="276999"/>
          </a:xfrm>
          <a:prstGeom prst="rect">
            <a:avLst/>
          </a:prstGeom>
          <a:noFill/>
        </p:spPr>
        <p:txBody>
          <a:bodyPr wrap="square" rtlCol="0">
            <a:spAutoFit/>
          </a:bodyPr>
          <a:lstStyle/>
          <a:p>
            <a:r>
              <a:rPr lang="en-US" sz="1200" dirty="0" smtClean="0"/>
              <a:t>Sanctuary</a:t>
            </a:r>
            <a:endParaRPr lang="en-US" sz="1200" dirty="0"/>
          </a:p>
        </p:txBody>
      </p:sp>
      <p:cxnSp>
        <p:nvCxnSpPr>
          <p:cNvPr id="71" name="Straight Arrow Connector 70"/>
          <p:cNvCxnSpPr>
            <a:endCxn id="70" idx="1"/>
          </p:cNvCxnSpPr>
          <p:nvPr/>
        </p:nvCxnSpPr>
        <p:spPr>
          <a:xfrm flipV="1">
            <a:off x="1143000" y="3121154"/>
            <a:ext cx="206366" cy="792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7239000" y="2895600"/>
            <a:ext cx="1295400" cy="276999"/>
          </a:xfrm>
          <a:prstGeom prst="rect">
            <a:avLst/>
          </a:prstGeom>
          <a:noFill/>
        </p:spPr>
        <p:txBody>
          <a:bodyPr wrap="square" rtlCol="0">
            <a:spAutoFit/>
          </a:bodyPr>
          <a:lstStyle/>
          <a:p>
            <a:r>
              <a:rPr lang="en-US" sz="1200" dirty="0" smtClean="0">
                <a:solidFill>
                  <a:srgbClr val="FF0000"/>
                </a:solidFill>
              </a:rPr>
              <a:t>&gt; </a:t>
            </a:r>
            <a:r>
              <a:rPr lang="en-US" sz="1200" dirty="0" smtClean="0"/>
              <a:t>Snares of Satan</a:t>
            </a:r>
            <a:endParaRPr lang="en-US" sz="1200" dirty="0"/>
          </a:p>
        </p:txBody>
      </p:sp>
      <p:sp>
        <p:nvSpPr>
          <p:cNvPr id="73" name="TextBox 72"/>
          <p:cNvSpPr txBox="1"/>
          <p:nvPr/>
        </p:nvSpPr>
        <p:spPr>
          <a:xfrm>
            <a:off x="7467600" y="2971800"/>
            <a:ext cx="1676400" cy="381000"/>
          </a:xfrm>
          <a:prstGeom prst="rect">
            <a:avLst/>
          </a:prstGeom>
          <a:noFill/>
        </p:spPr>
        <p:txBody>
          <a:bodyPr wrap="square" rtlCol="0">
            <a:spAutoFit/>
          </a:bodyPr>
          <a:lstStyle/>
          <a:p>
            <a:r>
              <a:rPr lang="en-US" sz="1000" dirty="0" smtClean="0"/>
              <a:t>( Can our Dead Speak to Us</a:t>
            </a:r>
            <a:r>
              <a:rPr lang="en-US" dirty="0" smtClean="0"/>
              <a:t>)</a:t>
            </a:r>
            <a:endParaRPr lang="en-US" dirty="0"/>
          </a:p>
        </p:txBody>
      </p:sp>
      <p:sp>
        <p:nvSpPr>
          <p:cNvPr id="74" name="TextBox 73"/>
          <p:cNvSpPr txBox="1"/>
          <p:nvPr/>
        </p:nvSpPr>
        <p:spPr>
          <a:xfrm>
            <a:off x="7162800" y="3276600"/>
            <a:ext cx="1828800" cy="276999"/>
          </a:xfrm>
          <a:prstGeom prst="rect">
            <a:avLst/>
          </a:prstGeom>
          <a:noFill/>
        </p:spPr>
        <p:txBody>
          <a:bodyPr wrap="square" rtlCol="0">
            <a:spAutoFit/>
          </a:bodyPr>
          <a:lstStyle/>
          <a:p>
            <a:r>
              <a:rPr lang="en-US" sz="1200" dirty="0" smtClean="0">
                <a:solidFill>
                  <a:srgbClr val="FF0000"/>
                </a:solidFill>
              </a:rPr>
              <a:t>&gt;</a:t>
            </a:r>
            <a:r>
              <a:rPr lang="en-US" sz="1200" dirty="0" smtClean="0"/>
              <a:t> Lib. of Con. Threatened</a:t>
            </a:r>
            <a:endParaRPr lang="en-US" sz="1200" dirty="0"/>
          </a:p>
        </p:txBody>
      </p:sp>
      <p:sp>
        <p:nvSpPr>
          <p:cNvPr id="75" name="TextBox 74"/>
          <p:cNvSpPr txBox="1"/>
          <p:nvPr/>
        </p:nvSpPr>
        <p:spPr>
          <a:xfrm>
            <a:off x="7239000" y="3505200"/>
            <a:ext cx="1905000" cy="276999"/>
          </a:xfrm>
          <a:prstGeom prst="rect">
            <a:avLst/>
          </a:prstGeom>
          <a:noFill/>
        </p:spPr>
        <p:txBody>
          <a:bodyPr wrap="square" rtlCol="0">
            <a:spAutoFit/>
          </a:bodyPr>
          <a:lstStyle/>
          <a:p>
            <a:r>
              <a:rPr lang="en-US" sz="1200" dirty="0" smtClean="0"/>
              <a:t> The Impending Conflict</a:t>
            </a:r>
            <a:endParaRPr lang="en-US" sz="1200" dirty="0"/>
          </a:p>
        </p:txBody>
      </p:sp>
      <p:sp>
        <p:nvSpPr>
          <p:cNvPr id="76" name="TextBox 75"/>
          <p:cNvSpPr txBox="1"/>
          <p:nvPr/>
        </p:nvSpPr>
        <p:spPr>
          <a:xfrm>
            <a:off x="7239000" y="3733800"/>
            <a:ext cx="1676400" cy="276999"/>
          </a:xfrm>
          <a:prstGeom prst="rect">
            <a:avLst/>
          </a:prstGeom>
          <a:noFill/>
        </p:spPr>
        <p:txBody>
          <a:bodyPr wrap="square" rtlCol="0">
            <a:spAutoFit/>
          </a:bodyPr>
          <a:lstStyle/>
          <a:p>
            <a:r>
              <a:rPr lang="en-US" sz="1200" dirty="0" smtClean="0"/>
              <a:t>Scriptures a Safeguard</a:t>
            </a:r>
            <a:endParaRPr lang="en-US" sz="1200" dirty="0"/>
          </a:p>
        </p:txBody>
      </p:sp>
      <p:sp>
        <p:nvSpPr>
          <p:cNvPr id="77" name="TextBox 76"/>
          <p:cNvSpPr txBox="1"/>
          <p:nvPr/>
        </p:nvSpPr>
        <p:spPr>
          <a:xfrm>
            <a:off x="7239000" y="3886200"/>
            <a:ext cx="1447800" cy="276999"/>
          </a:xfrm>
          <a:prstGeom prst="rect">
            <a:avLst/>
          </a:prstGeom>
          <a:noFill/>
        </p:spPr>
        <p:txBody>
          <a:bodyPr wrap="square" rtlCol="0">
            <a:spAutoFit/>
          </a:bodyPr>
          <a:lstStyle/>
          <a:p>
            <a:r>
              <a:rPr lang="en-US" sz="1200" dirty="0" smtClean="0"/>
              <a:t>The Final Warning</a:t>
            </a:r>
            <a:endParaRPr lang="en-US" sz="1200" dirty="0"/>
          </a:p>
        </p:txBody>
      </p:sp>
      <p:sp>
        <p:nvSpPr>
          <p:cNvPr id="78" name="TextBox 77"/>
          <p:cNvSpPr txBox="1"/>
          <p:nvPr/>
        </p:nvSpPr>
        <p:spPr>
          <a:xfrm>
            <a:off x="7239000" y="4114800"/>
            <a:ext cx="1371600" cy="276999"/>
          </a:xfrm>
          <a:prstGeom prst="rect">
            <a:avLst/>
          </a:prstGeom>
          <a:noFill/>
        </p:spPr>
        <p:txBody>
          <a:bodyPr wrap="square" rtlCol="0">
            <a:spAutoFit/>
          </a:bodyPr>
          <a:lstStyle/>
          <a:p>
            <a:r>
              <a:rPr lang="en-US" sz="1200" dirty="0" smtClean="0">
                <a:solidFill>
                  <a:srgbClr val="FF0000"/>
                </a:solidFill>
              </a:rPr>
              <a:t>&gt;</a:t>
            </a:r>
            <a:r>
              <a:rPr lang="en-US" sz="1200" dirty="0" smtClean="0"/>
              <a:t>Time of Trouble</a:t>
            </a:r>
            <a:endParaRPr lang="en-US" sz="1200" dirty="0"/>
          </a:p>
        </p:txBody>
      </p:sp>
      <p:sp>
        <p:nvSpPr>
          <p:cNvPr id="79" name="TextBox 78"/>
          <p:cNvSpPr txBox="1"/>
          <p:nvPr/>
        </p:nvSpPr>
        <p:spPr>
          <a:xfrm>
            <a:off x="7239000" y="4343400"/>
            <a:ext cx="1905000" cy="276999"/>
          </a:xfrm>
          <a:prstGeom prst="rect">
            <a:avLst/>
          </a:prstGeom>
          <a:noFill/>
        </p:spPr>
        <p:txBody>
          <a:bodyPr wrap="square" rtlCol="0">
            <a:spAutoFit/>
          </a:bodyPr>
          <a:lstStyle/>
          <a:p>
            <a:r>
              <a:rPr lang="en-US" sz="1200" dirty="0" smtClean="0">
                <a:solidFill>
                  <a:srgbClr val="FF0000"/>
                </a:solidFill>
              </a:rPr>
              <a:t>&gt;</a:t>
            </a:r>
            <a:r>
              <a:rPr lang="en-US" sz="1200" dirty="0" smtClean="0"/>
              <a:t> Gods people Delivered</a:t>
            </a:r>
            <a:endParaRPr lang="en-US" sz="1200" dirty="0"/>
          </a:p>
        </p:txBody>
      </p:sp>
      <p:sp>
        <p:nvSpPr>
          <p:cNvPr id="80" name="TextBox 79"/>
          <p:cNvSpPr txBox="1"/>
          <p:nvPr/>
        </p:nvSpPr>
        <p:spPr>
          <a:xfrm rot="19118416">
            <a:off x="2444389" y="3087638"/>
            <a:ext cx="685800" cy="276999"/>
          </a:xfrm>
          <a:prstGeom prst="rect">
            <a:avLst/>
          </a:prstGeom>
          <a:noFill/>
        </p:spPr>
        <p:txBody>
          <a:bodyPr wrap="square" rtlCol="0">
            <a:spAutoFit/>
          </a:bodyPr>
          <a:lstStyle/>
          <a:p>
            <a:r>
              <a:rPr lang="en-US" sz="1200" dirty="0" smtClean="0"/>
              <a:t>Failure</a:t>
            </a:r>
            <a:endParaRPr lang="en-US" sz="1200" dirty="0"/>
          </a:p>
        </p:txBody>
      </p:sp>
      <p:sp>
        <p:nvSpPr>
          <p:cNvPr id="81" name="TextBox 80"/>
          <p:cNvSpPr txBox="1"/>
          <p:nvPr/>
        </p:nvSpPr>
        <p:spPr>
          <a:xfrm>
            <a:off x="1905000" y="228600"/>
            <a:ext cx="533400" cy="276999"/>
          </a:xfrm>
          <a:prstGeom prst="rect">
            <a:avLst/>
          </a:prstGeom>
          <a:noFill/>
        </p:spPr>
        <p:txBody>
          <a:bodyPr wrap="square" rtlCol="0">
            <a:spAutoFit/>
          </a:bodyPr>
          <a:lstStyle/>
          <a:p>
            <a:r>
              <a:rPr lang="en-US" sz="1200" dirty="0" smtClean="0"/>
              <a:t>TOE</a:t>
            </a:r>
            <a:endParaRPr lang="en-US" sz="1200" dirty="0"/>
          </a:p>
        </p:txBody>
      </p:sp>
      <p:cxnSp>
        <p:nvCxnSpPr>
          <p:cNvPr id="82" name="Straight Arrow Connector 81"/>
          <p:cNvCxnSpPr>
            <a:stCxn id="81" idx="1"/>
          </p:cNvCxnSpPr>
          <p:nvPr/>
        </p:nvCxnSpPr>
        <p:spPr>
          <a:xfrm rot="10800000" flipV="1">
            <a:off x="1600200" y="367100"/>
            <a:ext cx="304800" cy="13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4267994" y="2361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3429000" y="1905000"/>
            <a:ext cx="609600" cy="276999"/>
          </a:xfrm>
          <a:prstGeom prst="rect">
            <a:avLst/>
          </a:prstGeom>
          <a:noFill/>
        </p:spPr>
        <p:txBody>
          <a:bodyPr wrap="square" rtlCol="0">
            <a:spAutoFit/>
          </a:bodyPr>
          <a:lstStyle/>
          <a:p>
            <a:r>
              <a:rPr lang="en-US" sz="1200" dirty="0" smtClean="0"/>
              <a:t>2019</a:t>
            </a:r>
            <a:endParaRPr lang="en-US" sz="1200" dirty="0"/>
          </a:p>
        </p:txBody>
      </p:sp>
      <p:sp>
        <p:nvSpPr>
          <p:cNvPr id="85" name="Freeform 84"/>
          <p:cNvSpPr/>
          <p:nvPr/>
        </p:nvSpPr>
        <p:spPr>
          <a:xfrm>
            <a:off x="2153417" y="1780498"/>
            <a:ext cx="1397503" cy="207048"/>
          </a:xfrm>
          <a:custGeom>
            <a:avLst/>
            <a:gdLst>
              <a:gd name="connsiteX0" fmla="*/ 25903 w 1397503"/>
              <a:gd name="connsiteY0" fmla="*/ 185462 h 207048"/>
              <a:gd name="connsiteX1" fmla="*/ 117343 w 1397503"/>
              <a:gd name="connsiteY1" fmla="*/ 109262 h 207048"/>
              <a:gd name="connsiteX2" fmla="*/ 224023 w 1397503"/>
              <a:gd name="connsiteY2" fmla="*/ 48302 h 207048"/>
              <a:gd name="connsiteX3" fmla="*/ 406903 w 1397503"/>
              <a:gd name="connsiteY3" fmla="*/ 17822 h 207048"/>
              <a:gd name="connsiteX4" fmla="*/ 726943 w 1397503"/>
              <a:gd name="connsiteY4" fmla="*/ 2582 h 207048"/>
              <a:gd name="connsiteX5" fmla="*/ 940303 w 1397503"/>
              <a:gd name="connsiteY5" fmla="*/ 2582 h 207048"/>
              <a:gd name="connsiteX6" fmla="*/ 1214623 w 1397503"/>
              <a:gd name="connsiteY6" fmla="*/ 17822 h 207048"/>
              <a:gd name="connsiteX7" fmla="*/ 1290823 w 1397503"/>
              <a:gd name="connsiteY7" fmla="*/ 78782 h 207048"/>
              <a:gd name="connsiteX8" fmla="*/ 1336543 w 1397503"/>
              <a:gd name="connsiteY8" fmla="*/ 94022 h 207048"/>
              <a:gd name="connsiteX9" fmla="*/ 1397503 w 1397503"/>
              <a:gd name="connsiteY9" fmla="*/ 154982 h 207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97503" h="207048">
                <a:moveTo>
                  <a:pt x="25903" y="185462"/>
                </a:moveTo>
                <a:cubicBezTo>
                  <a:pt x="139417" y="109786"/>
                  <a:pt x="0" y="207048"/>
                  <a:pt x="117343" y="109262"/>
                </a:cubicBezTo>
                <a:cubicBezTo>
                  <a:pt x="144353" y="86754"/>
                  <a:pt x="193334" y="61454"/>
                  <a:pt x="224023" y="48302"/>
                </a:cubicBezTo>
                <a:cubicBezTo>
                  <a:pt x="283301" y="22897"/>
                  <a:pt x="339921" y="22287"/>
                  <a:pt x="406903" y="17822"/>
                </a:cubicBezTo>
                <a:cubicBezTo>
                  <a:pt x="513467" y="10718"/>
                  <a:pt x="620263" y="7662"/>
                  <a:pt x="726943" y="2582"/>
                </a:cubicBezTo>
                <a:cubicBezTo>
                  <a:pt x="945121" y="38945"/>
                  <a:pt x="673285" y="2582"/>
                  <a:pt x="940303" y="2582"/>
                </a:cubicBezTo>
                <a:cubicBezTo>
                  <a:pt x="1031884" y="2582"/>
                  <a:pt x="1123183" y="12742"/>
                  <a:pt x="1214623" y="17822"/>
                </a:cubicBezTo>
                <a:cubicBezTo>
                  <a:pt x="1329541" y="56128"/>
                  <a:pt x="1192346" y="0"/>
                  <a:pt x="1290823" y="78782"/>
                </a:cubicBezTo>
                <a:cubicBezTo>
                  <a:pt x="1303367" y="88817"/>
                  <a:pt x="1321303" y="88942"/>
                  <a:pt x="1336543" y="94022"/>
                </a:cubicBezTo>
                <a:cubicBezTo>
                  <a:pt x="1373324" y="149193"/>
                  <a:pt x="1350640" y="131551"/>
                  <a:pt x="1397503" y="154982"/>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TextBox 85"/>
          <p:cNvSpPr txBox="1"/>
          <p:nvPr/>
        </p:nvSpPr>
        <p:spPr>
          <a:xfrm>
            <a:off x="2743200" y="1752600"/>
            <a:ext cx="533400" cy="276999"/>
          </a:xfrm>
          <a:prstGeom prst="rect">
            <a:avLst/>
          </a:prstGeom>
          <a:noFill/>
        </p:spPr>
        <p:txBody>
          <a:bodyPr wrap="square" rtlCol="0">
            <a:spAutoFit/>
          </a:bodyPr>
          <a:lstStyle/>
          <a:p>
            <a:r>
              <a:rPr lang="en-US" sz="1200" dirty="0" smtClean="0"/>
              <a:t>30</a:t>
            </a:r>
            <a:endParaRPr lang="en-US" sz="1200" dirty="0"/>
          </a:p>
        </p:txBody>
      </p:sp>
      <p:cxnSp>
        <p:nvCxnSpPr>
          <p:cNvPr id="87" name="Straight Arrow Connector 86"/>
          <p:cNvCxnSpPr/>
          <p:nvPr/>
        </p:nvCxnSpPr>
        <p:spPr>
          <a:xfrm rot="10800000" flipV="1">
            <a:off x="6096000" y="3124200"/>
            <a:ext cx="9906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3733800" y="0"/>
            <a:ext cx="914400" cy="304800"/>
          </a:xfrm>
          <a:prstGeom prst="rect">
            <a:avLst/>
          </a:prstGeom>
          <a:noFill/>
        </p:spPr>
        <p:txBody>
          <a:bodyPr wrap="square" rtlCol="0">
            <a:spAutoFit/>
          </a:bodyPr>
          <a:lstStyle/>
          <a:p>
            <a:r>
              <a:rPr lang="en-US" sz="1400" dirty="0" smtClean="0"/>
              <a:t>Inequality</a:t>
            </a:r>
            <a:endParaRPr lang="en-US" sz="1400" dirty="0"/>
          </a:p>
        </p:txBody>
      </p:sp>
      <p:sp>
        <p:nvSpPr>
          <p:cNvPr id="89" name="TextBox 88"/>
          <p:cNvSpPr txBox="1"/>
          <p:nvPr/>
        </p:nvSpPr>
        <p:spPr>
          <a:xfrm>
            <a:off x="3962400" y="2667000"/>
            <a:ext cx="1066800" cy="304800"/>
          </a:xfrm>
          <a:prstGeom prst="rect">
            <a:avLst/>
          </a:prstGeom>
          <a:noFill/>
        </p:spPr>
        <p:txBody>
          <a:bodyPr wrap="square" rtlCol="0">
            <a:spAutoFit/>
          </a:bodyPr>
          <a:lstStyle/>
          <a:p>
            <a:r>
              <a:rPr lang="en-US" sz="1400" dirty="0" smtClean="0"/>
              <a:t>Ch &amp; State</a:t>
            </a:r>
            <a:endParaRPr lang="en-US" sz="1400" dirty="0"/>
          </a:p>
        </p:txBody>
      </p:sp>
      <p:cxnSp>
        <p:nvCxnSpPr>
          <p:cNvPr id="90" name="Straight Connector 89"/>
          <p:cNvCxnSpPr/>
          <p:nvPr/>
        </p:nvCxnSpPr>
        <p:spPr>
          <a:xfrm rot="10800000">
            <a:off x="1752600" y="2514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5400000" flipH="1" flipV="1">
            <a:off x="1676400" y="24384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2" name="TextBox 91"/>
          <p:cNvSpPr txBox="1"/>
          <p:nvPr/>
        </p:nvSpPr>
        <p:spPr>
          <a:xfrm>
            <a:off x="1524000" y="2133600"/>
            <a:ext cx="533400" cy="276999"/>
          </a:xfrm>
          <a:prstGeom prst="rect">
            <a:avLst/>
          </a:prstGeom>
          <a:noFill/>
        </p:spPr>
        <p:txBody>
          <a:bodyPr wrap="square" rtlCol="0">
            <a:spAutoFit/>
          </a:bodyPr>
          <a:lstStyle/>
          <a:p>
            <a:r>
              <a:rPr lang="en-US" sz="1200" dirty="0" smtClean="0"/>
              <a:t>1979</a:t>
            </a:r>
            <a:endParaRPr lang="en-US" sz="1200" dirty="0"/>
          </a:p>
        </p:txBody>
      </p:sp>
      <p:sp>
        <p:nvSpPr>
          <p:cNvPr id="93" name="TextBox 92"/>
          <p:cNvSpPr txBox="1"/>
          <p:nvPr/>
        </p:nvSpPr>
        <p:spPr>
          <a:xfrm>
            <a:off x="1752600" y="2362200"/>
            <a:ext cx="609600" cy="276999"/>
          </a:xfrm>
          <a:prstGeom prst="rect">
            <a:avLst/>
          </a:prstGeom>
          <a:noFill/>
        </p:spPr>
        <p:txBody>
          <a:bodyPr wrap="square" rtlCol="0">
            <a:spAutoFit/>
          </a:bodyPr>
          <a:lstStyle/>
          <a:p>
            <a:r>
              <a:rPr lang="en-US" sz="1200" dirty="0" smtClean="0"/>
              <a:t>MM</a:t>
            </a:r>
            <a:endParaRPr lang="en-US" sz="1200" dirty="0"/>
          </a:p>
        </p:txBody>
      </p:sp>
      <p:cxnSp>
        <p:nvCxnSpPr>
          <p:cNvPr id="94" name="Straight Connector 93"/>
          <p:cNvCxnSpPr/>
          <p:nvPr/>
        </p:nvCxnSpPr>
        <p:spPr>
          <a:xfrm rot="5400000" flipH="1" flipV="1">
            <a:off x="3009900" y="2476500"/>
            <a:ext cx="76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5" name="TextBox 94"/>
          <p:cNvSpPr txBox="1"/>
          <p:nvPr/>
        </p:nvSpPr>
        <p:spPr>
          <a:xfrm>
            <a:off x="2819400" y="2209800"/>
            <a:ext cx="609600" cy="276999"/>
          </a:xfrm>
          <a:prstGeom prst="rect">
            <a:avLst/>
          </a:prstGeom>
          <a:noFill/>
        </p:spPr>
        <p:txBody>
          <a:bodyPr wrap="square" rtlCol="0">
            <a:spAutoFit/>
          </a:bodyPr>
          <a:lstStyle/>
          <a:p>
            <a:r>
              <a:rPr lang="en-US" sz="1200" dirty="0" smtClean="0"/>
              <a:t>2014</a:t>
            </a:r>
            <a:endParaRPr lang="en-US" sz="1200" dirty="0"/>
          </a:p>
        </p:txBody>
      </p:sp>
      <p:sp>
        <p:nvSpPr>
          <p:cNvPr id="96" name="TextBox 95"/>
          <p:cNvSpPr txBox="1"/>
          <p:nvPr/>
        </p:nvSpPr>
        <p:spPr>
          <a:xfrm>
            <a:off x="2895600" y="2057400"/>
            <a:ext cx="381000" cy="261610"/>
          </a:xfrm>
          <a:prstGeom prst="rect">
            <a:avLst/>
          </a:prstGeom>
          <a:noFill/>
        </p:spPr>
        <p:txBody>
          <a:bodyPr wrap="square" rtlCol="0">
            <a:spAutoFit/>
          </a:bodyPr>
          <a:lstStyle/>
          <a:p>
            <a:r>
              <a:rPr lang="en-US" sz="1100" dirty="0" smtClean="0"/>
              <a:t>SL</a:t>
            </a:r>
            <a:endParaRPr lang="en-US" sz="1100" dirty="0"/>
          </a:p>
        </p:txBody>
      </p:sp>
      <p:sp>
        <p:nvSpPr>
          <p:cNvPr id="97" name="TextBox 96"/>
          <p:cNvSpPr txBox="1"/>
          <p:nvPr/>
        </p:nvSpPr>
        <p:spPr>
          <a:xfrm>
            <a:off x="6553200" y="1219200"/>
            <a:ext cx="457200" cy="276999"/>
          </a:xfrm>
          <a:prstGeom prst="rect">
            <a:avLst/>
          </a:prstGeom>
          <a:noFill/>
        </p:spPr>
        <p:txBody>
          <a:bodyPr wrap="square" rtlCol="0">
            <a:spAutoFit/>
          </a:bodyPr>
          <a:lstStyle/>
          <a:p>
            <a:r>
              <a:rPr lang="en-US" sz="1200" dirty="0" smtClean="0">
                <a:solidFill>
                  <a:srgbClr val="FF0000"/>
                </a:solidFill>
              </a:rPr>
              <a:t>.</a:t>
            </a:r>
            <a:endParaRPr lang="en-US" sz="1200" dirty="0">
              <a:solidFill>
                <a:srgbClr val="FF0000"/>
              </a:solidFill>
            </a:endParaRPr>
          </a:p>
        </p:txBody>
      </p:sp>
      <p:sp>
        <p:nvSpPr>
          <p:cNvPr id="98" name="TextBox 97"/>
          <p:cNvSpPr txBox="1"/>
          <p:nvPr/>
        </p:nvSpPr>
        <p:spPr>
          <a:xfrm>
            <a:off x="6324600" y="2209800"/>
            <a:ext cx="457200" cy="276999"/>
          </a:xfrm>
          <a:prstGeom prst="rect">
            <a:avLst/>
          </a:prstGeom>
          <a:noFill/>
        </p:spPr>
        <p:txBody>
          <a:bodyPr wrap="square" rtlCol="0">
            <a:spAutoFit/>
          </a:bodyPr>
          <a:lstStyle/>
          <a:p>
            <a:r>
              <a:rPr lang="en-US" sz="1200" dirty="0" smtClean="0">
                <a:solidFill>
                  <a:srgbClr val="FF0000"/>
                </a:solidFill>
              </a:rPr>
              <a:t>T.T.</a:t>
            </a:r>
            <a:endParaRPr lang="en-US" sz="1200" dirty="0">
              <a:solidFill>
                <a:srgbClr val="FF0000"/>
              </a:solidFill>
            </a:endParaRPr>
          </a:p>
        </p:txBody>
      </p:sp>
      <p:sp>
        <p:nvSpPr>
          <p:cNvPr id="103" name="TextBox 102"/>
          <p:cNvSpPr txBox="1"/>
          <p:nvPr/>
        </p:nvSpPr>
        <p:spPr>
          <a:xfrm>
            <a:off x="2133600" y="3810000"/>
            <a:ext cx="5029200" cy="1015663"/>
          </a:xfrm>
          <a:prstGeom prst="rect">
            <a:avLst/>
          </a:prstGeom>
          <a:noFill/>
        </p:spPr>
        <p:txBody>
          <a:bodyPr wrap="square" rtlCol="0">
            <a:spAutoFit/>
          </a:bodyPr>
          <a:lstStyle/>
          <a:p>
            <a:r>
              <a:rPr lang="en-US" sz="2000" dirty="0" smtClean="0"/>
              <a:t>No law from 1888 is still currently in progress. You can't take that quote and apply it now. What we are given is line upon line.</a:t>
            </a:r>
            <a:endParaRPr lang="en-US" sz="2000" dirty="0"/>
          </a:p>
        </p:txBody>
      </p:sp>
      <p:sp>
        <p:nvSpPr>
          <p:cNvPr id="104" name="TextBox 103"/>
          <p:cNvSpPr txBox="1"/>
          <p:nvPr/>
        </p:nvSpPr>
        <p:spPr>
          <a:xfrm>
            <a:off x="304800" y="4724400"/>
            <a:ext cx="8458200" cy="1631216"/>
          </a:xfrm>
          <a:prstGeom prst="rect">
            <a:avLst/>
          </a:prstGeom>
          <a:noFill/>
        </p:spPr>
        <p:txBody>
          <a:bodyPr wrap="square" rtlCol="0">
            <a:spAutoFit/>
          </a:bodyPr>
          <a:lstStyle/>
          <a:p>
            <a:r>
              <a:rPr lang="en-US" sz="2000" dirty="0" smtClean="0"/>
              <a:t> Spiritual Gifts is a line, the Great Controversy is another line, but you need to apply both of them using the same principles to our reform line. And when we do that this way mark the sins of Babylon way mark when we see a cup filled we have to understand that in this cup is not slavery as it’s described in Spiritual Gifts.</a:t>
            </a:r>
            <a:endParaRPr lang="en-US" sz="2000" dirty="0"/>
          </a:p>
        </p:txBody>
      </p:sp>
      <p:sp>
        <p:nvSpPr>
          <p:cNvPr id="101" name="Slide Number Placeholder 100"/>
          <p:cNvSpPr>
            <a:spLocks noGrp="1"/>
          </p:cNvSpPr>
          <p:nvPr>
            <p:ph type="sldNum" sz="quarter" idx="12"/>
          </p:nvPr>
        </p:nvSpPr>
        <p:spPr/>
        <p:txBody>
          <a:bodyPr/>
          <a:lstStyle/>
          <a:p>
            <a:fld id="{DDBFD72D-D30C-4596-AA12-6E874EBB7B16}" type="slidenum">
              <a:rPr lang="en-US" smtClean="0"/>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8" name="Straight Connector 67"/>
          <p:cNvCxnSpPr/>
          <p:nvPr/>
        </p:nvCxnSpPr>
        <p:spPr>
          <a:xfrm>
            <a:off x="2438400" y="1600200"/>
            <a:ext cx="4953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5400000">
            <a:off x="2286794" y="1447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2133600" y="990600"/>
            <a:ext cx="685800" cy="276999"/>
          </a:xfrm>
          <a:prstGeom prst="rect">
            <a:avLst/>
          </a:prstGeom>
          <a:noFill/>
        </p:spPr>
        <p:txBody>
          <a:bodyPr wrap="square" rtlCol="0">
            <a:spAutoFit/>
          </a:bodyPr>
          <a:lstStyle/>
          <a:p>
            <a:r>
              <a:rPr lang="en-US" sz="1200" dirty="0" smtClean="0"/>
              <a:t>1989</a:t>
            </a:r>
            <a:endParaRPr lang="en-US" sz="1200" dirty="0"/>
          </a:p>
        </p:txBody>
      </p:sp>
      <p:cxnSp>
        <p:nvCxnSpPr>
          <p:cNvPr id="71" name="Straight Connector 70"/>
          <p:cNvCxnSpPr/>
          <p:nvPr/>
        </p:nvCxnSpPr>
        <p:spPr>
          <a:xfrm rot="5400000">
            <a:off x="6325394" y="1447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6248400" y="990600"/>
            <a:ext cx="609600" cy="276999"/>
          </a:xfrm>
          <a:prstGeom prst="rect">
            <a:avLst/>
          </a:prstGeom>
          <a:noFill/>
        </p:spPr>
        <p:txBody>
          <a:bodyPr wrap="square" rtlCol="0">
            <a:spAutoFit/>
          </a:bodyPr>
          <a:lstStyle/>
          <a:p>
            <a:r>
              <a:rPr lang="en-US" sz="1200" dirty="0" smtClean="0"/>
              <a:t>COP</a:t>
            </a:r>
            <a:endParaRPr lang="en-US" sz="1200" dirty="0"/>
          </a:p>
        </p:txBody>
      </p:sp>
      <p:cxnSp>
        <p:nvCxnSpPr>
          <p:cNvPr id="73" name="Straight Connector 72"/>
          <p:cNvCxnSpPr/>
          <p:nvPr/>
        </p:nvCxnSpPr>
        <p:spPr>
          <a:xfrm rot="16200000" flipV="1">
            <a:off x="5601097" y="1485503"/>
            <a:ext cx="228600" cy="794"/>
          </a:xfrm>
          <a:prstGeom prst="line">
            <a:avLst/>
          </a:prstGeom>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5562600" y="1066800"/>
            <a:ext cx="533400" cy="276999"/>
          </a:xfrm>
          <a:prstGeom prst="rect">
            <a:avLst/>
          </a:prstGeom>
          <a:noFill/>
        </p:spPr>
        <p:txBody>
          <a:bodyPr wrap="square" rtlCol="0">
            <a:spAutoFit/>
          </a:bodyPr>
          <a:lstStyle/>
          <a:p>
            <a:r>
              <a:rPr lang="en-US" sz="1200" dirty="0" smtClean="0"/>
              <a:t>LC</a:t>
            </a:r>
            <a:endParaRPr lang="en-US" sz="1200" dirty="0"/>
          </a:p>
        </p:txBody>
      </p:sp>
      <p:cxnSp>
        <p:nvCxnSpPr>
          <p:cNvPr id="75" name="Straight Connector 74"/>
          <p:cNvCxnSpPr/>
          <p:nvPr/>
        </p:nvCxnSpPr>
        <p:spPr>
          <a:xfrm rot="5400000">
            <a:off x="3810794" y="1447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4572000" y="990600"/>
            <a:ext cx="457200" cy="276999"/>
          </a:xfrm>
          <a:prstGeom prst="rect">
            <a:avLst/>
          </a:prstGeom>
          <a:noFill/>
        </p:spPr>
        <p:txBody>
          <a:bodyPr wrap="square" rtlCol="0">
            <a:spAutoFit/>
          </a:bodyPr>
          <a:lstStyle/>
          <a:p>
            <a:r>
              <a:rPr lang="en-US" sz="1200" dirty="0" smtClean="0"/>
              <a:t>SL</a:t>
            </a:r>
            <a:endParaRPr lang="en-US" sz="1200" dirty="0"/>
          </a:p>
        </p:txBody>
      </p:sp>
      <p:cxnSp>
        <p:nvCxnSpPr>
          <p:cNvPr id="77" name="Straight Connector 76"/>
          <p:cNvCxnSpPr/>
          <p:nvPr/>
        </p:nvCxnSpPr>
        <p:spPr>
          <a:xfrm rot="5400000" flipH="1" flipV="1">
            <a:off x="7315200" y="1600200"/>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5400000">
            <a:off x="7163594" y="1447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2286794" y="1447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4572794" y="1447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3733800" y="990600"/>
            <a:ext cx="609600" cy="276999"/>
          </a:xfrm>
          <a:prstGeom prst="rect">
            <a:avLst/>
          </a:prstGeom>
          <a:noFill/>
        </p:spPr>
        <p:txBody>
          <a:bodyPr wrap="square" rtlCol="0">
            <a:spAutoFit/>
          </a:bodyPr>
          <a:lstStyle/>
          <a:p>
            <a:r>
              <a:rPr lang="en-US" sz="1200" dirty="0" smtClean="0"/>
              <a:t>2019</a:t>
            </a:r>
            <a:endParaRPr lang="en-US" sz="1200" dirty="0"/>
          </a:p>
        </p:txBody>
      </p:sp>
      <p:sp>
        <p:nvSpPr>
          <p:cNvPr id="85" name="Freeform 84"/>
          <p:cNvSpPr/>
          <p:nvPr/>
        </p:nvSpPr>
        <p:spPr>
          <a:xfrm>
            <a:off x="2458217" y="866098"/>
            <a:ext cx="1397503" cy="207048"/>
          </a:xfrm>
          <a:custGeom>
            <a:avLst/>
            <a:gdLst>
              <a:gd name="connsiteX0" fmla="*/ 25903 w 1397503"/>
              <a:gd name="connsiteY0" fmla="*/ 185462 h 207048"/>
              <a:gd name="connsiteX1" fmla="*/ 117343 w 1397503"/>
              <a:gd name="connsiteY1" fmla="*/ 109262 h 207048"/>
              <a:gd name="connsiteX2" fmla="*/ 224023 w 1397503"/>
              <a:gd name="connsiteY2" fmla="*/ 48302 h 207048"/>
              <a:gd name="connsiteX3" fmla="*/ 406903 w 1397503"/>
              <a:gd name="connsiteY3" fmla="*/ 17822 h 207048"/>
              <a:gd name="connsiteX4" fmla="*/ 726943 w 1397503"/>
              <a:gd name="connsiteY4" fmla="*/ 2582 h 207048"/>
              <a:gd name="connsiteX5" fmla="*/ 940303 w 1397503"/>
              <a:gd name="connsiteY5" fmla="*/ 2582 h 207048"/>
              <a:gd name="connsiteX6" fmla="*/ 1214623 w 1397503"/>
              <a:gd name="connsiteY6" fmla="*/ 17822 h 207048"/>
              <a:gd name="connsiteX7" fmla="*/ 1290823 w 1397503"/>
              <a:gd name="connsiteY7" fmla="*/ 78782 h 207048"/>
              <a:gd name="connsiteX8" fmla="*/ 1336543 w 1397503"/>
              <a:gd name="connsiteY8" fmla="*/ 94022 h 207048"/>
              <a:gd name="connsiteX9" fmla="*/ 1397503 w 1397503"/>
              <a:gd name="connsiteY9" fmla="*/ 154982 h 207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97503" h="207048">
                <a:moveTo>
                  <a:pt x="25903" y="185462"/>
                </a:moveTo>
                <a:cubicBezTo>
                  <a:pt x="139417" y="109786"/>
                  <a:pt x="0" y="207048"/>
                  <a:pt x="117343" y="109262"/>
                </a:cubicBezTo>
                <a:cubicBezTo>
                  <a:pt x="144353" y="86754"/>
                  <a:pt x="193334" y="61454"/>
                  <a:pt x="224023" y="48302"/>
                </a:cubicBezTo>
                <a:cubicBezTo>
                  <a:pt x="283301" y="22897"/>
                  <a:pt x="339921" y="22287"/>
                  <a:pt x="406903" y="17822"/>
                </a:cubicBezTo>
                <a:cubicBezTo>
                  <a:pt x="513467" y="10718"/>
                  <a:pt x="620263" y="7662"/>
                  <a:pt x="726943" y="2582"/>
                </a:cubicBezTo>
                <a:cubicBezTo>
                  <a:pt x="945121" y="38945"/>
                  <a:pt x="673285" y="2582"/>
                  <a:pt x="940303" y="2582"/>
                </a:cubicBezTo>
                <a:cubicBezTo>
                  <a:pt x="1031884" y="2582"/>
                  <a:pt x="1123183" y="12742"/>
                  <a:pt x="1214623" y="17822"/>
                </a:cubicBezTo>
                <a:cubicBezTo>
                  <a:pt x="1329541" y="56128"/>
                  <a:pt x="1192346" y="0"/>
                  <a:pt x="1290823" y="78782"/>
                </a:cubicBezTo>
                <a:cubicBezTo>
                  <a:pt x="1303367" y="88817"/>
                  <a:pt x="1321303" y="88942"/>
                  <a:pt x="1336543" y="94022"/>
                </a:cubicBezTo>
                <a:cubicBezTo>
                  <a:pt x="1373324" y="149193"/>
                  <a:pt x="1350640" y="131551"/>
                  <a:pt x="1397503" y="154982"/>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TextBox 85"/>
          <p:cNvSpPr txBox="1"/>
          <p:nvPr/>
        </p:nvSpPr>
        <p:spPr>
          <a:xfrm>
            <a:off x="3048000" y="838200"/>
            <a:ext cx="533400" cy="276999"/>
          </a:xfrm>
          <a:prstGeom prst="rect">
            <a:avLst/>
          </a:prstGeom>
          <a:noFill/>
        </p:spPr>
        <p:txBody>
          <a:bodyPr wrap="square" rtlCol="0">
            <a:spAutoFit/>
          </a:bodyPr>
          <a:lstStyle/>
          <a:p>
            <a:r>
              <a:rPr lang="en-US" sz="1200" dirty="0" smtClean="0"/>
              <a:t>30</a:t>
            </a:r>
            <a:endParaRPr lang="en-US" sz="1200" dirty="0"/>
          </a:p>
        </p:txBody>
      </p:sp>
      <p:sp>
        <p:nvSpPr>
          <p:cNvPr id="87" name="TextBox 86"/>
          <p:cNvSpPr txBox="1"/>
          <p:nvPr/>
        </p:nvSpPr>
        <p:spPr>
          <a:xfrm>
            <a:off x="4267200" y="1752600"/>
            <a:ext cx="1066800" cy="304800"/>
          </a:xfrm>
          <a:prstGeom prst="rect">
            <a:avLst/>
          </a:prstGeom>
          <a:noFill/>
        </p:spPr>
        <p:txBody>
          <a:bodyPr wrap="square" rtlCol="0">
            <a:spAutoFit/>
          </a:bodyPr>
          <a:lstStyle/>
          <a:p>
            <a:r>
              <a:rPr lang="en-US" sz="1400" dirty="0" smtClean="0"/>
              <a:t>Ch &amp; State</a:t>
            </a:r>
            <a:endParaRPr lang="en-US" sz="1400" dirty="0"/>
          </a:p>
        </p:txBody>
      </p:sp>
      <p:cxnSp>
        <p:nvCxnSpPr>
          <p:cNvPr id="88" name="Straight Connector 87"/>
          <p:cNvCxnSpPr/>
          <p:nvPr/>
        </p:nvCxnSpPr>
        <p:spPr>
          <a:xfrm rot="10800000">
            <a:off x="2057400" y="1600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flipH="1" flipV="1">
            <a:off x="1981200" y="15240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0" name="TextBox 89"/>
          <p:cNvSpPr txBox="1"/>
          <p:nvPr/>
        </p:nvSpPr>
        <p:spPr>
          <a:xfrm>
            <a:off x="2057400" y="1447800"/>
            <a:ext cx="609600" cy="276999"/>
          </a:xfrm>
          <a:prstGeom prst="rect">
            <a:avLst/>
          </a:prstGeom>
          <a:noFill/>
        </p:spPr>
        <p:txBody>
          <a:bodyPr wrap="square" rtlCol="0">
            <a:spAutoFit/>
          </a:bodyPr>
          <a:lstStyle/>
          <a:p>
            <a:r>
              <a:rPr lang="en-US" sz="1200" dirty="0" smtClean="0"/>
              <a:t>MM</a:t>
            </a:r>
            <a:endParaRPr lang="en-US" sz="1200" dirty="0"/>
          </a:p>
        </p:txBody>
      </p:sp>
      <p:cxnSp>
        <p:nvCxnSpPr>
          <p:cNvPr id="91" name="Straight Connector 90"/>
          <p:cNvCxnSpPr/>
          <p:nvPr/>
        </p:nvCxnSpPr>
        <p:spPr>
          <a:xfrm rot="5400000" flipH="1" flipV="1">
            <a:off x="3314700" y="1562100"/>
            <a:ext cx="76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2" name="TextBox 91"/>
          <p:cNvSpPr txBox="1"/>
          <p:nvPr/>
        </p:nvSpPr>
        <p:spPr>
          <a:xfrm>
            <a:off x="3124200" y="1295400"/>
            <a:ext cx="609600" cy="276999"/>
          </a:xfrm>
          <a:prstGeom prst="rect">
            <a:avLst/>
          </a:prstGeom>
          <a:noFill/>
        </p:spPr>
        <p:txBody>
          <a:bodyPr wrap="square" rtlCol="0">
            <a:spAutoFit/>
          </a:bodyPr>
          <a:lstStyle/>
          <a:p>
            <a:r>
              <a:rPr lang="en-US" sz="1200" dirty="0" smtClean="0"/>
              <a:t>2014</a:t>
            </a:r>
            <a:endParaRPr lang="en-US" sz="1200" dirty="0"/>
          </a:p>
        </p:txBody>
      </p:sp>
      <p:sp>
        <p:nvSpPr>
          <p:cNvPr id="93" name="TextBox 92"/>
          <p:cNvSpPr txBox="1"/>
          <p:nvPr/>
        </p:nvSpPr>
        <p:spPr>
          <a:xfrm>
            <a:off x="3200400" y="1143000"/>
            <a:ext cx="381000" cy="261610"/>
          </a:xfrm>
          <a:prstGeom prst="rect">
            <a:avLst/>
          </a:prstGeom>
          <a:noFill/>
        </p:spPr>
        <p:txBody>
          <a:bodyPr wrap="square" rtlCol="0">
            <a:spAutoFit/>
          </a:bodyPr>
          <a:lstStyle/>
          <a:p>
            <a:r>
              <a:rPr lang="en-US" sz="1100" dirty="0" smtClean="0"/>
              <a:t>SL</a:t>
            </a:r>
            <a:endParaRPr lang="en-US" sz="1100" dirty="0"/>
          </a:p>
        </p:txBody>
      </p:sp>
      <p:sp>
        <p:nvSpPr>
          <p:cNvPr id="94" name="TextBox 93"/>
          <p:cNvSpPr txBox="1"/>
          <p:nvPr/>
        </p:nvSpPr>
        <p:spPr>
          <a:xfrm>
            <a:off x="6629400" y="1295400"/>
            <a:ext cx="457200" cy="276999"/>
          </a:xfrm>
          <a:prstGeom prst="rect">
            <a:avLst/>
          </a:prstGeom>
          <a:noFill/>
        </p:spPr>
        <p:txBody>
          <a:bodyPr wrap="square" rtlCol="0">
            <a:spAutoFit/>
          </a:bodyPr>
          <a:lstStyle/>
          <a:p>
            <a:r>
              <a:rPr lang="en-US" sz="1200" dirty="0" smtClean="0">
                <a:solidFill>
                  <a:srgbClr val="FF0000"/>
                </a:solidFill>
              </a:rPr>
              <a:t>T.T.</a:t>
            </a:r>
            <a:endParaRPr lang="en-US" sz="1200" dirty="0">
              <a:solidFill>
                <a:srgbClr val="FF0000"/>
              </a:solidFill>
            </a:endParaRPr>
          </a:p>
        </p:txBody>
      </p:sp>
      <p:sp>
        <p:nvSpPr>
          <p:cNvPr id="95" name="TextBox 94"/>
          <p:cNvSpPr txBox="1"/>
          <p:nvPr/>
        </p:nvSpPr>
        <p:spPr>
          <a:xfrm>
            <a:off x="1828800" y="1219200"/>
            <a:ext cx="533400" cy="276999"/>
          </a:xfrm>
          <a:prstGeom prst="rect">
            <a:avLst/>
          </a:prstGeom>
          <a:noFill/>
        </p:spPr>
        <p:txBody>
          <a:bodyPr wrap="square" rtlCol="0">
            <a:spAutoFit/>
          </a:bodyPr>
          <a:lstStyle/>
          <a:p>
            <a:r>
              <a:rPr lang="en-US" sz="1200" dirty="0" smtClean="0"/>
              <a:t>1979</a:t>
            </a:r>
            <a:endParaRPr lang="en-US" sz="1200" dirty="0"/>
          </a:p>
        </p:txBody>
      </p:sp>
      <p:sp>
        <p:nvSpPr>
          <p:cNvPr id="96" name="TextBox 95"/>
          <p:cNvSpPr txBox="1"/>
          <p:nvPr/>
        </p:nvSpPr>
        <p:spPr>
          <a:xfrm>
            <a:off x="609600" y="2895600"/>
            <a:ext cx="8153400" cy="2554545"/>
          </a:xfrm>
          <a:prstGeom prst="rect">
            <a:avLst/>
          </a:prstGeom>
          <a:noFill/>
        </p:spPr>
        <p:txBody>
          <a:bodyPr wrap="square" rtlCol="0">
            <a:spAutoFit/>
          </a:bodyPr>
          <a:lstStyle/>
          <a:p>
            <a:r>
              <a:rPr lang="en-US" sz="2000" dirty="0" smtClean="0"/>
              <a:t> And what is in this cup is not a Sunday Law as it’s described in the Great Controversy. If we can identify that we’re in the increase of knowledge we can understand why in our dispensation that we have to understand subjects like the Moral Majority, project bliss, Jerry Falwell, and all those seemly external subjects. There telling us not just about our close of probation, there beginning to unfold the Sunday Law on the line of the 144k. We should take these subjects seriously and research also so we will know for ourselves so we can trace these external steps to the Sunday Law.</a:t>
            </a:r>
            <a:r>
              <a:rPr lang="en-US" dirty="0" smtClean="0"/>
              <a:t> </a:t>
            </a:r>
            <a:endParaRPr lang="en-US" dirty="0"/>
          </a:p>
        </p:txBody>
      </p:sp>
      <p:sp>
        <p:nvSpPr>
          <p:cNvPr id="28" name="Slide Number Placeholder 27"/>
          <p:cNvSpPr>
            <a:spLocks noGrp="1"/>
          </p:cNvSpPr>
          <p:nvPr>
            <p:ph type="sldNum" sz="quarter" idx="12"/>
          </p:nvPr>
        </p:nvSpPr>
        <p:spPr/>
        <p:txBody>
          <a:bodyPr/>
          <a:lstStyle/>
          <a:p>
            <a:fld id="{DDBFD72D-D30C-4596-AA12-6E874EBB7B16}" type="slidenum">
              <a:rPr lang="en-US" smtClean="0"/>
              <a:pPr/>
              <a:t>43</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2895600" y="1371600"/>
            <a:ext cx="487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2743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667000" y="762000"/>
            <a:ext cx="685800" cy="276999"/>
          </a:xfrm>
          <a:prstGeom prst="rect">
            <a:avLst/>
          </a:prstGeom>
          <a:noFill/>
        </p:spPr>
        <p:txBody>
          <a:bodyPr wrap="square" rtlCol="0">
            <a:spAutoFit/>
          </a:bodyPr>
          <a:lstStyle/>
          <a:p>
            <a:r>
              <a:rPr lang="en-US" sz="1200" dirty="0" smtClean="0"/>
              <a:t>1798</a:t>
            </a:r>
            <a:endParaRPr lang="en-US" sz="1200" dirty="0"/>
          </a:p>
        </p:txBody>
      </p:sp>
      <p:cxnSp>
        <p:nvCxnSpPr>
          <p:cNvPr id="5" name="Straight Connector 4"/>
          <p:cNvCxnSpPr/>
          <p:nvPr/>
        </p:nvCxnSpPr>
        <p:spPr>
          <a:xfrm rot="5400000">
            <a:off x="76207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7543800" y="762000"/>
            <a:ext cx="762000" cy="276999"/>
          </a:xfrm>
          <a:prstGeom prst="rect">
            <a:avLst/>
          </a:prstGeom>
          <a:noFill/>
        </p:spPr>
        <p:txBody>
          <a:bodyPr wrap="square" rtlCol="0">
            <a:spAutoFit/>
          </a:bodyPr>
          <a:lstStyle/>
          <a:p>
            <a:r>
              <a:rPr lang="en-US" sz="1200" dirty="0" smtClean="0"/>
              <a:t>1863</a:t>
            </a:r>
            <a:endParaRPr lang="en-US" sz="1200" dirty="0"/>
          </a:p>
        </p:txBody>
      </p:sp>
      <p:cxnSp>
        <p:nvCxnSpPr>
          <p:cNvPr id="7" name="Straight Connector 6"/>
          <p:cNvCxnSpPr/>
          <p:nvPr/>
        </p:nvCxnSpPr>
        <p:spPr>
          <a:xfrm rot="5400000">
            <a:off x="6782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705600" y="762000"/>
            <a:ext cx="685800" cy="276999"/>
          </a:xfrm>
          <a:prstGeom prst="rect">
            <a:avLst/>
          </a:prstGeom>
          <a:noFill/>
        </p:spPr>
        <p:txBody>
          <a:bodyPr wrap="square" rtlCol="0">
            <a:spAutoFit/>
          </a:bodyPr>
          <a:lstStyle/>
          <a:p>
            <a:r>
              <a:rPr lang="en-US" sz="1200" dirty="0" smtClean="0"/>
              <a:t>1861</a:t>
            </a:r>
            <a:endParaRPr lang="en-US" sz="1200" dirty="0"/>
          </a:p>
        </p:txBody>
      </p:sp>
      <p:cxnSp>
        <p:nvCxnSpPr>
          <p:cNvPr id="9" name="Straight Connector 8"/>
          <p:cNvCxnSpPr/>
          <p:nvPr/>
        </p:nvCxnSpPr>
        <p:spPr>
          <a:xfrm rot="5400000">
            <a:off x="27439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67825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895600" y="457200"/>
            <a:ext cx="403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800600" y="228600"/>
            <a:ext cx="457200" cy="276999"/>
          </a:xfrm>
          <a:prstGeom prst="rect">
            <a:avLst/>
          </a:prstGeom>
          <a:noFill/>
        </p:spPr>
        <p:txBody>
          <a:bodyPr wrap="square" rtlCol="0">
            <a:spAutoFit/>
          </a:bodyPr>
          <a:lstStyle/>
          <a:p>
            <a:r>
              <a:rPr lang="en-US" sz="1200" dirty="0" smtClean="0"/>
              <a:t>63</a:t>
            </a:r>
            <a:endParaRPr lang="en-US" sz="1200" dirty="0"/>
          </a:p>
        </p:txBody>
      </p:sp>
      <p:sp>
        <p:nvSpPr>
          <p:cNvPr id="14" name="TextBox 13"/>
          <p:cNvSpPr txBox="1"/>
          <p:nvPr/>
        </p:nvSpPr>
        <p:spPr>
          <a:xfrm>
            <a:off x="2667000" y="1447800"/>
            <a:ext cx="609600" cy="276999"/>
          </a:xfrm>
          <a:prstGeom prst="rect">
            <a:avLst/>
          </a:prstGeom>
          <a:noFill/>
        </p:spPr>
        <p:txBody>
          <a:bodyPr wrap="square" rtlCol="0">
            <a:spAutoFit/>
          </a:bodyPr>
          <a:lstStyle/>
          <a:p>
            <a:r>
              <a:rPr lang="en-US" sz="1200" dirty="0" smtClean="0">
                <a:solidFill>
                  <a:srgbClr val="FF0000"/>
                </a:solidFill>
              </a:rPr>
              <a:t>Miller</a:t>
            </a:r>
            <a:endParaRPr lang="en-US" sz="1200" dirty="0">
              <a:solidFill>
                <a:srgbClr val="FF0000"/>
              </a:solidFill>
            </a:endParaRPr>
          </a:p>
        </p:txBody>
      </p:sp>
      <p:cxnSp>
        <p:nvCxnSpPr>
          <p:cNvPr id="15" name="Straight Connector 14"/>
          <p:cNvCxnSpPr/>
          <p:nvPr/>
        </p:nvCxnSpPr>
        <p:spPr>
          <a:xfrm rot="5400000">
            <a:off x="3734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657600" y="762000"/>
            <a:ext cx="838200" cy="276999"/>
          </a:xfrm>
          <a:prstGeom prst="rect">
            <a:avLst/>
          </a:prstGeom>
          <a:noFill/>
        </p:spPr>
        <p:txBody>
          <a:bodyPr wrap="square" rtlCol="0">
            <a:spAutoFit/>
          </a:bodyPr>
          <a:lstStyle/>
          <a:p>
            <a:r>
              <a:rPr lang="en-US" sz="1200" dirty="0" smtClean="0"/>
              <a:t>1844</a:t>
            </a:r>
            <a:endParaRPr lang="en-US" sz="1200" dirty="0"/>
          </a:p>
        </p:txBody>
      </p:sp>
      <p:sp>
        <p:nvSpPr>
          <p:cNvPr id="17" name="TextBox 16"/>
          <p:cNvSpPr txBox="1"/>
          <p:nvPr/>
        </p:nvSpPr>
        <p:spPr>
          <a:xfrm rot="19001294">
            <a:off x="-10976" y="560754"/>
            <a:ext cx="1398341" cy="523220"/>
          </a:xfrm>
          <a:prstGeom prst="rect">
            <a:avLst/>
          </a:prstGeom>
          <a:noFill/>
        </p:spPr>
        <p:txBody>
          <a:bodyPr wrap="square" rtlCol="0">
            <a:spAutoFit/>
          </a:bodyPr>
          <a:lstStyle/>
          <a:p>
            <a:r>
              <a:rPr lang="en-US" sz="1400" dirty="0" smtClean="0"/>
              <a:t>Spiritual Gifts Vol. 1</a:t>
            </a:r>
            <a:endParaRPr lang="en-US" sz="1400" dirty="0"/>
          </a:p>
        </p:txBody>
      </p:sp>
      <p:sp>
        <p:nvSpPr>
          <p:cNvPr id="24" name="TextBox 23"/>
          <p:cNvSpPr txBox="1"/>
          <p:nvPr/>
        </p:nvSpPr>
        <p:spPr>
          <a:xfrm>
            <a:off x="0" y="3048000"/>
            <a:ext cx="1524000" cy="276999"/>
          </a:xfrm>
          <a:prstGeom prst="rect">
            <a:avLst/>
          </a:prstGeom>
          <a:noFill/>
        </p:spPr>
        <p:txBody>
          <a:bodyPr wrap="square" rtlCol="0">
            <a:spAutoFit/>
          </a:bodyPr>
          <a:lstStyle/>
          <a:p>
            <a:r>
              <a:rPr lang="en-US" sz="1200" dirty="0" smtClean="0">
                <a:solidFill>
                  <a:srgbClr val="FF0000"/>
                </a:solidFill>
              </a:rPr>
              <a:t>&gt;</a:t>
            </a:r>
            <a:r>
              <a:rPr lang="en-US" sz="1200" dirty="0" smtClean="0"/>
              <a:t> A firm Platform</a:t>
            </a:r>
            <a:endParaRPr lang="en-US" sz="1200" dirty="0"/>
          </a:p>
        </p:txBody>
      </p:sp>
      <p:sp>
        <p:nvSpPr>
          <p:cNvPr id="25" name="TextBox 24"/>
          <p:cNvSpPr txBox="1"/>
          <p:nvPr/>
        </p:nvSpPr>
        <p:spPr>
          <a:xfrm>
            <a:off x="0" y="16764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Advent</a:t>
            </a:r>
            <a:endParaRPr lang="en-US" sz="1200" dirty="0"/>
          </a:p>
        </p:txBody>
      </p:sp>
      <p:sp>
        <p:nvSpPr>
          <p:cNvPr id="26" name="TextBox 25"/>
          <p:cNvSpPr txBox="1"/>
          <p:nvPr/>
        </p:nvSpPr>
        <p:spPr>
          <a:xfrm>
            <a:off x="0" y="1905000"/>
            <a:ext cx="1371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My of In.</a:t>
            </a:r>
            <a:endParaRPr lang="en-US" sz="1200" dirty="0"/>
          </a:p>
        </p:txBody>
      </p:sp>
      <p:sp>
        <p:nvSpPr>
          <p:cNvPr id="27" name="TextBox 26"/>
          <p:cNvSpPr txBox="1"/>
          <p:nvPr/>
        </p:nvSpPr>
        <p:spPr>
          <a:xfrm>
            <a:off x="0" y="23622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William Miller</a:t>
            </a:r>
            <a:endParaRPr lang="en-US" sz="1200" dirty="0"/>
          </a:p>
        </p:txBody>
      </p:sp>
      <p:cxnSp>
        <p:nvCxnSpPr>
          <p:cNvPr id="28" name="Straight Arrow Connector 27"/>
          <p:cNvCxnSpPr/>
          <p:nvPr/>
        </p:nvCxnSpPr>
        <p:spPr>
          <a:xfrm rot="10800000">
            <a:off x="1143000" y="25146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0" y="25908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AM</a:t>
            </a:r>
            <a:endParaRPr lang="en-US" sz="1200" dirty="0"/>
          </a:p>
        </p:txBody>
      </p:sp>
      <p:sp>
        <p:nvSpPr>
          <p:cNvPr id="30" name="TextBox 29"/>
          <p:cNvSpPr txBox="1"/>
          <p:nvPr/>
        </p:nvSpPr>
        <p:spPr>
          <a:xfrm>
            <a:off x="0" y="28194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3</a:t>
            </a:r>
            <a:r>
              <a:rPr lang="en-US" sz="1200" baseline="30000" dirty="0" smtClean="0"/>
              <a:t>rd</a:t>
            </a:r>
            <a:r>
              <a:rPr lang="en-US" sz="1200" dirty="0" smtClean="0"/>
              <a:t> AM</a:t>
            </a:r>
            <a:endParaRPr lang="en-US" sz="1200" dirty="0"/>
          </a:p>
        </p:txBody>
      </p:sp>
      <p:sp>
        <p:nvSpPr>
          <p:cNvPr id="31" name="TextBox 30"/>
          <p:cNvSpPr txBox="1"/>
          <p:nvPr/>
        </p:nvSpPr>
        <p:spPr>
          <a:xfrm>
            <a:off x="0" y="2133600"/>
            <a:ext cx="1676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Reformation</a:t>
            </a:r>
            <a:endParaRPr lang="en-US" sz="1200" dirty="0"/>
          </a:p>
        </p:txBody>
      </p:sp>
      <p:sp>
        <p:nvSpPr>
          <p:cNvPr id="32" name="TextBox 31"/>
          <p:cNvSpPr txBox="1"/>
          <p:nvPr/>
        </p:nvSpPr>
        <p:spPr>
          <a:xfrm>
            <a:off x="0" y="3276600"/>
            <a:ext cx="2286000" cy="276999"/>
          </a:xfrm>
          <a:prstGeom prst="rect">
            <a:avLst/>
          </a:prstGeom>
          <a:noFill/>
        </p:spPr>
        <p:txBody>
          <a:bodyPr wrap="square" rtlCol="0">
            <a:spAutoFit/>
          </a:bodyPr>
          <a:lstStyle/>
          <a:p>
            <a:r>
              <a:rPr lang="en-US" sz="1200" dirty="0" smtClean="0">
                <a:solidFill>
                  <a:srgbClr val="FF0000"/>
                </a:solidFill>
              </a:rPr>
              <a:t>&gt; </a:t>
            </a:r>
            <a:r>
              <a:rPr lang="en-US" sz="1200" dirty="0" smtClean="0"/>
              <a:t>Spiritualism &amp; Covetousness</a:t>
            </a:r>
            <a:endParaRPr lang="en-US" sz="1200" dirty="0"/>
          </a:p>
        </p:txBody>
      </p:sp>
      <p:sp>
        <p:nvSpPr>
          <p:cNvPr id="33" name="TextBox 32"/>
          <p:cNvSpPr txBox="1"/>
          <p:nvPr/>
        </p:nvSpPr>
        <p:spPr>
          <a:xfrm>
            <a:off x="2667000" y="2590800"/>
            <a:ext cx="5638800" cy="3477875"/>
          </a:xfrm>
          <a:prstGeom prst="rect">
            <a:avLst/>
          </a:prstGeom>
          <a:noFill/>
        </p:spPr>
        <p:txBody>
          <a:bodyPr wrap="square" rtlCol="0">
            <a:spAutoFit/>
          </a:bodyPr>
          <a:lstStyle/>
          <a:p>
            <a:r>
              <a:rPr lang="en-US" sz="2000" dirty="0" smtClean="0"/>
              <a:t>When she speaks about the sanctuary, where is she? October 22, 1844. And then she talks about the third angel’s message. When she talks about the third angel’s message she describes it as rising in 1844. From 1798 forward we're stepping through this reform line. The third angel’s message October 22 1844. And then she talks about a firm platform, now where is she? She’s in the history after 1844 when studying those truths. After the firm platform the next subjects are spiritualism, and covetousness.</a:t>
            </a:r>
            <a:endParaRPr lang="en-US" sz="2000" dirty="0"/>
          </a:p>
        </p:txBody>
      </p:sp>
      <p:sp>
        <p:nvSpPr>
          <p:cNvPr id="34" name="Slide Number Placeholder 33"/>
          <p:cNvSpPr>
            <a:spLocks noGrp="1"/>
          </p:cNvSpPr>
          <p:nvPr>
            <p:ph type="sldNum" sz="quarter" idx="12"/>
          </p:nvPr>
        </p:nvSpPr>
        <p:spPr/>
        <p:txBody>
          <a:bodyPr/>
          <a:lstStyle/>
          <a:p>
            <a:fld id="{DDBFD72D-D30C-4596-AA12-6E874EBB7B16}"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2895600" y="1371600"/>
            <a:ext cx="487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2743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667000" y="762000"/>
            <a:ext cx="685800" cy="276999"/>
          </a:xfrm>
          <a:prstGeom prst="rect">
            <a:avLst/>
          </a:prstGeom>
          <a:noFill/>
        </p:spPr>
        <p:txBody>
          <a:bodyPr wrap="square" rtlCol="0">
            <a:spAutoFit/>
          </a:bodyPr>
          <a:lstStyle/>
          <a:p>
            <a:r>
              <a:rPr lang="en-US" sz="1200" dirty="0" smtClean="0"/>
              <a:t>1798</a:t>
            </a:r>
            <a:endParaRPr lang="en-US" sz="1200" dirty="0"/>
          </a:p>
        </p:txBody>
      </p:sp>
      <p:cxnSp>
        <p:nvCxnSpPr>
          <p:cNvPr id="5" name="Straight Connector 4"/>
          <p:cNvCxnSpPr/>
          <p:nvPr/>
        </p:nvCxnSpPr>
        <p:spPr>
          <a:xfrm rot="5400000">
            <a:off x="76207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7543800" y="762000"/>
            <a:ext cx="762000" cy="276999"/>
          </a:xfrm>
          <a:prstGeom prst="rect">
            <a:avLst/>
          </a:prstGeom>
          <a:noFill/>
        </p:spPr>
        <p:txBody>
          <a:bodyPr wrap="square" rtlCol="0">
            <a:spAutoFit/>
          </a:bodyPr>
          <a:lstStyle/>
          <a:p>
            <a:r>
              <a:rPr lang="en-US" sz="1200" dirty="0" smtClean="0"/>
              <a:t>1863</a:t>
            </a:r>
            <a:endParaRPr lang="en-US" sz="1200" dirty="0"/>
          </a:p>
        </p:txBody>
      </p:sp>
      <p:cxnSp>
        <p:nvCxnSpPr>
          <p:cNvPr id="7" name="Straight Connector 6"/>
          <p:cNvCxnSpPr/>
          <p:nvPr/>
        </p:nvCxnSpPr>
        <p:spPr>
          <a:xfrm rot="5400000">
            <a:off x="6782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705600" y="762000"/>
            <a:ext cx="685800" cy="276999"/>
          </a:xfrm>
          <a:prstGeom prst="rect">
            <a:avLst/>
          </a:prstGeom>
          <a:noFill/>
        </p:spPr>
        <p:txBody>
          <a:bodyPr wrap="square" rtlCol="0">
            <a:spAutoFit/>
          </a:bodyPr>
          <a:lstStyle/>
          <a:p>
            <a:r>
              <a:rPr lang="en-US" sz="1200" dirty="0" smtClean="0"/>
              <a:t>1861</a:t>
            </a:r>
            <a:endParaRPr lang="en-US" sz="1200" dirty="0"/>
          </a:p>
        </p:txBody>
      </p:sp>
      <p:cxnSp>
        <p:nvCxnSpPr>
          <p:cNvPr id="9" name="Straight Connector 8"/>
          <p:cNvCxnSpPr/>
          <p:nvPr/>
        </p:nvCxnSpPr>
        <p:spPr>
          <a:xfrm rot="5400000">
            <a:off x="27439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67825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895600" y="457200"/>
            <a:ext cx="403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800600" y="228600"/>
            <a:ext cx="457200" cy="276999"/>
          </a:xfrm>
          <a:prstGeom prst="rect">
            <a:avLst/>
          </a:prstGeom>
          <a:noFill/>
        </p:spPr>
        <p:txBody>
          <a:bodyPr wrap="square" rtlCol="0">
            <a:spAutoFit/>
          </a:bodyPr>
          <a:lstStyle/>
          <a:p>
            <a:r>
              <a:rPr lang="en-US" sz="1200" dirty="0" smtClean="0"/>
              <a:t>63</a:t>
            </a:r>
            <a:endParaRPr lang="en-US" sz="1200" dirty="0"/>
          </a:p>
        </p:txBody>
      </p:sp>
      <p:sp>
        <p:nvSpPr>
          <p:cNvPr id="13" name="TextBox 12"/>
          <p:cNvSpPr txBox="1"/>
          <p:nvPr/>
        </p:nvSpPr>
        <p:spPr>
          <a:xfrm>
            <a:off x="2667000" y="1447800"/>
            <a:ext cx="609600" cy="276999"/>
          </a:xfrm>
          <a:prstGeom prst="rect">
            <a:avLst/>
          </a:prstGeom>
          <a:noFill/>
        </p:spPr>
        <p:txBody>
          <a:bodyPr wrap="square" rtlCol="0">
            <a:spAutoFit/>
          </a:bodyPr>
          <a:lstStyle/>
          <a:p>
            <a:r>
              <a:rPr lang="en-US" sz="1200" dirty="0" smtClean="0">
                <a:solidFill>
                  <a:srgbClr val="FF0000"/>
                </a:solidFill>
              </a:rPr>
              <a:t>Miller</a:t>
            </a:r>
            <a:endParaRPr lang="en-US" sz="1200" dirty="0">
              <a:solidFill>
                <a:srgbClr val="FF0000"/>
              </a:solidFill>
            </a:endParaRPr>
          </a:p>
        </p:txBody>
      </p:sp>
      <p:cxnSp>
        <p:nvCxnSpPr>
          <p:cNvPr id="14" name="Straight Connector 13"/>
          <p:cNvCxnSpPr/>
          <p:nvPr/>
        </p:nvCxnSpPr>
        <p:spPr>
          <a:xfrm rot="5400000">
            <a:off x="3734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657600" y="762000"/>
            <a:ext cx="838200" cy="276999"/>
          </a:xfrm>
          <a:prstGeom prst="rect">
            <a:avLst/>
          </a:prstGeom>
          <a:noFill/>
        </p:spPr>
        <p:txBody>
          <a:bodyPr wrap="square" rtlCol="0">
            <a:spAutoFit/>
          </a:bodyPr>
          <a:lstStyle/>
          <a:p>
            <a:r>
              <a:rPr lang="en-US" sz="1200" dirty="0" smtClean="0"/>
              <a:t>1844</a:t>
            </a:r>
            <a:endParaRPr lang="en-US" sz="1200" dirty="0"/>
          </a:p>
        </p:txBody>
      </p:sp>
      <p:sp>
        <p:nvSpPr>
          <p:cNvPr id="16" name="TextBox 15"/>
          <p:cNvSpPr txBox="1"/>
          <p:nvPr/>
        </p:nvSpPr>
        <p:spPr>
          <a:xfrm rot="19001294">
            <a:off x="-10976" y="560754"/>
            <a:ext cx="1398341" cy="523220"/>
          </a:xfrm>
          <a:prstGeom prst="rect">
            <a:avLst/>
          </a:prstGeom>
          <a:noFill/>
        </p:spPr>
        <p:txBody>
          <a:bodyPr wrap="square" rtlCol="0">
            <a:spAutoFit/>
          </a:bodyPr>
          <a:lstStyle/>
          <a:p>
            <a:r>
              <a:rPr lang="en-US" sz="1400" dirty="0" smtClean="0"/>
              <a:t>Spiritual Gifts Vol. 1</a:t>
            </a:r>
            <a:endParaRPr lang="en-US" sz="1400" dirty="0"/>
          </a:p>
        </p:txBody>
      </p:sp>
      <p:sp>
        <p:nvSpPr>
          <p:cNvPr id="17" name="TextBox 16"/>
          <p:cNvSpPr txBox="1"/>
          <p:nvPr/>
        </p:nvSpPr>
        <p:spPr>
          <a:xfrm>
            <a:off x="0" y="3048000"/>
            <a:ext cx="1524000" cy="276999"/>
          </a:xfrm>
          <a:prstGeom prst="rect">
            <a:avLst/>
          </a:prstGeom>
          <a:noFill/>
        </p:spPr>
        <p:txBody>
          <a:bodyPr wrap="square" rtlCol="0">
            <a:spAutoFit/>
          </a:bodyPr>
          <a:lstStyle/>
          <a:p>
            <a:r>
              <a:rPr lang="en-US" sz="1200" dirty="0" smtClean="0">
                <a:solidFill>
                  <a:srgbClr val="FF0000"/>
                </a:solidFill>
              </a:rPr>
              <a:t>&gt;</a:t>
            </a:r>
            <a:r>
              <a:rPr lang="en-US" sz="1200" dirty="0" smtClean="0"/>
              <a:t> A firm Platform</a:t>
            </a:r>
            <a:endParaRPr lang="en-US" sz="1200" dirty="0"/>
          </a:p>
        </p:txBody>
      </p:sp>
      <p:sp>
        <p:nvSpPr>
          <p:cNvPr id="18" name="TextBox 17"/>
          <p:cNvSpPr txBox="1"/>
          <p:nvPr/>
        </p:nvSpPr>
        <p:spPr>
          <a:xfrm>
            <a:off x="0" y="16764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Advent</a:t>
            </a:r>
            <a:endParaRPr lang="en-US" sz="1200" dirty="0"/>
          </a:p>
        </p:txBody>
      </p:sp>
      <p:sp>
        <p:nvSpPr>
          <p:cNvPr id="19" name="TextBox 18"/>
          <p:cNvSpPr txBox="1"/>
          <p:nvPr/>
        </p:nvSpPr>
        <p:spPr>
          <a:xfrm>
            <a:off x="0" y="1905000"/>
            <a:ext cx="1371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My of In.</a:t>
            </a:r>
            <a:endParaRPr lang="en-US" sz="1200" dirty="0"/>
          </a:p>
        </p:txBody>
      </p:sp>
      <p:sp>
        <p:nvSpPr>
          <p:cNvPr id="20" name="TextBox 19"/>
          <p:cNvSpPr txBox="1"/>
          <p:nvPr/>
        </p:nvSpPr>
        <p:spPr>
          <a:xfrm>
            <a:off x="0" y="23622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William Miller</a:t>
            </a:r>
            <a:endParaRPr lang="en-US" sz="1200" dirty="0"/>
          </a:p>
        </p:txBody>
      </p:sp>
      <p:cxnSp>
        <p:nvCxnSpPr>
          <p:cNvPr id="21" name="Straight Arrow Connector 20"/>
          <p:cNvCxnSpPr/>
          <p:nvPr/>
        </p:nvCxnSpPr>
        <p:spPr>
          <a:xfrm rot="10800000">
            <a:off x="1143000" y="25146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0" y="25908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AM</a:t>
            </a:r>
            <a:endParaRPr lang="en-US" sz="1200" dirty="0"/>
          </a:p>
        </p:txBody>
      </p:sp>
      <p:sp>
        <p:nvSpPr>
          <p:cNvPr id="23" name="TextBox 22"/>
          <p:cNvSpPr txBox="1"/>
          <p:nvPr/>
        </p:nvSpPr>
        <p:spPr>
          <a:xfrm>
            <a:off x="0" y="28194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3</a:t>
            </a:r>
            <a:r>
              <a:rPr lang="en-US" sz="1200" baseline="30000" dirty="0" smtClean="0"/>
              <a:t>rd</a:t>
            </a:r>
            <a:r>
              <a:rPr lang="en-US" sz="1200" dirty="0" smtClean="0"/>
              <a:t> AM</a:t>
            </a:r>
            <a:endParaRPr lang="en-US" sz="1200" dirty="0"/>
          </a:p>
        </p:txBody>
      </p:sp>
      <p:sp>
        <p:nvSpPr>
          <p:cNvPr id="24" name="TextBox 23"/>
          <p:cNvSpPr txBox="1"/>
          <p:nvPr/>
        </p:nvSpPr>
        <p:spPr>
          <a:xfrm>
            <a:off x="0" y="2133600"/>
            <a:ext cx="1676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Reformation</a:t>
            </a:r>
            <a:endParaRPr lang="en-US" sz="1200" dirty="0"/>
          </a:p>
        </p:txBody>
      </p:sp>
      <p:sp>
        <p:nvSpPr>
          <p:cNvPr id="25" name="TextBox 24"/>
          <p:cNvSpPr txBox="1"/>
          <p:nvPr/>
        </p:nvSpPr>
        <p:spPr>
          <a:xfrm>
            <a:off x="0" y="3276600"/>
            <a:ext cx="2286000" cy="276999"/>
          </a:xfrm>
          <a:prstGeom prst="rect">
            <a:avLst/>
          </a:prstGeom>
          <a:noFill/>
        </p:spPr>
        <p:txBody>
          <a:bodyPr wrap="square" rtlCol="0">
            <a:spAutoFit/>
          </a:bodyPr>
          <a:lstStyle/>
          <a:p>
            <a:r>
              <a:rPr lang="en-US" sz="1200" dirty="0" smtClean="0">
                <a:solidFill>
                  <a:srgbClr val="FF0000"/>
                </a:solidFill>
              </a:rPr>
              <a:t>&gt; </a:t>
            </a:r>
            <a:r>
              <a:rPr lang="en-US" sz="1200" dirty="0" smtClean="0"/>
              <a:t>Spiritualism &amp; Covetousness</a:t>
            </a:r>
            <a:endParaRPr lang="en-US" sz="1200" dirty="0"/>
          </a:p>
        </p:txBody>
      </p:sp>
      <p:sp>
        <p:nvSpPr>
          <p:cNvPr id="26" name="TextBox 25"/>
          <p:cNvSpPr txBox="1"/>
          <p:nvPr/>
        </p:nvSpPr>
        <p:spPr>
          <a:xfrm>
            <a:off x="2133600" y="3352800"/>
            <a:ext cx="6324600" cy="2246769"/>
          </a:xfrm>
          <a:prstGeom prst="rect">
            <a:avLst/>
          </a:prstGeom>
          <a:noFill/>
        </p:spPr>
        <p:txBody>
          <a:bodyPr wrap="square" rtlCol="0">
            <a:spAutoFit/>
          </a:bodyPr>
          <a:lstStyle/>
          <a:p>
            <a:r>
              <a:rPr lang="en-US" dirty="0" smtClean="0"/>
              <a:t> </a:t>
            </a:r>
            <a:r>
              <a:rPr lang="en-US" sz="2000" dirty="0" smtClean="0"/>
              <a:t>Now these chapters are subjects that Elder Parmemder has already studied with many of you. That's why we can skip through these chapter titles. For those of you who are not familiar with that, all that we’re doing is taking the chapter titles of this book Spiritual Gifts and identifying them on this reform line. Recognizing this book Spiritual Gifts was written in 1858 prior to the Civil War.</a:t>
            </a:r>
            <a:endParaRPr lang="en-US" sz="2000" dirty="0"/>
          </a:p>
        </p:txBody>
      </p:sp>
      <p:cxnSp>
        <p:nvCxnSpPr>
          <p:cNvPr id="27" name="Straight Connector 26"/>
          <p:cNvCxnSpPr/>
          <p:nvPr/>
        </p:nvCxnSpPr>
        <p:spPr>
          <a:xfrm rot="5400000">
            <a:off x="59443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867400" y="762000"/>
            <a:ext cx="685800" cy="276999"/>
          </a:xfrm>
          <a:prstGeom prst="rect">
            <a:avLst/>
          </a:prstGeom>
          <a:noFill/>
        </p:spPr>
        <p:txBody>
          <a:bodyPr wrap="square" rtlCol="0">
            <a:spAutoFit/>
          </a:bodyPr>
          <a:lstStyle/>
          <a:p>
            <a:r>
              <a:rPr lang="en-US" sz="1200" dirty="0" smtClean="0"/>
              <a:t>1858</a:t>
            </a:r>
            <a:endParaRPr lang="en-US" sz="1200" dirty="0"/>
          </a:p>
        </p:txBody>
      </p:sp>
      <p:sp>
        <p:nvSpPr>
          <p:cNvPr id="29" name="TextBox 28"/>
          <p:cNvSpPr txBox="1"/>
          <p:nvPr/>
        </p:nvSpPr>
        <p:spPr>
          <a:xfrm>
            <a:off x="5791200" y="1447800"/>
            <a:ext cx="685800" cy="276999"/>
          </a:xfrm>
          <a:prstGeom prst="rect">
            <a:avLst/>
          </a:prstGeom>
          <a:noFill/>
        </p:spPr>
        <p:txBody>
          <a:bodyPr wrap="square" rtlCol="0">
            <a:spAutoFit/>
          </a:bodyPr>
          <a:lstStyle/>
          <a:p>
            <a:r>
              <a:rPr lang="en-US" sz="1200" dirty="0" smtClean="0">
                <a:solidFill>
                  <a:srgbClr val="FF0000"/>
                </a:solidFill>
              </a:rPr>
              <a:t>Sp Gifts</a:t>
            </a:r>
            <a:endParaRPr lang="en-US" sz="1200" dirty="0">
              <a:solidFill>
                <a:srgbClr val="FF0000"/>
              </a:solidFill>
            </a:endParaRPr>
          </a:p>
        </p:txBody>
      </p:sp>
      <p:sp>
        <p:nvSpPr>
          <p:cNvPr id="30" name="Slide Number Placeholder 29"/>
          <p:cNvSpPr>
            <a:spLocks noGrp="1"/>
          </p:cNvSpPr>
          <p:nvPr>
            <p:ph type="sldNum" sz="quarter" idx="12"/>
          </p:nvPr>
        </p:nvSpPr>
        <p:spPr/>
        <p:txBody>
          <a:bodyPr/>
          <a:lstStyle/>
          <a:p>
            <a:fld id="{DDBFD72D-D30C-4596-AA12-6E874EBB7B16}"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2895600" y="1371600"/>
            <a:ext cx="487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2743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667000" y="762000"/>
            <a:ext cx="685800" cy="276999"/>
          </a:xfrm>
          <a:prstGeom prst="rect">
            <a:avLst/>
          </a:prstGeom>
          <a:noFill/>
        </p:spPr>
        <p:txBody>
          <a:bodyPr wrap="square" rtlCol="0">
            <a:spAutoFit/>
          </a:bodyPr>
          <a:lstStyle/>
          <a:p>
            <a:r>
              <a:rPr lang="en-US" sz="1200" dirty="0" smtClean="0"/>
              <a:t>1798</a:t>
            </a:r>
            <a:endParaRPr lang="en-US" sz="1200" dirty="0"/>
          </a:p>
        </p:txBody>
      </p:sp>
      <p:cxnSp>
        <p:nvCxnSpPr>
          <p:cNvPr id="5" name="Straight Connector 4"/>
          <p:cNvCxnSpPr/>
          <p:nvPr/>
        </p:nvCxnSpPr>
        <p:spPr>
          <a:xfrm rot="5400000">
            <a:off x="76207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7543800" y="762000"/>
            <a:ext cx="762000" cy="276999"/>
          </a:xfrm>
          <a:prstGeom prst="rect">
            <a:avLst/>
          </a:prstGeom>
          <a:noFill/>
        </p:spPr>
        <p:txBody>
          <a:bodyPr wrap="square" rtlCol="0">
            <a:spAutoFit/>
          </a:bodyPr>
          <a:lstStyle/>
          <a:p>
            <a:r>
              <a:rPr lang="en-US" sz="1200" dirty="0" smtClean="0"/>
              <a:t>1863</a:t>
            </a:r>
            <a:endParaRPr lang="en-US" sz="1200" dirty="0"/>
          </a:p>
        </p:txBody>
      </p:sp>
      <p:cxnSp>
        <p:nvCxnSpPr>
          <p:cNvPr id="7" name="Straight Connector 6"/>
          <p:cNvCxnSpPr/>
          <p:nvPr/>
        </p:nvCxnSpPr>
        <p:spPr>
          <a:xfrm rot="5400000">
            <a:off x="6782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705600" y="762000"/>
            <a:ext cx="685800" cy="276999"/>
          </a:xfrm>
          <a:prstGeom prst="rect">
            <a:avLst/>
          </a:prstGeom>
          <a:noFill/>
        </p:spPr>
        <p:txBody>
          <a:bodyPr wrap="square" rtlCol="0">
            <a:spAutoFit/>
          </a:bodyPr>
          <a:lstStyle/>
          <a:p>
            <a:r>
              <a:rPr lang="en-US" sz="1200" dirty="0" smtClean="0"/>
              <a:t>1861</a:t>
            </a:r>
            <a:endParaRPr lang="en-US" sz="1200" dirty="0"/>
          </a:p>
        </p:txBody>
      </p:sp>
      <p:cxnSp>
        <p:nvCxnSpPr>
          <p:cNvPr id="9" name="Straight Connector 8"/>
          <p:cNvCxnSpPr/>
          <p:nvPr/>
        </p:nvCxnSpPr>
        <p:spPr>
          <a:xfrm rot="5400000">
            <a:off x="27439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67825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895600" y="457200"/>
            <a:ext cx="403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800600" y="228600"/>
            <a:ext cx="457200" cy="276999"/>
          </a:xfrm>
          <a:prstGeom prst="rect">
            <a:avLst/>
          </a:prstGeom>
          <a:noFill/>
        </p:spPr>
        <p:txBody>
          <a:bodyPr wrap="square" rtlCol="0">
            <a:spAutoFit/>
          </a:bodyPr>
          <a:lstStyle/>
          <a:p>
            <a:r>
              <a:rPr lang="en-US" sz="1200" dirty="0" smtClean="0"/>
              <a:t>63</a:t>
            </a:r>
            <a:endParaRPr lang="en-US" sz="1200" dirty="0"/>
          </a:p>
        </p:txBody>
      </p:sp>
      <p:sp>
        <p:nvSpPr>
          <p:cNvPr id="13" name="TextBox 12"/>
          <p:cNvSpPr txBox="1"/>
          <p:nvPr/>
        </p:nvSpPr>
        <p:spPr>
          <a:xfrm>
            <a:off x="2667000" y="1447800"/>
            <a:ext cx="609600" cy="276999"/>
          </a:xfrm>
          <a:prstGeom prst="rect">
            <a:avLst/>
          </a:prstGeom>
          <a:noFill/>
        </p:spPr>
        <p:txBody>
          <a:bodyPr wrap="square" rtlCol="0">
            <a:spAutoFit/>
          </a:bodyPr>
          <a:lstStyle/>
          <a:p>
            <a:r>
              <a:rPr lang="en-US" sz="1200" dirty="0" smtClean="0">
                <a:solidFill>
                  <a:srgbClr val="FF0000"/>
                </a:solidFill>
              </a:rPr>
              <a:t>Miller</a:t>
            </a:r>
            <a:endParaRPr lang="en-US" sz="1200" dirty="0">
              <a:solidFill>
                <a:srgbClr val="FF0000"/>
              </a:solidFill>
            </a:endParaRPr>
          </a:p>
        </p:txBody>
      </p:sp>
      <p:cxnSp>
        <p:nvCxnSpPr>
          <p:cNvPr id="14" name="Straight Connector 13"/>
          <p:cNvCxnSpPr/>
          <p:nvPr/>
        </p:nvCxnSpPr>
        <p:spPr>
          <a:xfrm rot="5400000">
            <a:off x="3734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657600" y="762000"/>
            <a:ext cx="838200" cy="276999"/>
          </a:xfrm>
          <a:prstGeom prst="rect">
            <a:avLst/>
          </a:prstGeom>
          <a:noFill/>
        </p:spPr>
        <p:txBody>
          <a:bodyPr wrap="square" rtlCol="0">
            <a:spAutoFit/>
          </a:bodyPr>
          <a:lstStyle/>
          <a:p>
            <a:r>
              <a:rPr lang="en-US" sz="1200" dirty="0" smtClean="0"/>
              <a:t>1844</a:t>
            </a:r>
            <a:endParaRPr lang="en-US" sz="1200" dirty="0"/>
          </a:p>
        </p:txBody>
      </p:sp>
      <p:cxnSp>
        <p:nvCxnSpPr>
          <p:cNvPr id="16" name="Straight Connector 15"/>
          <p:cNvCxnSpPr/>
          <p:nvPr/>
        </p:nvCxnSpPr>
        <p:spPr>
          <a:xfrm rot="5400000">
            <a:off x="59443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867400" y="762000"/>
            <a:ext cx="685800" cy="276999"/>
          </a:xfrm>
          <a:prstGeom prst="rect">
            <a:avLst/>
          </a:prstGeom>
          <a:noFill/>
        </p:spPr>
        <p:txBody>
          <a:bodyPr wrap="square" rtlCol="0">
            <a:spAutoFit/>
          </a:bodyPr>
          <a:lstStyle/>
          <a:p>
            <a:r>
              <a:rPr lang="en-US" sz="1200" dirty="0" smtClean="0"/>
              <a:t>1858</a:t>
            </a:r>
            <a:endParaRPr lang="en-US" sz="1200" dirty="0"/>
          </a:p>
        </p:txBody>
      </p:sp>
      <p:sp>
        <p:nvSpPr>
          <p:cNvPr id="18" name="TextBox 17"/>
          <p:cNvSpPr txBox="1"/>
          <p:nvPr/>
        </p:nvSpPr>
        <p:spPr>
          <a:xfrm>
            <a:off x="5791200" y="1447800"/>
            <a:ext cx="685800" cy="276999"/>
          </a:xfrm>
          <a:prstGeom prst="rect">
            <a:avLst/>
          </a:prstGeom>
          <a:noFill/>
        </p:spPr>
        <p:txBody>
          <a:bodyPr wrap="square" rtlCol="0">
            <a:spAutoFit/>
          </a:bodyPr>
          <a:lstStyle/>
          <a:p>
            <a:r>
              <a:rPr lang="en-US" sz="1200" dirty="0" smtClean="0">
                <a:solidFill>
                  <a:srgbClr val="FF0000"/>
                </a:solidFill>
              </a:rPr>
              <a:t>Sp Gifts</a:t>
            </a:r>
            <a:endParaRPr lang="en-US" sz="1200" dirty="0">
              <a:solidFill>
                <a:srgbClr val="FF0000"/>
              </a:solidFill>
            </a:endParaRPr>
          </a:p>
        </p:txBody>
      </p:sp>
      <p:sp>
        <p:nvSpPr>
          <p:cNvPr id="19" name="TextBox 18"/>
          <p:cNvSpPr txBox="1"/>
          <p:nvPr/>
        </p:nvSpPr>
        <p:spPr>
          <a:xfrm rot="19001294">
            <a:off x="-10976" y="560754"/>
            <a:ext cx="1398341" cy="523220"/>
          </a:xfrm>
          <a:prstGeom prst="rect">
            <a:avLst/>
          </a:prstGeom>
          <a:noFill/>
        </p:spPr>
        <p:txBody>
          <a:bodyPr wrap="square" rtlCol="0">
            <a:spAutoFit/>
          </a:bodyPr>
          <a:lstStyle/>
          <a:p>
            <a:r>
              <a:rPr lang="en-US" sz="1400" dirty="0" smtClean="0"/>
              <a:t>Spiritual Gifts Vol. 1</a:t>
            </a:r>
            <a:endParaRPr lang="en-US" sz="1400" dirty="0"/>
          </a:p>
        </p:txBody>
      </p:sp>
      <p:sp>
        <p:nvSpPr>
          <p:cNvPr id="20" name="TextBox 19"/>
          <p:cNvSpPr txBox="1"/>
          <p:nvPr/>
        </p:nvSpPr>
        <p:spPr>
          <a:xfrm>
            <a:off x="0" y="3048000"/>
            <a:ext cx="1524000" cy="276999"/>
          </a:xfrm>
          <a:prstGeom prst="rect">
            <a:avLst/>
          </a:prstGeom>
          <a:noFill/>
        </p:spPr>
        <p:txBody>
          <a:bodyPr wrap="square" rtlCol="0">
            <a:spAutoFit/>
          </a:bodyPr>
          <a:lstStyle/>
          <a:p>
            <a:r>
              <a:rPr lang="en-US" sz="1200" dirty="0" smtClean="0">
                <a:solidFill>
                  <a:srgbClr val="FF0000"/>
                </a:solidFill>
              </a:rPr>
              <a:t>&gt;</a:t>
            </a:r>
            <a:r>
              <a:rPr lang="en-US" sz="1200" dirty="0" smtClean="0"/>
              <a:t> A firm Platform</a:t>
            </a:r>
            <a:endParaRPr lang="en-US" sz="1200" dirty="0"/>
          </a:p>
        </p:txBody>
      </p:sp>
      <p:sp>
        <p:nvSpPr>
          <p:cNvPr id="21" name="TextBox 20"/>
          <p:cNvSpPr txBox="1"/>
          <p:nvPr/>
        </p:nvSpPr>
        <p:spPr>
          <a:xfrm>
            <a:off x="0" y="16764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Advent</a:t>
            </a:r>
            <a:endParaRPr lang="en-US" sz="1200" dirty="0"/>
          </a:p>
        </p:txBody>
      </p:sp>
      <p:sp>
        <p:nvSpPr>
          <p:cNvPr id="22" name="TextBox 21"/>
          <p:cNvSpPr txBox="1"/>
          <p:nvPr/>
        </p:nvSpPr>
        <p:spPr>
          <a:xfrm>
            <a:off x="0" y="1905000"/>
            <a:ext cx="1371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My of In.</a:t>
            </a:r>
            <a:endParaRPr lang="en-US" sz="1200" dirty="0"/>
          </a:p>
        </p:txBody>
      </p:sp>
      <p:sp>
        <p:nvSpPr>
          <p:cNvPr id="23" name="TextBox 22"/>
          <p:cNvSpPr txBox="1"/>
          <p:nvPr/>
        </p:nvSpPr>
        <p:spPr>
          <a:xfrm>
            <a:off x="0" y="23622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William Miller</a:t>
            </a:r>
            <a:endParaRPr lang="en-US" sz="1200" dirty="0"/>
          </a:p>
        </p:txBody>
      </p:sp>
      <p:cxnSp>
        <p:nvCxnSpPr>
          <p:cNvPr id="24" name="Straight Arrow Connector 23"/>
          <p:cNvCxnSpPr/>
          <p:nvPr/>
        </p:nvCxnSpPr>
        <p:spPr>
          <a:xfrm rot="10800000">
            <a:off x="1143000" y="25146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0" y="25908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AM</a:t>
            </a:r>
            <a:endParaRPr lang="en-US" sz="1200" dirty="0"/>
          </a:p>
        </p:txBody>
      </p:sp>
      <p:sp>
        <p:nvSpPr>
          <p:cNvPr id="26" name="TextBox 25"/>
          <p:cNvSpPr txBox="1"/>
          <p:nvPr/>
        </p:nvSpPr>
        <p:spPr>
          <a:xfrm>
            <a:off x="0" y="28194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3</a:t>
            </a:r>
            <a:r>
              <a:rPr lang="en-US" sz="1200" baseline="30000" dirty="0" smtClean="0"/>
              <a:t>rd</a:t>
            </a:r>
            <a:r>
              <a:rPr lang="en-US" sz="1200" dirty="0" smtClean="0"/>
              <a:t> AM</a:t>
            </a:r>
            <a:endParaRPr lang="en-US" sz="1200" dirty="0"/>
          </a:p>
        </p:txBody>
      </p:sp>
      <p:sp>
        <p:nvSpPr>
          <p:cNvPr id="27" name="TextBox 26"/>
          <p:cNvSpPr txBox="1"/>
          <p:nvPr/>
        </p:nvSpPr>
        <p:spPr>
          <a:xfrm>
            <a:off x="0" y="2133600"/>
            <a:ext cx="1676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Reformation</a:t>
            </a:r>
            <a:endParaRPr lang="en-US" sz="1200" dirty="0"/>
          </a:p>
        </p:txBody>
      </p:sp>
      <p:sp>
        <p:nvSpPr>
          <p:cNvPr id="28" name="TextBox 27"/>
          <p:cNvSpPr txBox="1"/>
          <p:nvPr/>
        </p:nvSpPr>
        <p:spPr>
          <a:xfrm>
            <a:off x="0" y="3276600"/>
            <a:ext cx="2286000" cy="276999"/>
          </a:xfrm>
          <a:prstGeom prst="rect">
            <a:avLst/>
          </a:prstGeom>
          <a:noFill/>
        </p:spPr>
        <p:txBody>
          <a:bodyPr wrap="square" rtlCol="0">
            <a:spAutoFit/>
          </a:bodyPr>
          <a:lstStyle/>
          <a:p>
            <a:r>
              <a:rPr lang="en-US" sz="1200" dirty="0" smtClean="0">
                <a:solidFill>
                  <a:srgbClr val="FF0000"/>
                </a:solidFill>
              </a:rPr>
              <a:t>&gt; </a:t>
            </a:r>
            <a:r>
              <a:rPr lang="en-US" sz="1200" dirty="0" smtClean="0"/>
              <a:t>Spiritualism &amp; Covetousness</a:t>
            </a:r>
            <a:endParaRPr lang="en-US" sz="1200" dirty="0"/>
          </a:p>
        </p:txBody>
      </p:sp>
      <p:cxnSp>
        <p:nvCxnSpPr>
          <p:cNvPr id="29" name="Straight Connector 28"/>
          <p:cNvCxnSpPr/>
          <p:nvPr/>
        </p:nvCxnSpPr>
        <p:spPr>
          <a:xfrm rot="5400000">
            <a:off x="5029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4953000" y="762000"/>
            <a:ext cx="685800" cy="276999"/>
          </a:xfrm>
          <a:prstGeom prst="rect">
            <a:avLst/>
          </a:prstGeom>
          <a:noFill/>
        </p:spPr>
        <p:txBody>
          <a:bodyPr wrap="square" rtlCol="0">
            <a:spAutoFit/>
          </a:bodyPr>
          <a:lstStyle/>
          <a:p>
            <a:r>
              <a:rPr lang="en-US" sz="1200" dirty="0" smtClean="0"/>
              <a:t>1850</a:t>
            </a:r>
            <a:endParaRPr lang="en-US" sz="1200" dirty="0"/>
          </a:p>
        </p:txBody>
      </p:sp>
      <p:sp>
        <p:nvSpPr>
          <p:cNvPr id="31" name="TextBox 30"/>
          <p:cNvSpPr txBox="1"/>
          <p:nvPr/>
        </p:nvSpPr>
        <p:spPr>
          <a:xfrm>
            <a:off x="0" y="3505200"/>
            <a:ext cx="1295400" cy="276999"/>
          </a:xfrm>
          <a:prstGeom prst="rect">
            <a:avLst/>
          </a:prstGeom>
          <a:noFill/>
        </p:spPr>
        <p:txBody>
          <a:bodyPr wrap="square" rtlCol="0">
            <a:spAutoFit/>
          </a:bodyPr>
          <a:lstStyle/>
          <a:p>
            <a:r>
              <a:rPr lang="en-US" sz="1200" dirty="0" smtClean="0">
                <a:solidFill>
                  <a:srgbClr val="FF0000"/>
                </a:solidFill>
              </a:rPr>
              <a:t>&gt;</a:t>
            </a:r>
            <a:r>
              <a:rPr lang="en-US" sz="1200" dirty="0" smtClean="0"/>
              <a:t> Sins of Babylon</a:t>
            </a:r>
            <a:endParaRPr lang="en-US" sz="1200" dirty="0"/>
          </a:p>
        </p:txBody>
      </p:sp>
      <p:cxnSp>
        <p:nvCxnSpPr>
          <p:cNvPr id="33" name="Straight Connector 32"/>
          <p:cNvCxnSpPr/>
          <p:nvPr/>
        </p:nvCxnSpPr>
        <p:spPr>
          <a:xfrm>
            <a:off x="2743200" y="2667000"/>
            <a:ext cx="4953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2667794" y="2513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590800" y="2057400"/>
            <a:ext cx="685800" cy="276999"/>
          </a:xfrm>
          <a:prstGeom prst="rect">
            <a:avLst/>
          </a:prstGeom>
          <a:noFill/>
        </p:spPr>
        <p:txBody>
          <a:bodyPr wrap="square" rtlCol="0">
            <a:spAutoFit/>
          </a:bodyPr>
          <a:lstStyle/>
          <a:p>
            <a:r>
              <a:rPr lang="en-US" sz="1200" dirty="0" smtClean="0"/>
              <a:t>1989</a:t>
            </a:r>
            <a:endParaRPr lang="en-US" sz="1200" dirty="0"/>
          </a:p>
        </p:txBody>
      </p:sp>
      <p:sp>
        <p:nvSpPr>
          <p:cNvPr id="36" name="TextBox 35"/>
          <p:cNvSpPr txBox="1"/>
          <p:nvPr/>
        </p:nvSpPr>
        <p:spPr>
          <a:xfrm>
            <a:off x="0" y="3733800"/>
            <a:ext cx="914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LC</a:t>
            </a:r>
            <a:endParaRPr lang="en-US" sz="1200" dirty="0"/>
          </a:p>
        </p:txBody>
      </p:sp>
      <p:sp>
        <p:nvSpPr>
          <p:cNvPr id="37" name="TextBox 36"/>
          <p:cNvSpPr txBox="1"/>
          <p:nvPr/>
        </p:nvSpPr>
        <p:spPr>
          <a:xfrm>
            <a:off x="0" y="3962400"/>
            <a:ext cx="1752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3</a:t>
            </a:r>
            <a:r>
              <a:rPr lang="en-US" sz="1200" baseline="30000" dirty="0" smtClean="0"/>
              <a:t>rd</a:t>
            </a:r>
            <a:r>
              <a:rPr lang="en-US" sz="1200" dirty="0" smtClean="0"/>
              <a:t> Mess Closed</a:t>
            </a:r>
            <a:endParaRPr lang="en-US" sz="1200" dirty="0"/>
          </a:p>
        </p:txBody>
      </p:sp>
      <p:cxnSp>
        <p:nvCxnSpPr>
          <p:cNvPr id="38" name="Straight Connector 37"/>
          <p:cNvCxnSpPr/>
          <p:nvPr/>
        </p:nvCxnSpPr>
        <p:spPr>
          <a:xfrm rot="5400000">
            <a:off x="7620794" y="2513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7543800" y="2057400"/>
            <a:ext cx="609600" cy="276999"/>
          </a:xfrm>
          <a:prstGeom prst="rect">
            <a:avLst/>
          </a:prstGeom>
          <a:noFill/>
        </p:spPr>
        <p:txBody>
          <a:bodyPr wrap="square" rtlCol="0">
            <a:spAutoFit/>
          </a:bodyPr>
          <a:lstStyle/>
          <a:p>
            <a:r>
              <a:rPr lang="en-US" sz="1200" dirty="0" smtClean="0"/>
              <a:t>COP</a:t>
            </a:r>
            <a:endParaRPr lang="en-US" sz="1200" dirty="0"/>
          </a:p>
        </p:txBody>
      </p:sp>
      <p:cxnSp>
        <p:nvCxnSpPr>
          <p:cNvPr id="41" name="Straight Connector 40"/>
          <p:cNvCxnSpPr/>
          <p:nvPr/>
        </p:nvCxnSpPr>
        <p:spPr>
          <a:xfrm rot="16200000" flipV="1">
            <a:off x="7048897" y="2552303"/>
            <a:ext cx="228600" cy="794"/>
          </a:xfrm>
          <a:prstGeom prst="line">
            <a:avLst/>
          </a:prstGeom>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7010400" y="2209800"/>
            <a:ext cx="533400" cy="276999"/>
          </a:xfrm>
          <a:prstGeom prst="rect">
            <a:avLst/>
          </a:prstGeom>
          <a:noFill/>
        </p:spPr>
        <p:txBody>
          <a:bodyPr wrap="square" rtlCol="0">
            <a:spAutoFit/>
          </a:bodyPr>
          <a:lstStyle/>
          <a:p>
            <a:r>
              <a:rPr lang="en-US" sz="1200" dirty="0" smtClean="0"/>
              <a:t>LC</a:t>
            </a:r>
            <a:endParaRPr lang="en-US" sz="1200" dirty="0"/>
          </a:p>
        </p:txBody>
      </p:sp>
      <p:cxnSp>
        <p:nvCxnSpPr>
          <p:cNvPr id="46" name="Straight Connector 45"/>
          <p:cNvCxnSpPr/>
          <p:nvPr/>
        </p:nvCxnSpPr>
        <p:spPr>
          <a:xfrm rot="5400000">
            <a:off x="6249194" y="2513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6248400" y="2057400"/>
            <a:ext cx="457200" cy="276999"/>
          </a:xfrm>
          <a:prstGeom prst="rect">
            <a:avLst/>
          </a:prstGeom>
          <a:noFill/>
        </p:spPr>
        <p:txBody>
          <a:bodyPr wrap="square" rtlCol="0">
            <a:spAutoFit/>
          </a:bodyPr>
          <a:lstStyle/>
          <a:p>
            <a:r>
              <a:rPr lang="en-US" sz="1200" dirty="0" smtClean="0"/>
              <a:t>SL</a:t>
            </a:r>
            <a:endParaRPr lang="en-US" sz="1200" dirty="0"/>
          </a:p>
        </p:txBody>
      </p:sp>
      <p:sp>
        <p:nvSpPr>
          <p:cNvPr id="50" name="TextBox 49"/>
          <p:cNvSpPr txBox="1"/>
          <p:nvPr/>
        </p:nvSpPr>
        <p:spPr>
          <a:xfrm>
            <a:off x="2057400" y="3124200"/>
            <a:ext cx="6858000" cy="1200329"/>
          </a:xfrm>
          <a:prstGeom prst="rect">
            <a:avLst/>
          </a:prstGeom>
          <a:noFill/>
        </p:spPr>
        <p:txBody>
          <a:bodyPr wrap="square" rtlCol="0">
            <a:spAutoFit/>
          </a:bodyPr>
          <a:lstStyle/>
          <a:p>
            <a:r>
              <a:rPr lang="en-US" dirty="0" smtClean="0"/>
              <a:t> Spiritualism and Covetousness where are we on our reform line? We’re in 1850, because what is covetousness? The Laodicean condition. She is describing Spiritualism and Covetousness that we would place in 1850. Skip a chapter and then she speaks about the sins of Babylon.</a:t>
            </a:r>
            <a:endParaRPr lang="en-US" dirty="0"/>
          </a:p>
        </p:txBody>
      </p:sp>
      <p:sp>
        <p:nvSpPr>
          <p:cNvPr id="51" name="TextBox 50"/>
          <p:cNvSpPr txBox="1"/>
          <p:nvPr/>
        </p:nvSpPr>
        <p:spPr>
          <a:xfrm>
            <a:off x="381000" y="4343400"/>
            <a:ext cx="8534400" cy="2031325"/>
          </a:xfrm>
          <a:prstGeom prst="rect">
            <a:avLst/>
          </a:prstGeom>
          <a:noFill/>
        </p:spPr>
        <p:txBody>
          <a:bodyPr wrap="square" rtlCol="0">
            <a:spAutoFit/>
          </a:bodyPr>
          <a:lstStyle/>
          <a:p>
            <a:r>
              <a:rPr lang="en-US" dirty="0" smtClean="0"/>
              <a:t>Travel to our reform line, this is our reform line we would have 1989. William Miller, we have the first angel’s message, we steep through history to 1989. I want us to start seeing where we would lay these chapter titles. The sins of Babylon, next the Loud Cry, next the third message closed. What way mark is it when the third message is closed? It's the close of probation. So if this is the third message closed, what way mark is the Loud Cry? It's in the name the Loud Cry, then what way mark is the sins of Babylon? So what is the sin of Babylon based on this structure?</a:t>
            </a:r>
            <a:endParaRPr lang="en-US" dirty="0"/>
          </a:p>
        </p:txBody>
      </p:sp>
      <p:sp>
        <p:nvSpPr>
          <p:cNvPr id="47" name="Slide Number Placeholder 46"/>
          <p:cNvSpPr>
            <a:spLocks noGrp="1"/>
          </p:cNvSpPr>
          <p:nvPr>
            <p:ph type="sldNum" sz="quarter" idx="12"/>
          </p:nvPr>
        </p:nvSpPr>
        <p:spPr/>
        <p:txBody>
          <a:bodyPr/>
          <a:lstStyle/>
          <a:p>
            <a:fld id="{DDBFD72D-D30C-4596-AA12-6E874EBB7B16}"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2895600" y="1371600"/>
            <a:ext cx="487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2743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667000" y="762000"/>
            <a:ext cx="685800" cy="276999"/>
          </a:xfrm>
          <a:prstGeom prst="rect">
            <a:avLst/>
          </a:prstGeom>
          <a:noFill/>
        </p:spPr>
        <p:txBody>
          <a:bodyPr wrap="square" rtlCol="0">
            <a:spAutoFit/>
          </a:bodyPr>
          <a:lstStyle/>
          <a:p>
            <a:r>
              <a:rPr lang="en-US" sz="1200" dirty="0" smtClean="0"/>
              <a:t>1798</a:t>
            </a:r>
            <a:endParaRPr lang="en-US" sz="1200" dirty="0"/>
          </a:p>
        </p:txBody>
      </p:sp>
      <p:cxnSp>
        <p:nvCxnSpPr>
          <p:cNvPr id="5" name="Straight Connector 4"/>
          <p:cNvCxnSpPr/>
          <p:nvPr/>
        </p:nvCxnSpPr>
        <p:spPr>
          <a:xfrm rot="5400000">
            <a:off x="76207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7543800" y="762000"/>
            <a:ext cx="762000" cy="276999"/>
          </a:xfrm>
          <a:prstGeom prst="rect">
            <a:avLst/>
          </a:prstGeom>
          <a:noFill/>
        </p:spPr>
        <p:txBody>
          <a:bodyPr wrap="square" rtlCol="0">
            <a:spAutoFit/>
          </a:bodyPr>
          <a:lstStyle/>
          <a:p>
            <a:r>
              <a:rPr lang="en-US" sz="1200" dirty="0" smtClean="0"/>
              <a:t>1863</a:t>
            </a:r>
            <a:endParaRPr lang="en-US" sz="1200" dirty="0"/>
          </a:p>
        </p:txBody>
      </p:sp>
      <p:cxnSp>
        <p:nvCxnSpPr>
          <p:cNvPr id="7" name="Straight Connector 6"/>
          <p:cNvCxnSpPr/>
          <p:nvPr/>
        </p:nvCxnSpPr>
        <p:spPr>
          <a:xfrm rot="5400000">
            <a:off x="6782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705600" y="762000"/>
            <a:ext cx="685800" cy="276999"/>
          </a:xfrm>
          <a:prstGeom prst="rect">
            <a:avLst/>
          </a:prstGeom>
          <a:noFill/>
        </p:spPr>
        <p:txBody>
          <a:bodyPr wrap="square" rtlCol="0">
            <a:spAutoFit/>
          </a:bodyPr>
          <a:lstStyle/>
          <a:p>
            <a:r>
              <a:rPr lang="en-US" sz="1200" dirty="0" smtClean="0"/>
              <a:t>1861</a:t>
            </a:r>
            <a:endParaRPr lang="en-US" sz="1200" dirty="0"/>
          </a:p>
        </p:txBody>
      </p:sp>
      <p:cxnSp>
        <p:nvCxnSpPr>
          <p:cNvPr id="9" name="Straight Connector 8"/>
          <p:cNvCxnSpPr/>
          <p:nvPr/>
        </p:nvCxnSpPr>
        <p:spPr>
          <a:xfrm rot="5400000">
            <a:off x="27439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67825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895600" y="457200"/>
            <a:ext cx="403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800600" y="228600"/>
            <a:ext cx="457200" cy="276999"/>
          </a:xfrm>
          <a:prstGeom prst="rect">
            <a:avLst/>
          </a:prstGeom>
          <a:noFill/>
        </p:spPr>
        <p:txBody>
          <a:bodyPr wrap="square" rtlCol="0">
            <a:spAutoFit/>
          </a:bodyPr>
          <a:lstStyle/>
          <a:p>
            <a:r>
              <a:rPr lang="en-US" sz="1200" dirty="0" smtClean="0"/>
              <a:t>63</a:t>
            </a:r>
            <a:endParaRPr lang="en-US" sz="1200" dirty="0"/>
          </a:p>
        </p:txBody>
      </p:sp>
      <p:sp>
        <p:nvSpPr>
          <p:cNvPr id="13" name="TextBox 12"/>
          <p:cNvSpPr txBox="1"/>
          <p:nvPr/>
        </p:nvSpPr>
        <p:spPr>
          <a:xfrm>
            <a:off x="2667000" y="1447800"/>
            <a:ext cx="609600" cy="276999"/>
          </a:xfrm>
          <a:prstGeom prst="rect">
            <a:avLst/>
          </a:prstGeom>
          <a:noFill/>
        </p:spPr>
        <p:txBody>
          <a:bodyPr wrap="square" rtlCol="0">
            <a:spAutoFit/>
          </a:bodyPr>
          <a:lstStyle/>
          <a:p>
            <a:r>
              <a:rPr lang="en-US" sz="1200" dirty="0" smtClean="0">
                <a:solidFill>
                  <a:srgbClr val="FF0000"/>
                </a:solidFill>
              </a:rPr>
              <a:t>Miller</a:t>
            </a:r>
            <a:endParaRPr lang="en-US" sz="1200" dirty="0">
              <a:solidFill>
                <a:srgbClr val="FF0000"/>
              </a:solidFill>
            </a:endParaRPr>
          </a:p>
        </p:txBody>
      </p:sp>
      <p:cxnSp>
        <p:nvCxnSpPr>
          <p:cNvPr id="14" name="Straight Connector 13"/>
          <p:cNvCxnSpPr/>
          <p:nvPr/>
        </p:nvCxnSpPr>
        <p:spPr>
          <a:xfrm rot="5400000">
            <a:off x="3734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657600" y="762000"/>
            <a:ext cx="838200" cy="276999"/>
          </a:xfrm>
          <a:prstGeom prst="rect">
            <a:avLst/>
          </a:prstGeom>
          <a:noFill/>
        </p:spPr>
        <p:txBody>
          <a:bodyPr wrap="square" rtlCol="0">
            <a:spAutoFit/>
          </a:bodyPr>
          <a:lstStyle/>
          <a:p>
            <a:r>
              <a:rPr lang="en-US" sz="1200" dirty="0" smtClean="0"/>
              <a:t>1844</a:t>
            </a:r>
            <a:endParaRPr lang="en-US" sz="1200" dirty="0"/>
          </a:p>
        </p:txBody>
      </p:sp>
      <p:cxnSp>
        <p:nvCxnSpPr>
          <p:cNvPr id="16" name="Straight Connector 15"/>
          <p:cNvCxnSpPr/>
          <p:nvPr/>
        </p:nvCxnSpPr>
        <p:spPr>
          <a:xfrm rot="5400000">
            <a:off x="59443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867400" y="762000"/>
            <a:ext cx="685800" cy="276999"/>
          </a:xfrm>
          <a:prstGeom prst="rect">
            <a:avLst/>
          </a:prstGeom>
          <a:noFill/>
        </p:spPr>
        <p:txBody>
          <a:bodyPr wrap="square" rtlCol="0">
            <a:spAutoFit/>
          </a:bodyPr>
          <a:lstStyle/>
          <a:p>
            <a:r>
              <a:rPr lang="en-US" sz="1200" dirty="0" smtClean="0"/>
              <a:t>1858</a:t>
            </a:r>
            <a:endParaRPr lang="en-US" sz="1200" dirty="0"/>
          </a:p>
        </p:txBody>
      </p:sp>
      <p:sp>
        <p:nvSpPr>
          <p:cNvPr id="18" name="TextBox 17"/>
          <p:cNvSpPr txBox="1"/>
          <p:nvPr/>
        </p:nvSpPr>
        <p:spPr>
          <a:xfrm>
            <a:off x="5791200" y="1447800"/>
            <a:ext cx="685800" cy="276999"/>
          </a:xfrm>
          <a:prstGeom prst="rect">
            <a:avLst/>
          </a:prstGeom>
          <a:noFill/>
        </p:spPr>
        <p:txBody>
          <a:bodyPr wrap="square" rtlCol="0">
            <a:spAutoFit/>
          </a:bodyPr>
          <a:lstStyle/>
          <a:p>
            <a:r>
              <a:rPr lang="en-US" sz="1200" dirty="0" smtClean="0">
                <a:solidFill>
                  <a:srgbClr val="FF0000"/>
                </a:solidFill>
              </a:rPr>
              <a:t>Sp Gifts</a:t>
            </a:r>
            <a:endParaRPr lang="en-US" sz="1200" dirty="0">
              <a:solidFill>
                <a:srgbClr val="FF0000"/>
              </a:solidFill>
            </a:endParaRPr>
          </a:p>
        </p:txBody>
      </p:sp>
      <p:cxnSp>
        <p:nvCxnSpPr>
          <p:cNvPr id="19" name="Straight Connector 18"/>
          <p:cNvCxnSpPr/>
          <p:nvPr/>
        </p:nvCxnSpPr>
        <p:spPr>
          <a:xfrm rot="5400000">
            <a:off x="5029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953000" y="762000"/>
            <a:ext cx="685800" cy="276999"/>
          </a:xfrm>
          <a:prstGeom prst="rect">
            <a:avLst/>
          </a:prstGeom>
          <a:noFill/>
        </p:spPr>
        <p:txBody>
          <a:bodyPr wrap="square" rtlCol="0">
            <a:spAutoFit/>
          </a:bodyPr>
          <a:lstStyle/>
          <a:p>
            <a:r>
              <a:rPr lang="en-US" sz="1200" dirty="0" smtClean="0"/>
              <a:t>1850</a:t>
            </a:r>
            <a:endParaRPr lang="en-US" sz="1200" dirty="0"/>
          </a:p>
        </p:txBody>
      </p:sp>
      <p:cxnSp>
        <p:nvCxnSpPr>
          <p:cNvPr id="21" name="Straight Connector 20"/>
          <p:cNvCxnSpPr/>
          <p:nvPr/>
        </p:nvCxnSpPr>
        <p:spPr>
          <a:xfrm>
            <a:off x="2743200" y="2667000"/>
            <a:ext cx="4953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2667794" y="2513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590800" y="2057400"/>
            <a:ext cx="685800" cy="276999"/>
          </a:xfrm>
          <a:prstGeom prst="rect">
            <a:avLst/>
          </a:prstGeom>
          <a:noFill/>
        </p:spPr>
        <p:txBody>
          <a:bodyPr wrap="square" rtlCol="0">
            <a:spAutoFit/>
          </a:bodyPr>
          <a:lstStyle/>
          <a:p>
            <a:r>
              <a:rPr lang="en-US" sz="1200" dirty="0" smtClean="0"/>
              <a:t>1989</a:t>
            </a:r>
            <a:endParaRPr lang="en-US" sz="1200" dirty="0"/>
          </a:p>
        </p:txBody>
      </p:sp>
      <p:cxnSp>
        <p:nvCxnSpPr>
          <p:cNvPr id="24" name="Straight Connector 23"/>
          <p:cNvCxnSpPr/>
          <p:nvPr/>
        </p:nvCxnSpPr>
        <p:spPr>
          <a:xfrm rot="5400000">
            <a:off x="7620794" y="2513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543800" y="2057400"/>
            <a:ext cx="609600" cy="276999"/>
          </a:xfrm>
          <a:prstGeom prst="rect">
            <a:avLst/>
          </a:prstGeom>
          <a:noFill/>
        </p:spPr>
        <p:txBody>
          <a:bodyPr wrap="square" rtlCol="0">
            <a:spAutoFit/>
          </a:bodyPr>
          <a:lstStyle/>
          <a:p>
            <a:r>
              <a:rPr lang="en-US" sz="1200" dirty="0" smtClean="0"/>
              <a:t>COP</a:t>
            </a:r>
            <a:endParaRPr lang="en-US" sz="1200" dirty="0"/>
          </a:p>
        </p:txBody>
      </p:sp>
      <p:cxnSp>
        <p:nvCxnSpPr>
          <p:cNvPr id="26" name="Straight Connector 25"/>
          <p:cNvCxnSpPr/>
          <p:nvPr/>
        </p:nvCxnSpPr>
        <p:spPr>
          <a:xfrm rot="16200000" flipV="1">
            <a:off x="7048897" y="2552303"/>
            <a:ext cx="228600" cy="794"/>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7010400" y="2209800"/>
            <a:ext cx="533400" cy="276999"/>
          </a:xfrm>
          <a:prstGeom prst="rect">
            <a:avLst/>
          </a:prstGeom>
          <a:noFill/>
        </p:spPr>
        <p:txBody>
          <a:bodyPr wrap="square" rtlCol="0">
            <a:spAutoFit/>
          </a:bodyPr>
          <a:lstStyle/>
          <a:p>
            <a:r>
              <a:rPr lang="en-US" sz="1200" dirty="0" smtClean="0"/>
              <a:t>LC</a:t>
            </a:r>
            <a:endParaRPr lang="en-US" sz="1200" dirty="0"/>
          </a:p>
        </p:txBody>
      </p:sp>
      <p:cxnSp>
        <p:nvCxnSpPr>
          <p:cNvPr id="28" name="Straight Connector 27"/>
          <p:cNvCxnSpPr/>
          <p:nvPr/>
        </p:nvCxnSpPr>
        <p:spPr>
          <a:xfrm rot="5400000">
            <a:off x="6249194" y="2513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6248400" y="2057400"/>
            <a:ext cx="457200" cy="276999"/>
          </a:xfrm>
          <a:prstGeom prst="rect">
            <a:avLst/>
          </a:prstGeom>
          <a:noFill/>
        </p:spPr>
        <p:txBody>
          <a:bodyPr wrap="square" rtlCol="0">
            <a:spAutoFit/>
          </a:bodyPr>
          <a:lstStyle/>
          <a:p>
            <a:r>
              <a:rPr lang="en-US" sz="1200" dirty="0" smtClean="0"/>
              <a:t>SL</a:t>
            </a:r>
            <a:endParaRPr lang="en-US" sz="1200" dirty="0"/>
          </a:p>
        </p:txBody>
      </p:sp>
      <p:sp>
        <p:nvSpPr>
          <p:cNvPr id="30" name="TextBox 29"/>
          <p:cNvSpPr txBox="1"/>
          <p:nvPr/>
        </p:nvSpPr>
        <p:spPr>
          <a:xfrm rot="19001294">
            <a:off x="-10976" y="560754"/>
            <a:ext cx="1398341" cy="523220"/>
          </a:xfrm>
          <a:prstGeom prst="rect">
            <a:avLst/>
          </a:prstGeom>
          <a:noFill/>
        </p:spPr>
        <p:txBody>
          <a:bodyPr wrap="square" rtlCol="0">
            <a:spAutoFit/>
          </a:bodyPr>
          <a:lstStyle/>
          <a:p>
            <a:r>
              <a:rPr lang="en-US" sz="1400" dirty="0" smtClean="0"/>
              <a:t>Spiritual Gifts Vol. 1</a:t>
            </a:r>
            <a:endParaRPr lang="en-US" sz="1400" dirty="0"/>
          </a:p>
        </p:txBody>
      </p:sp>
      <p:sp>
        <p:nvSpPr>
          <p:cNvPr id="31" name="TextBox 30"/>
          <p:cNvSpPr txBox="1"/>
          <p:nvPr/>
        </p:nvSpPr>
        <p:spPr>
          <a:xfrm>
            <a:off x="0" y="3048000"/>
            <a:ext cx="1524000" cy="276999"/>
          </a:xfrm>
          <a:prstGeom prst="rect">
            <a:avLst/>
          </a:prstGeom>
          <a:noFill/>
        </p:spPr>
        <p:txBody>
          <a:bodyPr wrap="square" rtlCol="0">
            <a:spAutoFit/>
          </a:bodyPr>
          <a:lstStyle/>
          <a:p>
            <a:r>
              <a:rPr lang="en-US" sz="1200" dirty="0" smtClean="0">
                <a:solidFill>
                  <a:srgbClr val="FF0000"/>
                </a:solidFill>
              </a:rPr>
              <a:t>&gt;</a:t>
            </a:r>
            <a:r>
              <a:rPr lang="en-US" sz="1200" dirty="0" smtClean="0"/>
              <a:t> A firm Platform</a:t>
            </a:r>
            <a:endParaRPr lang="en-US" sz="1200" dirty="0"/>
          </a:p>
        </p:txBody>
      </p:sp>
      <p:sp>
        <p:nvSpPr>
          <p:cNvPr id="32" name="TextBox 31"/>
          <p:cNvSpPr txBox="1"/>
          <p:nvPr/>
        </p:nvSpPr>
        <p:spPr>
          <a:xfrm>
            <a:off x="0" y="16764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Advent</a:t>
            </a:r>
            <a:endParaRPr lang="en-US" sz="1200" dirty="0"/>
          </a:p>
        </p:txBody>
      </p:sp>
      <p:sp>
        <p:nvSpPr>
          <p:cNvPr id="33" name="TextBox 32"/>
          <p:cNvSpPr txBox="1"/>
          <p:nvPr/>
        </p:nvSpPr>
        <p:spPr>
          <a:xfrm>
            <a:off x="0" y="1905000"/>
            <a:ext cx="1371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My of In.</a:t>
            </a:r>
            <a:endParaRPr lang="en-US" sz="1200" dirty="0"/>
          </a:p>
        </p:txBody>
      </p:sp>
      <p:sp>
        <p:nvSpPr>
          <p:cNvPr id="34" name="TextBox 33"/>
          <p:cNvSpPr txBox="1"/>
          <p:nvPr/>
        </p:nvSpPr>
        <p:spPr>
          <a:xfrm>
            <a:off x="0" y="23622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William Miller</a:t>
            </a:r>
            <a:endParaRPr lang="en-US" sz="1200" dirty="0"/>
          </a:p>
        </p:txBody>
      </p:sp>
      <p:cxnSp>
        <p:nvCxnSpPr>
          <p:cNvPr id="35" name="Straight Arrow Connector 34"/>
          <p:cNvCxnSpPr/>
          <p:nvPr/>
        </p:nvCxnSpPr>
        <p:spPr>
          <a:xfrm rot="10800000">
            <a:off x="1143000" y="25146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0" y="25908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AM</a:t>
            </a:r>
            <a:endParaRPr lang="en-US" sz="1200" dirty="0"/>
          </a:p>
        </p:txBody>
      </p:sp>
      <p:sp>
        <p:nvSpPr>
          <p:cNvPr id="37" name="TextBox 36"/>
          <p:cNvSpPr txBox="1"/>
          <p:nvPr/>
        </p:nvSpPr>
        <p:spPr>
          <a:xfrm>
            <a:off x="0" y="28194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3</a:t>
            </a:r>
            <a:r>
              <a:rPr lang="en-US" sz="1200" baseline="30000" dirty="0" smtClean="0"/>
              <a:t>rd</a:t>
            </a:r>
            <a:r>
              <a:rPr lang="en-US" sz="1200" dirty="0" smtClean="0"/>
              <a:t> AM</a:t>
            </a:r>
            <a:endParaRPr lang="en-US" sz="1200" dirty="0"/>
          </a:p>
        </p:txBody>
      </p:sp>
      <p:sp>
        <p:nvSpPr>
          <p:cNvPr id="38" name="TextBox 37"/>
          <p:cNvSpPr txBox="1"/>
          <p:nvPr/>
        </p:nvSpPr>
        <p:spPr>
          <a:xfrm>
            <a:off x="0" y="2133600"/>
            <a:ext cx="1676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Reformation</a:t>
            </a:r>
            <a:endParaRPr lang="en-US" sz="1200" dirty="0"/>
          </a:p>
        </p:txBody>
      </p:sp>
      <p:sp>
        <p:nvSpPr>
          <p:cNvPr id="39" name="TextBox 38"/>
          <p:cNvSpPr txBox="1"/>
          <p:nvPr/>
        </p:nvSpPr>
        <p:spPr>
          <a:xfrm>
            <a:off x="0" y="3276600"/>
            <a:ext cx="2286000" cy="276999"/>
          </a:xfrm>
          <a:prstGeom prst="rect">
            <a:avLst/>
          </a:prstGeom>
          <a:noFill/>
        </p:spPr>
        <p:txBody>
          <a:bodyPr wrap="square" rtlCol="0">
            <a:spAutoFit/>
          </a:bodyPr>
          <a:lstStyle/>
          <a:p>
            <a:r>
              <a:rPr lang="en-US" sz="1200" dirty="0" smtClean="0">
                <a:solidFill>
                  <a:srgbClr val="FF0000"/>
                </a:solidFill>
              </a:rPr>
              <a:t>&gt; </a:t>
            </a:r>
            <a:r>
              <a:rPr lang="en-US" sz="1200" dirty="0" smtClean="0"/>
              <a:t>Spiritualism &amp; Covetousness</a:t>
            </a:r>
            <a:endParaRPr lang="en-US" sz="1200" dirty="0"/>
          </a:p>
        </p:txBody>
      </p:sp>
      <p:sp>
        <p:nvSpPr>
          <p:cNvPr id="40" name="TextBox 39"/>
          <p:cNvSpPr txBox="1"/>
          <p:nvPr/>
        </p:nvSpPr>
        <p:spPr>
          <a:xfrm>
            <a:off x="0" y="3505200"/>
            <a:ext cx="1295400" cy="276999"/>
          </a:xfrm>
          <a:prstGeom prst="rect">
            <a:avLst/>
          </a:prstGeom>
          <a:noFill/>
        </p:spPr>
        <p:txBody>
          <a:bodyPr wrap="square" rtlCol="0">
            <a:spAutoFit/>
          </a:bodyPr>
          <a:lstStyle/>
          <a:p>
            <a:r>
              <a:rPr lang="en-US" sz="1200" dirty="0" smtClean="0">
                <a:solidFill>
                  <a:srgbClr val="FF0000"/>
                </a:solidFill>
              </a:rPr>
              <a:t>&gt;</a:t>
            </a:r>
            <a:r>
              <a:rPr lang="en-US" sz="1200" dirty="0" smtClean="0"/>
              <a:t> Sins of Babylon</a:t>
            </a:r>
            <a:endParaRPr lang="en-US" sz="1200" dirty="0"/>
          </a:p>
        </p:txBody>
      </p:sp>
      <p:sp>
        <p:nvSpPr>
          <p:cNvPr id="41" name="TextBox 40"/>
          <p:cNvSpPr txBox="1"/>
          <p:nvPr/>
        </p:nvSpPr>
        <p:spPr>
          <a:xfrm>
            <a:off x="0" y="3733800"/>
            <a:ext cx="914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LC</a:t>
            </a:r>
            <a:endParaRPr lang="en-US" sz="1200" dirty="0"/>
          </a:p>
        </p:txBody>
      </p:sp>
      <p:sp>
        <p:nvSpPr>
          <p:cNvPr id="42" name="TextBox 41"/>
          <p:cNvSpPr txBox="1"/>
          <p:nvPr/>
        </p:nvSpPr>
        <p:spPr>
          <a:xfrm>
            <a:off x="0" y="3962400"/>
            <a:ext cx="1752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3</a:t>
            </a:r>
            <a:r>
              <a:rPr lang="en-US" sz="1200" baseline="30000" dirty="0" smtClean="0"/>
              <a:t>rd</a:t>
            </a:r>
            <a:r>
              <a:rPr lang="en-US" sz="1200" dirty="0" smtClean="0"/>
              <a:t> Mess Closed</a:t>
            </a:r>
            <a:endParaRPr lang="en-US" sz="1200" dirty="0"/>
          </a:p>
        </p:txBody>
      </p:sp>
      <p:sp>
        <p:nvSpPr>
          <p:cNvPr id="43" name="TextBox 42"/>
          <p:cNvSpPr txBox="1"/>
          <p:nvPr/>
        </p:nvSpPr>
        <p:spPr>
          <a:xfrm rot="10800000" flipV="1">
            <a:off x="0" y="4191000"/>
            <a:ext cx="1524000" cy="276999"/>
          </a:xfrm>
          <a:prstGeom prst="rect">
            <a:avLst/>
          </a:prstGeom>
          <a:noFill/>
        </p:spPr>
        <p:txBody>
          <a:bodyPr wrap="square" rtlCol="0">
            <a:spAutoFit/>
          </a:bodyPr>
          <a:lstStyle/>
          <a:p>
            <a:r>
              <a:rPr lang="en-US" sz="1200" dirty="0" smtClean="0">
                <a:solidFill>
                  <a:srgbClr val="FF0000"/>
                </a:solidFill>
              </a:rPr>
              <a:t>&gt;</a:t>
            </a:r>
            <a:r>
              <a:rPr lang="en-US" sz="1200" dirty="0" smtClean="0"/>
              <a:t>The Time of Trouble</a:t>
            </a:r>
            <a:endParaRPr lang="en-US" sz="1200" dirty="0"/>
          </a:p>
        </p:txBody>
      </p:sp>
      <p:sp>
        <p:nvSpPr>
          <p:cNvPr id="44" name="TextBox 43"/>
          <p:cNvSpPr txBox="1"/>
          <p:nvPr/>
        </p:nvSpPr>
        <p:spPr>
          <a:xfrm>
            <a:off x="0" y="4419600"/>
            <a:ext cx="2209800" cy="276999"/>
          </a:xfrm>
          <a:prstGeom prst="rect">
            <a:avLst/>
          </a:prstGeom>
          <a:noFill/>
        </p:spPr>
        <p:txBody>
          <a:bodyPr wrap="square" rtlCol="0">
            <a:spAutoFit/>
          </a:bodyPr>
          <a:lstStyle/>
          <a:p>
            <a:r>
              <a:rPr lang="en-US" sz="1200" dirty="0" smtClean="0">
                <a:solidFill>
                  <a:srgbClr val="FF0000"/>
                </a:solidFill>
              </a:rPr>
              <a:t>&gt; </a:t>
            </a:r>
            <a:r>
              <a:rPr lang="en-US" sz="1200" dirty="0" smtClean="0"/>
              <a:t>Deliverance of the Saints</a:t>
            </a:r>
            <a:endParaRPr lang="en-US" sz="1200" dirty="0"/>
          </a:p>
        </p:txBody>
      </p:sp>
      <p:cxnSp>
        <p:nvCxnSpPr>
          <p:cNvPr id="46" name="Straight Connector 45"/>
          <p:cNvCxnSpPr/>
          <p:nvPr/>
        </p:nvCxnSpPr>
        <p:spPr>
          <a:xfrm>
            <a:off x="7696200" y="2667000"/>
            <a:ext cx="685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8230394" y="2513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8153400" y="1905000"/>
            <a:ext cx="685800" cy="461665"/>
          </a:xfrm>
          <a:prstGeom prst="rect">
            <a:avLst/>
          </a:prstGeom>
          <a:noFill/>
        </p:spPr>
        <p:txBody>
          <a:bodyPr wrap="square" rtlCol="0">
            <a:spAutoFit/>
          </a:bodyPr>
          <a:lstStyle/>
          <a:p>
            <a:r>
              <a:rPr lang="en-US" sz="1200" dirty="0" smtClean="0"/>
              <a:t>2</a:t>
            </a:r>
            <a:r>
              <a:rPr lang="en-US" sz="1200" baseline="30000" dirty="0" smtClean="0"/>
              <a:t>nd</a:t>
            </a:r>
            <a:r>
              <a:rPr lang="en-US" sz="1200" dirty="0" smtClean="0"/>
              <a:t> Advent</a:t>
            </a:r>
            <a:endParaRPr lang="en-US" sz="1200" dirty="0"/>
          </a:p>
        </p:txBody>
      </p:sp>
      <p:sp>
        <p:nvSpPr>
          <p:cNvPr id="49" name="TextBox 48"/>
          <p:cNvSpPr txBox="1"/>
          <p:nvPr/>
        </p:nvSpPr>
        <p:spPr>
          <a:xfrm>
            <a:off x="2438400" y="3505200"/>
            <a:ext cx="6096000" cy="2554545"/>
          </a:xfrm>
          <a:prstGeom prst="rect">
            <a:avLst/>
          </a:prstGeom>
          <a:noFill/>
        </p:spPr>
        <p:txBody>
          <a:bodyPr wrap="square" rtlCol="0">
            <a:spAutoFit/>
          </a:bodyPr>
          <a:lstStyle/>
          <a:p>
            <a:r>
              <a:rPr lang="en-US" sz="2000" dirty="0" smtClean="0"/>
              <a:t>You would consider Sunday Law. The last two chapters are The Time of Trouble, and The Deliverance of the Saints. Now where are we? The second Advent. So she’s laid out for us this history. If you're willing to see the sins of Babylon is the Sunday Law history which swells to the Loud Cry, The Close of Probation, The Time of Trouble, and The Second Advent. She’s stepping us through history all the way from the fall of Satan.</a:t>
            </a:r>
            <a:endParaRPr lang="en-US" sz="2000" dirty="0"/>
          </a:p>
        </p:txBody>
      </p:sp>
      <p:sp>
        <p:nvSpPr>
          <p:cNvPr id="50" name="Slide Number Placeholder 49"/>
          <p:cNvSpPr>
            <a:spLocks noGrp="1"/>
          </p:cNvSpPr>
          <p:nvPr>
            <p:ph type="sldNum" sz="quarter" idx="12"/>
          </p:nvPr>
        </p:nvSpPr>
        <p:spPr/>
        <p:txBody>
          <a:bodyPr/>
          <a:lstStyle/>
          <a:p>
            <a:fld id="{DDBFD72D-D30C-4596-AA12-6E874EBB7B16}"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2895600" y="1371600"/>
            <a:ext cx="487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2743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667000" y="762000"/>
            <a:ext cx="685800" cy="276999"/>
          </a:xfrm>
          <a:prstGeom prst="rect">
            <a:avLst/>
          </a:prstGeom>
          <a:noFill/>
        </p:spPr>
        <p:txBody>
          <a:bodyPr wrap="square" rtlCol="0">
            <a:spAutoFit/>
          </a:bodyPr>
          <a:lstStyle/>
          <a:p>
            <a:r>
              <a:rPr lang="en-US" sz="1200" dirty="0" smtClean="0"/>
              <a:t>1798</a:t>
            </a:r>
            <a:endParaRPr lang="en-US" sz="1200" dirty="0"/>
          </a:p>
        </p:txBody>
      </p:sp>
      <p:cxnSp>
        <p:nvCxnSpPr>
          <p:cNvPr id="5" name="Straight Connector 4"/>
          <p:cNvCxnSpPr/>
          <p:nvPr/>
        </p:nvCxnSpPr>
        <p:spPr>
          <a:xfrm rot="5400000">
            <a:off x="76207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7543800" y="762000"/>
            <a:ext cx="762000" cy="276999"/>
          </a:xfrm>
          <a:prstGeom prst="rect">
            <a:avLst/>
          </a:prstGeom>
          <a:noFill/>
        </p:spPr>
        <p:txBody>
          <a:bodyPr wrap="square" rtlCol="0">
            <a:spAutoFit/>
          </a:bodyPr>
          <a:lstStyle/>
          <a:p>
            <a:r>
              <a:rPr lang="en-US" sz="1200" dirty="0" smtClean="0"/>
              <a:t>1863</a:t>
            </a:r>
            <a:endParaRPr lang="en-US" sz="1200" dirty="0"/>
          </a:p>
        </p:txBody>
      </p:sp>
      <p:cxnSp>
        <p:nvCxnSpPr>
          <p:cNvPr id="7" name="Straight Connector 6"/>
          <p:cNvCxnSpPr/>
          <p:nvPr/>
        </p:nvCxnSpPr>
        <p:spPr>
          <a:xfrm rot="5400000">
            <a:off x="6782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705600" y="762000"/>
            <a:ext cx="685800" cy="276999"/>
          </a:xfrm>
          <a:prstGeom prst="rect">
            <a:avLst/>
          </a:prstGeom>
          <a:noFill/>
        </p:spPr>
        <p:txBody>
          <a:bodyPr wrap="square" rtlCol="0">
            <a:spAutoFit/>
          </a:bodyPr>
          <a:lstStyle/>
          <a:p>
            <a:r>
              <a:rPr lang="en-US" sz="1200" dirty="0" smtClean="0"/>
              <a:t>1861</a:t>
            </a:r>
            <a:endParaRPr lang="en-US" sz="1200" dirty="0"/>
          </a:p>
        </p:txBody>
      </p:sp>
      <p:cxnSp>
        <p:nvCxnSpPr>
          <p:cNvPr id="9" name="Straight Connector 8"/>
          <p:cNvCxnSpPr/>
          <p:nvPr/>
        </p:nvCxnSpPr>
        <p:spPr>
          <a:xfrm rot="5400000">
            <a:off x="27439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6782594" y="608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895600" y="457200"/>
            <a:ext cx="403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800600" y="228600"/>
            <a:ext cx="457200" cy="276999"/>
          </a:xfrm>
          <a:prstGeom prst="rect">
            <a:avLst/>
          </a:prstGeom>
          <a:noFill/>
        </p:spPr>
        <p:txBody>
          <a:bodyPr wrap="square" rtlCol="0">
            <a:spAutoFit/>
          </a:bodyPr>
          <a:lstStyle/>
          <a:p>
            <a:r>
              <a:rPr lang="en-US" sz="1200" dirty="0" smtClean="0"/>
              <a:t>63</a:t>
            </a:r>
            <a:endParaRPr lang="en-US" sz="1200" dirty="0"/>
          </a:p>
        </p:txBody>
      </p:sp>
      <p:sp>
        <p:nvSpPr>
          <p:cNvPr id="13" name="TextBox 12"/>
          <p:cNvSpPr txBox="1"/>
          <p:nvPr/>
        </p:nvSpPr>
        <p:spPr>
          <a:xfrm>
            <a:off x="2667000" y="1447800"/>
            <a:ext cx="609600" cy="276999"/>
          </a:xfrm>
          <a:prstGeom prst="rect">
            <a:avLst/>
          </a:prstGeom>
          <a:noFill/>
        </p:spPr>
        <p:txBody>
          <a:bodyPr wrap="square" rtlCol="0">
            <a:spAutoFit/>
          </a:bodyPr>
          <a:lstStyle/>
          <a:p>
            <a:r>
              <a:rPr lang="en-US" sz="1200" dirty="0" smtClean="0">
                <a:solidFill>
                  <a:srgbClr val="FF0000"/>
                </a:solidFill>
              </a:rPr>
              <a:t>Miller</a:t>
            </a:r>
            <a:endParaRPr lang="en-US" sz="1200" dirty="0">
              <a:solidFill>
                <a:srgbClr val="FF0000"/>
              </a:solidFill>
            </a:endParaRPr>
          </a:p>
        </p:txBody>
      </p:sp>
      <p:cxnSp>
        <p:nvCxnSpPr>
          <p:cNvPr id="14" name="Straight Connector 13"/>
          <p:cNvCxnSpPr/>
          <p:nvPr/>
        </p:nvCxnSpPr>
        <p:spPr>
          <a:xfrm rot="5400000">
            <a:off x="3734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657600" y="762000"/>
            <a:ext cx="838200" cy="276999"/>
          </a:xfrm>
          <a:prstGeom prst="rect">
            <a:avLst/>
          </a:prstGeom>
          <a:noFill/>
        </p:spPr>
        <p:txBody>
          <a:bodyPr wrap="square" rtlCol="0">
            <a:spAutoFit/>
          </a:bodyPr>
          <a:lstStyle/>
          <a:p>
            <a:r>
              <a:rPr lang="en-US" sz="1200" dirty="0" smtClean="0"/>
              <a:t>1844</a:t>
            </a:r>
            <a:endParaRPr lang="en-US" sz="1200" dirty="0"/>
          </a:p>
        </p:txBody>
      </p:sp>
      <p:cxnSp>
        <p:nvCxnSpPr>
          <p:cNvPr id="16" name="Straight Connector 15"/>
          <p:cNvCxnSpPr/>
          <p:nvPr/>
        </p:nvCxnSpPr>
        <p:spPr>
          <a:xfrm rot="5400000">
            <a:off x="59443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867400" y="762000"/>
            <a:ext cx="685800" cy="276999"/>
          </a:xfrm>
          <a:prstGeom prst="rect">
            <a:avLst/>
          </a:prstGeom>
          <a:noFill/>
        </p:spPr>
        <p:txBody>
          <a:bodyPr wrap="square" rtlCol="0">
            <a:spAutoFit/>
          </a:bodyPr>
          <a:lstStyle/>
          <a:p>
            <a:r>
              <a:rPr lang="en-US" sz="1200" dirty="0" smtClean="0"/>
              <a:t>1858</a:t>
            </a:r>
            <a:endParaRPr lang="en-US" sz="1200" dirty="0"/>
          </a:p>
        </p:txBody>
      </p:sp>
      <p:sp>
        <p:nvSpPr>
          <p:cNvPr id="18" name="TextBox 17"/>
          <p:cNvSpPr txBox="1"/>
          <p:nvPr/>
        </p:nvSpPr>
        <p:spPr>
          <a:xfrm>
            <a:off x="5791200" y="1447800"/>
            <a:ext cx="685800" cy="276999"/>
          </a:xfrm>
          <a:prstGeom prst="rect">
            <a:avLst/>
          </a:prstGeom>
          <a:noFill/>
        </p:spPr>
        <p:txBody>
          <a:bodyPr wrap="square" rtlCol="0">
            <a:spAutoFit/>
          </a:bodyPr>
          <a:lstStyle/>
          <a:p>
            <a:r>
              <a:rPr lang="en-US" sz="1200" dirty="0" smtClean="0">
                <a:solidFill>
                  <a:srgbClr val="FF0000"/>
                </a:solidFill>
              </a:rPr>
              <a:t>Sp Gifts</a:t>
            </a:r>
            <a:endParaRPr lang="en-US" sz="1200" dirty="0">
              <a:solidFill>
                <a:srgbClr val="FF0000"/>
              </a:solidFill>
            </a:endParaRPr>
          </a:p>
        </p:txBody>
      </p:sp>
      <p:cxnSp>
        <p:nvCxnSpPr>
          <p:cNvPr id="19" name="Straight Connector 18"/>
          <p:cNvCxnSpPr/>
          <p:nvPr/>
        </p:nvCxnSpPr>
        <p:spPr>
          <a:xfrm rot="5400000">
            <a:off x="5029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953000" y="762000"/>
            <a:ext cx="685800" cy="276999"/>
          </a:xfrm>
          <a:prstGeom prst="rect">
            <a:avLst/>
          </a:prstGeom>
          <a:noFill/>
        </p:spPr>
        <p:txBody>
          <a:bodyPr wrap="square" rtlCol="0">
            <a:spAutoFit/>
          </a:bodyPr>
          <a:lstStyle/>
          <a:p>
            <a:r>
              <a:rPr lang="en-US" sz="1200" dirty="0" smtClean="0"/>
              <a:t>1850</a:t>
            </a:r>
            <a:endParaRPr lang="en-US" sz="1200" dirty="0"/>
          </a:p>
        </p:txBody>
      </p:sp>
      <p:cxnSp>
        <p:nvCxnSpPr>
          <p:cNvPr id="21" name="Straight Connector 20"/>
          <p:cNvCxnSpPr/>
          <p:nvPr/>
        </p:nvCxnSpPr>
        <p:spPr>
          <a:xfrm>
            <a:off x="2743200" y="2667000"/>
            <a:ext cx="4953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2667794" y="2513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590800" y="2057400"/>
            <a:ext cx="685800" cy="276999"/>
          </a:xfrm>
          <a:prstGeom prst="rect">
            <a:avLst/>
          </a:prstGeom>
          <a:noFill/>
        </p:spPr>
        <p:txBody>
          <a:bodyPr wrap="square" rtlCol="0">
            <a:spAutoFit/>
          </a:bodyPr>
          <a:lstStyle/>
          <a:p>
            <a:r>
              <a:rPr lang="en-US" sz="1200" dirty="0" smtClean="0"/>
              <a:t>1989</a:t>
            </a:r>
            <a:endParaRPr lang="en-US" sz="1200" dirty="0"/>
          </a:p>
        </p:txBody>
      </p:sp>
      <p:cxnSp>
        <p:nvCxnSpPr>
          <p:cNvPr id="24" name="Straight Connector 23"/>
          <p:cNvCxnSpPr/>
          <p:nvPr/>
        </p:nvCxnSpPr>
        <p:spPr>
          <a:xfrm rot="5400000">
            <a:off x="7620794" y="2513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543800" y="2057400"/>
            <a:ext cx="609600" cy="276999"/>
          </a:xfrm>
          <a:prstGeom prst="rect">
            <a:avLst/>
          </a:prstGeom>
          <a:noFill/>
        </p:spPr>
        <p:txBody>
          <a:bodyPr wrap="square" rtlCol="0">
            <a:spAutoFit/>
          </a:bodyPr>
          <a:lstStyle/>
          <a:p>
            <a:r>
              <a:rPr lang="en-US" sz="1200" dirty="0" smtClean="0"/>
              <a:t>COP</a:t>
            </a:r>
            <a:endParaRPr lang="en-US" sz="1200" dirty="0"/>
          </a:p>
        </p:txBody>
      </p:sp>
      <p:cxnSp>
        <p:nvCxnSpPr>
          <p:cNvPr id="26" name="Straight Connector 25"/>
          <p:cNvCxnSpPr/>
          <p:nvPr/>
        </p:nvCxnSpPr>
        <p:spPr>
          <a:xfrm rot="16200000" flipV="1">
            <a:off x="7048897" y="2552303"/>
            <a:ext cx="228600" cy="794"/>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7010400" y="2209800"/>
            <a:ext cx="533400" cy="276999"/>
          </a:xfrm>
          <a:prstGeom prst="rect">
            <a:avLst/>
          </a:prstGeom>
          <a:noFill/>
        </p:spPr>
        <p:txBody>
          <a:bodyPr wrap="square" rtlCol="0">
            <a:spAutoFit/>
          </a:bodyPr>
          <a:lstStyle/>
          <a:p>
            <a:r>
              <a:rPr lang="en-US" sz="1200" dirty="0" smtClean="0"/>
              <a:t>LC</a:t>
            </a:r>
            <a:endParaRPr lang="en-US" sz="1200" dirty="0"/>
          </a:p>
        </p:txBody>
      </p:sp>
      <p:cxnSp>
        <p:nvCxnSpPr>
          <p:cNvPr id="28" name="Straight Connector 27"/>
          <p:cNvCxnSpPr/>
          <p:nvPr/>
        </p:nvCxnSpPr>
        <p:spPr>
          <a:xfrm rot="5400000">
            <a:off x="6249194" y="2513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6248400" y="2057400"/>
            <a:ext cx="457200" cy="276999"/>
          </a:xfrm>
          <a:prstGeom prst="rect">
            <a:avLst/>
          </a:prstGeom>
          <a:noFill/>
        </p:spPr>
        <p:txBody>
          <a:bodyPr wrap="square" rtlCol="0">
            <a:spAutoFit/>
          </a:bodyPr>
          <a:lstStyle/>
          <a:p>
            <a:r>
              <a:rPr lang="en-US" sz="1200" dirty="0" smtClean="0"/>
              <a:t>SL</a:t>
            </a:r>
            <a:endParaRPr lang="en-US" sz="1200" dirty="0"/>
          </a:p>
        </p:txBody>
      </p:sp>
      <p:cxnSp>
        <p:nvCxnSpPr>
          <p:cNvPr id="30" name="Straight Connector 29"/>
          <p:cNvCxnSpPr/>
          <p:nvPr/>
        </p:nvCxnSpPr>
        <p:spPr>
          <a:xfrm>
            <a:off x="7696200" y="2667000"/>
            <a:ext cx="685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8230394" y="2513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8153400" y="1905000"/>
            <a:ext cx="685800" cy="461665"/>
          </a:xfrm>
          <a:prstGeom prst="rect">
            <a:avLst/>
          </a:prstGeom>
          <a:noFill/>
        </p:spPr>
        <p:txBody>
          <a:bodyPr wrap="square" rtlCol="0">
            <a:spAutoFit/>
          </a:bodyPr>
          <a:lstStyle/>
          <a:p>
            <a:r>
              <a:rPr lang="en-US" sz="1200" dirty="0" smtClean="0"/>
              <a:t>2</a:t>
            </a:r>
            <a:r>
              <a:rPr lang="en-US" sz="1200" baseline="30000" dirty="0" smtClean="0"/>
              <a:t>nd</a:t>
            </a:r>
            <a:r>
              <a:rPr lang="en-US" sz="1200" dirty="0" smtClean="0"/>
              <a:t> Advent</a:t>
            </a:r>
            <a:endParaRPr lang="en-US" sz="1200" dirty="0"/>
          </a:p>
        </p:txBody>
      </p:sp>
      <p:sp>
        <p:nvSpPr>
          <p:cNvPr id="33" name="TextBox 32"/>
          <p:cNvSpPr txBox="1"/>
          <p:nvPr/>
        </p:nvSpPr>
        <p:spPr>
          <a:xfrm rot="19001294">
            <a:off x="-10976" y="560754"/>
            <a:ext cx="1398341" cy="523220"/>
          </a:xfrm>
          <a:prstGeom prst="rect">
            <a:avLst/>
          </a:prstGeom>
          <a:noFill/>
        </p:spPr>
        <p:txBody>
          <a:bodyPr wrap="square" rtlCol="0">
            <a:spAutoFit/>
          </a:bodyPr>
          <a:lstStyle/>
          <a:p>
            <a:r>
              <a:rPr lang="en-US" sz="1400" dirty="0" smtClean="0"/>
              <a:t>Spiritual Gifts Vol. 1</a:t>
            </a:r>
            <a:endParaRPr lang="en-US" sz="1400" dirty="0"/>
          </a:p>
        </p:txBody>
      </p:sp>
      <p:sp>
        <p:nvSpPr>
          <p:cNvPr id="34" name="TextBox 33"/>
          <p:cNvSpPr txBox="1"/>
          <p:nvPr/>
        </p:nvSpPr>
        <p:spPr>
          <a:xfrm>
            <a:off x="0" y="3048000"/>
            <a:ext cx="1524000" cy="276999"/>
          </a:xfrm>
          <a:prstGeom prst="rect">
            <a:avLst/>
          </a:prstGeom>
          <a:noFill/>
        </p:spPr>
        <p:txBody>
          <a:bodyPr wrap="square" rtlCol="0">
            <a:spAutoFit/>
          </a:bodyPr>
          <a:lstStyle/>
          <a:p>
            <a:r>
              <a:rPr lang="en-US" sz="1200" dirty="0" smtClean="0">
                <a:solidFill>
                  <a:srgbClr val="FF0000"/>
                </a:solidFill>
              </a:rPr>
              <a:t>&gt;</a:t>
            </a:r>
            <a:r>
              <a:rPr lang="en-US" sz="1200" dirty="0" smtClean="0"/>
              <a:t> A firm Platform</a:t>
            </a:r>
            <a:endParaRPr lang="en-US" sz="1200" dirty="0"/>
          </a:p>
        </p:txBody>
      </p:sp>
      <p:sp>
        <p:nvSpPr>
          <p:cNvPr id="35" name="TextBox 34"/>
          <p:cNvSpPr txBox="1"/>
          <p:nvPr/>
        </p:nvSpPr>
        <p:spPr>
          <a:xfrm>
            <a:off x="0" y="16764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Advent</a:t>
            </a:r>
            <a:endParaRPr lang="en-US" sz="1200" dirty="0"/>
          </a:p>
        </p:txBody>
      </p:sp>
      <p:sp>
        <p:nvSpPr>
          <p:cNvPr id="36" name="TextBox 35"/>
          <p:cNvSpPr txBox="1"/>
          <p:nvPr/>
        </p:nvSpPr>
        <p:spPr>
          <a:xfrm>
            <a:off x="0" y="1905000"/>
            <a:ext cx="1371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My of In.</a:t>
            </a:r>
            <a:endParaRPr lang="en-US" sz="1200" dirty="0"/>
          </a:p>
        </p:txBody>
      </p:sp>
      <p:sp>
        <p:nvSpPr>
          <p:cNvPr id="37" name="TextBox 36"/>
          <p:cNvSpPr txBox="1"/>
          <p:nvPr/>
        </p:nvSpPr>
        <p:spPr>
          <a:xfrm>
            <a:off x="0" y="2362200"/>
            <a:ext cx="1219200" cy="276999"/>
          </a:xfrm>
          <a:prstGeom prst="rect">
            <a:avLst/>
          </a:prstGeom>
          <a:noFill/>
        </p:spPr>
        <p:txBody>
          <a:bodyPr wrap="square" rtlCol="0">
            <a:spAutoFit/>
          </a:bodyPr>
          <a:lstStyle/>
          <a:p>
            <a:r>
              <a:rPr lang="en-US" sz="1200" dirty="0" smtClean="0">
                <a:solidFill>
                  <a:srgbClr val="FF0000"/>
                </a:solidFill>
              </a:rPr>
              <a:t>&gt;</a:t>
            </a:r>
            <a:r>
              <a:rPr lang="en-US" sz="1200" dirty="0" smtClean="0"/>
              <a:t> William Miller</a:t>
            </a:r>
            <a:endParaRPr lang="en-US" sz="1200" dirty="0"/>
          </a:p>
        </p:txBody>
      </p:sp>
      <p:cxnSp>
        <p:nvCxnSpPr>
          <p:cNvPr id="38" name="Straight Arrow Connector 37"/>
          <p:cNvCxnSpPr/>
          <p:nvPr/>
        </p:nvCxnSpPr>
        <p:spPr>
          <a:xfrm rot="10800000">
            <a:off x="1143000" y="25146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0" y="25908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1</a:t>
            </a:r>
            <a:r>
              <a:rPr lang="en-US" sz="1200" baseline="30000" dirty="0" smtClean="0"/>
              <a:t>st</a:t>
            </a:r>
            <a:r>
              <a:rPr lang="en-US" sz="1200" dirty="0" smtClean="0"/>
              <a:t> AM</a:t>
            </a:r>
            <a:endParaRPr lang="en-US" sz="1200" dirty="0"/>
          </a:p>
        </p:txBody>
      </p:sp>
      <p:sp>
        <p:nvSpPr>
          <p:cNvPr id="40" name="TextBox 39"/>
          <p:cNvSpPr txBox="1"/>
          <p:nvPr/>
        </p:nvSpPr>
        <p:spPr>
          <a:xfrm>
            <a:off x="0" y="2819400"/>
            <a:ext cx="914400" cy="276999"/>
          </a:xfrm>
          <a:prstGeom prst="rect">
            <a:avLst/>
          </a:prstGeom>
          <a:noFill/>
        </p:spPr>
        <p:txBody>
          <a:bodyPr wrap="square" rtlCol="0">
            <a:spAutoFit/>
          </a:bodyPr>
          <a:lstStyle/>
          <a:p>
            <a:r>
              <a:rPr lang="en-US" sz="1200" dirty="0" smtClean="0">
                <a:solidFill>
                  <a:srgbClr val="FF0000"/>
                </a:solidFill>
              </a:rPr>
              <a:t>&gt;</a:t>
            </a:r>
            <a:r>
              <a:rPr lang="en-US" sz="1200" dirty="0" smtClean="0"/>
              <a:t> 3</a:t>
            </a:r>
            <a:r>
              <a:rPr lang="en-US" sz="1200" baseline="30000" dirty="0" smtClean="0"/>
              <a:t>rd</a:t>
            </a:r>
            <a:r>
              <a:rPr lang="en-US" sz="1200" dirty="0" smtClean="0"/>
              <a:t> AM</a:t>
            </a:r>
            <a:endParaRPr lang="en-US" sz="1200" dirty="0"/>
          </a:p>
        </p:txBody>
      </p:sp>
      <p:sp>
        <p:nvSpPr>
          <p:cNvPr id="41" name="TextBox 40"/>
          <p:cNvSpPr txBox="1"/>
          <p:nvPr/>
        </p:nvSpPr>
        <p:spPr>
          <a:xfrm>
            <a:off x="0" y="2133600"/>
            <a:ext cx="1676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Reformation</a:t>
            </a:r>
            <a:endParaRPr lang="en-US" sz="1200" dirty="0"/>
          </a:p>
        </p:txBody>
      </p:sp>
      <p:sp>
        <p:nvSpPr>
          <p:cNvPr id="42" name="TextBox 41"/>
          <p:cNvSpPr txBox="1"/>
          <p:nvPr/>
        </p:nvSpPr>
        <p:spPr>
          <a:xfrm>
            <a:off x="0" y="3276600"/>
            <a:ext cx="2286000" cy="276999"/>
          </a:xfrm>
          <a:prstGeom prst="rect">
            <a:avLst/>
          </a:prstGeom>
          <a:noFill/>
        </p:spPr>
        <p:txBody>
          <a:bodyPr wrap="square" rtlCol="0">
            <a:spAutoFit/>
          </a:bodyPr>
          <a:lstStyle/>
          <a:p>
            <a:r>
              <a:rPr lang="en-US" sz="1200" dirty="0" smtClean="0">
                <a:solidFill>
                  <a:srgbClr val="FF0000"/>
                </a:solidFill>
              </a:rPr>
              <a:t>&gt; </a:t>
            </a:r>
            <a:r>
              <a:rPr lang="en-US" sz="1200" dirty="0" smtClean="0"/>
              <a:t>Spiritualism &amp; Covetousness</a:t>
            </a:r>
            <a:endParaRPr lang="en-US" sz="1200" dirty="0"/>
          </a:p>
        </p:txBody>
      </p:sp>
      <p:sp>
        <p:nvSpPr>
          <p:cNvPr id="43" name="TextBox 42"/>
          <p:cNvSpPr txBox="1"/>
          <p:nvPr/>
        </p:nvSpPr>
        <p:spPr>
          <a:xfrm>
            <a:off x="0" y="3505200"/>
            <a:ext cx="1295400" cy="276999"/>
          </a:xfrm>
          <a:prstGeom prst="rect">
            <a:avLst/>
          </a:prstGeom>
          <a:noFill/>
        </p:spPr>
        <p:txBody>
          <a:bodyPr wrap="square" rtlCol="0">
            <a:spAutoFit/>
          </a:bodyPr>
          <a:lstStyle/>
          <a:p>
            <a:r>
              <a:rPr lang="en-US" sz="1200" dirty="0" smtClean="0">
                <a:solidFill>
                  <a:srgbClr val="FF0000"/>
                </a:solidFill>
              </a:rPr>
              <a:t>&gt;</a:t>
            </a:r>
            <a:r>
              <a:rPr lang="en-US" sz="1200" dirty="0" smtClean="0"/>
              <a:t> Sins of Babylon</a:t>
            </a:r>
            <a:endParaRPr lang="en-US" sz="1200" dirty="0"/>
          </a:p>
        </p:txBody>
      </p:sp>
      <p:sp>
        <p:nvSpPr>
          <p:cNvPr id="44" name="TextBox 43"/>
          <p:cNvSpPr txBox="1"/>
          <p:nvPr/>
        </p:nvSpPr>
        <p:spPr>
          <a:xfrm>
            <a:off x="0" y="3733800"/>
            <a:ext cx="914400" cy="276999"/>
          </a:xfrm>
          <a:prstGeom prst="rect">
            <a:avLst/>
          </a:prstGeom>
          <a:noFill/>
        </p:spPr>
        <p:txBody>
          <a:bodyPr wrap="square" rtlCol="0">
            <a:spAutoFit/>
          </a:bodyPr>
          <a:lstStyle/>
          <a:p>
            <a:r>
              <a:rPr lang="en-US" sz="1200" dirty="0" smtClean="0">
                <a:solidFill>
                  <a:srgbClr val="FF0000"/>
                </a:solidFill>
              </a:rPr>
              <a:t>&gt; </a:t>
            </a:r>
            <a:r>
              <a:rPr lang="en-US" sz="1200" dirty="0" smtClean="0"/>
              <a:t>The LC</a:t>
            </a:r>
            <a:endParaRPr lang="en-US" sz="1200" dirty="0"/>
          </a:p>
        </p:txBody>
      </p:sp>
      <p:sp>
        <p:nvSpPr>
          <p:cNvPr id="45" name="TextBox 44"/>
          <p:cNvSpPr txBox="1"/>
          <p:nvPr/>
        </p:nvSpPr>
        <p:spPr>
          <a:xfrm>
            <a:off x="0" y="3962400"/>
            <a:ext cx="1752600" cy="276999"/>
          </a:xfrm>
          <a:prstGeom prst="rect">
            <a:avLst/>
          </a:prstGeom>
          <a:noFill/>
        </p:spPr>
        <p:txBody>
          <a:bodyPr wrap="square" rtlCol="0">
            <a:spAutoFit/>
          </a:bodyPr>
          <a:lstStyle/>
          <a:p>
            <a:r>
              <a:rPr lang="en-US" sz="1200" dirty="0" smtClean="0">
                <a:solidFill>
                  <a:srgbClr val="FF0000"/>
                </a:solidFill>
              </a:rPr>
              <a:t>&gt;</a:t>
            </a:r>
            <a:r>
              <a:rPr lang="en-US" sz="1200" dirty="0" smtClean="0"/>
              <a:t> The 3</a:t>
            </a:r>
            <a:r>
              <a:rPr lang="en-US" sz="1200" baseline="30000" dirty="0" smtClean="0"/>
              <a:t>rd</a:t>
            </a:r>
            <a:r>
              <a:rPr lang="en-US" sz="1200" dirty="0" smtClean="0"/>
              <a:t> Mess Closed</a:t>
            </a:r>
            <a:endParaRPr lang="en-US" sz="1200" dirty="0"/>
          </a:p>
        </p:txBody>
      </p:sp>
      <p:sp>
        <p:nvSpPr>
          <p:cNvPr id="46" name="TextBox 45"/>
          <p:cNvSpPr txBox="1"/>
          <p:nvPr/>
        </p:nvSpPr>
        <p:spPr>
          <a:xfrm rot="10800000" flipV="1">
            <a:off x="0" y="4191000"/>
            <a:ext cx="1524000" cy="276999"/>
          </a:xfrm>
          <a:prstGeom prst="rect">
            <a:avLst/>
          </a:prstGeom>
          <a:noFill/>
        </p:spPr>
        <p:txBody>
          <a:bodyPr wrap="square" rtlCol="0">
            <a:spAutoFit/>
          </a:bodyPr>
          <a:lstStyle/>
          <a:p>
            <a:r>
              <a:rPr lang="en-US" sz="1200" dirty="0" smtClean="0">
                <a:solidFill>
                  <a:srgbClr val="FF0000"/>
                </a:solidFill>
              </a:rPr>
              <a:t>&gt;</a:t>
            </a:r>
            <a:r>
              <a:rPr lang="en-US" sz="1200" dirty="0" smtClean="0"/>
              <a:t>The Time of Trouble</a:t>
            </a:r>
            <a:endParaRPr lang="en-US" sz="1200" dirty="0"/>
          </a:p>
        </p:txBody>
      </p:sp>
      <p:sp>
        <p:nvSpPr>
          <p:cNvPr id="47" name="TextBox 46"/>
          <p:cNvSpPr txBox="1"/>
          <p:nvPr/>
        </p:nvSpPr>
        <p:spPr>
          <a:xfrm>
            <a:off x="0" y="4419600"/>
            <a:ext cx="2209800" cy="276999"/>
          </a:xfrm>
          <a:prstGeom prst="rect">
            <a:avLst/>
          </a:prstGeom>
          <a:noFill/>
        </p:spPr>
        <p:txBody>
          <a:bodyPr wrap="square" rtlCol="0">
            <a:spAutoFit/>
          </a:bodyPr>
          <a:lstStyle/>
          <a:p>
            <a:r>
              <a:rPr lang="en-US" sz="1200" dirty="0" smtClean="0">
                <a:solidFill>
                  <a:srgbClr val="FF0000"/>
                </a:solidFill>
              </a:rPr>
              <a:t>&gt; </a:t>
            </a:r>
            <a:r>
              <a:rPr lang="en-US" sz="1200" dirty="0" smtClean="0"/>
              <a:t>Deliverance of the Saints</a:t>
            </a:r>
            <a:endParaRPr lang="en-US" sz="1200" dirty="0"/>
          </a:p>
        </p:txBody>
      </p:sp>
      <p:sp>
        <p:nvSpPr>
          <p:cNvPr id="64" name="TextBox 63"/>
          <p:cNvSpPr txBox="1"/>
          <p:nvPr/>
        </p:nvSpPr>
        <p:spPr>
          <a:xfrm>
            <a:off x="2514600" y="3429000"/>
            <a:ext cx="6248400" cy="2554545"/>
          </a:xfrm>
          <a:prstGeom prst="rect">
            <a:avLst/>
          </a:prstGeom>
          <a:noFill/>
        </p:spPr>
        <p:txBody>
          <a:bodyPr wrap="square" rtlCol="0">
            <a:spAutoFit/>
          </a:bodyPr>
          <a:lstStyle/>
          <a:p>
            <a:r>
              <a:rPr lang="en-US" sz="2000" dirty="0" smtClean="0"/>
              <a:t>We want to understand now she describes the end of history. If you were to turn to the chapter The Sins of Babylon, we’re going to paraphrase some portions. She says since the second angel proclaimed the fall of the church's that's 1844 history, their beginning to become more and more corrupt. They proclaim to be Christ followers yet it is impossible to distinguish them from the world, she describes their fallen state.</a:t>
            </a:r>
            <a:endParaRPr lang="en-US" sz="2000" dirty="0"/>
          </a:p>
        </p:txBody>
      </p:sp>
      <p:sp>
        <p:nvSpPr>
          <p:cNvPr id="49" name="Slide Number Placeholder 48"/>
          <p:cNvSpPr>
            <a:spLocks noGrp="1"/>
          </p:cNvSpPr>
          <p:nvPr>
            <p:ph type="sldNum" sz="quarter" idx="12"/>
          </p:nvPr>
        </p:nvSpPr>
        <p:spPr/>
        <p:txBody>
          <a:bodyPr/>
          <a:lstStyle/>
          <a:p>
            <a:fld id="{DDBFD72D-D30C-4596-AA12-6E874EBB7B16}"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850</TotalTime>
  <Words>6034</Words>
  <Application>Microsoft Office PowerPoint</Application>
  <PresentationFormat>On-screen Show (4:3)</PresentationFormat>
  <Paragraphs>1536</Paragraphs>
  <Slides>43</Slides>
  <Notes>2</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Metro</vt:lpstr>
      <vt:lpstr>WHAT WILL THE SUNDAY LAW LOOK LIKE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128</cp:revision>
  <dcterms:created xsi:type="dcterms:W3CDTF">2021-10-13T20:53:39Z</dcterms:created>
  <dcterms:modified xsi:type="dcterms:W3CDTF">2021-12-21T06:57:46Z</dcterms:modified>
</cp:coreProperties>
</file>