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65" r:id="rId5"/>
    <p:sldId id="266" r:id="rId6"/>
    <p:sldId id="268" r:id="rId7"/>
    <p:sldId id="259" r:id="rId8"/>
    <p:sldId id="267" r:id="rId9"/>
    <p:sldId id="261" r:id="rId10"/>
    <p:sldId id="269"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43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03" autoAdjust="0"/>
    <p:restoredTop sz="86358" autoAdjust="0"/>
  </p:normalViewPr>
  <p:slideViewPr>
    <p:cSldViewPr>
      <p:cViewPr varScale="1">
        <p:scale>
          <a:sx n="59" d="100"/>
          <a:sy n="59" d="100"/>
        </p:scale>
        <p:origin x="-304" y="-64"/>
      </p:cViewPr>
      <p:guideLst>
        <p:guide orient="horz" pos="2160"/>
        <p:guide pos="3839"/>
      </p:guideLst>
    </p:cSldViewPr>
  </p:slideViewPr>
  <p:outlineViewPr>
    <p:cViewPr>
      <p:scale>
        <a:sx n="33" d="100"/>
        <a:sy n="33" d="100"/>
      </p:scale>
      <p:origin x="240" y="782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597B3-51CF-4B3D-9012-5CDF5CB388AD}" type="datetimeFigureOut">
              <a:rPr lang="en-US" smtClean="0"/>
              <a:pPr/>
              <a:t>4/9/2020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BA4FF-DB1A-468C-A626-AA4F9C1DCE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created by Victoria Thomas based from Elder Parminder’s presentation</a:t>
            </a:r>
            <a:r>
              <a:rPr lang="en-US" baseline="0" dirty="0" smtClean="0"/>
              <a:t> on WM rules.</a:t>
            </a:r>
            <a:endParaRPr lang="en-US" dirty="0"/>
          </a:p>
        </p:txBody>
      </p:sp>
      <p:sp>
        <p:nvSpPr>
          <p:cNvPr id="4" name="Slide Number Placeholder 3"/>
          <p:cNvSpPr>
            <a:spLocks noGrp="1"/>
          </p:cNvSpPr>
          <p:nvPr>
            <p:ph type="sldNum" sz="quarter" idx="10"/>
          </p:nvPr>
        </p:nvSpPr>
        <p:spPr/>
        <p:txBody>
          <a:bodyPr/>
          <a:lstStyle/>
          <a:p>
            <a:fld id="{13DBA4FF-DB1A-468C-A626-AA4F9C1DCE9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2"/>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D2AC64-A5F8-40CF-9A92-615A0AC3F49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2AC64-A5F8-40CF-9A92-615A0AC3F49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5"/>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5"/>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2AC64-A5F8-40CF-9A92-615A0AC3F49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2AC64-A5F8-40CF-9A92-615A0AC3F49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7"/>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2AC64-A5F8-40CF-9A92-615A0AC3F49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6"/>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6"/>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D2AC64-A5F8-40CF-9A92-615A0AC3F49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2AC64-A5F8-40CF-9A92-615A0AC3F491}"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2AC64-A5F8-40CF-9A92-615A0AC3F491}"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2AC64-A5F8-40CF-9A92-615A0AC3F491}"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6"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2AC64-A5F8-40CF-9A92-615A0AC3F49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2AC64-A5F8-40CF-9A92-615A0AC3F49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C4EB3-7147-4D72-B26A-2CD8370550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7"/>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2AC64-A5F8-40CF-9A92-615A0AC3F491}" type="datetimeFigureOut">
              <a:rPr lang="en-US" smtClean="0"/>
              <a:pPr/>
              <a:t>4/9/2020</a:t>
            </a:fld>
            <a:endParaRPr lang="en-US"/>
          </a:p>
        </p:txBody>
      </p:sp>
      <p:sp>
        <p:nvSpPr>
          <p:cNvPr id="5" name="Footer Placeholder 4"/>
          <p:cNvSpPr>
            <a:spLocks noGrp="1"/>
          </p:cNvSpPr>
          <p:nvPr>
            <p:ph type="ftr" sz="quarter" idx="3"/>
          </p:nvPr>
        </p:nvSpPr>
        <p:spPr>
          <a:xfrm>
            <a:off x="4164515" y="6356357"/>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C4EB3-7147-4D72-B26A-2CD8370550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qZ_5zzwi3U&amp;list=WL&amp;index=2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lexico.com/en/definition/godly-wise" TargetMode="External"/><Relationship Id="rId4" Type="http://schemas.openxmlformats.org/officeDocument/2006/relationships/hyperlink" Target="https://www.collinsdictionary.com/us/dictionary/english/worldly-wis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52400"/>
            <a:ext cx="11887200" cy="1470025"/>
          </a:xfrm>
        </p:spPr>
        <p:txBody>
          <a:bodyPr>
            <a:normAutofit/>
          </a:bodyPr>
          <a:lstStyle/>
          <a:p>
            <a:r>
              <a:rPr lang="en-US" sz="6000" dirty="0" smtClean="0">
                <a:latin typeface="Mistral" pitchFamily="66" charset="0"/>
              </a:rPr>
              <a:t>William Miller’s Rules of Interpretation</a:t>
            </a:r>
            <a:endParaRPr lang="en-US" sz="6000" dirty="0">
              <a:latin typeface="Mistral" pitchFamily="66" charset="0"/>
            </a:endParaRPr>
          </a:p>
        </p:txBody>
      </p:sp>
      <p:sp>
        <p:nvSpPr>
          <p:cNvPr id="3" name="Subtitle 2"/>
          <p:cNvSpPr>
            <a:spLocks noGrp="1"/>
          </p:cNvSpPr>
          <p:nvPr>
            <p:ph type="subTitle" idx="1"/>
          </p:nvPr>
        </p:nvSpPr>
        <p:spPr>
          <a:xfrm>
            <a:off x="912812" y="5105400"/>
            <a:ext cx="10363200" cy="1752600"/>
          </a:xfrm>
        </p:spPr>
        <p:txBody>
          <a:bodyPr/>
          <a:lstStyle/>
          <a:p>
            <a:endParaRPr lang="en-US" sz="2000" dirty="0" smtClean="0"/>
          </a:p>
          <a:p>
            <a:endParaRPr lang="en-US" sz="2000" dirty="0"/>
          </a:p>
          <a:p>
            <a:r>
              <a:rPr lang="en-US" sz="1700" dirty="0" smtClean="0">
                <a:latin typeface="Arial Rounded MT Bold" pitchFamily="34" charset="0"/>
              </a:rPr>
              <a:t>[Part 1]</a:t>
            </a:r>
          </a:p>
          <a:p>
            <a:r>
              <a:rPr lang="en-US" sz="1700" dirty="0" smtClean="0">
                <a:latin typeface="Arial Rounded MT Bold" pitchFamily="34" charset="0"/>
                <a:hlinkClick r:id="rId3"/>
              </a:rPr>
              <a:t>https://www.youtube.com/watch?v=UqZ_5zzwi3U&amp;list=WL&amp;index=29</a:t>
            </a:r>
            <a:endParaRPr lang="en-US" sz="1700" dirty="0" smtClean="0">
              <a:latin typeface="Arial Rounded MT Bold" pitchFamily="34" charset="0"/>
            </a:endParaRPr>
          </a:p>
          <a:p>
            <a:endParaRPr lang="en-US" dirty="0"/>
          </a:p>
        </p:txBody>
      </p:sp>
      <p:pic>
        <p:nvPicPr>
          <p:cNvPr id="11270" name="Picture 6" descr="Unsealing the Little Book of Prophecy (Daniel 12 &amp; Revelation 10 ..."/>
          <p:cNvPicPr>
            <a:picLocks noChangeAspect="1" noChangeArrowheads="1"/>
          </p:cNvPicPr>
          <p:nvPr/>
        </p:nvPicPr>
        <p:blipFill>
          <a:blip r:embed="rId4"/>
          <a:srcRect/>
          <a:stretch>
            <a:fillRect/>
          </a:stretch>
        </p:blipFill>
        <p:spPr bwMode="auto">
          <a:xfrm>
            <a:off x="2456568" y="1524000"/>
            <a:ext cx="7295444" cy="4191000"/>
          </a:xfrm>
          <a:prstGeom prst="rect">
            <a:avLst/>
          </a:prstGeom>
          <a:noFill/>
          <a:ln w="57150">
            <a:solidFill>
              <a:schemeClr val="accent2"/>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In Summary</a:t>
            </a:r>
            <a:endParaRPr lang="en-US" dirty="0"/>
          </a:p>
        </p:txBody>
      </p:sp>
      <p:sp>
        <p:nvSpPr>
          <p:cNvPr id="4" name="TextBox 3"/>
          <p:cNvSpPr txBox="1"/>
          <p:nvPr/>
        </p:nvSpPr>
        <p:spPr>
          <a:xfrm>
            <a:off x="1827212" y="1447800"/>
            <a:ext cx="8915400" cy="5078313"/>
          </a:xfrm>
          <a:prstGeom prst="rect">
            <a:avLst/>
          </a:prstGeom>
          <a:noFill/>
        </p:spPr>
        <p:txBody>
          <a:bodyPr wrap="square" rtlCol="0">
            <a:spAutoFit/>
          </a:bodyPr>
          <a:lstStyle/>
          <a:p>
            <a:pPr>
              <a:buFont typeface="Wingdings" pitchFamily="2" charset="2"/>
              <a:buChar char="Ø"/>
            </a:pPr>
            <a:r>
              <a:rPr lang="en-US" dirty="0" smtClean="0"/>
              <a:t>God wants us to have wisdom. The goal is to become wise—to be among the wise. How is this accomplished? It is by having a knowledge of the word of God and knowing how to apply that knowledge correctly. </a:t>
            </a:r>
          </a:p>
          <a:p>
            <a:pPr algn="ctr">
              <a:buFont typeface="Wingdings" pitchFamily="2" charset="2"/>
              <a:buChar char="Ø"/>
            </a:pPr>
            <a:endParaRPr lang="en-US" dirty="0" smtClean="0"/>
          </a:p>
          <a:p>
            <a:pPr>
              <a:buFont typeface="Wingdings" pitchFamily="2" charset="2"/>
              <a:buChar char="Ø"/>
            </a:pPr>
            <a:r>
              <a:rPr lang="en-US" dirty="0" smtClean="0"/>
              <a:t>William Miller was a prophet who knew how to study the Bible and apply his knowledge of the Bible correctly. The 14 rules he followed are the same rules we are to follow as a guide in interpreting the Bible. </a:t>
            </a:r>
          </a:p>
          <a:p>
            <a:pPr algn="ctr">
              <a:buFont typeface="Wingdings" pitchFamily="2" charset="2"/>
              <a:buChar char="Ø"/>
            </a:pPr>
            <a:endParaRPr lang="en-US" dirty="0" smtClean="0"/>
          </a:p>
          <a:p>
            <a:pPr>
              <a:buFont typeface="Wingdings" pitchFamily="2" charset="2"/>
              <a:buChar char="Ø"/>
            </a:pPr>
            <a:r>
              <a:rPr lang="en-US" dirty="0" smtClean="0"/>
              <a:t>Prophets do not just simply read the Bible, they do not just see what is written on a page and have a knowledge of it, most anyone can do that, but they not only read what the Bible says, they understand what they are reading and have a correct interpretation of it and are able to make application as present truth for us today.</a:t>
            </a:r>
          </a:p>
          <a:p>
            <a:pPr algn="ctr">
              <a:buFont typeface="Wingdings" pitchFamily="2" charset="2"/>
              <a:buChar char="Ø"/>
            </a:pPr>
            <a:endParaRPr lang="en-US" dirty="0" smtClean="0"/>
          </a:p>
          <a:p>
            <a:pPr>
              <a:buFont typeface="Wingdings" pitchFamily="2" charset="2"/>
              <a:buChar char="Ø"/>
            </a:pPr>
            <a:r>
              <a:rPr lang="en-US" dirty="0" smtClean="0"/>
              <a:t>In Dan 12:10, God defines the wicked as those who do not understand. One demonstrates their wisdom through speaking. It is easy to become self-deceived in thinking we are wise when indeed the fact is that we aren’t because we are solely absorbing information. When one is able to share knowledge with understanding based from information absorbed, it exposes that person as wise, or how much wisdom a person has acquired.</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532812" y="6400800"/>
            <a:ext cx="381000" cy="304800"/>
          </a:xfrm>
          <a:prstGeom prst="rect">
            <a:avLst/>
          </a:prstGeom>
          <a:solidFill>
            <a:srgbClr val="E8E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380412" y="4953000"/>
            <a:ext cx="457200" cy="304800"/>
          </a:xfrm>
          <a:prstGeom prst="rect">
            <a:avLst/>
          </a:prstGeom>
          <a:solidFill>
            <a:srgbClr val="E8E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Britannic Bold" pitchFamily="34" charset="0"/>
              </a:rPr>
              <a:t>The Meaning of Wisdom</a:t>
            </a:r>
            <a:endParaRPr lang="en-US" dirty="0">
              <a:latin typeface="Britannic Bold" pitchFamily="34" charset="0"/>
            </a:endParaRPr>
          </a:p>
        </p:txBody>
      </p:sp>
      <p:sp>
        <p:nvSpPr>
          <p:cNvPr id="4" name="TextBox 3"/>
          <p:cNvSpPr txBox="1"/>
          <p:nvPr/>
        </p:nvSpPr>
        <p:spPr>
          <a:xfrm>
            <a:off x="227012" y="1524000"/>
            <a:ext cx="9220200" cy="738664"/>
          </a:xfrm>
          <a:prstGeom prst="rect">
            <a:avLst/>
          </a:prstGeom>
          <a:noFill/>
        </p:spPr>
        <p:txBody>
          <a:bodyPr wrap="square" rtlCol="0">
            <a:spAutoFit/>
          </a:bodyPr>
          <a:lstStyle/>
          <a:p>
            <a:r>
              <a:rPr lang="en-US" sz="2400" dirty="0" smtClean="0">
                <a:latin typeface="Trebuchet MS (Body)"/>
              </a:rPr>
              <a:t>What is wisdom?</a:t>
            </a:r>
          </a:p>
          <a:p>
            <a:endParaRPr lang="en-US" dirty="0"/>
          </a:p>
        </p:txBody>
      </p:sp>
      <p:sp>
        <p:nvSpPr>
          <p:cNvPr id="6" name="Rectangle 5"/>
          <p:cNvSpPr/>
          <p:nvPr/>
        </p:nvSpPr>
        <p:spPr>
          <a:xfrm>
            <a:off x="912812" y="2133600"/>
            <a:ext cx="6092825" cy="1477328"/>
          </a:xfrm>
          <a:prstGeom prst="rect">
            <a:avLst/>
          </a:prstGeom>
        </p:spPr>
        <p:txBody>
          <a:bodyPr>
            <a:spAutoFit/>
          </a:bodyPr>
          <a:lstStyle/>
          <a:p>
            <a:pPr>
              <a:buFont typeface="Wingdings" pitchFamily="2" charset="2"/>
              <a:buChar char="Ø"/>
            </a:pPr>
            <a:r>
              <a:rPr lang="en-US" dirty="0" smtClean="0">
                <a:latin typeface="Trebuchet MS (Body)"/>
              </a:rPr>
              <a:t>Wisdom is not knowledge in itself, but it is the application of knowledge</a:t>
            </a:r>
          </a:p>
          <a:p>
            <a:pPr>
              <a:buFont typeface="Wingdings" pitchFamily="2" charset="2"/>
              <a:buChar char="Ø"/>
            </a:pPr>
            <a:r>
              <a:rPr lang="en-US" dirty="0" smtClean="0">
                <a:latin typeface="Trebuchet MS (Body)"/>
              </a:rPr>
              <a:t>To have wisdom you need to have knowledge first, and then you need to know how to apply that knowledge.</a:t>
            </a:r>
          </a:p>
          <a:p>
            <a:pPr>
              <a:buFont typeface="Wingdings" pitchFamily="2" charset="2"/>
              <a:buChar char="Ø"/>
            </a:pPr>
            <a:r>
              <a:rPr lang="en-US" dirty="0" smtClean="0">
                <a:latin typeface="Trebuchet MS (Body)"/>
              </a:rPr>
              <a:t>Understanding is very similar to wisdom.</a:t>
            </a:r>
          </a:p>
        </p:txBody>
      </p:sp>
      <p:sp>
        <p:nvSpPr>
          <p:cNvPr id="8" name="TextBox 7"/>
          <p:cNvSpPr txBox="1"/>
          <p:nvPr/>
        </p:nvSpPr>
        <p:spPr>
          <a:xfrm>
            <a:off x="227012" y="3810000"/>
            <a:ext cx="7086600" cy="1200329"/>
          </a:xfrm>
          <a:prstGeom prst="rect">
            <a:avLst/>
          </a:prstGeom>
          <a:noFill/>
        </p:spPr>
        <p:txBody>
          <a:bodyPr wrap="square" rtlCol="0">
            <a:spAutoFit/>
          </a:bodyPr>
          <a:lstStyle/>
          <a:p>
            <a:r>
              <a:rPr lang="en-US" sz="1750" dirty="0" smtClean="0">
                <a:latin typeface="Trebuchet MS (Body)"/>
              </a:rPr>
              <a:t>The reason why we want to concentrate on the word wisdom is because wisdom comes from the word wise. We know in Daniel Chapter 12 it talks about wise people. Those people are not people who know a lot of information. They are people who understand.</a:t>
            </a:r>
            <a:endParaRPr lang="en-US" sz="1750" dirty="0">
              <a:latin typeface="Trebuchet MS (Body)"/>
            </a:endParaRPr>
          </a:p>
        </p:txBody>
      </p:sp>
      <p:sp>
        <p:nvSpPr>
          <p:cNvPr id="9" name="TextBox 8"/>
          <p:cNvSpPr txBox="1"/>
          <p:nvPr/>
        </p:nvSpPr>
        <p:spPr>
          <a:xfrm>
            <a:off x="6704012" y="4580453"/>
            <a:ext cx="5257800" cy="2277547"/>
          </a:xfrm>
          <a:prstGeom prst="rect">
            <a:avLst/>
          </a:prstGeom>
          <a:noFill/>
        </p:spPr>
        <p:txBody>
          <a:bodyPr wrap="square" rtlCol="0">
            <a:spAutoFit/>
          </a:bodyPr>
          <a:lstStyle/>
          <a:p>
            <a:pPr algn="ctr"/>
            <a:r>
              <a:rPr lang="en-US" sz="2400" dirty="0" smtClean="0">
                <a:latin typeface="Monotype Corsiva" pitchFamily="66" charset="0"/>
              </a:rPr>
              <a:t>Daniel 12</a:t>
            </a:r>
          </a:p>
          <a:p>
            <a:r>
              <a:rPr lang="en-US" sz="1900" baseline="30000" dirty="0" smtClean="0">
                <a:latin typeface="Monotype Corsiva" pitchFamily="66" charset="0"/>
              </a:rPr>
              <a:t>3 </a:t>
            </a:r>
            <a:r>
              <a:rPr lang="en-US" sz="1900" dirty="0" smtClean="0">
                <a:latin typeface="Monotype Corsiva" pitchFamily="66" charset="0"/>
              </a:rPr>
              <a:t>And they that be wise shall shine as the brightness of the firmament; and they that turn many to righteousness as the stars for ever and ever.</a:t>
            </a:r>
            <a:r>
              <a:rPr lang="en-US" sz="2000" baseline="30000" dirty="0" smtClean="0"/>
              <a:t> </a:t>
            </a:r>
            <a:br>
              <a:rPr lang="en-US" sz="2000" baseline="30000" dirty="0" smtClean="0"/>
            </a:br>
            <a:r>
              <a:rPr lang="en-US" sz="1900" baseline="30000" dirty="0" smtClean="0">
                <a:latin typeface="Monotype Corsiva" pitchFamily="66" charset="0"/>
              </a:rPr>
              <a:t>10 </a:t>
            </a:r>
            <a:r>
              <a:rPr lang="en-US" sz="1900" dirty="0" smtClean="0">
                <a:latin typeface="Monotype Corsiva" pitchFamily="66" charset="0"/>
              </a:rPr>
              <a:t>Many shall be purified, and made white, and tried; but the wicked shall do wickedly: and none of the wicked shall understand; but the wise shall understand.</a:t>
            </a:r>
          </a:p>
        </p:txBody>
      </p:sp>
      <p:sp>
        <p:nvSpPr>
          <p:cNvPr id="14" name="Right Arrow 13"/>
          <p:cNvSpPr/>
          <p:nvPr/>
        </p:nvSpPr>
        <p:spPr>
          <a:xfrm rot="1938553">
            <a:off x="6983309" y="4270855"/>
            <a:ext cx="1008664" cy="48188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Scale>
                                      <p:cBhvr>
                                        <p:cTn id="2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4"/>
                                        </p:tgtEl>
                                        <p:attrNameLst>
                                          <p:attrName>ppt_x</p:attrName>
                                          <p:attrName>ppt_y</p:attrName>
                                        </p:attrNameLst>
                                      </p:cBhvr>
                                    </p:animMotion>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grpId="1" nodeType="clickEffect">
                                  <p:stCondLst>
                                    <p:cond delay="0"/>
                                  </p:stCondLst>
                                  <p:childTnLst>
                                    <p:animClr clrSpc="rgb">
                                      <p:cBhvr override="childStyle">
                                        <p:cTn id="39" dur="100" fill="hold"/>
                                        <p:tgtEl>
                                          <p:spTgt spid="14"/>
                                        </p:tgtEl>
                                        <p:attrNameLst>
                                          <p:attrName>style.color</p:attrName>
                                        </p:attrNameLst>
                                      </p:cBhvr>
                                      <p:to>
                                        <a:schemeClr val="accent2"/>
                                      </p:to>
                                    </p:animClr>
                                    <p:animClr clrSpc="rgb">
                                      <p:cBhvr>
                                        <p:cTn id="40" dur="100" fill="hold"/>
                                        <p:tgtEl>
                                          <p:spTgt spid="14"/>
                                        </p:tgtEl>
                                        <p:attrNameLst>
                                          <p:attrName>fillcolor</p:attrName>
                                        </p:attrNameLst>
                                      </p:cBhvr>
                                      <p:to>
                                        <a:schemeClr val="accent2"/>
                                      </p:to>
                                    </p:animClr>
                                    <p:set>
                                      <p:cBhvr>
                                        <p:cTn id="41" dur="100" fill="hold"/>
                                        <p:tgtEl>
                                          <p:spTgt spid="14"/>
                                        </p:tgtEl>
                                        <p:attrNameLst>
                                          <p:attrName>fill.type</p:attrName>
                                        </p:attrNameLst>
                                      </p:cBhvr>
                                      <p:to>
                                        <p:strVal val="solid"/>
                                      </p:to>
                                    </p:set>
                                    <p:set>
                                      <p:cBhvr>
                                        <p:cTn id="42" dur="100" fill="hold"/>
                                        <p:tgtEl>
                                          <p:spTgt spid="14"/>
                                        </p:tgtEl>
                                        <p:attrNameLst>
                                          <p:attrName>fill.on</p:attrName>
                                        </p:attrNameLst>
                                      </p:cBhvr>
                                      <p:to>
                                        <p:strVal val="true"/>
                                      </p:to>
                                    </p:set>
                                    <p:animRot by="120000">
                                      <p:cBhvr>
                                        <p:cTn id="43" dur="100" fill="hold">
                                          <p:stCondLst>
                                            <p:cond delay="0"/>
                                          </p:stCondLst>
                                        </p:cTn>
                                        <p:tgtEl>
                                          <p:spTgt spid="14"/>
                                        </p:tgtEl>
                                        <p:attrNameLst>
                                          <p:attrName>r</p:attrName>
                                        </p:attrNameLst>
                                      </p:cBhvr>
                                    </p:animRot>
                                    <p:animRot by="-240000">
                                      <p:cBhvr>
                                        <p:cTn id="44" dur="200" fill="hold">
                                          <p:stCondLst>
                                            <p:cond delay="200"/>
                                          </p:stCondLst>
                                        </p:cTn>
                                        <p:tgtEl>
                                          <p:spTgt spid="14"/>
                                        </p:tgtEl>
                                        <p:attrNameLst>
                                          <p:attrName>r</p:attrName>
                                        </p:attrNameLst>
                                      </p:cBhvr>
                                    </p:animRot>
                                    <p:animRot by="240000">
                                      <p:cBhvr>
                                        <p:cTn id="45" dur="200" fill="hold">
                                          <p:stCondLst>
                                            <p:cond delay="400"/>
                                          </p:stCondLst>
                                        </p:cTn>
                                        <p:tgtEl>
                                          <p:spTgt spid="14"/>
                                        </p:tgtEl>
                                        <p:attrNameLst>
                                          <p:attrName>r</p:attrName>
                                        </p:attrNameLst>
                                      </p:cBhvr>
                                    </p:animRot>
                                    <p:animRot by="-240000">
                                      <p:cBhvr>
                                        <p:cTn id="46" dur="200" fill="hold">
                                          <p:stCondLst>
                                            <p:cond delay="600"/>
                                          </p:stCondLst>
                                        </p:cTn>
                                        <p:tgtEl>
                                          <p:spTgt spid="14"/>
                                        </p:tgtEl>
                                        <p:attrNameLst>
                                          <p:attrName>r</p:attrName>
                                        </p:attrNameLst>
                                      </p:cBhvr>
                                    </p:animRot>
                                    <p:animRot by="120000">
                                      <p:cBhvr>
                                        <p:cTn id="47"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itannic Bold" pitchFamily="34" charset="0"/>
              </a:rPr>
              <a:t>Miller’s rules—A Key Tool to Understanding the Bible</a:t>
            </a:r>
            <a:endParaRPr lang="en-US" dirty="0">
              <a:latin typeface="Britannic Bold" pitchFamily="34" charset="0"/>
            </a:endParaRPr>
          </a:p>
        </p:txBody>
      </p:sp>
      <p:sp>
        <p:nvSpPr>
          <p:cNvPr id="4" name="TextBox 3"/>
          <p:cNvSpPr txBox="1"/>
          <p:nvPr/>
        </p:nvSpPr>
        <p:spPr>
          <a:xfrm>
            <a:off x="303212" y="2133600"/>
            <a:ext cx="6477000" cy="369332"/>
          </a:xfrm>
          <a:prstGeom prst="rect">
            <a:avLst/>
          </a:prstGeom>
          <a:noFill/>
        </p:spPr>
        <p:txBody>
          <a:bodyPr wrap="square" rtlCol="0">
            <a:spAutoFit/>
          </a:bodyPr>
          <a:lstStyle/>
          <a:p>
            <a:r>
              <a:rPr lang="en-US" dirty="0" smtClean="0">
                <a:latin typeface="Trebuchet MS (Body)"/>
              </a:rPr>
              <a:t>Previously, we noted that understanding is similar to wisdom.</a:t>
            </a:r>
            <a:endParaRPr lang="en-US" dirty="0">
              <a:latin typeface="Trebuchet MS (Body)"/>
            </a:endParaRPr>
          </a:p>
        </p:txBody>
      </p:sp>
      <p:sp>
        <p:nvSpPr>
          <p:cNvPr id="5" name="TextBox 4"/>
          <p:cNvSpPr txBox="1"/>
          <p:nvPr/>
        </p:nvSpPr>
        <p:spPr>
          <a:xfrm>
            <a:off x="303212" y="2743200"/>
            <a:ext cx="6400800" cy="1477328"/>
          </a:xfrm>
          <a:prstGeom prst="rect">
            <a:avLst/>
          </a:prstGeom>
          <a:noFill/>
        </p:spPr>
        <p:txBody>
          <a:bodyPr wrap="square" rtlCol="0">
            <a:spAutoFit/>
          </a:bodyPr>
          <a:lstStyle/>
          <a:p>
            <a:r>
              <a:rPr lang="en-US" dirty="0" smtClean="0">
                <a:latin typeface="Trebuchet MS (Body)"/>
              </a:rPr>
              <a:t>William Miller’s rules  is an important key tool to understanding the Bible. In that, the rules helps us to interpret the Bible correctly in order to see how to apply the word of God as present truth for us today. Thereby one becomes wise.</a:t>
            </a:r>
            <a:endParaRPr lang="en-US" dirty="0">
              <a:latin typeface="Trebuchet MS (Body)"/>
            </a:endParaRPr>
          </a:p>
        </p:txBody>
      </p:sp>
      <p:sp>
        <p:nvSpPr>
          <p:cNvPr id="6" name="TextBox 5"/>
          <p:cNvSpPr txBox="1"/>
          <p:nvPr/>
        </p:nvSpPr>
        <p:spPr>
          <a:xfrm>
            <a:off x="303212" y="4343400"/>
            <a:ext cx="6477000" cy="1754326"/>
          </a:xfrm>
          <a:prstGeom prst="rect">
            <a:avLst/>
          </a:prstGeom>
          <a:noFill/>
        </p:spPr>
        <p:txBody>
          <a:bodyPr wrap="square" rtlCol="0">
            <a:spAutoFit/>
          </a:bodyPr>
          <a:lstStyle/>
          <a:p>
            <a:r>
              <a:rPr lang="en-US" dirty="0" smtClean="0">
                <a:latin typeface="Trebuchet MS (Body)"/>
              </a:rPr>
              <a:t>When reading any passage of the Bible, we are supposed to be looking for these techniques—rules that are embedded in the verses. Once you see them, it helps to know what those verses mean and then you can add more to your knowledge. Once you begin to see structure in the verses, it helps to explain what symbols are.</a:t>
            </a:r>
            <a:endParaRPr lang="en-US" dirty="0">
              <a:latin typeface="Trebuchet MS (Body)"/>
            </a:endParaRPr>
          </a:p>
        </p:txBody>
      </p:sp>
      <p:pic>
        <p:nvPicPr>
          <p:cNvPr id="22530" name="Picture 2" descr="The key to understanding the Sermon on the Mount | Bob Rogers"/>
          <p:cNvPicPr>
            <a:picLocks noChangeAspect="1" noChangeArrowheads="1"/>
          </p:cNvPicPr>
          <p:nvPr/>
        </p:nvPicPr>
        <p:blipFill>
          <a:blip r:embed="rId2"/>
          <a:srcRect/>
          <a:stretch>
            <a:fillRect/>
          </a:stretch>
        </p:blipFill>
        <p:spPr bwMode="auto">
          <a:xfrm>
            <a:off x="6921049" y="3962400"/>
            <a:ext cx="5065144" cy="274049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slide(fromBottom)">
                                      <p:cBhvr>
                                        <p:cTn id="14" dur="500"/>
                                        <p:tgtEl>
                                          <p:spTgt spid="2253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The Meaning of Wisdom Cont’</a:t>
            </a:r>
            <a:endParaRPr lang="en-US" dirty="0"/>
          </a:p>
        </p:txBody>
      </p:sp>
      <p:sp>
        <p:nvSpPr>
          <p:cNvPr id="4" name="TextBox 3"/>
          <p:cNvSpPr txBox="1"/>
          <p:nvPr/>
        </p:nvSpPr>
        <p:spPr>
          <a:xfrm>
            <a:off x="6550025" y="5029200"/>
            <a:ext cx="5638800" cy="589905"/>
          </a:xfrm>
          <a:prstGeom prst="rect">
            <a:avLst/>
          </a:prstGeom>
          <a:noFill/>
        </p:spPr>
        <p:txBody>
          <a:bodyPr wrap="square" rtlCol="0">
            <a:spAutoFit/>
          </a:bodyPr>
          <a:lstStyle/>
          <a:p>
            <a:pPr algn="ctr"/>
            <a:r>
              <a:rPr lang="en-US" sz="2000" baseline="30000" dirty="0" smtClean="0"/>
              <a:t/>
            </a:r>
            <a:br>
              <a:rPr lang="en-US" sz="2000" baseline="30000" dirty="0" smtClean="0"/>
            </a:br>
            <a:endParaRPr lang="en-US" sz="1900" dirty="0" smtClean="0">
              <a:latin typeface="Monotype Corsiva" pitchFamily="66" charset="0"/>
            </a:endParaRPr>
          </a:p>
        </p:txBody>
      </p:sp>
      <p:graphicFrame>
        <p:nvGraphicFramePr>
          <p:cNvPr id="6" name="Table 5"/>
          <p:cNvGraphicFramePr>
            <a:graphicFrameLocks noGrp="1"/>
          </p:cNvGraphicFramePr>
          <p:nvPr/>
        </p:nvGraphicFramePr>
        <p:xfrm>
          <a:off x="2055812" y="1600200"/>
          <a:ext cx="8125884" cy="4236720"/>
        </p:xfrm>
        <a:graphic>
          <a:graphicData uri="http://schemas.openxmlformats.org/drawingml/2006/table">
            <a:tbl>
              <a:tblPr firstRow="1" bandRow="1">
                <a:tableStyleId>{5C22544A-7EE6-4342-B048-85BDC9FD1C3A}</a:tableStyleId>
              </a:tblPr>
              <a:tblGrid>
                <a:gridCol w="4114800"/>
                <a:gridCol w="4011084"/>
              </a:tblGrid>
              <a:tr h="914400">
                <a:tc>
                  <a:txBody>
                    <a:bodyPr/>
                    <a:lstStyle/>
                    <a:p>
                      <a:pPr algn="ctr"/>
                      <a:r>
                        <a:rPr lang="en-US" sz="2800" u="sng" dirty="0" smtClean="0"/>
                        <a:t>VERSE</a:t>
                      </a:r>
                      <a:endParaRPr lang="en-US" sz="2800" u="sng" dirty="0"/>
                    </a:p>
                  </a:txBody>
                  <a:tcPr/>
                </a:tc>
                <a:tc>
                  <a:txBody>
                    <a:bodyPr/>
                    <a:lstStyle/>
                    <a:p>
                      <a:pPr algn="ctr"/>
                      <a:r>
                        <a:rPr lang="en-US" sz="2800" u="sng" dirty="0" smtClean="0"/>
                        <a:t>STRUCTURE</a:t>
                      </a:r>
                      <a:endParaRPr lang="en-US" sz="2800" u="sng" dirty="0"/>
                    </a:p>
                  </a:txBody>
                  <a:tcPr/>
                </a:tc>
              </a:tr>
              <a:tr h="914400">
                <a:tc>
                  <a:txBody>
                    <a:bodyPr/>
                    <a:lstStyle/>
                    <a:p>
                      <a:pPr algn="ctr"/>
                      <a:r>
                        <a:rPr lang="en-US" sz="2000" dirty="0" smtClean="0">
                          <a:latin typeface="Monotype Corsiva" pitchFamily="66" charset="0"/>
                        </a:rPr>
                        <a:t>Daniel 12</a:t>
                      </a:r>
                    </a:p>
                    <a:p>
                      <a:pPr algn="just"/>
                      <a:r>
                        <a:rPr lang="en-US" sz="1800" baseline="30000" dirty="0" smtClean="0">
                          <a:latin typeface="Monotype Corsiva" pitchFamily="66" charset="0"/>
                        </a:rPr>
                        <a:t>3 </a:t>
                      </a:r>
                      <a:r>
                        <a:rPr lang="en-US" sz="1800" dirty="0" smtClean="0">
                          <a:latin typeface="Monotype Corsiva" pitchFamily="66" charset="0"/>
                        </a:rPr>
                        <a:t>And they that be </a:t>
                      </a:r>
                      <a:r>
                        <a:rPr lang="en-US" sz="1800" u="sng" dirty="0" smtClean="0">
                          <a:latin typeface="Monotype Corsiva" pitchFamily="66" charset="0"/>
                        </a:rPr>
                        <a:t>wise </a:t>
                      </a:r>
                      <a:r>
                        <a:rPr lang="en-US" sz="1800" dirty="0" smtClean="0">
                          <a:latin typeface="Monotype Corsiva" pitchFamily="66" charset="0"/>
                        </a:rPr>
                        <a:t>shall shine as the brightness of the firmament; and they that turn many to righteousness as the stars for ever and ever.</a:t>
                      </a:r>
                      <a:r>
                        <a:rPr lang="en-US" sz="1800" baseline="30000" dirty="0" smtClean="0"/>
                        <a:t> </a:t>
                      </a:r>
                      <a:endParaRPr lang="en-US" dirty="0"/>
                    </a:p>
                  </a:txBody>
                  <a:tcPr/>
                </a:tc>
                <a:tc>
                  <a:txBody>
                    <a:bodyPr/>
                    <a:lstStyle/>
                    <a:p>
                      <a:pPr algn="ctr"/>
                      <a:endParaRPr lang="en-US" sz="4400" dirty="0"/>
                    </a:p>
                  </a:txBody>
                  <a:tcPr/>
                </a:tc>
              </a:tr>
              <a:tr h="914400">
                <a:tc>
                  <a:txBody>
                    <a:bodyPr/>
                    <a:lstStyle/>
                    <a:p>
                      <a:pPr algn="ctr"/>
                      <a:r>
                        <a:rPr lang="en-US" sz="2400" dirty="0" smtClean="0">
                          <a:latin typeface="Monotype Corsiva" pitchFamily="66" charset="0"/>
                        </a:rPr>
                        <a:t>Daniel 12</a:t>
                      </a:r>
                    </a:p>
                    <a:p>
                      <a:pPr algn="just"/>
                      <a:r>
                        <a:rPr lang="en-US" baseline="30000" dirty="0" smtClean="0">
                          <a:latin typeface="Monotype Corsiva" pitchFamily="66" charset="0"/>
                        </a:rPr>
                        <a:t>10 </a:t>
                      </a:r>
                      <a:r>
                        <a:rPr lang="en-US" dirty="0" smtClean="0">
                          <a:latin typeface="Monotype Corsiva" pitchFamily="66" charset="0"/>
                        </a:rPr>
                        <a:t>Many shall be purified, and made white, and tried; but the wicked shall do wickedly: and none of the wicked shall understand; but the </a:t>
                      </a:r>
                      <a:r>
                        <a:rPr lang="en-US" u="sng" dirty="0" smtClean="0">
                          <a:latin typeface="Monotype Corsiva" pitchFamily="66" charset="0"/>
                        </a:rPr>
                        <a:t>wise </a:t>
                      </a:r>
                      <a:r>
                        <a:rPr lang="en-US" dirty="0" smtClean="0">
                          <a:latin typeface="Monotype Corsiva" pitchFamily="66" charset="0"/>
                        </a:rPr>
                        <a:t>shall understand.</a:t>
                      </a:r>
                      <a:endParaRPr lang="en-US" dirty="0" smtClean="0"/>
                    </a:p>
                    <a:p>
                      <a:endParaRPr lang="en-US" dirty="0"/>
                    </a:p>
                  </a:txBody>
                  <a:tcPr/>
                </a:tc>
                <a:tc>
                  <a:txBody>
                    <a:bodyPr/>
                    <a:lstStyle/>
                    <a:p>
                      <a:pPr algn="ctr"/>
                      <a:r>
                        <a:rPr lang="en-US" sz="4400" dirty="0" smtClean="0"/>
                        <a:t/>
                      </a:r>
                      <a:br>
                        <a:rPr lang="en-US" sz="4400" dirty="0" smtClean="0"/>
                      </a:br>
                      <a:endParaRPr lang="en-US" sz="4400" dirty="0">
                        <a:latin typeface="Britannic Bold" pitchFamily="34" charset="0"/>
                      </a:endParaRPr>
                    </a:p>
                  </a:txBody>
                  <a:tcPr/>
                </a:tc>
              </a:tr>
            </a:tbl>
          </a:graphicData>
        </a:graphic>
      </p:graphicFrame>
      <p:sp>
        <p:nvSpPr>
          <p:cNvPr id="11" name="TextBox 10"/>
          <p:cNvSpPr txBox="1"/>
          <p:nvPr/>
        </p:nvSpPr>
        <p:spPr>
          <a:xfrm>
            <a:off x="6627812" y="2743200"/>
            <a:ext cx="3048000" cy="769441"/>
          </a:xfrm>
          <a:prstGeom prst="rect">
            <a:avLst/>
          </a:prstGeom>
          <a:noFill/>
        </p:spPr>
        <p:txBody>
          <a:bodyPr wrap="square" rtlCol="0">
            <a:spAutoFit/>
          </a:bodyPr>
          <a:lstStyle/>
          <a:p>
            <a:pPr algn="ctr"/>
            <a:r>
              <a:rPr lang="en-US" sz="4400" dirty="0" smtClean="0">
                <a:latin typeface="Britannic Bold" pitchFamily="34" charset="0"/>
              </a:rPr>
              <a:t>A :</a:t>
            </a:r>
            <a:r>
              <a:rPr lang="en-US" sz="4400" baseline="0" dirty="0" smtClean="0">
                <a:latin typeface="Britannic Bold" pitchFamily="34" charset="0"/>
              </a:rPr>
              <a:t> A</a:t>
            </a:r>
            <a:endParaRPr lang="en-US" sz="4400" dirty="0"/>
          </a:p>
        </p:txBody>
      </p:sp>
      <p:sp>
        <p:nvSpPr>
          <p:cNvPr id="12" name="TextBox 11"/>
          <p:cNvSpPr txBox="1"/>
          <p:nvPr/>
        </p:nvSpPr>
        <p:spPr>
          <a:xfrm>
            <a:off x="6323012" y="4495800"/>
            <a:ext cx="3505200" cy="769441"/>
          </a:xfrm>
          <a:prstGeom prst="rect">
            <a:avLst/>
          </a:prstGeom>
          <a:noFill/>
        </p:spPr>
        <p:txBody>
          <a:bodyPr wrap="square" rtlCol="0">
            <a:spAutoFit/>
          </a:bodyPr>
          <a:lstStyle/>
          <a:p>
            <a:pPr algn="ctr"/>
            <a:r>
              <a:rPr lang="en-US" sz="4400" dirty="0" smtClean="0">
                <a:latin typeface="Britannic Bold" pitchFamily="34" charset="0"/>
              </a:rPr>
              <a:t>A B : B</a:t>
            </a:r>
            <a:r>
              <a:rPr lang="en-US" sz="4400" baseline="0" dirty="0" smtClean="0">
                <a:latin typeface="Britannic Bold" pitchFamily="34" charset="0"/>
              </a:rPr>
              <a:t> A</a:t>
            </a:r>
            <a:endParaRPr lang="en-US" sz="4400" dirty="0"/>
          </a:p>
        </p:txBody>
      </p:sp>
      <p:sp>
        <p:nvSpPr>
          <p:cNvPr id="8" name="TextBox 7"/>
          <p:cNvSpPr txBox="1"/>
          <p:nvPr/>
        </p:nvSpPr>
        <p:spPr>
          <a:xfrm>
            <a:off x="6780212" y="5410200"/>
            <a:ext cx="609600" cy="261610"/>
          </a:xfrm>
          <a:prstGeom prst="rect">
            <a:avLst/>
          </a:prstGeom>
          <a:noFill/>
        </p:spPr>
        <p:txBody>
          <a:bodyPr wrap="square" rtlCol="0">
            <a:spAutoFit/>
          </a:bodyPr>
          <a:lstStyle/>
          <a:p>
            <a:pPr algn="ctr"/>
            <a:r>
              <a:rPr lang="en-US" sz="1100" dirty="0" smtClean="0"/>
              <a:t>P,W,T</a:t>
            </a:r>
            <a:endParaRPr lang="en-US" sz="1100" dirty="0"/>
          </a:p>
        </p:txBody>
      </p:sp>
      <p:sp>
        <p:nvSpPr>
          <p:cNvPr id="9" name="TextBox 8"/>
          <p:cNvSpPr txBox="1"/>
          <p:nvPr/>
        </p:nvSpPr>
        <p:spPr>
          <a:xfrm>
            <a:off x="7389812" y="5410200"/>
            <a:ext cx="762000" cy="261610"/>
          </a:xfrm>
          <a:prstGeom prst="rect">
            <a:avLst/>
          </a:prstGeom>
          <a:noFill/>
        </p:spPr>
        <p:txBody>
          <a:bodyPr wrap="square" rtlCol="0">
            <a:spAutoFit/>
          </a:bodyPr>
          <a:lstStyle/>
          <a:p>
            <a:r>
              <a:rPr lang="en-US" sz="1100" dirty="0" smtClean="0"/>
              <a:t>Wicked</a:t>
            </a:r>
            <a:endParaRPr lang="en-US" sz="1100" dirty="0"/>
          </a:p>
        </p:txBody>
      </p:sp>
      <p:sp>
        <p:nvSpPr>
          <p:cNvPr id="10" name="TextBox 9"/>
          <p:cNvSpPr txBox="1"/>
          <p:nvPr/>
        </p:nvSpPr>
        <p:spPr>
          <a:xfrm>
            <a:off x="8837612" y="5486400"/>
            <a:ext cx="1066800" cy="261610"/>
          </a:xfrm>
          <a:prstGeom prst="rect">
            <a:avLst/>
          </a:prstGeom>
          <a:noFill/>
        </p:spPr>
        <p:txBody>
          <a:bodyPr wrap="square" rtlCol="0">
            <a:spAutoFit/>
          </a:bodyPr>
          <a:lstStyle/>
          <a:p>
            <a:r>
              <a:rPr lang="en-US" sz="1100" dirty="0"/>
              <a:t>U</a:t>
            </a:r>
            <a:r>
              <a:rPr lang="en-US" sz="1100" dirty="0" smtClean="0"/>
              <a:t>nderstand</a:t>
            </a:r>
            <a:endParaRPr lang="en-US" sz="1100" dirty="0"/>
          </a:p>
        </p:txBody>
      </p:sp>
      <p:sp>
        <p:nvSpPr>
          <p:cNvPr id="13" name="TextBox 12"/>
          <p:cNvSpPr txBox="1"/>
          <p:nvPr/>
        </p:nvSpPr>
        <p:spPr>
          <a:xfrm>
            <a:off x="7999412" y="5410200"/>
            <a:ext cx="838200" cy="430887"/>
          </a:xfrm>
          <a:prstGeom prst="rect">
            <a:avLst/>
          </a:prstGeom>
          <a:noFill/>
        </p:spPr>
        <p:txBody>
          <a:bodyPr wrap="square" rtlCol="0">
            <a:spAutoFit/>
          </a:bodyPr>
          <a:lstStyle/>
          <a:p>
            <a:pPr algn="ctr"/>
            <a:r>
              <a:rPr lang="en-US" sz="1100" dirty="0" smtClean="0"/>
              <a:t>Not </a:t>
            </a:r>
            <a:br>
              <a:rPr lang="en-US" sz="1100" dirty="0" smtClean="0"/>
            </a:br>
            <a:r>
              <a:rPr lang="en-US" sz="1100" dirty="0" smtClean="0"/>
              <a:t>understand</a:t>
            </a:r>
            <a:endParaRPr lang="en-US" sz="1100" dirty="0"/>
          </a:p>
        </p:txBody>
      </p:sp>
      <p:cxnSp>
        <p:nvCxnSpPr>
          <p:cNvPr id="17" name="Straight Arrow Connector 16"/>
          <p:cNvCxnSpPr/>
          <p:nvPr/>
        </p:nvCxnSpPr>
        <p:spPr>
          <a:xfrm rot="5400000">
            <a:off x="7008812" y="52578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581106" y="5295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8304212" y="52578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8990012" y="53340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66012" y="3581400"/>
            <a:ext cx="533400" cy="261610"/>
          </a:xfrm>
          <a:prstGeom prst="rect">
            <a:avLst/>
          </a:prstGeom>
          <a:noFill/>
        </p:spPr>
        <p:txBody>
          <a:bodyPr wrap="square" rtlCol="0">
            <a:spAutoFit/>
          </a:bodyPr>
          <a:lstStyle/>
          <a:p>
            <a:r>
              <a:rPr lang="en-US" sz="1100" dirty="0" smtClean="0"/>
              <a:t>Wise</a:t>
            </a:r>
            <a:endParaRPr lang="en-US" sz="1100" dirty="0"/>
          </a:p>
        </p:txBody>
      </p:sp>
      <p:sp>
        <p:nvSpPr>
          <p:cNvPr id="26" name="TextBox 25"/>
          <p:cNvSpPr txBox="1"/>
          <p:nvPr/>
        </p:nvSpPr>
        <p:spPr>
          <a:xfrm>
            <a:off x="8304212" y="3581400"/>
            <a:ext cx="533400" cy="261610"/>
          </a:xfrm>
          <a:prstGeom prst="rect">
            <a:avLst/>
          </a:prstGeom>
          <a:noFill/>
        </p:spPr>
        <p:txBody>
          <a:bodyPr wrap="square" rtlCol="0">
            <a:spAutoFit/>
          </a:bodyPr>
          <a:lstStyle/>
          <a:p>
            <a:r>
              <a:rPr lang="en-US" sz="1100" dirty="0" smtClean="0"/>
              <a:t>Wise</a:t>
            </a:r>
            <a:endParaRPr lang="en-US" sz="1100" dirty="0"/>
          </a:p>
        </p:txBody>
      </p:sp>
      <p:cxnSp>
        <p:nvCxnSpPr>
          <p:cNvPr id="27" name="Straight Arrow Connector 26"/>
          <p:cNvCxnSpPr/>
          <p:nvPr/>
        </p:nvCxnSpPr>
        <p:spPr>
          <a:xfrm rot="5400000">
            <a:off x="7618412" y="3429000"/>
            <a:ext cx="228600" cy="762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456612" y="3429000"/>
            <a:ext cx="228600" cy="762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180012" y="6096000"/>
            <a:ext cx="3124200" cy="461665"/>
          </a:xfrm>
          <a:prstGeom prst="rect">
            <a:avLst/>
          </a:prstGeom>
          <a:ln w="19050">
            <a:solidFill>
              <a:schemeClr val="tx1"/>
            </a:solidFill>
          </a:ln>
        </p:spPr>
        <p:txBody>
          <a:bodyPr wrap="square">
            <a:spAutoFit/>
          </a:bodyPr>
          <a:lstStyle/>
          <a:p>
            <a:r>
              <a:rPr lang="en-US" sz="1200" dirty="0" smtClean="0"/>
              <a:t>These three steps: purified, white, tried are made by understanding.</a:t>
            </a:r>
            <a:endParaRPr lang="en-US" sz="1200" dirty="0"/>
          </a:p>
        </p:txBody>
      </p:sp>
      <p:cxnSp>
        <p:nvCxnSpPr>
          <p:cNvPr id="31" name="Straight Arrow Connector 30"/>
          <p:cNvCxnSpPr/>
          <p:nvPr/>
        </p:nvCxnSpPr>
        <p:spPr>
          <a:xfrm rot="5400000">
            <a:off x="6818312" y="5829300"/>
            <a:ext cx="304800" cy="7620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Scale>
                                      <p:cBhvr>
                                        <p:cTn id="1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9"/>
                                        </p:tgtEl>
                                        <p:attrNameLst>
                                          <p:attrName>ppt_x</p:attrName>
                                          <p:attrName>ppt_y</p:attrName>
                                        </p:attrNameLst>
                                      </p:cBhvr>
                                    </p:animMotion>
                                    <p:animEffect transition="in" filter="fade">
                                      <p:cBhvr>
                                        <p:cTn id="1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Wise Vs Wicked</a:t>
            </a:r>
            <a:endParaRPr lang="en-US" dirty="0"/>
          </a:p>
        </p:txBody>
      </p:sp>
      <p:sp>
        <p:nvSpPr>
          <p:cNvPr id="3" name="TextBox 2"/>
          <p:cNvSpPr txBox="1"/>
          <p:nvPr/>
        </p:nvSpPr>
        <p:spPr>
          <a:xfrm>
            <a:off x="150812" y="1905000"/>
            <a:ext cx="6019800" cy="1015663"/>
          </a:xfrm>
          <a:prstGeom prst="rect">
            <a:avLst/>
          </a:prstGeom>
          <a:noFill/>
        </p:spPr>
        <p:txBody>
          <a:bodyPr wrap="square" rtlCol="0">
            <a:spAutoFit/>
          </a:bodyPr>
          <a:lstStyle/>
          <a:p>
            <a:r>
              <a:rPr lang="en-US" sz="2000" b="1" dirty="0" smtClean="0">
                <a:latin typeface="Trebuchet MS (Body)"/>
              </a:rPr>
              <a:t>What is the difference between a wicked person and a wise person according to the verse (Dan 12:10)?</a:t>
            </a:r>
            <a:endParaRPr lang="en-US" sz="2000" b="1" dirty="0">
              <a:latin typeface="Trebuchet MS (Body)"/>
            </a:endParaRPr>
          </a:p>
        </p:txBody>
      </p:sp>
      <p:sp>
        <p:nvSpPr>
          <p:cNvPr id="4" name="TextBox 3"/>
          <p:cNvSpPr txBox="1"/>
          <p:nvPr/>
        </p:nvSpPr>
        <p:spPr>
          <a:xfrm>
            <a:off x="912812" y="2971800"/>
            <a:ext cx="5029200" cy="646331"/>
          </a:xfrm>
          <a:prstGeom prst="rect">
            <a:avLst/>
          </a:prstGeom>
          <a:noFill/>
        </p:spPr>
        <p:txBody>
          <a:bodyPr wrap="square" rtlCol="0">
            <a:spAutoFit/>
          </a:bodyPr>
          <a:lstStyle/>
          <a:p>
            <a:pPr>
              <a:buFont typeface="Wingdings" pitchFamily="2" charset="2"/>
              <a:buChar char="Ø"/>
            </a:pPr>
            <a:r>
              <a:rPr lang="en-US" dirty="0" smtClean="0">
                <a:latin typeface="Trebuchet MS (Body)"/>
              </a:rPr>
              <a:t>The wicked do NOT understand. The wise understand.</a:t>
            </a:r>
            <a:endParaRPr lang="en-US" dirty="0">
              <a:latin typeface="Trebuchet MS (Body)"/>
            </a:endParaRPr>
          </a:p>
        </p:txBody>
      </p:sp>
      <p:sp>
        <p:nvSpPr>
          <p:cNvPr id="5" name="TextBox 4"/>
          <p:cNvSpPr txBox="1"/>
          <p:nvPr/>
        </p:nvSpPr>
        <p:spPr>
          <a:xfrm>
            <a:off x="303212" y="4191000"/>
            <a:ext cx="6324600" cy="1785104"/>
          </a:xfrm>
          <a:prstGeom prst="rect">
            <a:avLst/>
          </a:prstGeom>
          <a:noFill/>
        </p:spPr>
        <p:txBody>
          <a:bodyPr wrap="square" rtlCol="0">
            <a:spAutoFit/>
          </a:bodyPr>
          <a:lstStyle/>
          <a:p>
            <a:r>
              <a:rPr lang="en-US" sz="2200" dirty="0" smtClean="0">
                <a:latin typeface="Trebuchet MS (Body)"/>
              </a:rPr>
              <a:t>The definition of being wicked is not bad behavior (or moral sin), but that you don’t understand. The concept of wickedness that is brought to view in verse 10 is different than what we normally think wicked is.</a:t>
            </a:r>
          </a:p>
        </p:txBody>
      </p:sp>
      <p:pic>
        <p:nvPicPr>
          <p:cNvPr id="15362" name="Picture 2" descr="Bad behavior funny cartoon character Royalty Free Vector"/>
          <p:cNvPicPr>
            <a:picLocks noChangeAspect="1" noChangeArrowheads="1"/>
          </p:cNvPicPr>
          <p:nvPr/>
        </p:nvPicPr>
        <p:blipFill>
          <a:blip r:embed="rId2"/>
          <a:srcRect r="516" b="7353"/>
          <a:stretch>
            <a:fillRect/>
          </a:stretch>
        </p:blipFill>
        <p:spPr bwMode="auto">
          <a:xfrm>
            <a:off x="7389812" y="1676400"/>
            <a:ext cx="42672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fade">
                                      <p:cBhvr>
                                        <p:cTn id="22" dur="800" decel="100000"/>
                                        <p:tgtEl>
                                          <p:spTgt spid="15362"/>
                                        </p:tgtEl>
                                      </p:cBhvr>
                                    </p:animEffect>
                                    <p:anim calcmode="lin" valueType="num">
                                      <p:cBhvr>
                                        <p:cTn id="23" dur="800" decel="100000" fill="hold"/>
                                        <p:tgtEl>
                                          <p:spTgt spid="15362"/>
                                        </p:tgtEl>
                                        <p:attrNameLst>
                                          <p:attrName>style.rotation</p:attrName>
                                        </p:attrNameLst>
                                      </p:cBhvr>
                                      <p:tavLst>
                                        <p:tav tm="0">
                                          <p:val>
                                            <p:fltVal val="-90"/>
                                          </p:val>
                                        </p:tav>
                                        <p:tav tm="100000">
                                          <p:val>
                                            <p:fltVal val="0"/>
                                          </p:val>
                                        </p:tav>
                                      </p:tavLst>
                                    </p:anim>
                                    <p:anim calcmode="lin" valueType="num">
                                      <p:cBhvr>
                                        <p:cTn id="24" dur="800" decel="100000" fill="hold"/>
                                        <p:tgtEl>
                                          <p:spTgt spid="15362"/>
                                        </p:tgtEl>
                                        <p:attrNameLst>
                                          <p:attrName>ppt_x</p:attrName>
                                        </p:attrNameLst>
                                      </p:cBhvr>
                                      <p:tavLst>
                                        <p:tav tm="0">
                                          <p:val>
                                            <p:strVal val="#ppt_x+0.4"/>
                                          </p:val>
                                        </p:tav>
                                        <p:tav tm="100000">
                                          <p:val>
                                            <p:strVal val="#ppt_x-0.05"/>
                                          </p:val>
                                        </p:tav>
                                      </p:tavLst>
                                    </p:anim>
                                    <p:anim calcmode="lin" valueType="num">
                                      <p:cBhvr>
                                        <p:cTn id="25" dur="800" decel="100000" fill="hold"/>
                                        <p:tgtEl>
                                          <p:spTgt spid="1536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536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53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Wise Vs Wicked Cont’</a:t>
            </a:r>
            <a:endParaRPr lang="en-US" dirty="0"/>
          </a:p>
        </p:txBody>
      </p:sp>
      <p:sp>
        <p:nvSpPr>
          <p:cNvPr id="4" name="TextBox 3"/>
          <p:cNvSpPr txBox="1"/>
          <p:nvPr/>
        </p:nvSpPr>
        <p:spPr>
          <a:xfrm>
            <a:off x="150812" y="1524000"/>
            <a:ext cx="7086600" cy="3139321"/>
          </a:xfrm>
          <a:prstGeom prst="rect">
            <a:avLst/>
          </a:prstGeom>
          <a:noFill/>
        </p:spPr>
        <p:txBody>
          <a:bodyPr wrap="square" rtlCol="0">
            <a:spAutoFit/>
          </a:bodyPr>
          <a:lstStyle/>
          <a:p>
            <a:pPr algn="just"/>
            <a:r>
              <a:rPr lang="en-US" dirty="0" smtClean="0">
                <a:latin typeface="Trebuchet MS (Body"/>
              </a:rPr>
              <a:t>Each one of us can read the Bible just like the Ethiopian, for example. We have a knowledge of the words—many of us can read the words—but how many of us understand what we are reading?</a:t>
            </a:r>
          </a:p>
          <a:p>
            <a:pPr algn="just"/>
            <a:endParaRPr lang="en-US" dirty="0">
              <a:latin typeface="Trebuchet MS (Body"/>
            </a:endParaRPr>
          </a:p>
          <a:p>
            <a:pPr algn="just"/>
            <a:r>
              <a:rPr lang="en-US" dirty="0" smtClean="0">
                <a:latin typeface="Trebuchet MS (Body"/>
              </a:rPr>
              <a:t>What we tend to do is say we know what wise means because we read the word wise in a verse somewhere else and bring that knowledge into this verse or we think we know what the word already means. But if we were to think carefully of what the word says in this verse, we can begin to have a much deeper understanding  of what these concepts mean. And the very exercise of doing that helps you to see great depths in the Bible.</a:t>
            </a:r>
            <a:endParaRPr lang="en-US" dirty="0">
              <a:latin typeface="Trebuchet MS (Body"/>
            </a:endParaRPr>
          </a:p>
        </p:txBody>
      </p:sp>
      <p:sp>
        <p:nvSpPr>
          <p:cNvPr id="5" name="TextBox 4"/>
          <p:cNvSpPr txBox="1"/>
          <p:nvPr/>
        </p:nvSpPr>
        <p:spPr>
          <a:xfrm>
            <a:off x="150812" y="4724400"/>
            <a:ext cx="7162800" cy="2031325"/>
          </a:xfrm>
          <a:prstGeom prst="rect">
            <a:avLst/>
          </a:prstGeom>
          <a:noFill/>
        </p:spPr>
        <p:txBody>
          <a:bodyPr wrap="square" rtlCol="0">
            <a:spAutoFit/>
          </a:bodyPr>
          <a:lstStyle/>
          <a:p>
            <a:pPr algn="just"/>
            <a:r>
              <a:rPr lang="en-US" dirty="0" smtClean="0">
                <a:latin typeface="Trebuchet MS (Body"/>
              </a:rPr>
              <a:t>There is a lot in a verse when you can see a structure and when you let the verse define itself. The difference between the wise and the wicked according to the verse is that the wicked can know the dates  on a line for example, but they don’t have much understanding or wisdom about it. And when you take that definition, then you begin to think I might be wicked because there is a lot of things I don’t understand. This of course is not the only definition. </a:t>
            </a:r>
            <a:endParaRPr lang="en-US" dirty="0">
              <a:latin typeface="Trebuchet MS (Body"/>
            </a:endParaRPr>
          </a:p>
        </p:txBody>
      </p:sp>
      <p:sp>
        <p:nvSpPr>
          <p:cNvPr id="5122" name="AutoShape 2" descr="Word Look Middle Letters Changed Pair Stock Vector (Royalty Fre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Word Look Middle Letters Changed Pair Stock Vector (Royalty Fre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0" name="Picture 10" descr="Thoughts get confused chaos in head abstract Vector Image"/>
          <p:cNvPicPr>
            <a:picLocks noChangeAspect="1" noChangeArrowheads="1"/>
          </p:cNvPicPr>
          <p:nvPr/>
        </p:nvPicPr>
        <p:blipFill>
          <a:blip r:embed="rId2">
            <a:grayscl/>
            <a:lum bright="-30000" contrast="18000"/>
          </a:blip>
          <a:srcRect l="15556" t="20576" r="15555" b="30041"/>
          <a:stretch>
            <a:fillRect/>
          </a:stretch>
        </p:blipFill>
        <p:spPr bwMode="auto">
          <a:xfrm rot="10969191">
            <a:off x="8523527" y="544040"/>
            <a:ext cx="3598940" cy="2786276"/>
          </a:xfrm>
          <a:prstGeom prst="rect">
            <a:avLst/>
          </a:prstGeom>
          <a:blipFill>
            <a:blip r:embed="rId3">
              <a:grayscl/>
              <a:lum bright="-30000" contrast="18000"/>
            </a:blip>
            <a:tile tx="0" ty="0" sx="100000" sy="100000" flip="none" algn="tl"/>
          </a:blipFill>
          <a:effectLst>
            <a:softEdge rad="317500"/>
          </a:effectLst>
        </p:spPr>
      </p:pic>
      <p:pic>
        <p:nvPicPr>
          <p:cNvPr id="5132" name="Picture 12" descr="1 in 3 Business Owners Don't Understand How Google Search Rankings ..."/>
          <p:cNvPicPr>
            <a:picLocks noChangeAspect="1" noChangeArrowheads="1"/>
          </p:cNvPicPr>
          <p:nvPr/>
        </p:nvPicPr>
        <p:blipFill>
          <a:blip r:embed="rId4">
            <a:grayscl/>
            <a:lum bright="-32000" contrast="-13000"/>
          </a:blip>
          <a:srcRect l="8772" r="8772"/>
          <a:stretch>
            <a:fillRect/>
          </a:stretch>
        </p:blipFill>
        <p:spPr bwMode="auto">
          <a:xfrm>
            <a:off x="8075612" y="4114800"/>
            <a:ext cx="3962400" cy="2529191"/>
          </a:xfrm>
          <a:prstGeom prst="rect">
            <a:avLst/>
          </a:prstGeom>
          <a:noFill/>
        </p:spPr>
      </p:pic>
      <p:sp>
        <p:nvSpPr>
          <p:cNvPr id="14" name="Oval 13"/>
          <p:cNvSpPr/>
          <p:nvPr/>
        </p:nvSpPr>
        <p:spPr>
          <a:xfrm>
            <a:off x="10666412" y="3124200"/>
            <a:ext cx="152400" cy="1524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514012" y="3352800"/>
            <a:ext cx="152400" cy="1524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361612" y="3581400"/>
            <a:ext cx="152400" cy="1524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1704386">
            <a:off x="10157493" y="3845699"/>
            <a:ext cx="304800" cy="22860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923212" y="3810000"/>
            <a:ext cx="1752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732712" y="36195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8114506" y="36187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571706" y="36187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9028906" y="36187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9486106" y="36187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8799512" y="4000500"/>
            <a:ext cx="914400" cy="838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18412" y="3200400"/>
            <a:ext cx="533400" cy="261610"/>
          </a:xfrm>
          <a:prstGeom prst="rect">
            <a:avLst/>
          </a:prstGeom>
          <a:noFill/>
        </p:spPr>
        <p:txBody>
          <a:bodyPr wrap="square" rtlCol="0">
            <a:spAutoFit/>
          </a:bodyPr>
          <a:lstStyle/>
          <a:p>
            <a:pPr algn="ctr"/>
            <a:r>
              <a:rPr lang="en-US" sz="1100" dirty="0" smtClean="0"/>
              <a:t>1989</a:t>
            </a:r>
            <a:endParaRPr lang="en-US" sz="1100" dirty="0"/>
          </a:p>
        </p:txBody>
      </p:sp>
      <p:sp>
        <p:nvSpPr>
          <p:cNvPr id="32" name="TextBox 31"/>
          <p:cNvSpPr txBox="1"/>
          <p:nvPr/>
        </p:nvSpPr>
        <p:spPr>
          <a:xfrm>
            <a:off x="8075612" y="3200400"/>
            <a:ext cx="533400" cy="261610"/>
          </a:xfrm>
          <a:prstGeom prst="rect">
            <a:avLst/>
          </a:prstGeom>
          <a:noFill/>
        </p:spPr>
        <p:txBody>
          <a:bodyPr wrap="square" rtlCol="0">
            <a:spAutoFit/>
          </a:bodyPr>
          <a:lstStyle/>
          <a:p>
            <a:pPr algn="ctr"/>
            <a:r>
              <a:rPr lang="en-US" sz="1100" dirty="0" smtClean="0"/>
              <a:t>2001</a:t>
            </a:r>
            <a:endParaRPr lang="en-US" sz="1100" dirty="0"/>
          </a:p>
        </p:txBody>
      </p:sp>
      <p:sp>
        <p:nvSpPr>
          <p:cNvPr id="33" name="TextBox 32"/>
          <p:cNvSpPr txBox="1"/>
          <p:nvPr/>
        </p:nvSpPr>
        <p:spPr>
          <a:xfrm>
            <a:off x="8532812" y="3200400"/>
            <a:ext cx="533400" cy="261610"/>
          </a:xfrm>
          <a:prstGeom prst="rect">
            <a:avLst/>
          </a:prstGeom>
          <a:noFill/>
        </p:spPr>
        <p:txBody>
          <a:bodyPr wrap="square" rtlCol="0">
            <a:spAutoFit/>
          </a:bodyPr>
          <a:lstStyle/>
          <a:p>
            <a:pPr algn="ctr"/>
            <a:r>
              <a:rPr lang="en-US" sz="1100" dirty="0" smtClean="0"/>
              <a:t>2014</a:t>
            </a:r>
            <a:endParaRPr lang="en-US" sz="1100" dirty="0"/>
          </a:p>
        </p:txBody>
      </p:sp>
      <p:sp>
        <p:nvSpPr>
          <p:cNvPr id="34" name="TextBox 33"/>
          <p:cNvSpPr txBox="1"/>
          <p:nvPr/>
        </p:nvSpPr>
        <p:spPr>
          <a:xfrm>
            <a:off x="8990012" y="3200400"/>
            <a:ext cx="533400" cy="261610"/>
          </a:xfrm>
          <a:prstGeom prst="rect">
            <a:avLst/>
          </a:prstGeom>
          <a:noFill/>
        </p:spPr>
        <p:txBody>
          <a:bodyPr wrap="square" rtlCol="0">
            <a:spAutoFit/>
          </a:bodyPr>
          <a:lstStyle/>
          <a:p>
            <a:r>
              <a:rPr lang="en-US" sz="1100" dirty="0" smtClean="0"/>
              <a:t>2019</a:t>
            </a:r>
            <a:endParaRPr lang="en-US" sz="1100" dirty="0"/>
          </a:p>
        </p:txBody>
      </p:sp>
      <p:sp>
        <p:nvSpPr>
          <p:cNvPr id="35" name="TextBox 34"/>
          <p:cNvSpPr txBox="1"/>
          <p:nvPr/>
        </p:nvSpPr>
        <p:spPr>
          <a:xfrm>
            <a:off x="9447212" y="3200400"/>
            <a:ext cx="533400" cy="261610"/>
          </a:xfrm>
          <a:prstGeom prst="rect">
            <a:avLst/>
          </a:prstGeom>
          <a:noFill/>
        </p:spPr>
        <p:txBody>
          <a:bodyPr wrap="square" rtlCol="0">
            <a:spAutoFit/>
          </a:bodyPr>
          <a:lstStyle/>
          <a:p>
            <a:r>
              <a:rPr lang="en-US" sz="1100" dirty="0" smtClean="0"/>
              <a:t>2021</a:t>
            </a:r>
            <a:endParaRPr lang="en-US" sz="11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fade">
                                      <p:cBhvr>
                                        <p:cTn id="43" dur="2000"/>
                                        <p:tgtEl>
                                          <p:spTgt spid="5132"/>
                                        </p:tgtEl>
                                      </p:cBhvr>
                                    </p:animEffect>
                                    <p:anim calcmode="lin" valueType="num">
                                      <p:cBhvr>
                                        <p:cTn id="44" dur="2000" fill="hold"/>
                                        <p:tgtEl>
                                          <p:spTgt spid="5132"/>
                                        </p:tgtEl>
                                        <p:attrNameLst>
                                          <p:attrName>style.rotation</p:attrName>
                                        </p:attrNameLst>
                                      </p:cBhvr>
                                      <p:tavLst>
                                        <p:tav tm="0">
                                          <p:val>
                                            <p:fltVal val="720"/>
                                          </p:val>
                                        </p:tav>
                                        <p:tav tm="100000">
                                          <p:val>
                                            <p:fltVal val="0"/>
                                          </p:val>
                                        </p:tav>
                                      </p:tavLst>
                                    </p:anim>
                                    <p:anim calcmode="lin" valueType="num">
                                      <p:cBhvr>
                                        <p:cTn id="45" dur="2000" fill="hold"/>
                                        <p:tgtEl>
                                          <p:spTgt spid="5132"/>
                                        </p:tgtEl>
                                        <p:attrNameLst>
                                          <p:attrName>ppt_h</p:attrName>
                                        </p:attrNameLst>
                                      </p:cBhvr>
                                      <p:tavLst>
                                        <p:tav tm="0">
                                          <p:val>
                                            <p:fltVal val="0"/>
                                          </p:val>
                                        </p:tav>
                                        <p:tav tm="100000">
                                          <p:val>
                                            <p:strVal val="#ppt_h"/>
                                          </p:val>
                                        </p:tav>
                                      </p:tavLst>
                                    </p:anim>
                                    <p:anim calcmode="lin" valueType="num">
                                      <p:cBhvr>
                                        <p:cTn id="46" dur="2000" fill="hold"/>
                                        <p:tgtEl>
                                          <p:spTgt spid="5132"/>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mph" presetSubtype="0" fill="hold" nodeType="clickEffect">
                                  <p:stCondLst>
                                    <p:cond delay="0"/>
                                  </p:stCondLst>
                                  <p:childTnLst>
                                    <p:anim calcmode="discrete" valueType="str">
                                      <p:cBhvr>
                                        <p:cTn id="50"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5130"/>
                                        </p:tgtEl>
                                        <p:attrNameLst>
                                          <p:attrName>style.visibility</p:attrName>
                                        </p:attrNameLst>
                                      </p:cBhvr>
                                      <p:to>
                                        <p:strVal val="visible"/>
                                      </p:to>
                                    </p:set>
                                    <p:animEffect transition="in" filter="fade">
                                      <p:cBhvr>
                                        <p:cTn id="55" dur="1000"/>
                                        <p:tgtEl>
                                          <p:spTgt spid="5130"/>
                                        </p:tgtEl>
                                      </p:cBhvr>
                                    </p:animEffect>
                                    <p:anim calcmode="lin" valueType="num">
                                      <p:cBhvr>
                                        <p:cTn id="56" dur="1000" fill="hold"/>
                                        <p:tgtEl>
                                          <p:spTgt spid="5130"/>
                                        </p:tgtEl>
                                        <p:attrNameLst>
                                          <p:attrName>ppt_x</p:attrName>
                                        </p:attrNameLst>
                                      </p:cBhvr>
                                      <p:tavLst>
                                        <p:tav tm="0">
                                          <p:val>
                                            <p:strVal val="#ppt_x"/>
                                          </p:val>
                                        </p:tav>
                                        <p:tav tm="100000">
                                          <p:val>
                                            <p:strVal val="#ppt_x"/>
                                          </p:val>
                                        </p:tav>
                                      </p:tavLst>
                                    </p:anim>
                                    <p:anim calcmode="lin" valueType="num">
                                      <p:cBhvr>
                                        <p:cTn id="57" dur="900" decel="100000" fill="hold"/>
                                        <p:tgtEl>
                                          <p:spTgt spid="513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1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AppData\Local\Microsoft\Windows\INetCache\IE\0WCAAP1C\1180px-Checkmark_green.svg[1].png"/>
          <p:cNvPicPr>
            <a:picLocks noChangeAspect="1" noChangeArrowheads="1"/>
          </p:cNvPicPr>
          <p:nvPr/>
        </p:nvPicPr>
        <p:blipFill>
          <a:blip r:embed="rId2" cstate="print"/>
          <a:srcRect/>
          <a:stretch>
            <a:fillRect/>
          </a:stretch>
        </p:blipFill>
        <p:spPr bwMode="auto">
          <a:xfrm>
            <a:off x="11291988" y="5715000"/>
            <a:ext cx="896837" cy="778272"/>
          </a:xfrm>
          <a:prstGeom prst="rect">
            <a:avLst/>
          </a:prstGeom>
          <a:noFill/>
        </p:spPr>
      </p:pic>
      <p:pic>
        <p:nvPicPr>
          <p:cNvPr id="14341" name="Picture 5" descr="C:\Users\User\AppData\Local\Microsoft\Windows\INetCache\IE\0WCAAP1C\abort-146096_960_720[1].png"/>
          <p:cNvPicPr>
            <a:picLocks noChangeAspect="1" noChangeArrowheads="1"/>
          </p:cNvPicPr>
          <p:nvPr/>
        </p:nvPicPr>
        <p:blipFill>
          <a:blip r:embed="rId3" cstate="print"/>
          <a:srcRect/>
          <a:stretch>
            <a:fillRect/>
          </a:stretch>
        </p:blipFill>
        <p:spPr bwMode="auto">
          <a:xfrm>
            <a:off x="11276012" y="4267200"/>
            <a:ext cx="718457" cy="838200"/>
          </a:xfrm>
          <a:prstGeom prst="rect">
            <a:avLst/>
          </a:prstGeom>
          <a:noFill/>
        </p:spPr>
      </p:pic>
      <p:sp>
        <p:nvSpPr>
          <p:cNvPr id="2" name="Title 1"/>
          <p:cNvSpPr>
            <a:spLocks noGrp="1"/>
          </p:cNvSpPr>
          <p:nvPr>
            <p:ph type="title"/>
          </p:nvPr>
        </p:nvSpPr>
        <p:spPr/>
        <p:txBody>
          <a:bodyPr>
            <a:normAutofit/>
          </a:bodyPr>
          <a:lstStyle/>
          <a:p>
            <a:r>
              <a:rPr lang="en-US" dirty="0" smtClean="0">
                <a:latin typeface="Britannic Bold" pitchFamily="34" charset="0"/>
              </a:rPr>
              <a:t>The Wise are Prophets</a:t>
            </a:r>
            <a:endParaRPr lang="en-US" dirty="0"/>
          </a:p>
        </p:txBody>
      </p:sp>
      <p:sp>
        <p:nvSpPr>
          <p:cNvPr id="5" name="TextBox 4"/>
          <p:cNvSpPr txBox="1"/>
          <p:nvPr/>
        </p:nvSpPr>
        <p:spPr>
          <a:xfrm>
            <a:off x="227012" y="1524000"/>
            <a:ext cx="3886200" cy="369332"/>
          </a:xfrm>
          <a:prstGeom prst="rect">
            <a:avLst/>
          </a:prstGeom>
          <a:noFill/>
        </p:spPr>
        <p:txBody>
          <a:bodyPr wrap="square" rtlCol="0">
            <a:spAutoFit/>
          </a:bodyPr>
          <a:lstStyle/>
          <a:p>
            <a:r>
              <a:rPr lang="en-US" dirty="0" smtClean="0">
                <a:latin typeface="Trebuchet MS (Body)"/>
              </a:rPr>
              <a:t>What is a prophet?</a:t>
            </a:r>
            <a:endParaRPr lang="en-US" dirty="0">
              <a:latin typeface="Trebuchet MS (Body)"/>
            </a:endParaRPr>
          </a:p>
        </p:txBody>
      </p:sp>
      <p:sp>
        <p:nvSpPr>
          <p:cNvPr id="6" name="TextBox 5"/>
          <p:cNvSpPr txBox="1"/>
          <p:nvPr/>
        </p:nvSpPr>
        <p:spPr>
          <a:xfrm>
            <a:off x="227012" y="1905000"/>
            <a:ext cx="7010400" cy="2308324"/>
          </a:xfrm>
          <a:prstGeom prst="rect">
            <a:avLst/>
          </a:prstGeom>
          <a:noFill/>
        </p:spPr>
        <p:txBody>
          <a:bodyPr wrap="square" rtlCol="0">
            <a:spAutoFit/>
          </a:bodyPr>
          <a:lstStyle/>
          <a:p>
            <a:r>
              <a:rPr lang="en-US" b="1" dirty="0" smtClean="0">
                <a:latin typeface="Trebuchet MS (Body)"/>
              </a:rPr>
              <a:t>H5030: </a:t>
            </a:r>
            <a:r>
              <a:rPr lang="en-US" dirty="0" smtClean="0">
                <a:latin typeface="Trebuchet MS (Body)"/>
              </a:rPr>
              <a:t>Inspired man (a prophet)</a:t>
            </a:r>
          </a:p>
          <a:p>
            <a:r>
              <a:rPr lang="en-US" b="1" dirty="0" smtClean="0">
                <a:latin typeface="Trebuchet MS (Body)"/>
              </a:rPr>
              <a:t>H5031: </a:t>
            </a:r>
            <a:r>
              <a:rPr lang="en-US" dirty="0" smtClean="0">
                <a:latin typeface="Trebuchet MS (Body)"/>
              </a:rPr>
              <a:t>Inspired woman (a prophetess)</a:t>
            </a:r>
            <a:endParaRPr lang="en-US" dirty="0">
              <a:latin typeface="Trebuchet MS (Body)"/>
            </a:endParaRPr>
          </a:p>
          <a:p>
            <a:r>
              <a:rPr lang="en-US" dirty="0" smtClean="0">
                <a:latin typeface="Trebuchet MS (Body)"/>
              </a:rPr>
              <a:t>A person regarded as an inspired teacher or proclaimer of the will of God </a:t>
            </a:r>
          </a:p>
          <a:p>
            <a:r>
              <a:rPr lang="en-US" dirty="0" smtClean="0">
                <a:latin typeface="Trebuchet MS (Body)"/>
              </a:rPr>
              <a:t>So, the definition of a prophet is someone who speaks God’s word.</a:t>
            </a:r>
            <a:r>
              <a:rPr lang="en-US" b="1" i="1" dirty="0" smtClean="0">
                <a:latin typeface="Trebuchet MS (Body)"/>
              </a:rPr>
              <a:t> Note: </a:t>
            </a:r>
            <a:r>
              <a:rPr lang="en-US" dirty="0" smtClean="0">
                <a:latin typeface="Trebuchet MS (Body)"/>
              </a:rPr>
              <a:t>in order to speak God’s word, one has to have the mind of Christ.</a:t>
            </a:r>
            <a:endParaRPr lang="en-US" i="1" dirty="0" smtClean="0">
              <a:latin typeface="Trebuchet MS (Body)"/>
            </a:endParaRPr>
          </a:p>
          <a:p>
            <a:pPr algn="ctr"/>
            <a:r>
              <a:rPr lang="en-US" i="1" dirty="0" smtClean="0">
                <a:latin typeface="Trebuchet MS (Body)"/>
              </a:rPr>
              <a:t>Is this definition a good enough definition?</a:t>
            </a:r>
            <a:endParaRPr lang="en-US" i="1" dirty="0">
              <a:latin typeface="Trebuchet MS (Body)"/>
            </a:endParaRPr>
          </a:p>
        </p:txBody>
      </p:sp>
      <p:sp>
        <p:nvSpPr>
          <p:cNvPr id="7" name="TextBox 6"/>
          <p:cNvSpPr txBox="1"/>
          <p:nvPr/>
        </p:nvSpPr>
        <p:spPr>
          <a:xfrm>
            <a:off x="303212" y="4267200"/>
            <a:ext cx="7086600" cy="461665"/>
          </a:xfrm>
          <a:prstGeom prst="rect">
            <a:avLst/>
          </a:prstGeom>
          <a:noFill/>
        </p:spPr>
        <p:txBody>
          <a:bodyPr wrap="square" rtlCol="0">
            <a:spAutoFit/>
          </a:bodyPr>
          <a:lstStyle/>
          <a:p>
            <a:r>
              <a:rPr lang="en-US" sz="2400" b="1" i="1" dirty="0" smtClean="0">
                <a:solidFill>
                  <a:schemeClr val="tx2">
                    <a:lumMod val="50000"/>
                  </a:schemeClr>
                </a:solidFill>
              </a:rPr>
              <a:t>Prophet is also known as a Seer</a:t>
            </a:r>
            <a:endParaRPr lang="en-US" sz="2400" b="1" i="1" dirty="0">
              <a:solidFill>
                <a:schemeClr val="tx2">
                  <a:lumMod val="50000"/>
                </a:schemeClr>
              </a:solidFill>
            </a:endParaRPr>
          </a:p>
        </p:txBody>
      </p:sp>
      <p:sp>
        <p:nvSpPr>
          <p:cNvPr id="8" name="TextBox 7"/>
          <p:cNvSpPr txBox="1"/>
          <p:nvPr/>
        </p:nvSpPr>
        <p:spPr>
          <a:xfrm>
            <a:off x="227012" y="4876800"/>
            <a:ext cx="5867400" cy="369332"/>
          </a:xfrm>
          <a:prstGeom prst="rect">
            <a:avLst/>
          </a:prstGeom>
          <a:noFill/>
        </p:spPr>
        <p:txBody>
          <a:bodyPr wrap="square" rtlCol="0">
            <a:spAutoFit/>
          </a:bodyPr>
          <a:lstStyle/>
          <a:p>
            <a:r>
              <a:rPr lang="en-US" dirty="0" smtClean="0">
                <a:latin typeface="Trebuchet MS (Body)"/>
              </a:rPr>
              <a:t>What is a Seer?</a:t>
            </a:r>
          </a:p>
        </p:txBody>
      </p:sp>
      <p:sp>
        <p:nvSpPr>
          <p:cNvPr id="9" name="TextBox 8"/>
          <p:cNvSpPr txBox="1"/>
          <p:nvPr/>
        </p:nvSpPr>
        <p:spPr>
          <a:xfrm>
            <a:off x="227012" y="5257800"/>
            <a:ext cx="6858000" cy="1477328"/>
          </a:xfrm>
          <a:prstGeom prst="rect">
            <a:avLst/>
          </a:prstGeom>
          <a:noFill/>
        </p:spPr>
        <p:txBody>
          <a:bodyPr wrap="square" rtlCol="0">
            <a:spAutoFit/>
          </a:bodyPr>
          <a:lstStyle/>
          <a:p>
            <a:r>
              <a:rPr lang="en-US" b="1" dirty="0" smtClean="0">
                <a:latin typeface="Trebuchet MS (Body)"/>
              </a:rPr>
              <a:t>H7200: </a:t>
            </a:r>
            <a:r>
              <a:rPr lang="en-US" dirty="0" smtClean="0">
                <a:latin typeface="Trebuchet MS (Body)"/>
              </a:rPr>
              <a:t>To see literally or figuratively (in numerous applications) </a:t>
            </a:r>
          </a:p>
          <a:p>
            <a:r>
              <a:rPr lang="en-US" dirty="0" smtClean="0">
                <a:latin typeface="Trebuchet MS (Body)"/>
              </a:rPr>
              <a:t>A person who is supposed to be able, through supernatural insight, to see what the future holds.</a:t>
            </a:r>
          </a:p>
          <a:p>
            <a:r>
              <a:rPr lang="en-US" dirty="0" smtClean="0">
                <a:latin typeface="Trebuchet MS (Body)"/>
              </a:rPr>
              <a:t>Simply put, a seer is someone with the ability to see with understanding/comprehension/perception</a:t>
            </a:r>
          </a:p>
        </p:txBody>
      </p:sp>
      <p:sp>
        <p:nvSpPr>
          <p:cNvPr id="10" name="TextBox 9"/>
          <p:cNvSpPr txBox="1"/>
          <p:nvPr/>
        </p:nvSpPr>
        <p:spPr>
          <a:xfrm>
            <a:off x="7237412" y="3810000"/>
            <a:ext cx="3886200" cy="2885405"/>
          </a:xfrm>
          <a:prstGeom prst="rect">
            <a:avLst/>
          </a:prstGeom>
          <a:noFill/>
          <a:ln w="3175">
            <a:solidFill>
              <a:schemeClr val="bg1">
                <a:lumMod val="50000"/>
              </a:schemeClr>
            </a:solidFill>
          </a:ln>
        </p:spPr>
        <p:txBody>
          <a:bodyPr wrap="square" rtlCol="0">
            <a:spAutoFit/>
          </a:bodyPr>
          <a:lstStyle/>
          <a:p>
            <a:r>
              <a:rPr lang="en-US" sz="1550" b="1" dirty="0" smtClean="0">
                <a:latin typeface="Trebuchet MS (Body)"/>
              </a:rPr>
              <a:t>Worldly-wise:  </a:t>
            </a:r>
            <a:r>
              <a:rPr lang="en-US" sz="1550" dirty="0" smtClean="0">
                <a:latin typeface="Trebuchet MS (Body)"/>
              </a:rPr>
              <a:t>If you describe someone as worldly-wise, you mean they are experienced and know about the practical or social aspects of life and are not easily shocked or impressed.  </a:t>
            </a:r>
            <a:r>
              <a:rPr lang="en-US" sz="1550" i="1" dirty="0" smtClean="0">
                <a:latin typeface="Trebuchet MS (Body)"/>
              </a:rPr>
              <a:t>Synonyms: experienced, knowing, worldly</a:t>
            </a:r>
          </a:p>
          <a:p>
            <a:r>
              <a:rPr lang="en-US" sz="1050" dirty="0" smtClean="0">
                <a:latin typeface="Trebuchet MS (Body)"/>
                <a:hlinkClick r:id="rId4"/>
              </a:rPr>
              <a:t>https://www.collinsdictionary.com/us/dictionary/english/worldly-wise</a:t>
            </a:r>
            <a:endParaRPr lang="en-US" sz="1050" dirty="0" smtClean="0">
              <a:latin typeface="Trebuchet MS (Body)"/>
            </a:endParaRPr>
          </a:p>
          <a:p>
            <a:endParaRPr lang="en-US" sz="1550" dirty="0" smtClean="0">
              <a:latin typeface="Trebuchet MS (Body)"/>
            </a:endParaRPr>
          </a:p>
          <a:p>
            <a:r>
              <a:rPr lang="en-US" sz="1550" b="1" dirty="0" smtClean="0">
                <a:latin typeface="Trebuchet MS (Body)"/>
              </a:rPr>
              <a:t>Godly-wise: </a:t>
            </a:r>
            <a:r>
              <a:rPr lang="en-US" sz="1550" dirty="0" smtClean="0">
                <a:latin typeface="Trebuchet MS (Body)"/>
              </a:rPr>
              <a:t>Wise in divine or religious things.</a:t>
            </a:r>
          </a:p>
          <a:p>
            <a:r>
              <a:rPr lang="en-US" sz="1050" dirty="0" smtClean="0">
                <a:latin typeface="Trebuchet MS (Body)"/>
                <a:hlinkClick r:id="rId5"/>
              </a:rPr>
              <a:t>https://www.lexico.com/en/definition/godly-wise</a:t>
            </a:r>
            <a:endParaRPr lang="en-US" sz="1050" dirty="0" smtClean="0">
              <a:latin typeface="Trebuchet MS (Body)"/>
            </a:endParaRPr>
          </a:p>
          <a:p>
            <a:endParaRPr lang="en-US" sz="1050" dirty="0" smtClean="0">
              <a:latin typeface="Trebuchet MS (Body)"/>
            </a:endParaRPr>
          </a:p>
        </p:txBody>
      </p:sp>
      <p:sp>
        <p:nvSpPr>
          <p:cNvPr id="11" name="TextBox 10"/>
          <p:cNvSpPr txBox="1"/>
          <p:nvPr/>
        </p:nvSpPr>
        <p:spPr>
          <a:xfrm>
            <a:off x="7008812" y="3276600"/>
            <a:ext cx="4038600" cy="461665"/>
          </a:xfrm>
          <a:prstGeom prst="rect">
            <a:avLst/>
          </a:prstGeom>
          <a:noFill/>
        </p:spPr>
        <p:txBody>
          <a:bodyPr wrap="square" rtlCol="0">
            <a:spAutoFit/>
          </a:bodyPr>
          <a:lstStyle/>
          <a:p>
            <a:pPr algn="ctr"/>
            <a:r>
              <a:rPr lang="en-US" sz="2400" b="1" dirty="0" smtClean="0">
                <a:latin typeface="Trebuchet MS (Body"/>
              </a:rPr>
              <a:t>Are We Talking about: </a:t>
            </a:r>
            <a:endParaRPr lang="en-US" sz="2400" b="1" dirty="0">
              <a:latin typeface="Trebuchet MS (Body"/>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nodeType="clickEffect">
                                  <p:stCondLst>
                                    <p:cond delay="0"/>
                                  </p:stCondLst>
                                  <p:childTnLst>
                                    <p:set>
                                      <p:cBhvr>
                                        <p:cTn id="58" dur="1" fill="hold">
                                          <p:stCondLst>
                                            <p:cond delay="0"/>
                                          </p:stCondLst>
                                        </p:cTn>
                                        <p:tgtEl>
                                          <p:spTgt spid="14341"/>
                                        </p:tgtEl>
                                        <p:attrNameLst>
                                          <p:attrName>style.visibility</p:attrName>
                                        </p:attrNameLst>
                                      </p:cBhvr>
                                      <p:to>
                                        <p:strVal val="visible"/>
                                      </p:to>
                                    </p:set>
                                    <p:anim from="(-#ppt_w/2)" to="(#ppt_x)" calcmode="lin" valueType="num">
                                      <p:cBhvr>
                                        <p:cTn id="59" dur="600" fill="hold">
                                          <p:stCondLst>
                                            <p:cond delay="0"/>
                                          </p:stCondLst>
                                        </p:cTn>
                                        <p:tgtEl>
                                          <p:spTgt spid="14341"/>
                                        </p:tgtEl>
                                        <p:attrNameLst>
                                          <p:attrName>ppt_x</p:attrName>
                                        </p:attrNameLst>
                                      </p:cBhvr>
                                    </p:anim>
                                    <p:anim from="0" to="-1.0" calcmode="lin" valueType="num">
                                      <p:cBhvr>
                                        <p:cTn id="60" dur="200" decel="50000" autoRev="1" fill="hold">
                                          <p:stCondLst>
                                            <p:cond delay="600"/>
                                          </p:stCondLst>
                                        </p:cTn>
                                        <p:tgtEl>
                                          <p:spTgt spid="14341"/>
                                        </p:tgtEl>
                                        <p:attrNameLst>
                                          <p:attrName>xshear</p:attrName>
                                        </p:attrNameLst>
                                      </p:cBhvr>
                                    </p:anim>
                                    <p:animScale>
                                      <p:cBhvr>
                                        <p:cTn id="61" dur="200" decel="100000" autoRev="1" fill="hold">
                                          <p:stCondLst>
                                            <p:cond delay="600"/>
                                          </p:stCondLst>
                                        </p:cTn>
                                        <p:tgtEl>
                                          <p:spTgt spid="14341"/>
                                        </p:tgtEl>
                                      </p:cBhvr>
                                      <p:from x="100000" y="100000"/>
                                      <p:to x="80000" y="100000"/>
                                    </p:animScale>
                                    <p:anim by="(#ppt_h/3+#ppt_w*0.1)" calcmode="lin" valueType="num">
                                      <p:cBhvr additive="sum">
                                        <p:cTn id="62" dur="200" decel="100000" autoRev="1" fill="hold">
                                          <p:stCondLst>
                                            <p:cond delay="600"/>
                                          </p:stCondLst>
                                        </p:cTn>
                                        <p:tgtEl>
                                          <p:spTgt spid="14341"/>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nodeType="clickEffect">
                                  <p:stCondLst>
                                    <p:cond delay="0"/>
                                  </p:stCondLst>
                                  <p:childTnLst>
                                    <p:set>
                                      <p:cBhvr>
                                        <p:cTn id="66" dur="1" fill="hold">
                                          <p:stCondLst>
                                            <p:cond delay="0"/>
                                          </p:stCondLst>
                                        </p:cTn>
                                        <p:tgtEl>
                                          <p:spTgt spid="14338"/>
                                        </p:tgtEl>
                                        <p:attrNameLst>
                                          <p:attrName>style.visibility</p:attrName>
                                        </p:attrNameLst>
                                      </p:cBhvr>
                                      <p:to>
                                        <p:strVal val="visible"/>
                                      </p:to>
                                    </p:set>
                                    <p:anim from="(-#ppt_w/2)" to="(#ppt_x)" calcmode="lin" valueType="num">
                                      <p:cBhvr>
                                        <p:cTn id="67" dur="600" fill="hold">
                                          <p:stCondLst>
                                            <p:cond delay="0"/>
                                          </p:stCondLst>
                                        </p:cTn>
                                        <p:tgtEl>
                                          <p:spTgt spid="14338"/>
                                        </p:tgtEl>
                                        <p:attrNameLst>
                                          <p:attrName>ppt_x</p:attrName>
                                        </p:attrNameLst>
                                      </p:cBhvr>
                                    </p:anim>
                                    <p:anim from="0" to="-1.0" calcmode="lin" valueType="num">
                                      <p:cBhvr>
                                        <p:cTn id="68" dur="200" decel="50000" autoRev="1" fill="hold">
                                          <p:stCondLst>
                                            <p:cond delay="600"/>
                                          </p:stCondLst>
                                        </p:cTn>
                                        <p:tgtEl>
                                          <p:spTgt spid="14338"/>
                                        </p:tgtEl>
                                        <p:attrNameLst>
                                          <p:attrName>xshear</p:attrName>
                                        </p:attrNameLst>
                                      </p:cBhvr>
                                    </p:anim>
                                    <p:animScale>
                                      <p:cBhvr>
                                        <p:cTn id="69" dur="200" decel="100000" autoRev="1" fill="hold">
                                          <p:stCondLst>
                                            <p:cond delay="600"/>
                                          </p:stCondLst>
                                        </p:cTn>
                                        <p:tgtEl>
                                          <p:spTgt spid="14338"/>
                                        </p:tgtEl>
                                      </p:cBhvr>
                                      <p:from x="100000" y="100000"/>
                                      <p:to x="80000" y="100000"/>
                                    </p:animScale>
                                    <p:anim by="(#ppt_h/3+#ppt_w*0.1)" calcmode="lin" valueType="num">
                                      <p:cBhvr additive="sum">
                                        <p:cTn id="70" dur="200" decel="100000" autoRev="1" fill="hold">
                                          <p:stCondLst>
                                            <p:cond delay="600"/>
                                          </p:stCondLst>
                                        </p:cTn>
                                        <p:tgtEl>
                                          <p:spTgt spid="1433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The Wise are Prophets Cont’</a:t>
            </a:r>
            <a:endParaRPr lang="en-US" dirty="0"/>
          </a:p>
        </p:txBody>
      </p:sp>
      <p:sp>
        <p:nvSpPr>
          <p:cNvPr id="4" name="Rectangle 3"/>
          <p:cNvSpPr/>
          <p:nvPr/>
        </p:nvSpPr>
        <p:spPr>
          <a:xfrm>
            <a:off x="150812" y="1524000"/>
            <a:ext cx="5638800" cy="1384995"/>
          </a:xfrm>
          <a:prstGeom prst="rect">
            <a:avLst/>
          </a:prstGeom>
        </p:spPr>
        <p:txBody>
          <a:bodyPr wrap="square">
            <a:spAutoFit/>
          </a:bodyPr>
          <a:lstStyle/>
          <a:p>
            <a:r>
              <a:rPr lang="en-US" sz="2800" dirty="0" smtClean="0">
                <a:solidFill>
                  <a:srgbClr val="C00000"/>
                </a:solidFill>
                <a:latin typeface="Monotype Corsiva" pitchFamily="66" charset="0"/>
              </a:rPr>
              <a:t>Matthew 8:</a:t>
            </a:r>
            <a:endParaRPr lang="en-US" sz="2800" baseline="30000" dirty="0" smtClean="0">
              <a:solidFill>
                <a:srgbClr val="C00000"/>
              </a:solidFill>
              <a:latin typeface="Monotype Corsiva" pitchFamily="66" charset="0"/>
            </a:endParaRPr>
          </a:p>
          <a:p>
            <a:r>
              <a:rPr lang="en-US" sz="2800" baseline="30000" dirty="0" smtClean="0">
                <a:solidFill>
                  <a:srgbClr val="C00000"/>
                </a:solidFill>
                <a:latin typeface="Monotype Corsiva" pitchFamily="66" charset="0"/>
              </a:rPr>
              <a:t>18 </a:t>
            </a:r>
            <a:r>
              <a:rPr lang="en-US" sz="2800" dirty="0" smtClean="0">
                <a:solidFill>
                  <a:srgbClr val="C00000"/>
                </a:solidFill>
                <a:latin typeface="Monotype Corsiva" pitchFamily="66" charset="0"/>
              </a:rPr>
              <a:t>Having eyes, see ye not? and having ears, hear ye not? and do ye not remember? </a:t>
            </a:r>
            <a:endParaRPr lang="en-US" sz="2800" dirty="0">
              <a:solidFill>
                <a:srgbClr val="C00000"/>
              </a:solidFill>
              <a:latin typeface="Monotype Corsiva" pitchFamily="66" charset="0"/>
            </a:endParaRPr>
          </a:p>
        </p:txBody>
      </p:sp>
      <p:sp>
        <p:nvSpPr>
          <p:cNvPr id="5" name="TextBox 4"/>
          <p:cNvSpPr txBox="1"/>
          <p:nvPr/>
        </p:nvSpPr>
        <p:spPr>
          <a:xfrm>
            <a:off x="150812" y="2971800"/>
            <a:ext cx="7162800" cy="830997"/>
          </a:xfrm>
          <a:prstGeom prst="rect">
            <a:avLst/>
          </a:prstGeom>
          <a:noFill/>
        </p:spPr>
        <p:txBody>
          <a:bodyPr wrap="square" rtlCol="0">
            <a:spAutoFit/>
          </a:bodyPr>
          <a:lstStyle/>
          <a:p>
            <a:r>
              <a:rPr lang="en-US" sz="2400" b="1" dirty="0" smtClean="0">
                <a:latin typeface="Trebuchet MS (Body"/>
              </a:rPr>
              <a:t>What do you think it means to have eyes but not able to see?</a:t>
            </a:r>
            <a:endParaRPr lang="en-US" sz="2400" b="1" dirty="0">
              <a:latin typeface="Trebuchet MS (Body"/>
            </a:endParaRPr>
          </a:p>
        </p:txBody>
      </p:sp>
      <p:sp>
        <p:nvSpPr>
          <p:cNvPr id="6" name="TextBox 5"/>
          <p:cNvSpPr txBox="1"/>
          <p:nvPr/>
        </p:nvSpPr>
        <p:spPr>
          <a:xfrm>
            <a:off x="684212" y="3810000"/>
            <a:ext cx="6172200" cy="646331"/>
          </a:xfrm>
          <a:prstGeom prst="rect">
            <a:avLst/>
          </a:prstGeom>
          <a:noFill/>
        </p:spPr>
        <p:txBody>
          <a:bodyPr wrap="square" rtlCol="0">
            <a:spAutoFit/>
          </a:bodyPr>
          <a:lstStyle/>
          <a:p>
            <a:pPr>
              <a:buFont typeface="Wingdings" pitchFamily="2" charset="2"/>
              <a:buChar char="Ø"/>
            </a:pPr>
            <a:r>
              <a:rPr lang="en-US" dirty="0" smtClean="0">
                <a:latin typeface="Trebuchet MS (Body"/>
              </a:rPr>
              <a:t>It means that you can see, but not understand what you can see.</a:t>
            </a:r>
            <a:endParaRPr lang="en-US" dirty="0">
              <a:latin typeface="Trebuchet MS (Body"/>
            </a:endParaRPr>
          </a:p>
        </p:txBody>
      </p:sp>
      <p:sp>
        <p:nvSpPr>
          <p:cNvPr id="7" name="TextBox 6"/>
          <p:cNvSpPr txBox="1"/>
          <p:nvPr/>
        </p:nvSpPr>
        <p:spPr>
          <a:xfrm>
            <a:off x="227012" y="4800600"/>
            <a:ext cx="11506200" cy="1754326"/>
          </a:xfrm>
          <a:prstGeom prst="rect">
            <a:avLst/>
          </a:prstGeom>
          <a:noFill/>
        </p:spPr>
        <p:txBody>
          <a:bodyPr wrap="square" rtlCol="0">
            <a:spAutoFit/>
          </a:bodyPr>
          <a:lstStyle/>
          <a:p>
            <a:pPr algn="just">
              <a:buFont typeface="Wingdings" pitchFamily="2" charset="2"/>
              <a:buChar char="Ø"/>
            </a:pPr>
            <a:r>
              <a:rPr lang="en-US" dirty="0" smtClean="0">
                <a:latin typeface="Calisto MT" pitchFamily="18" charset="0"/>
              </a:rPr>
              <a:t>We should all be able to say today that we are prophets. The simple definition of a prophet is when you look at something, you understand what you are looking at.  William Miller is a prophet because he could read these verses and understand what they mean. </a:t>
            </a:r>
          </a:p>
          <a:p>
            <a:pPr algn="just">
              <a:buFont typeface="Wingdings" pitchFamily="2" charset="2"/>
              <a:buChar char="Ø"/>
            </a:pPr>
            <a:r>
              <a:rPr lang="en-US" dirty="0" smtClean="0">
                <a:latin typeface="Calisto MT" pitchFamily="18" charset="0"/>
              </a:rPr>
              <a:t>The  seer is the person who reads Dan 12:10—looks at those words and actually understands what those words mean. When he understands what those words mean, then he has eyes and he can see. He becomes a seer. </a:t>
            </a:r>
          </a:p>
          <a:p>
            <a:pPr algn="just">
              <a:buFont typeface="Wingdings" pitchFamily="2" charset="2"/>
              <a:buChar char="Ø"/>
            </a:pPr>
            <a:r>
              <a:rPr lang="en-US" dirty="0" smtClean="0">
                <a:latin typeface="Calisto MT" pitchFamily="18" charset="0"/>
              </a:rPr>
              <a:t>When you begin to live your whole life like this, then there is power in this message to change yourself. </a:t>
            </a:r>
            <a:endParaRPr lang="en-US" dirty="0">
              <a:latin typeface="Calisto MT" pitchFamily="18" charset="0"/>
            </a:endParaRPr>
          </a:p>
        </p:txBody>
      </p:sp>
      <p:pic>
        <p:nvPicPr>
          <p:cNvPr id="3076" name="Picture 4" descr="Blind, cant-see, creative, eye, grid, organ, shape icon"/>
          <p:cNvPicPr>
            <a:picLocks noChangeAspect="1" noChangeArrowheads="1"/>
          </p:cNvPicPr>
          <p:nvPr/>
        </p:nvPicPr>
        <p:blipFill>
          <a:blip r:embed="rId2"/>
          <a:srcRect/>
          <a:stretch>
            <a:fillRect/>
          </a:stretch>
        </p:blipFill>
        <p:spPr bwMode="auto">
          <a:xfrm>
            <a:off x="7008812" y="609600"/>
            <a:ext cx="4876800" cy="487680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itannic Bold" pitchFamily="34" charset="0"/>
              </a:rPr>
              <a:t>Telling Sign of Wisdom</a:t>
            </a:r>
            <a:endParaRPr lang="en-US" dirty="0"/>
          </a:p>
        </p:txBody>
      </p:sp>
      <p:sp>
        <p:nvSpPr>
          <p:cNvPr id="4" name="TextBox 3"/>
          <p:cNvSpPr txBox="1"/>
          <p:nvPr/>
        </p:nvSpPr>
        <p:spPr>
          <a:xfrm>
            <a:off x="379412" y="3380125"/>
            <a:ext cx="7620000" cy="3477875"/>
          </a:xfrm>
          <a:prstGeom prst="rect">
            <a:avLst/>
          </a:prstGeom>
          <a:noFill/>
        </p:spPr>
        <p:txBody>
          <a:bodyPr wrap="square" rtlCol="0">
            <a:spAutoFit/>
          </a:bodyPr>
          <a:lstStyle/>
          <a:p>
            <a:r>
              <a:rPr lang="en-US" sz="2200" dirty="0" smtClean="0">
                <a:latin typeface="Trebuchet MS (Body"/>
              </a:rPr>
              <a:t>The reason we are self-deceived (thinking we are wise when we are not) is because either someone, like Elder Parminder, for example doesn’t come to you and expose you, or because you don’t look at your life carefully and expose yourself. It’s very difficult to look at yourself  and come up with an accurate answer. But, as soon as you open your mouth and start speaking, and that speaking is with understanding, then you expose yourself. The deception happens because we are content with eating and not speaking.</a:t>
            </a:r>
            <a:endParaRPr lang="en-US" sz="2200" dirty="0">
              <a:latin typeface="Trebuchet MS (Body"/>
            </a:endParaRPr>
          </a:p>
        </p:txBody>
      </p:sp>
      <p:pic>
        <p:nvPicPr>
          <p:cNvPr id="2052" name="Picture 4" descr="130 Best smileys images | Smiley, Emoticon, Emoji faces"/>
          <p:cNvPicPr>
            <a:picLocks noChangeAspect="1" noChangeArrowheads="1"/>
          </p:cNvPicPr>
          <p:nvPr/>
        </p:nvPicPr>
        <p:blipFill>
          <a:blip r:embed="rId2">
            <a:lum bright="-6000" contrast="-47000"/>
          </a:blip>
          <a:srcRect l="5298" r="4636" b="7285"/>
          <a:stretch>
            <a:fillRect/>
          </a:stretch>
        </p:blipFill>
        <p:spPr bwMode="auto">
          <a:xfrm>
            <a:off x="8532812" y="2566554"/>
            <a:ext cx="3352800" cy="4062847"/>
          </a:xfrm>
          <a:prstGeom prst="rect">
            <a:avLst/>
          </a:prstGeom>
          <a:noFill/>
          <a:effectLst>
            <a:softEdge rad="63500"/>
          </a:effectLst>
        </p:spPr>
      </p:pic>
      <p:sp>
        <p:nvSpPr>
          <p:cNvPr id="6" name="TextBox 5"/>
          <p:cNvSpPr txBox="1"/>
          <p:nvPr/>
        </p:nvSpPr>
        <p:spPr>
          <a:xfrm>
            <a:off x="227012" y="1828801"/>
            <a:ext cx="7315200" cy="584775"/>
          </a:xfrm>
          <a:prstGeom prst="rect">
            <a:avLst/>
          </a:prstGeom>
          <a:noFill/>
        </p:spPr>
        <p:txBody>
          <a:bodyPr wrap="square" rtlCol="0">
            <a:spAutoFit/>
          </a:bodyPr>
          <a:lstStyle/>
          <a:p>
            <a:r>
              <a:rPr lang="en-US" sz="3200" dirty="0" smtClean="0">
                <a:latin typeface="Trebuchet MS (Body"/>
              </a:rPr>
              <a:t>Wise or not wise. How can one know?</a:t>
            </a:r>
            <a:endParaRPr lang="en-US" sz="3200" dirty="0">
              <a:latin typeface="Trebuchet MS (Body"/>
            </a:endParaRPr>
          </a:p>
        </p:txBody>
      </p:sp>
      <p:sp>
        <p:nvSpPr>
          <p:cNvPr id="7" name="TextBox 6"/>
          <p:cNvSpPr txBox="1"/>
          <p:nvPr/>
        </p:nvSpPr>
        <p:spPr>
          <a:xfrm>
            <a:off x="989012" y="2438400"/>
            <a:ext cx="6019800" cy="707886"/>
          </a:xfrm>
          <a:prstGeom prst="rect">
            <a:avLst/>
          </a:prstGeom>
          <a:noFill/>
        </p:spPr>
        <p:txBody>
          <a:bodyPr wrap="square" rtlCol="0">
            <a:spAutoFit/>
          </a:bodyPr>
          <a:lstStyle/>
          <a:p>
            <a:pPr>
              <a:buFont typeface="Wingdings" pitchFamily="2" charset="2"/>
              <a:buChar char="Ø"/>
            </a:pPr>
            <a:r>
              <a:rPr lang="en-US" sz="2000" dirty="0" smtClean="0">
                <a:latin typeface="Trebuchet MS (Body"/>
              </a:rPr>
              <a:t>Remaining quiet and not sharing the information absorbed is a telltale sign.</a:t>
            </a:r>
            <a:endParaRPr lang="en-US" sz="2000" dirty="0">
              <a:latin typeface="Trebuchet MS (Body"/>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Scale>
                                      <p:cBhvr>
                                        <p:cTn id="7" dur="1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2"/>
                                        </p:tgtEl>
                                        <p:attrNameLst>
                                          <p:attrName>ppt_x</p:attrName>
                                          <p:attrName>ppt_y</p:attrName>
                                        </p:attrNameLst>
                                      </p:cBhvr>
                                    </p:animMotion>
                                    <p:animEffect transition="in" filter="fade">
                                      <p:cBhvr>
                                        <p:cTn id="9" dur="10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TotalTime>
  <Words>1325</Words>
  <Application>Microsoft Office PowerPoint</Application>
  <PresentationFormat>Custom</PresentationFormat>
  <Paragraphs>89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William Miller’s Rules of Interpretation</vt:lpstr>
      <vt:lpstr>The Meaning of Wisdom</vt:lpstr>
      <vt:lpstr>Miller’s rules—A Key Tool to Understanding the Bible</vt:lpstr>
      <vt:lpstr>The Meaning of Wisdom Cont’</vt:lpstr>
      <vt:lpstr>Wise Vs Wicked</vt:lpstr>
      <vt:lpstr>Wise Vs Wicked Cont’</vt:lpstr>
      <vt:lpstr>The Wise are Prophets</vt:lpstr>
      <vt:lpstr>The Wise are Prophets Cont’</vt:lpstr>
      <vt:lpstr>Telling Sign of Wisdom</vt:lpstr>
      <vt:lpstr>In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Miller’s Rules of Interpretation</dc:title>
  <dc:creator>User</dc:creator>
  <cp:lastModifiedBy>User</cp:lastModifiedBy>
  <cp:revision>69</cp:revision>
  <dcterms:created xsi:type="dcterms:W3CDTF">2020-04-09T08:00:03Z</dcterms:created>
  <dcterms:modified xsi:type="dcterms:W3CDTF">2020-04-09T21:43:15Z</dcterms:modified>
</cp:coreProperties>
</file>