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0" r:id="rId4"/>
    <p:sldId id="265" r:id="rId5"/>
    <p:sldId id="262" r:id="rId6"/>
    <p:sldId id="263" r:id="rId7"/>
    <p:sldId id="280" r:id="rId8"/>
    <p:sldId id="281" r:id="rId9"/>
    <p:sldId id="264" r:id="rId10"/>
    <p:sldId id="282" r:id="rId11"/>
    <p:sldId id="283" r:id="rId12"/>
    <p:sldId id="284" r:id="rId13"/>
    <p:sldId id="267" r:id="rId14"/>
    <p:sldId id="268" r:id="rId15"/>
    <p:sldId id="269" r:id="rId16"/>
    <p:sldId id="285" r:id="rId17"/>
    <p:sldId id="270" r:id="rId18"/>
    <p:sldId id="272" r:id="rId19"/>
    <p:sldId id="286" r:id="rId20"/>
    <p:sldId id="287" r:id="rId21"/>
    <p:sldId id="273" r:id="rId22"/>
    <p:sldId id="274" r:id="rId23"/>
    <p:sldId id="275" r:id="rId24"/>
    <p:sldId id="288" r:id="rId25"/>
    <p:sldId id="279" r:id="rId26"/>
    <p:sldId id="289" r:id="rId27"/>
    <p:sldId id="276" r:id="rId28"/>
    <p:sldId id="277" r:id="rId29"/>
    <p:sldId id="290"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727"/>
    <a:srgbClr val="E7E225"/>
    <a:srgbClr val="43B12D"/>
    <a:srgbClr val="BA06A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822" autoAdjust="0"/>
  </p:normalViewPr>
  <p:slideViewPr>
    <p:cSldViewPr>
      <p:cViewPr>
        <p:scale>
          <a:sx n="60" d="100"/>
          <a:sy n="60" d="100"/>
        </p:scale>
        <p:origin x="-884" y="-168"/>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6EBA1-0266-4DAF-A9E7-4EC2F706F909}" type="datetimeFigureOut">
              <a:rPr lang="en-US" smtClean="0"/>
              <a:t>4/16/2020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EF97D-2222-4CAF-9DF9-DDBB6200FB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Notes created by Victoria Thomas based from Elder Parminder’s presentation</a:t>
            </a:r>
            <a:r>
              <a:rPr lang="en-US" baseline="0" dirty="0" smtClean="0"/>
              <a:t> on WM </a:t>
            </a:r>
            <a:r>
              <a:rPr lang="en-US" baseline="0" dirty="0" smtClean="0"/>
              <a:t>rules (Nov. 2019).</a:t>
            </a:r>
            <a:endParaRPr lang="en-US" dirty="0"/>
          </a:p>
        </p:txBody>
      </p:sp>
      <p:sp>
        <p:nvSpPr>
          <p:cNvPr id="4" name="Slide Number Placeholder 3"/>
          <p:cNvSpPr>
            <a:spLocks noGrp="1"/>
          </p:cNvSpPr>
          <p:nvPr>
            <p:ph type="sldNum" sz="quarter" idx="10"/>
          </p:nvPr>
        </p:nvSpPr>
        <p:spPr/>
        <p:txBody>
          <a:bodyPr/>
          <a:lstStyle/>
          <a:p>
            <a:fld id="{13DBA4FF-DB1A-468C-A626-AA4F9C1DCE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EF97D-2222-4CAF-9DF9-DDBB6200FB2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EF97D-2222-4CAF-9DF9-DDBB6200FB25}"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EF97D-2222-4CAF-9DF9-DDBB6200FB25}"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EF97D-2222-4CAF-9DF9-DDBB6200FB25}"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54F275-B7EC-4D7E-BFD3-2B0A73920EBD}"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4F275-B7EC-4D7E-BFD3-2B0A73920EBD}"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4F275-B7EC-4D7E-BFD3-2B0A73920EBD}"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4F275-B7EC-4D7E-BFD3-2B0A73920EBD}"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4F275-B7EC-4D7E-BFD3-2B0A73920EBD}"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54F275-B7EC-4D7E-BFD3-2B0A73920EBD}"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54F275-B7EC-4D7E-BFD3-2B0A73920EBD}"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54F275-B7EC-4D7E-BFD3-2B0A73920EBD}"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4F275-B7EC-4D7E-BFD3-2B0A73920EBD}"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4F275-B7EC-4D7E-BFD3-2B0A73920EBD}"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4F275-B7EC-4D7E-BFD3-2B0A73920EBD}"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CC5F-A000-42D2-8D58-0FD0BD18BD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4F275-B7EC-4D7E-BFD3-2B0A73920EBD}" type="datetimeFigureOut">
              <a:rPr lang="en-US" smtClean="0"/>
              <a:t>4/16/2020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BCC5F-A000-42D2-8D58-0FD0BD18BD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qZ_5zzwi3U&amp;list=WL&amp;index=2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exico.com/en/definition/theo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3" y="152402"/>
            <a:ext cx="11887200" cy="1470025"/>
          </a:xfrm>
        </p:spPr>
        <p:txBody>
          <a:bodyPr>
            <a:normAutofit/>
          </a:bodyPr>
          <a:lstStyle/>
          <a:p>
            <a:r>
              <a:rPr lang="en-US" sz="6000" dirty="0" smtClean="0">
                <a:latin typeface="Mistral" pitchFamily="66" charset="0"/>
              </a:rPr>
              <a:t>William Miller’s Rules of Interpretation</a:t>
            </a:r>
            <a:endParaRPr lang="en-US" sz="6000" dirty="0">
              <a:latin typeface="Mistral" pitchFamily="66" charset="0"/>
            </a:endParaRPr>
          </a:p>
        </p:txBody>
      </p:sp>
      <p:sp>
        <p:nvSpPr>
          <p:cNvPr id="3" name="Subtitle 2"/>
          <p:cNvSpPr>
            <a:spLocks noGrp="1"/>
          </p:cNvSpPr>
          <p:nvPr>
            <p:ph type="subTitle" idx="1"/>
          </p:nvPr>
        </p:nvSpPr>
        <p:spPr>
          <a:xfrm>
            <a:off x="912812" y="5105400"/>
            <a:ext cx="10363201" cy="1752600"/>
          </a:xfrm>
        </p:spPr>
        <p:txBody>
          <a:bodyPr/>
          <a:lstStyle/>
          <a:p>
            <a:endParaRPr lang="en-US" sz="2000" dirty="0" smtClean="0"/>
          </a:p>
          <a:p>
            <a:endParaRPr lang="en-US" sz="2000" dirty="0"/>
          </a:p>
          <a:p>
            <a:r>
              <a:rPr lang="en-US" sz="1700" dirty="0" smtClean="0">
                <a:latin typeface="Arial Rounded MT Bold" pitchFamily="34" charset="0"/>
              </a:rPr>
              <a:t>[Part </a:t>
            </a:r>
            <a:r>
              <a:rPr lang="en-US" sz="1700" dirty="0" smtClean="0">
                <a:latin typeface="Arial Rounded MT Bold" pitchFamily="34" charset="0"/>
              </a:rPr>
              <a:t>2]</a:t>
            </a:r>
            <a:endParaRPr lang="en-US" sz="1700" dirty="0" smtClean="0">
              <a:latin typeface="Arial Rounded MT Bold" pitchFamily="34" charset="0"/>
            </a:endParaRPr>
          </a:p>
          <a:p>
            <a:r>
              <a:rPr lang="en-US" sz="1700" dirty="0" smtClean="0">
                <a:latin typeface="Arial Rounded MT Bold" pitchFamily="34" charset="0"/>
                <a:hlinkClick r:id="rId3"/>
              </a:rPr>
              <a:t>https://www.youtube.com/watch?v=UqZ_5zzwi3U&amp;list=WL&amp;index=29</a:t>
            </a:r>
            <a:endParaRPr lang="en-US" sz="1700" dirty="0" smtClean="0">
              <a:latin typeface="Arial Rounded MT Bold" pitchFamily="34" charset="0"/>
            </a:endParaRPr>
          </a:p>
          <a:p>
            <a:endParaRPr lang="en-US" sz="1700" dirty="0">
              <a:latin typeface="Arial Rounded MT Bold" pitchFamily="34" charset="0"/>
            </a:endParaRPr>
          </a:p>
        </p:txBody>
      </p:sp>
      <p:pic>
        <p:nvPicPr>
          <p:cNvPr id="11270" name="Picture 6" descr="Unsealing the Little Book of Prophecy (Daniel 12 &amp; Revelation 10 ..."/>
          <p:cNvPicPr>
            <a:picLocks noChangeAspect="1" noChangeArrowheads="1"/>
          </p:cNvPicPr>
          <p:nvPr/>
        </p:nvPicPr>
        <p:blipFill>
          <a:blip r:embed="rId4"/>
          <a:srcRect/>
          <a:stretch>
            <a:fillRect/>
          </a:stretch>
        </p:blipFill>
        <p:spPr bwMode="auto">
          <a:xfrm>
            <a:off x="2456568" y="1524000"/>
            <a:ext cx="7295444" cy="4191000"/>
          </a:xfrm>
          <a:prstGeom prst="rect">
            <a:avLst/>
          </a:prstGeom>
          <a:noFill/>
          <a:ln w="57150">
            <a:solidFill>
              <a:schemeClr val="accent2"/>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Mixing Chemicals Illustration - Twinkl"/>
          <p:cNvPicPr>
            <a:picLocks noChangeAspect="1" noChangeArrowheads="1"/>
          </p:cNvPicPr>
          <p:nvPr/>
        </p:nvPicPr>
        <p:blipFill>
          <a:blip r:embed="rId2"/>
          <a:srcRect l="10582" r="11111" b="530"/>
          <a:stretch>
            <a:fillRect/>
          </a:stretch>
        </p:blipFill>
        <p:spPr bwMode="auto">
          <a:xfrm rot="21030511">
            <a:off x="7635053" y="1045772"/>
            <a:ext cx="4679004" cy="2971800"/>
          </a:xfrm>
          <a:prstGeom prst="teardrop">
            <a:avLst/>
          </a:prstGeom>
          <a:noFill/>
          <a:effectLst>
            <a:softEdge rad="12700"/>
          </a:effectLst>
        </p:spPr>
      </p:pic>
      <p:sp>
        <p:nvSpPr>
          <p:cNvPr id="2" name="Title 1"/>
          <p:cNvSpPr>
            <a:spLocks noGrp="1"/>
          </p:cNvSpPr>
          <p:nvPr>
            <p:ph type="title"/>
          </p:nvPr>
        </p:nvSpPr>
        <p:spPr/>
        <p:txBody>
          <a:bodyPr/>
          <a:lstStyle/>
          <a:p>
            <a:r>
              <a:rPr lang="en-US" dirty="0" smtClean="0">
                <a:latin typeface="Britannic Bold" pitchFamily="34" charset="0"/>
              </a:rPr>
              <a:t>Developing Your Theory</a:t>
            </a:r>
            <a:endParaRPr lang="en-US" dirty="0"/>
          </a:p>
        </p:txBody>
      </p:sp>
      <p:sp>
        <p:nvSpPr>
          <p:cNvPr id="3" name="TextBox 2"/>
          <p:cNvSpPr txBox="1"/>
          <p:nvPr/>
        </p:nvSpPr>
        <p:spPr>
          <a:xfrm>
            <a:off x="227012" y="1524000"/>
            <a:ext cx="7772400" cy="2031325"/>
          </a:xfrm>
          <a:prstGeom prst="rect">
            <a:avLst/>
          </a:prstGeom>
          <a:noFill/>
        </p:spPr>
        <p:txBody>
          <a:bodyPr wrap="square" rtlCol="0">
            <a:spAutoFit/>
          </a:bodyPr>
          <a:lstStyle/>
          <a:p>
            <a:pPr algn="just">
              <a:buFont typeface="Wingdings" pitchFamily="2" charset="2"/>
              <a:buChar char="Ø"/>
            </a:pPr>
            <a:r>
              <a:rPr lang="en-US" dirty="0" smtClean="0">
                <a:latin typeface="Trebuchet MS (Body"/>
              </a:rPr>
              <a:t>We are suppose to develop a theory first. </a:t>
            </a:r>
          </a:p>
          <a:p>
            <a:pPr algn="just">
              <a:buFont typeface="Wingdings" pitchFamily="2" charset="2"/>
              <a:buChar char="Ø"/>
            </a:pPr>
            <a:r>
              <a:rPr lang="en-US" dirty="0" smtClean="0">
                <a:latin typeface="Trebuchet MS (Body"/>
              </a:rPr>
              <a:t>When you have a theory, the next thing you are supposed to do is test it. That is what you do in an experiment in Science. You say when I mix these two chemicals, I think something is going to happen. And then, you test it to see if it is right or to see if it is wrong. </a:t>
            </a:r>
          </a:p>
          <a:p>
            <a:pPr algn="just">
              <a:buFont typeface="Wingdings" pitchFamily="2" charset="2"/>
              <a:buChar char="Ø"/>
            </a:pPr>
            <a:r>
              <a:rPr lang="en-US" dirty="0" smtClean="0">
                <a:latin typeface="Trebuchet MS (Body"/>
              </a:rPr>
              <a:t>And if you just read and don’t share your thoughts with other people it will never get tested. And you will never know if you are wise or foolish</a:t>
            </a:r>
            <a:endParaRPr lang="en-US" dirty="0" smtClean="0">
              <a:latin typeface="Trebuchet MS (Body"/>
            </a:endParaRPr>
          </a:p>
        </p:txBody>
      </p:sp>
      <p:sp>
        <p:nvSpPr>
          <p:cNvPr id="4" name="TextBox 3"/>
          <p:cNvSpPr txBox="1"/>
          <p:nvPr/>
        </p:nvSpPr>
        <p:spPr>
          <a:xfrm>
            <a:off x="227012" y="3581400"/>
            <a:ext cx="7924800" cy="3139321"/>
          </a:xfrm>
          <a:prstGeom prst="rect">
            <a:avLst/>
          </a:prstGeom>
          <a:noFill/>
        </p:spPr>
        <p:txBody>
          <a:bodyPr wrap="square" rtlCol="0">
            <a:spAutoFit/>
          </a:bodyPr>
          <a:lstStyle/>
          <a:p>
            <a:pPr algn="just"/>
            <a:r>
              <a:rPr lang="en-US" dirty="0" smtClean="0">
                <a:latin typeface="Trebuchet MS (Body"/>
              </a:rPr>
              <a:t>So when we look at a particular verse, we are to put all of our weight upon that verse. All of our focus and energy. People may say, “That’s not the truth or you’re wrong.” Then respond by asking them, “Where am I wrong?” People may say, “You haven’t considered this.” The point then should be made that, “You shouldn’t be considering those other things.”  We should only be considering the one thing, understand it as best we can, and then test if it is correct. It is because we don’t follow that methodology that we sometimes confuse people and sometimes confuse ourselves. Without understanding one piece of information properly we go to many other places to say we are correct without completely understanding what the verse is teaching. William Miller’s rules claims that we should not be doing that.</a:t>
            </a:r>
            <a:endParaRPr lang="en-US" dirty="0">
              <a:latin typeface="Trebuchet MS (Body"/>
            </a:endParaRPr>
          </a:p>
        </p:txBody>
      </p:sp>
      <p:pic>
        <p:nvPicPr>
          <p:cNvPr id="28684" name="Picture 12" descr="Woman Puzzled Icons - Download Free Vector Icons | Noun Project"/>
          <p:cNvPicPr>
            <a:picLocks noChangeAspect="1" noChangeArrowheads="1"/>
          </p:cNvPicPr>
          <p:nvPr/>
        </p:nvPicPr>
        <p:blipFill>
          <a:blip r:embed="rId3"/>
          <a:srcRect/>
          <a:stretch>
            <a:fillRect/>
          </a:stretch>
        </p:blipFill>
        <p:spPr bwMode="auto">
          <a:xfrm>
            <a:off x="7694612" y="4419600"/>
            <a:ext cx="2133600" cy="2286001"/>
          </a:xfrm>
          <a:prstGeom prst="rect">
            <a:avLst/>
          </a:prstGeom>
          <a:noFill/>
          <a:ln>
            <a:noFill/>
          </a:ln>
          <a:effectLst>
            <a:outerShdw dist="25400" dir="13320000" sx="21000" sy="21000" algn="ctr" rotWithShape="0">
              <a:schemeClr val="tx1">
                <a:lumMod val="95000"/>
                <a:lumOff val="5000"/>
                <a:alpha val="0"/>
              </a:scheme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Scientific Method</a:t>
            </a:r>
            <a:endParaRPr lang="en-US" dirty="0"/>
          </a:p>
        </p:txBody>
      </p:sp>
      <p:sp>
        <p:nvSpPr>
          <p:cNvPr id="4" name="TextBox 3"/>
          <p:cNvSpPr txBox="1"/>
          <p:nvPr/>
        </p:nvSpPr>
        <p:spPr>
          <a:xfrm>
            <a:off x="303212" y="2667000"/>
            <a:ext cx="4648200" cy="1892826"/>
          </a:xfrm>
          <a:prstGeom prst="rect">
            <a:avLst/>
          </a:prstGeom>
          <a:noFill/>
        </p:spPr>
        <p:txBody>
          <a:bodyPr wrap="square" rtlCol="0">
            <a:spAutoFit/>
          </a:bodyPr>
          <a:lstStyle/>
          <a:p>
            <a:pPr>
              <a:buFont typeface="Wingdings" pitchFamily="2" charset="2"/>
              <a:buChar char="Ø"/>
            </a:pPr>
            <a:r>
              <a:rPr lang="en-US" sz="1950" dirty="0" smtClean="0">
                <a:latin typeface="Trebuchet MS (Body"/>
              </a:rPr>
              <a:t>In focusing in on the point that we are suppose to develop a theory first; then test it, it would be good to look into the scientific method because it has interesting similarities to the process by which we are to study scripture. </a:t>
            </a:r>
            <a:endParaRPr lang="en-US" sz="1950" dirty="0">
              <a:latin typeface="Trebuchet MS (Body"/>
            </a:endParaRPr>
          </a:p>
        </p:txBody>
      </p:sp>
      <p:sp>
        <p:nvSpPr>
          <p:cNvPr id="8" name="TextBox 7"/>
          <p:cNvSpPr txBox="1"/>
          <p:nvPr/>
        </p:nvSpPr>
        <p:spPr>
          <a:xfrm>
            <a:off x="303212" y="4648200"/>
            <a:ext cx="4648200" cy="1892826"/>
          </a:xfrm>
          <a:prstGeom prst="rect">
            <a:avLst/>
          </a:prstGeom>
          <a:noFill/>
        </p:spPr>
        <p:txBody>
          <a:bodyPr wrap="square" rtlCol="0">
            <a:spAutoFit/>
          </a:bodyPr>
          <a:lstStyle/>
          <a:p>
            <a:pPr>
              <a:buFont typeface="Wingdings" pitchFamily="2" charset="2"/>
              <a:buChar char="Ø"/>
            </a:pPr>
            <a:r>
              <a:rPr lang="en-US" sz="1950" dirty="0" smtClean="0">
                <a:latin typeface="Trebuchet MS (Body"/>
              </a:rPr>
              <a:t>The scientific method is a process for gathering data and processing information. It provides well-defined steps to standardize how scientific knowledge is gathered through a logical, rational, and problem-solving method</a:t>
            </a:r>
            <a:r>
              <a:rPr lang="en-US" sz="1900" dirty="0" smtClean="0">
                <a:latin typeface="Trebuchet MS (Body"/>
              </a:rPr>
              <a:t>. </a:t>
            </a:r>
            <a:endParaRPr lang="en-US" sz="1900" dirty="0">
              <a:latin typeface="Trebuchet MS (Body"/>
            </a:endParaRPr>
          </a:p>
        </p:txBody>
      </p:sp>
      <p:pic>
        <p:nvPicPr>
          <p:cNvPr id="27652" name="Picture 4" descr="Scientific Method: Definition and Examples"/>
          <p:cNvPicPr>
            <a:picLocks noChangeAspect="1" noChangeArrowheads="1"/>
          </p:cNvPicPr>
          <p:nvPr/>
        </p:nvPicPr>
        <p:blipFill>
          <a:blip r:embed="rId2"/>
          <a:srcRect b="4295"/>
          <a:stretch>
            <a:fillRect/>
          </a:stretch>
        </p:blipFill>
        <p:spPr bwMode="auto">
          <a:xfrm>
            <a:off x="5332412" y="2362200"/>
            <a:ext cx="6629400" cy="4267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Scientific Method Cont’</a:t>
            </a:r>
            <a:endParaRPr lang="en-US" dirty="0"/>
          </a:p>
        </p:txBody>
      </p:sp>
      <p:sp>
        <p:nvSpPr>
          <p:cNvPr id="4" name="TextBox 3"/>
          <p:cNvSpPr txBox="1"/>
          <p:nvPr/>
        </p:nvSpPr>
        <p:spPr>
          <a:xfrm>
            <a:off x="227012" y="4149566"/>
            <a:ext cx="5334000" cy="2708434"/>
          </a:xfrm>
          <a:prstGeom prst="rect">
            <a:avLst/>
          </a:prstGeom>
          <a:noFill/>
        </p:spPr>
        <p:txBody>
          <a:bodyPr wrap="square" rtlCol="0">
            <a:spAutoFit/>
          </a:bodyPr>
          <a:lstStyle/>
          <a:p>
            <a:pPr algn="ctr"/>
            <a:r>
              <a:rPr lang="en-US" sz="1700" b="1" dirty="0" smtClean="0"/>
              <a:t>The Steps of the Scientific </a:t>
            </a:r>
            <a:r>
              <a:rPr lang="en-US" sz="1700" b="1" dirty="0"/>
              <a:t>M</a:t>
            </a:r>
            <a:r>
              <a:rPr lang="en-US" sz="1700" b="1" dirty="0" smtClean="0"/>
              <a:t>ethod:</a:t>
            </a:r>
          </a:p>
          <a:p>
            <a:pPr marL="400050" indent="-400050">
              <a:buFont typeface="+mj-lt"/>
              <a:buAutoNum type="romanUcPeriod"/>
            </a:pPr>
            <a:r>
              <a:rPr lang="en-US" sz="1700" dirty="0" smtClean="0"/>
              <a:t>Make an observation</a:t>
            </a:r>
          </a:p>
          <a:p>
            <a:pPr marL="400050" indent="-400050">
              <a:buFont typeface="+mj-lt"/>
              <a:buAutoNum type="romanUcPeriod"/>
            </a:pPr>
            <a:r>
              <a:rPr lang="en-US" sz="1700" dirty="0" smtClean="0"/>
              <a:t>Ask a question</a:t>
            </a:r>
          </a:p>
          <a:p>
            <a:pPr marL="400050" indent="-400050">
              <a:buFont typeface="+mj-lt"/>
              <a:buAutoNum type="romanUcPeriod"/>
            </a:pPr>
            <a:r>
              <a:rPr lang="en-US" sz="1700" dirty="0" smtClean="0"/>
              <a:t>Form a hypothesis that answers the question</a:t>
            </a:r>
          </a:p>
          <a:p>
            <a:pPr marL="400050" indent="-400050">
              <a:buFont typeface="+mj-lt"/>
              <a:buAutoNum type="romanUcPeriod"/>
            </a:pPr>
            <a:r>
              <a:rPr lang="en-US" sz="1700" dirty="0" smtClean="0"/>
              <a:t>Make a prediction based on the hypothesis</a:t>
            </a:r>
          </a:p>
          <a:p>
            <a:pPr marL="400050" indent="-400050">
              <a:buFont typeface="+mj-lt"/>
              <a:buAutoNum type="romanUcPeriod"/>
            </a:pPr>
            <a:r>
              <a:rPr lang="en-US" sz="1700" dirty="0" smtClean="0"/>
              <a:t>Do an experiment to test the prediction</a:t>
            </a:r>
          </a:p>
          <a:p>
            <a:pPr marL="400050" indent="-400050">
              <a:buFont typeface="+mj-lt"/>
              <a:buAutoNum type="romanUcPeriod"/>
            </a:pPr>
            <a:r>
              <a:rPr lang="en-US" sz="1700" dirty="0" smtClean="0"/>
              <a:t>Analyze the results to see if hypothesis is correct or is incorrect</a:t>
            </a:r>
          </a:p>
          <a:p>
            <a:pPr marL="400050" indent="-400050">
              <a:buFont typeface="+mj-lt"/>
              <a:buAutoNum type="romanUcPeriod"/>
            </a:pPr>
            <a:r>
              <a:rPr lang="en-US" sz="1700" dirty="0" smtClean="0"/>
              <a:t>If the hypothesis is correct, report results (share). If the hypothesis is incorrect, try again.  </a:t>
            </a:r>
          </a:p>
        </p:txBody>
      </p:sp>
      <p:sp>
        <p:nvSpPr>
          <p:cNvPr id="5" name="TextBox 4"/>
          <p:cNvSpPr txBox="1"/>
          <p:nvPr/>
        </p:nvSpPr>
        <p:spPr>
          <a:xfrm>
            <a:off x="227012" y="1752600"/>
            <a:ext cx="8458200" cy="2369880"/>
          </a:xfrm>
          <a:prstGeom prst="rect">
            <a:avLst/>
          </a:prstGeom>
          <a:noFill/>
        </p:spPr>
        <p:txBody>
          <a:bodyPr wrap="square" rtlCol="0">
            <a:spAutoFit/>
          </a:bodyPr>
          <a:lstStyle/>
          <a:p>
            <a:pPr algn="just"/>
            <a:r>
              <a:rPr lang="en-US" sz="1850" dirty="0" smtClean="0">
                <a:latin typeface="Trebuchet MS (Body"/>
              </a:rPr>
              <a:t>So, In a typical application of the scientific method, a researcher develops a hypothesis, tests it through various means, and then modifies the hypothesis on the basis of the outcome of the tests and experiments. The modified hypothesis is then  retested, further modified, and tested again, until it becomes consistent with observed phenomena and testing outcomes. In this way, hypotheses serve as tools by which scientists gather data. From that data and the many different scientific investigations undertaken to explore hypotheses, scientists are able to develop broad general explanations, or scientific theories.</a:t>
            </a:r>
            <a:endParaRPr lang="en-US" sz="1850" dirty="0">
              <a:latin typeface="Trebuchet MS (Body"/>
            </a:endParaRPr>
          </a:p>
        </p:txBody>
      </p:sp>
      <p:pic>
        <p:nvPicPr>
          <p:cNvPr id="6" name="Picture 2" descr="The Scientific Method | Boundless Psychology"/>
          <p:cNvPicPr>
            <a:picLocks noChangeAspect="1" noChangeArrowheads="1"/>
          </p:cNvPicPr>
          <p:nvPr/>
        </p:nvPicPr>
        <p:blipFill>
          <a:blip r:embed="rId2"/>
          <a:srcRect/>
          <a:stretch>
            <a:fillRect/>
          </a:stretch>
        </p:blipFill>
        <p:spPr bwMode="auto">
          <a:xfrm>
            <a:off x="8837612" y="1371600"/>
            <a:ext cx="3124200" cy="53158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C:\Users\User\AppData\Local\Microsoft\Windows\INetCache\IE\AOE6MOYD\math-teacher-woman[1].png"/>
          <p:cNvPicPr>
            <a:picLocks noChangeAspect="1" noChangeArrowheads="1"/>
          </p:cNvPicPr>
          <p:nvPr/>
        </p:nvPicPr>
        <p:blipFill>
          <a:blip r:embed="rId2"/>
          <a:srcRect/>
          <a:stretch>
            <a:fillRect/>
          </a:stretch>
        </p:blipFill>
        <p:spPr bwMode="auto">
          <a:xfrm>
            <a:off x="8532812" y="2286000"/>
            <a:ext cx="3559542" cy="3248891"/>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Miller’s Rule #1</a:t>
            </a:r>
            <a:endParaRPr lang="en-US" dirty="0"/>
          </a:p>
        </p:txBody>
      </p:sp>
      <p:sp>
        <p:nvSpPr>
          <p:cNvPr id="4" name="TextBox 3"/>
          <p:cNvSpPr txBox="1"/>
          <p:nvPr/>
        </p:nvSpPr>
        <p:spPr>
          <a:xfrm>
            <a:off x="379412" y="1676400"/>
            <a:ext cx="8686800" cy="1015663"/>
          </a:xfrm>
          <a:prstGeom prst="rect">
            <a:avLst/>
          </a:prstGeom>
          <a:noFill/>
        </p:spPr>
        <p:txBody>
          <a:bodyPr wrap="square" rtlCol="0">
            <a:spAutoFit/>
          </a:bodyPr>
          <a:lstStyle/>
          <a:p>
            <a:r>
              <a:rPr lang="en-US" sz="3000" b="1" dirty="0" smtClean="0">
                <a:solidFill>
                  <a:srgbClr val="C00000"/>
                </a:solidFill>
                <a:latin typeface="Monotype Corsiva" pitchFamily="66" charset="0"/>
              </a:rPr>
              <a:t>Rule #1: Every word must have its proper beating on the subject presented in the Bible. </a:t>
            </a:r>
            <a:endParaRPr lang="en-US" sz="3000" b="1" dirty="0">
              <a:solidFill>
                <a:srgbClr val="C00000"/>
              </a:solidFill>
              <a:latin typeface="Monotype Corsiva" pitchFamily="66" charset="0"/>
            </a:endParaRPr>
          </a:p>
        </p:txBody>
      </p:sp>
      <p:sp>
        <p:nvSpPr>
          <p:cNvPr id="5" name="TextBox 4"/>
          <p:cNvSpPr txBox="1"/>
          <p:nvPr/>
        </p:nvSpPr>
        <p:spPr>
          <a:xfrm>
            <a:off x="1370012" y="2667000"/>
            <a:ext cx="7543800" cy="923330"/>
          </a:xfrm>
          <a:prstGeom prst="rect">
            <a:avLst/>
          </a:prstGeom>
          <a:noFill/>
        </p:spPr>
        <p:txBody>
          <a:bodyPr wrap="square" rtlCol="0">
            <a:spAutoFit/>
          </a:bodyPr>
          <a:lstStyle/>
          <a:p>
            <a:pPr>
              <a:buFont typeface="Wingdings" pitchFamily="2" charset="2"/>
              <a:buChar char="Ø"/>
            </a:pPr>
            <a:r>
              <a:rPr lang="en-US" dirty="0" smtClean="0">
                <a:latin typeface="Trebuchet MS (Body"/>
              </a:rPr>
              <a:t>We claim that we believe that, but time and again, we don’t practice what we preach. We skip over the words and we don’t let them have their proper bearing.</a:t>
            </a:r>
            <a:endParaRPr lang="en-US" dirty="0">
              <a:latin typeface="Trebuchet MS (Body"/>
            </a:endParaRPr>
          </a:p>
        </p:txBody>
      </p:sp>
      <p:sp>
        <p:nvSpPr>
          <p:cNvPr id="6" name="TextBox 5"/>
          <p:cNvSpPr txBox="1"/>
          <p:nvPr/>
        </p:nvSpPr>
        <p:spPr>
          <a:xfrm>
            <a:off x="227012" y="3657600"/>
            <a:ext cx="7696200" cy="377026"/>
          </a:xfrm>
          <a:prstGeom prst="rect">
            <a:avLst/>
          </a:prstGeom>
          <a:noFill/>
        </p:spPr>
        <p:txBody>
          <a:bodyPr wrap="square" rtlCol="0">
            <a:spAutoFit/>
          </a:bodyPr>
          <a:lstStyle/>
          <a:p>
            <a:pPr algn="just"/>
            <a:r>
              <a:rPr lang="en-US" sz="1850" b="1" dirty="0" smtClean="0"/>
              <a:t>What does it mean “to have its proper bearing?” What is your theory of this?</a:t>
            </a:r>
            <a:endParaRPr lang="en-US" sz="1850" b="1" dirty="0"/>
          </a:p>
        </p:txBody>
      </p:sp>
      <p:sp>
        <p:nvSpPr>
          <p:cNvPr id="8" name="TextBox 7"/>
          <p:cNvSpPr txBox="1"/>
          <p:nvPr/>
        </p:nvSpPr>
        <p:spPr>
          <a:xfrm>
            <a:off x="227012" y="4343400"/>
            <a:ext cx="11582400" cy="2308324"/>
          </a:xfrm>
          <a:prstGeom prst="rect">
            <a:avLst/>
          </a:prstGeom>
          <a:noFill/>
        </p:spPr>
        <p:txBody>
          <a:bodyPr wrap="square" rtlCol="0">
            <a:spAutoFit/>
          </a:bodyPr>
          <a:lstStyle/>
          <a:p>
            <a:pPr algn="just"/>
            <a:r>
              <a:rPr lang="en-US" sz="1600" dirty="0" smtClean="0">
                <a:latin typeface="Ink Free" pitchFamily="66" charset="0"/>
              </a:rPr>
              <a:t>As a side note:</a:t>
            </a:r>
          </a:p>
          <a:p>
            <a:pPr algn="just">
              <a:buFont typeface="Wingdings" pitchFamily="2" charset="2"/>
              <a:buChar char="v"/>
            </a:pPr>
            <a:r>
              <a:rPr lang="en-US" sz="1600" dirty="0" smtClean="0">
                <a:latin typeface="Ink Free" pitchFamily="66" charset="0"/>
              </a:rPr>
              <a:t> It may be scary to share our thoughts of what we think these words mean. But we shouldn’t be afraid to share with someone our thoughts about scripture or subjects. We shouldn’t be afraid of appearing to look silly in public. Our job function is to be teachers. A good teacher is not afraid to speak one’s mind. That teacher will not be afraid to tell their students  what he or she thinks these words mean. </a:t>
            </a:r>
          </a:p>
          <a:p>
            <a:pPr algn="just">
              <a:buFont typeface="Wingdings" pitchFamily="2" charset="2"/>
              <a:buChar char="v"/>
            </a:pPr>
            <a:r>
              <a:rPr lang="en-US" sz="1600" dirty="0" smtClean="0">
                <a:latin typeface="Ink Free" pitchFamily="66" charset="0"/>
              </a:rPr>
              <a:t>Pretty much all of us has some experience of attending school. When attending school, there were good teachers and bad teachers. We all had that one favorite teacher. What makes a teacher better than another? Every teacher knows that 2+2=4. That is a fact. But what makes a good teacher is how one explains it. That teacher develops a theory about a subject and the explanation of the theory makes that teacher a good or bad one. </a:t>
            </a:r>
          </a:p>
        </p:txBody>
      </p:sp>
      <p:sp>
        <p:nvSpPr>
          <p:cNvPr id="15" name="TextBox 14"/>
          <p:cNvSpPr txBox="1"/>
          <p:nvPr/>
        </p:nvSpPr>
        <p:spPr>
          <a:xfrm>
            <a:off x="10285412" y="2971800"/>
            <a:ext cx="1371600" cy="646331"/>
          </a:xfrm>
          <a:prstGeom prst="rect">
            <a:avLst/>
          </a:prstGeom>
          <a:noFill/>
        </p:spPr>
        <p:txBody>
          <a:bodyPr wrap="square" rtlCol="0">
            <a:spAutoFit/>
          </a:bodyPr>
          <a:lstStyle/>
          <a:p>
            <a:r>
              <a:rPr lang="en-US" sz="3600" b="1" dirty="0" smtClean="0">
                <a:solidFill>
                  <a:schemeClr val="bg1"/>
                </a:solidFill>
              </a:rPr>
              <a:t>2+2=4</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#1 Cont’</a:t>
            </a:r>
            <a:endParaRPr lang="en-US" dirty="0"/>
          </a:p>
        </p:txBody>
      </p:sp>
      <p:sp>
        <p:nvSpPr>
          <p:cNvPr id="4" name="TextBox 3"/>
          <p:cNvSpPr txBox="1"/>
          <p:nvPr/>
        </p:nvSpPr>
        <p:spPr>
          <a:xfrm>
            <a:off x="150812" y="1371600"/>
            <a:ext cx="2438400" cy="369332"/>
          </a:xfrm>
          <a:prstGeom prst="rect">
            <a:avLst/>
          </a:prstGeom>
          <a:noFill/>
        </p:spPr>
        <p:txBody>
          <a:bodyPr wrap="square" rtlCol="0">
            <a:spAutoFit/>
          </a:bodyPr>
          <a:lstStyle/>
          <a:p>
            <a:r>
              <a:rPr lang="en-US" dirty="0" smtClean="0"/>
              <a:t>So, back to rule #1. </a:t>
            </a:r>
            <a:endParaRPr lang="en-US" dirty="0"/>
          </a:p>
        </p:txBody>
      </p:sp>
      <p:sp>
        <p:nvSpPr>
          <p:cNvPr id="6" name="TextBox 5"/>
          <p:cNvSpPr txBox="1"/>
          <p:nvPr/>
        </p:nvSpPr>
        <p:spPr>
          <a:xfrm>
            <a:off x="455612" y="1905000"/>
            <a:ext cx="6629400" cy="707886"/>
          </a:xfrm>
          <a:prstGeom prst="rect">
            <a:avLst/>
          </a:prstGeom>
          <a:noFill/>
        </p:spPr>
        <p:txBody>
          <a:bodyPr wrap="square" rtlCol="0">
            <a:spAutoFit/>
          </a:bodyPr>
          <a:lstStyle/>
          <a:p>
            <a:r>
              <a:rPr lang="en-US" sz="2000" dirty="0" smtClean="0">
                <a:latin typeface="Trebuchet MS (Body"/>
              </a:rPr>
              <a:t>What does the word bearing mean in the context of the rule?</a:t>
            </a:r>
            <a:endParaRPr lang="en-US" sz="2000" dirty="0">
              <a:latin typeface="Trebuchet MS (Body"/>
            </a:endParaRPr>
          </a:p>
        </p:txBody>
      </p:sp>
      <p:sp>
        <p:nvSpPr>
          <p:cNvPr id="7" name="TextBox 6"/>
          <p:cNvSpPr txBox="1"/>
          <p:nvPr/>
        </p:nvSpPr>
        <p:spPr>
          <a:xfrm>
            <a:off x="760412" y="2667000"/>
            <a:ext cx="6248400" cy="1200329"/>
          </a:xfrm>
          <a:prstGeom prst="rect">
            <a:avLst/>
          </a:prstGeom>
          <a:noFill/>
        </p:spPr>
        <p:txBody>
          <a:bodyPr wrap="square" rtlCol="0">
            <a:spAutoFit/>
          </a:bodyPr>
          <a:lstStyle/>
          <a:p>
            <a:pPr algn="just">
              <a:buFont typeface="Wingdings" pitchFamily="2" charset="2"/>
              <a:buChar char="Ø"/>
            </a:pPr>
            <a:r>
              <a:rPr lang="en-US" dirty="0" smtClean="0">
                <a:latin typeface="Trebuchet MS (Body"/>
              </a:rPr>
              <a:t>It means that when you come to a sentence or verse, you should be looking at every single word and you need to decide what are the important words. The important words should have more bearing, more weight on your theory. </a:t>
            </a:r>
            <a:endParaRPr lang="en-US" dirty="0">
              <a:latin typeface="Trebuchet MS (Body"/>
            </a:endParaRPr>
          </a:p>
        </p:txBody>
      </p:sp>
      <p:sp>
        <p:nvSpPr>
          <p:cNvPr id="8" name="TextBox 7"/>
          <p:cNvSpPr txBox="1"/>
          <p:nvPr/>
        </p:nvSpPr>
        <p:spPr>
          <a:xfrm>
            <a:off x="150812" y="4191000"/>
            <a:ext cx="6934200" cy="2308324"/>
          </a:xfrm>
          <a:prstGeom prst="rect">
            <a:avLst/>
          </a:prstGeom>
          <a:noFill/>
        </p:spPr>
        <p:txBody>
          <a:bodyPr wrap="square" rtlCol="0">
            <a:spAutoFit/>
          </a:bodyPr>
          <a:lstStyle/>
          <a:p>
            <a:pPr algn="just"/>
            <a:r>
              <a:rPr lang="en-US" dirty="0" smtClean="0"/>
              <a:t>In a verse, you have 10 words. You (and I) have to decide how important word #1 is; how important is word #3; and etcetera—weighing each word’s importance—and explain how you know it to be so. However, what we tend to do is look at a verse and say, “I think this is the most important word,”  and ignore the other ones. But from this rule, it is instructing us to check every word, think about it, and make a decision of which word is more important than the others. That would be our theory; and then we would have to test it.   </a:t>
            </a:r>
            <a:endParaRPr lang="en-US" dirty="0"/>
          </a:p>
        </p:txBody>
      </p:sp>
      <p:pic>
        <p:nvPicPr>
          <p:cNvPr id="41988" name="Picture 4" descr="Uncovering What Your Customers Want"/>
          <p:cNvPicPr>
            <a:picLocks noChangeAspect="1" noChangeArrowheads="1"/>
          </p:cNvPicPr>
          <p:nvPr/>
        </p:nvPicPr>
        <p:blipFill>
          <a:blip r:embed="rId2"/>
          <a:srcRect l="30868" b="-6237"/>
          <a:stretch>
            <a:fillRect/>
          </a:stretch>
        </p:blipFill>
        <p:spPr bwMode="auto">
          <a:xfrm>
            <a:off x="8304211" y="1676400"/>
            <a:ext cx="3647211" cy="1791374"/>
          </a:xfrm>
          <a:prstGeom prst="rect">
            <a:avLst/>
          </a:prstGeom>
          <a:noFill/>
        </p:spPr>
      </p:pic>
      <p:pic>
        <p:nvPicPr>
          <p:cNvPr id="41997" name="Picture 13" descr="Download HD Thinking Woman Silhouette - Woman Thinking Png ..."/>
          <p:cNvPicPr>
            <a:picLocks noChangeAspect="1" noChangeArrowheads="1"/>
          </p:cNvPicPr>
          <p:nvPr/>
        </p:nvPicPr>
        <p:blipFill>
          <a:blip r:embed="rId3" cstate="print"/>
          <a:srcRect t="27844" r="15385"/>
          <a:stretch>
            <a:fillRect/>
          </a:stretch>
        </p:blipFill>
        <p:spPr bwMode="auto">
          <a:xfrm>
            <a:off x="7542212" y="3505200"/>
            <a:ext cx="2911064" cy="3352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#1 Cont’</a:t>
            </a:r>
            <a:endParaRPr lang="en-US" dirty="0"/>
          </a:p>
        </p:txBody>
      </p:sp>
      <p:sp>
        <p:nvSpPr>
          <p:cNvPr id="7" name="TextBox 6"/>
          <p:cNvSpPr txBox="1"/>
          <p:nvPr/>
        </p:nvSpPr>
        <p:spPr>
          <a:xfrm>
            <a:off x="150812" y="1524000"/>
            <a:ext cx="8153400" cy="5216813"/>
          </a:xfrm>
          <a:prstGeom prst="rect">
            <a:avLst/>
          </a:prstGeom>
          <a:noFill/>
        </p:spPr>
        <p:txBody>
          <a:bodyPr wrap="square" rtlCol="0">
            <a:spAutoFit/>
          </a:bodyPr>
          <a:lstStyle/>
          <a:p>
            <a:pPr>
              <a:buFont typeface="Wingdings" pitchFamily="2" charset="2"/>
              <a:buChar char="Ø"/>
            </a:pPr>
            <a:r>
              <a:rPr lang="en-US" sz="1850" dirty="0" smtClean="0">
                <a:latin typeface="Trebuchet MS (Body"/>
              </a:rPr>
              <a:t>When it says proper bearing, my theory is that not every word has the same bearing. Some words have more bearing than others. They have their proper bearing.</a:t>
            </a:r>
            <a:br>
              <a:rPr lang="en-US" sz="1850" dirty="0" smtClean="0">
                <a:latin typeface="Trebuchet MS (Body"/>
              </a:rPr>
            </a:br>
            <a:r>
              <a:rPr lang="en-US" sz="1850" dirty="0" smtClean="0">
                <a:latin typeface="Trebuchet MS (Body"/>
              </a:rPr>
              <a:t>  </a:t>
            </a:r>
          </a:p>
          <a:p>
            <a:pPr>
              <a:buFont typeface="Wingdings" pitchFamily="2" charset="2"/>
              <a:buChar char="Ø"/>
            </a:pPr>
            <a:r>
              <a:rPr lang="en-US" sz="1850" dirty="0" smtClean="0">
                <a:latin typeface="Trebuchet MS (Body"/>
              </a:rPr>
              <a:t>For instance, in reference to the rule itself, the word “every” is more important than the word “it.” This is because we can take out the word “it” and we can still understand what it’s saying. But if we took out the word “every” then we wouldn’t know how many words. It would take away from the meaning of the sentence.</a:t>
            </a:r>
            <a:br>
              <a:rPr lang="en-US" sz="1850" dirty="0" smtClean="0">
                <a:latin typeface="Trebuchet MS (Body"/>
              </a:rPr>
            </a:br>
            <a:r>
              <a:rPr lang="en-US" sz="1850" dirty="0" smtClean="0">
                <a:latin typeface="Trebuchet MS (Body"/>
              </a:rPr>
              <a:t> </a:t>
            </a:r>
          </a:p>
          <a:p>
            <a:pPr>
              <a:buFont typeface="Wingdings" pitchFamily="2" charset="2"/>
              <a:buChar char="Ø"/>
            </a:pPr>
            <a:r>
              <a:rPr lang="en-US" sz="1850" dirty="0" smtClean="0">
                <a:latin typeface="Trebuchet MS (Body"/>
              </a:rPr>
              <a:t>It’s not to be understood that not every word in the Bible is profitable to doctrine. Nevertheless, Rule #1 is teaching that some words are more important than other words. The problem occurs when we don’t look carefully to see what is the important word(s) and what  is the unimportant word(s). </a:t>
            </a:r>
            <a:br>
              <a:rPr lang="en-US" sz="1850" dirty="0" smtClean="0">
                <a:latin typeface="Trebuchet MS (Body"/>
              </a:rPr>
            </a:br>
            <a:endParaRPr lang="en-US" sz="1850" dirty="0" smtClean="0">
              <a:latin typeface="Trebuchet MS (Body"/>
            </a:endParaRPr>
          </a:p>
          <a:p>
            <a:pPr>
              <a:buFont typeface="Wingdings" pitchFamily="2" charset="2"/>
              <a:buChar char="Ø"/>
            </a:pPr>
            <a:r>
              <a:rPr lang="en-US" sz="1850" dirty="0" smtClean="0">
                <a:latin typeface="Trebuchet MS (Body"/>
              </a:rPr>
              <a:t>We need to be honest about that and not pretend that it’s a fact. It is a subjective reading of these words to decide what is important and what isn’t.</a:t>
            </a:r>
            <a:endParaRPr lang="en-US" sz="1850" dirty="0">
              <a:latin typeface="Trebuchet MS (Body"/>
            </a:endParaRPr>
          </a:p>
        </p:txBody>
      </p:sp>
      <p:pic>
        <p:nvPicPr>
          <p:cNvPr id="40962" name="Picture 2" descr="File:Uneven scales.png - Wikimedia Commons"/>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609012" y="1524000"/>
            <a:ext cx="3352800"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#1 Cont’</a:t>
            </a:r>
            <a:endParaRPr lang="en-US" dirty="0"/>
          </a:p>
        </p:txBody>
      </p:sp>
      <p:sp>
        <p:nvSpPr>
          <p:cNvPr id="4" name="TextBox 3"/>
          <p:cNvSpPr txBox="1"/>
          <p:nvPr/>
        </p:nvSpPr>
        <p:spPr>
          <a:xfrm>
            <a:off x="150812" y="1828800"/>
            <a:ext cx="7848600" cy="1800493"/>
          </a:xfrm>
          <a:prstGeom prst="rect">
            <a:avLst/>
          </a:prstGeom>
          <a:noFill/>
        </p:spPr>
        <p:txBody>
          <a:bodyPr wrap="square" rtlCol="0">
            <a:spAutoFit/>
          </a:bodyPr>
          <a:lstStyle/>
          <a:p>
            <a:pPr>
              <a:buFont typeface="Wingdings" pitchFamily="2" charset="2"/>
              <a:buChar char="Ø"/>
            </a:pPr>
            <a:r>
              <a:rPr lang="en-US" sz="1850" dirty="0" smtClean="0">
                <a:latin typeface="Trebuchet MS (Body"/>
              </a:rPr>
              <a:t>We are basing all of our message on these 14 rules. Ellen G. White says that those who will be teaching the third angel’s message will be doing so following the principles of William Miller’s rules.</a:t>
            </a:r>
            <a:endParaRPr lang="en-US" sz="1850" dirty="0" smtClean="0">
              <a:latin typeface="Trebuchet MS (Body"/>
            </a:endParaRPr>
          </a:p>
          <a:p>
            <a:pPr>
              <a:buFont typeface="Wingdings" pitchFamily="2" charset="2"/>
              <a:buChar char="Ø"/>
            </a:pPr>
            <a:r>
              <a:rPr lang="en-US" sz="1850" dirty="0" smtClean="0">
                <a:latin typeface="Trebuchet MS (Body"/>
              </a:rPr>
              <a:t>The first rule is the most important. William Miller has them in a specific order. And since William Miller is a prophet, I think he knew what he was doing  in ordering them and that the Lord would direct him.  </a:t>
            </a:r>
          </a:p>
        </p:txBody>
      </p:sp>
      <p:sp>
        <p:nvSpPr>
          <p:cNvPr id="7" name="TextBox 6"/>
          <p:cNvSpPr txBox="1"/>
          <p:nvPr/>
        </p:nvSpPr>
        <p:spPr>
          <a:xfrm>
            <a:off x="227012" y="3733800"/>
            <a:ext cx="7315200" cy="923330"/>
          </a:xfrm>
          <a:prstGeom prst="rect">
            <a:avLst/>
          </a:prstGeom>
          <a:noFill/>
        </p:spPr>
        <p:txBody>
          <a:bodyPr wrap="square" rtlCol="0">
            <a:spAutoFit/>
          </a:bodyPr>
          <a:lstStyle/>
          <a:p>
            <a:r>
              <a:rPr lang="en-US" b="1" dirty="0" smtClean="0">
                <a:latin typeface="Ink Free" pitchFamily="66" charset="0"/>
              </a:rPr>
              <a:t>Side note:  </a:t>
            </a:r>
            <a:r>
              <a:rPr lang="en-US" dirty="0" smtClean="0">
                <a:latin typeface="Ink Free" pitchFamily="66" charset="0"/>
              </a:rPr>
              <a:t>Before you proof text, look at the verse itself. Develop an understanding of what the verse teaches and then you have a theory. Then, bring other verses to bear their weight. </a:t>
            </a:r>
            <a:endParaRPr lang="en-US" dirty="0">
              <a:latin typeface="Ink Free" pitchFamily="66" charset="0"/>
            </a:endParaRPr>
          </a:p>
        </p:txBody>
      </p:sp>
      <p:sp>
        <p:nvSpPr>
          <p:cNvPr id="12" name="TextBox 11"/>
          <p:cNvSpPr txBox="1"/>
          <p:nvPr/>
        </p:nvSpPr>
        <p:spPr>
          <a:xfrm>
            <a:off x="150812" y="4800600"/>
            <a:ext cx="7924800" cy="1800493"/>
          </a:xfrm>
          <a:prstGeom prst="rect">
            <a:avLst/>
          </a:prstGeom>
          <a:noFill/>
        </p:spPr>
        <p:txBody>
          <a:bodyPr wrap="square" rtlCol="0">
            <a:spAutoFit/>
          </a:bodyPr>
          <a:lstStyle/>
          <a:p>
            <a:r>
              <a:rPr lang="en-US" sz="1850" dirty="0" smtClean="0">
                <a:latin typeface="Trebuchet MS (Body"/>
              </a:rPr>
              <a:t>Rule #1 does not mention anything about going anywhere else. It says wherever you are reading those words that you are reading, those are the words to be considering. What I’m hoping we realize is that the problem lies when we consider what the words are saying that one verse, we go somewhere else first.</a:t>
            </a:r>
            <a:r>
              <a:rPr lang="en-US" sz="1850" dirty="0" smtClean="0">
                <a:latin typeface="Trebuchet MS (Body"/>
              </a:rPr>
              <a:t> The rule says that every word on the subject that you are dealing with should have its proper bearing. </a:t>
            </a:r>
          </a:p>
        </p:txBody>
      </p:sp>
      <p:sp>
        <p:nvSpPr>
          <p:cNvPr id="16" name="TextBox 15"/>
          <p:cNvSpPr txBox="1"/>
          <p:nvPr/>
        </p:nvSpPr>
        <p:spPr>
          <a:xfrm>
            <a:off x="8228012" y="3352800"/>
            <a:ext cx="3506786" cy="1569660"/>
          </a:xfrm>
          <a:prstGeom prst="rect">
            <a:avLst/>
          </a:prstGeom>
          <a:gradFill flip="none" rotWithShape="1">
            <a:gsLst>
              <a:gs pos="49000">
                <a:srgbClr val="E6DCAC">
                  <a:alpha val="83000"/>
                </a:srgbClr>
              </a:gs>
              <a:gs pos="12000">
                <a:srgbClr val="E6D78A"/>
              </a:gs>
              <a:gs pos="30000">
                <a:srgbClr val="C7AC4C"/>
              </a:gs>
              <a:gs pos="45000">
                <a:srgbClr val="E6D78A"/>
              </a:gs>
              <a:gs pos="77000">
                <a:srgbClr val="C7AC4C"/>
              </a:gs>
              <a:gs pos="100000">
                <a:srgbClr val="E6DCAC"/>
              </a:gs>
            </a:gsLst>
            <a:lin ang="18900000" scaled="1"/>
            <a:tileRect/>
          </a:gradFill>
          <a:ln w="57150">
            <a:solidFill>
              <a:schemeClr val="tx1">
                <a:lumMod val="95000"/>
                <a:lumOff val="5000"/>
              </a:schemeClr>
            </a:solidFill>
          </a:ln>
          <a:effectLst>
            <a:glow rad="101600">
              <a:schemeClr val="accent5">
                <a:satMod val="175000"/>
                <a:alpha val="40000"/>
              </a:schemeClr>
            </a:glow>
            <a:outerShdw blurRad="76200" dir="13500000" sy="23000" kx="1200000" algn="br" rotWithShape="0">
              <a:prstClr val="black">
                <a:alpha val="20000"/>
              </a:prstClr>
            </a:outerShdw>
          </a:effectLst>
        </p:spPr>
        <p:txBody>
          <a:bodyPr wrap="square" rtlCol="0">
            <a:spAutoFit/>
          </a:bodyPr>
          <a:lstStyle/>
          <a:p>
            <a:pPr algn="ctr"/>
            <a:r>
              <a:rPr lang="en-US" sz="1600" dirty="0" smtClean="0">
                <a:ln w="3175">
                  <a:solidFill>
                    <a:schemeClr val="tx1"/>
                  </a:solidFill>
                </a:ln>
              </a:rPr>
              <a:t>THOSE WHO ARE ENGAGED IN PROCLAIMING THE THIRD ANGEL’S MESSAGE ARE SEARCHING THE SCRIPTURES UPON THE  SAME PLAN THAT FATHER MILLER ADOPTED. {RH, 11-25-1884}</a:t>
            </a:r>
            <a:endParaRPr lang="en-US" sz="1600" dirty="0">
              <a:ln w="3175">
                <a:solidFill>
                  <a:schemeClr val="tx1"/>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#1 &amp; Proof Text</a:t>
            </a:r>
            <a:endParaRPr lang="en-US" dirty="0"/>
          </a:p>
        </p:txBody>
      </p:sp>
      <p:sp>
        <p:nvSpPr>
          <p:cNvPr id="4" name="TextBox 3"/>
          <p:cNvSpPr txBox="1"/>
          <p:nvPr/>
        </p:nvSpPr>
        <p:spPr>
          <a:xfrm>
            <a:off x="8380412" y="2362200"/>
            <a:ext cx="1524000" cy="523220"/>
          </a:xfrm>
          <a:prstGeom prst="rect">
            <a:avLst/>
          </a:prstGeom>
          <a:noFill/>
        </p:spPr>
        <p:txBody>
          <a:bodyPr wrap="square" rtlCol="0">
            <a:spAutoFit/>
          </a:bodyPr>
          <a:lstStyle/>
          <a:p>
            <a:r>
              <a:rPr lang="en-US" sz="1400" dirty="0">
                <a:latin typeface="Book Antiqua" pitchFamily="18" charset="0"/>
              </a:rPr>
              <a:t>P</a:t>
            </a:r>
            <a:r>
              <a:rPr lang="en-US" sz="1400" dirty="0" smtClean="0">
                <a:latin typeface="Book Antiqua" pitchFamily="18" charset="0"/>
              </a:rPr>
              <a:t>roof text for rule #1 is:</a:t>
            </a:r>
          </a:p>
        </p:txBody>
      </p:sp>
      <p:sp>
        <p:nvSpPr>
          <p:cNvPr id="6" name="TextBox 5"/>
          <p:cNvSpPr txBox="1"/>
          <p:nvPr/>
        </p:nvSpPr>
        <p:spPr>
          <a:xfrm>
            <a:off x="455612" y="4953000"/>
            <a:ext cx="7162800" cy="369332"/>
          </a:xfrm>
          <a:prstGeom prst="rect">
            <a:avLst/>
          </a:prstGeom>
          <a:noFill/>
        </p:spPr>
        <p:txBody>
          <a:bodyPr wrap="square" rtlCol="0">
            <a:spAutoFit/>
          </a:bodyPr>
          <a:lstStyle/>
          <a:p>
            <a:r>
              <a:rPr lang="en-US" b="1" dirty="0" smtClean="0">
                <a:latin typeface="Ink Free" pitchFamily="66" charset="0"/>
              </a:rPr>
              <a:t>Does the proof text agree with the rule?</a:t>
            </a:r>
            <a:endParaRPr lang="en-US" b="1" dirty="0">
              <a:latin typeface="Ink Free" pitchFamily="66" charset="0"/>
            </a:endParaRPr>
          </a:p>
        </p:txBody>
      </p:sp>
      <p:sp>
        <p:nvSpPr>
          <p:cNvPr id="7" name="TextBox 6"/>
          <p:cNvSpPr txBox="1"/>
          <p:nvPr/>
        </p:nvSpPr>
        <p:spPr>
          <a:xfrm>
            <a:off x="455612" y="5334000"/>
            <a:ext cx="6781800" cy="1477328"/>
          </a:xfrm>
          <a:prstGeom prst="rect">
            <a:avLst/>
          </a:prstGeom>
          <a:noFill/>
        </p:spPr>
        <p:txBody>
          <a:bodyPr wrap="square" rtlCol="0">
            <a:spAutoFit/>
          </a:bodyPr>
          <a:lstStyle/>
          <a:p>
            <a:pPr>
              <a:buFont typeface="Wingdings" pitchFamily="2" charset="2"/>
              <a:buChar char="Ø"/>
            </a:pPr>
            <a:r>
              <a:rPr lang="en-US" dirty="0" smtClean="0">
                <a:latin typeface="Ink Free" pitchFamily="66" charset="0"/>
              </a:rPr>
              <a:t>I think yes. It is a good proof text. He is saying that when we read a sentence</a:t>
            </a:r>
            <a:r>
              <a:rPr lang="en-US" dirty="0" smtClean="0">
                <a:latin typeface="Ink Free" pitchFamily="66" charset="0"/>
              </a:rPr>
              <a:t> or some words, we should not assume that the little things are not important. This is because when we approach a verse, we don’t know which words hold more proper bearing than another. </a:t>
            </a:r>
            <a:endParaRPr lang="en-US" dirty="0">
              <a:latin typeface="Ink Free" pitchFamily="66" charset="0"/>
            </a:endParaRPr>
          </a:p>
        </p:txBody>
      </p:sp>
      <p:sp>
        <p:nvSpPr>
          <p:cNvPr id="8" name="TextBox 7"/>
          <p:cNvSpPr txBox="1"/>
          <p:nvPr/>
        </p:nvSpPr>
        <p:spPr>
          <a:xfrm>
            <a:off x="912812" y="2514600"/>
            <a:ext cx="6781800" cy="1200329"/>
          </a:xfrm>
          <a:prstGeom prst="rect">
            <a:avLst/>
          </a:prstGeom>
          <a:noFill/>
        </p:spPr>
        <p:txBody>
          <a:bodyPr wrap="square" rtlCol="0">
            <a:spAutoFit/>
          </a:bodyPr>
          <a:lstStyle/>
          <a:p>
            <a:pPr>
              <a:buFont typeface="Wingdings" pitchFamily="2" charset="2"/>
              <a:buChar char="Ø"/>
            </a:pPr>
            <a:r>
              <a:rPr lang="en-US" sz="1750" dirty="0" smtClean="0">
                <a:latin typeface="Trebuchet MS (Body"/>
              </a:rPr>
              <a:t>I’m suggesting, the entire verse is the subject. So every word in this verse we are to be dealing with.  We should not go another verse before dealing with every word and bring those other verses to bear.</a:t>
            </a:r>
            <a:endParaRPr lang="en-US" sz="1750" dirty="0">
              <a:latin typeface="Trebuchet MS (Body"/>
            </a:endParaRPr>
          </a:p>
        </p:txBody>
      </p:sp>
      <p:sp>
        <p:nvSpPr>
          <p:cNvPr id="9" name="TextBox 8"/>
          <p:cNvSpPr txBox="1"/>
          <p:nvPr/>
        </p:nvSpPr>
        <p:spPr>
          <a:xfrm>
            <a:off x="379412" y="1676400"/>
            <a:ext cx="7847012" cy="769441"/>
          </a:xfrm>
          <a:prstGeom prst="rect">
            <a:avLst/>
          </a:prstGeom>
          <a:noFill/>
        </p:spPr>
        <p:txBody>
          <a:bodyPr wrap="square" rtlCol="0">
            <a:spAutoFit/>
          </a:bodyPr>
          <a:lstStyle/>
          <a:p>
            <a:r>
              <a:rPr lang="en-US" sz="2200" dirty="0" smtClean="0">
                <a:latin typeface="Book Antiqua" pitchFamily="18" charset="0"/>
              </a:rPr>
              <a:t>When it says subject, how do you know what the subject is?  </a:t>
            </a:r>
            <a:r>
              <a:rPr lang="en-US" sz="2200" dirty="0">
                <a:latin typeface="Book Antiqua" pitchFamily="18" charset="0"/>
              </a:rPr>
              <a:t>F</a:t>
            </a:r>
            <a:r>
              <a:rPr lang="en-US" sz="2200" dirty="0" smtClean="0">
                <a:latin typeface="Book Antiqua" pitchFamily="18" charset="0"/>
              </a:rPr>
              <a:t>or example, what is the subject in Dan 12:10? </a:t>
            </a:r>
            <a:r>
              <a:rPr lang="en-US" sz="2200" dirty="0">
                <a:latin typeface="Book Antiqua" pitchFamily="18" charset="0"/>
              </a:rPr>
              <a:t> </a:t>
            </a:r>
          </a:p>
        </p:txBody>
      </p:sp>
      <p:sp>
        <p:nvSpPr>
          <p:cNvPr id="10" name="Rectangle 9"/>
          <p:cNvSpPr/>
          <p:nvPr/>
        </p:nvSpPr>
        <p:spPr>
          <a:xfrm>
            <a:off x="150812" y="3733800"/>
            <a:ext cx="7543800" cy="1200329"/>
          </a:xfrm>
          <a:prstGeom prst="rect">
            <a:avLst/>
          </a:prstGeom>
        </p:spPr>
        <p:txBody>
          <a:bodyPr wrap="square">
            <a:spAutoFit/>
          </a:bodyPr>
          <a:lstStyle/>
          <a:p>
            <a:r>
              <a:rPr lang="en-US" sz="2400" b="1" dirty="0" smtClean="0">
                <a:solidFill>
                  <a:srgbClr val="C00000"/>
                </a:solidFill>
                <a:latin typeface="Monotype Corsiva" pitchFamily="66" charset="0"/>
              </a:rPr>
              <a:t>Matt 5</a:t>
            </a:r>
          </a:p>
          <a:p>
            <a:r>
              <a:rPr lang="en-US" sz="2400" b="1" baseline="30000" dirty="0" smtClean="0">
                <a:solidFill>
                  <a:srgbClr val="C00000"/>
                </a:solidFill>
                <a:latin typeface="Monotype Corsiva" pitchFamily="66" charset="0"/>
              </a:rPr>
              <a:t>18 </a:t>
            </a:r>
            <a:r>
              <a:rPr lang="en-US" sz="2400" b="1" dirty="0" smtClean="0">
                <a:solidFill>
                  <a:srgbClr val="C00000"/>
                </a:solidFill>
                <a:latin typeface="Monotype Corsiva" pitchFamily="66" charset="0"/>
              </a:rPr>
              <a:t>For verily I say unto you, Till heaven and earth pass, one jot or one tittle shall in no wise pass from the law, till all be fulfilled.</a:t>
            </a:r>
            <a:endParaRPr lang="en-US" sz="2400" b="1" dirty="0">
              <a:solidFill>
                <a:srgbClr val="C00000"/>
              </a:solidFill>
              <a:latin typeface="Monotype Corsiva" pitchFamily="66" charset="0"/>
            </a:endParaRPr>
          </a:p>
        </p:txBody>
      </p:sp>
      <p:cxnSp>
        <p:nvCxnSpPr>
          <p:cNvPr id="12" name="Straight Arrow Connector 11"/>
          <p:cNvCxnSpPr/>
          <p:nvPr/>
        </p:nvCxnSpPr>
        <p:spPr>
          <a:xfrm rot="10800000" flipV="1">
            <a:off x="7389812" y="2895600"/>
            <a:ext cx="13716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51812" y="4343400"/>
            <a:ext cx="2895600" cy="1569660"/>
          </a:xfrm>
          <a:prstGeom prst="rect">
            <a:avLst/>
          </a:prstGeom>
          <a:ln>
            <a:noFill/>
          </a:ln>
        </p:spPr>
        <p:txBody>
          <a:bodyPr wrap="square">
            <a:spAutoFit/>
          </a:bodyPr>
          <a:lstStyle/>
          <a:p>
            <a:pPr algn="ctr"/>
            <a:r>
              <a:rPr lang="en-US" sz="1600" dirty="0" smtClean="0">
                <a:latin typeface="Monotype Corsiva" pitchFamily="66" charset="0"/>
              </a:rPr>
              <a:t>Daniel 12</a:t>
            </a:r>
          </a:p>
          <a:p>
            <a:pPr algn="ctr"/>
            <a:r>
              <a:rPr lang="en-US" sz="1600" baseline="30000" dirty="0" smtClean="0">
                <a:latin typeface="Monotype Corsiva" pitchFamily="66" charset="0"/>
              </a:rPr>
              <a:t>10 </a:t>
            </a:r>
            <a:r>
              <a:rPr lang="en-US" sz="1600" dirty="0" smtClean="0">
                <a:latin typeface="Monotype Corsiva" pitchFamily="66" charset="0"/>
              </a:rPr>
              <a:t>Many shall be purified, and made white, and tried; but the wicked shall do wickedly: and none of the wicked shall understand; but the </a:t>
            </a:r>
            <a:r>
              <a:rPr lang="en-US" sz="1600" u="none" dirty="0" smtClean="0">
                <a:latin typeface="Monotype Corsiva" pitchFamily="66" charset="0"/>
              </a:rPr>
              <a:t>wise</a:t>
            </a:r>
            <a:r>
              <a:rPr lang="en-US" sz="1600" u="sng" dirty="0" smtClean="0">
                <a:latin typeface="Monotype Corsiva" pitchFamily="66" charset="0"/>
              </a:rPr>
              <a:t> </a:t>
            </a:r>
            <a:r>
              <a:rPr lang="en-US" sz="1600" dirty="0" smtClean="0">
                <a:latin typeface="Monotype Corsiva" pitchFamily="66" charset="0"/>
              </a:rPr>
              <a:t>shall understand.</a:t>
            </a:r>
            <a:endParaRPr lang="en-US" sz="1600" dirty="0" smtClean="0"/>
          </a:p>
        </p:txBody>
      </p:sp>
      <p:sp>
        <p:nvSpPr>
          <p:cNvPr id="15" name="Oval 14"/>
          <p:cNvSpPr/>
          <p:nvPr/>
        </p:nvSpPr>
        <p:spPr>
          <a:xfrm>
            <a:off x="7999412" y="3733800"/>
            <a:ext cx="3276600" cy="2819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5400000">
            <a:off x="10209212" y="3048000"/>
            <a:ext cx="9144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514012" y="2362200"/>
            <a:ext cx="914400" cy="369332"/>
          </a:xfrm>
          <a:prstGeom prst="rect">
            <a:avLst/>
          </a:prstGeom>
          <a:noFill/>
        </p:spPr>
        <p:txBody>
          <a:bodyPr wrap="square" rtlCol="0">
            <a:spAutoFit/>
          </a:bodyPr>
          <a:lstStyle/>
          <a:p>
            <a:r>
              <a:rPr lang="en-US" dirty="0" smtClean="0"/>
              <a:t>Subject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 Practical Example of Rule #1</a:t>
            </a:r>
            <a:endParaRPr lang="en-US" dirty="0"/>
          </a:p>
        </p:txBody>
      </p:sp>
      <p:sp>
        <p:nvSpPr>
          <p:cNvPr id="4" name="TextBox 3"/>
          <p:cNvSpPr txBox="1"/>
          <p:nvPr/>
        </p:nvSpPr>
        <p:spPr>
          <a:xfrm>
            <a:off x="227012" y="1371600"/>
            <a:ext cx="7467600" cy="923330"/>
          </a:xfrm>
          <a:prstGeom prst="rect">
            <a:avLst/>
          </a:prstGeom>
          <a:noFill/>
        </p:spPr>
        <p:txBody>
          <a:bodyPr wrap="square" rtlCol="0">
            <a:spAutoFit/>
          </a:bodyPr>
          <a:lstStyle/>
          <a:p>
            <a:r>
              <a:rPr lang="en-US" dirty="0" smtClean="0">
                <a:latin typeface="Bell MT" pitchFamily="18" charset="0"/>
              </a:rPr>
              <a:t>William Miller followed his own rules of Bible interpretation. We can look at his personal experience and see how he used rule #1 in his personal studies as an example for how we are to apply the rule. </a:t>
            </a:r>
          </a:p>
        </p:txBody>
      </p:sp>
      <p:sp>
        <p:nvSpPr>
          <p:cNvPr id="5" name="TextBox 4"/>
          <p:cNvSpPr txBox="1"/>
          <p:nvPr/>
        </p:nvSpPr>
        <p:spPr>
          <a:xfrm>
            <a:off x="227012" y="2438400"/>
            <a:ext cx="7848600" cy="3416320"/>
          </a:xfrm>
          <a:prstGeom prst="rect">
            <a:avLst/>
          </a:prstGeom>
          <a:noFill/>
          <a:ln w="57150">
            <a:solidFill>
              <a:schemeClr val="tx1"/>
            </a:solidFill>
          </a:ln>
        </p:spPr>
        <p:txBody>
          <a:bodyPr wrap="square" rtlCol="0">
            <a:spAutoFit/>
          </a:bodyPr>
          <a:lstStyle/>
          <a:p>
            <a:r>
              <a:rPr lang="en-US" dirty="0" smtClean="0"/>
              <a:t>In the Second Advent Manual by A. Hales, we read William Miller stating:</a:t>
            </a:r>
          </a:p>
          <a:p>
            <a:r>
              <a:rPr lang="en-US" dirty="0" smtClean="0"/>
              <a:t>“</a:t>
            </a:r>
            <a:r>
              <a:rPr lang="en-US" b="1" dirty="0" smtClean="0"/>
              <a:t>And [I] could find no other case in which it was found, but in Daniel.</a:t>
            </a:r>
            <a:r>
              <a:rPr lang="en-US" dirty="0" smtClean="0"/>
              <a:t> I then took those words which stood in connection with, ‘take away.’ He shall take away the daily, ‘from the time the daily shall be taken away’, etc. I read on, and thought I should find no light on the text; finally I came to 2 Thessalonians 2:7,8. ‘’For the mystery of iniquity doth already work, only he who now letteth, will let, until he be taken out of the way, and then shall that wicked be revealed,’‘ etc. And when I had come to that text, O, how clear and glorious the truth appeared! There it is! That is ‘’the daily!’‘ Well, now, what  does Paul mean by ‘’he who now letteth,’‘ or hindereth? By ‘‘the man of sin,’‘ and ‘‘the wicked,’‘ Popery is meant. Well, what is it which hinders Popery from being revealed? Why, it is Paganism; well, then, ‘‘the daily’‘ must mean Paganism.” TSAM 66.1 – TSAM 66.2  </a:t>
            </a:r>
          </a:p>
        </p:txBody>
      </p:sp>
      <p:sp>
        <p:nvSpPr>
          <p:cNvPr id="6" name="TextBox 5"/>
          <p:cNvSpPr txBox="1"/>
          <p:nvPr/>
        </p:nvSpPr>
        <p:spPr>
          <a:xfrm>
            <a:off x="227012" y="5943600"/>
            <a:ext cx="7239000" cy="914400"/>
          </a:xfrm>
          <a:prstGeom prst="rect">
            <a:avLst/>
          </a:prstGeom>
          <a:noFill/>
        </p:spPr>
        <p:txBody>
          <a:bodyPr wrap="square" rtlCol="0">
            <a:spAutoFit/>
          </a:bodyPr>
          <a:lstStyle/>
          <a:p>
            <a:r>
              <a:rPr lang="en-US" dirty="0" smtClean="0">
                <a:latin typeface="Bell MT" pitchFamily="18" charset="0"/>
              </a:rPr>
              <a:t>So as we can see William Miller is studying the Book of Daniel and comes across the word “daily”. He says I couldn’t find this word anywhere in the Bible, except in the Book of Daniel.</a:t>
            </a:r>
            <a:endParaRPr lang="en-US" dirty="0">
              <a:latin typeface="Bell MT" pitchFamily="18" charset="0"/>
            </a:endParaRPr>
          </a:p>
        </p:txBody>
      </p:sp>
      <p:pic>
        <p:nvPicPr>
          <p:cNvPr id="7" name="Picture 4" descr="Image result for william miller sda"/>
          <p:cNvPicPr>
            <a:picLocks noChangeAspect="1" noChangeArrowheads="1"/>
          </p:cNvPicPr>
          <p:nvPr/>
        </p:nvPicPr>
        <p:blipFill>
          <a:blip r:embed="rId2"/>
          <a:srcRect/>
          <a:stretch>
            <a:fillRect/>
          </a:stretch>
        </p:blipFill>
        <p:spPr bwMode="auto">
          <a:xfrm>
            <a:off x="8609012" y="2133600"/>
            <a:ext cx="3141102" cy="3962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 Practical Example of Rule #1 </a:t>
            </a:r>
            <a:r>
              <a:rPr lang="en-US" dirty="0" err="1" smtClean="0">
                <a:latin typeface="Britannic Bold" pitchFamily="34" charset="0"/>
              </a:rPr>
              <a:t>Con’t</a:t>
            </a:r>
            <a:endParaRPr lang="en-US" dirty="0"/>
          </a:p>
        </p:txBody>
      </p:sp>
      <p:sp>
        <p:nvSpPr>
          <p:cNvPr id="4" name="TextBox 3"/>
          <p:cNvSpPr txBox="1"/>
          <p:nvPr/>
        </p:nvSpPr>
        <p:spPr>
          <a:xfrm>
            <a:off x="227012" y="2057400"/>
            <a:ext cx="8077200" cy="946413"/>
          </a:xfrm>
          <a:prstGeom prst="rect">
            <a:avLst/>
          </a:prstGeom>
          <a:noFill/>
        </p:spPr>
        <p:txBody>
          <a:bodyPr wrap="square" rtlCol="0">
            <a:spAutoFit/>
          </a:bodyPr>
          <a:lstStyle/>
          <a:p>
            <a:pPr algn="just"/>
            <a:r>
              <a:rPr lang="en-US" sz="1850" dirty="0" smtClean="0">
                <a:latin typeface="Trebuchet MS (Body"/>
              </a:rPr>
              <a:t>The Hebrew word for daily is </a:t>
            </a:r>
            <a:r>
              <a:rPr lang="en-US" sz="1850" dirty="0" err="1" smtClean="0">
                <a:latin typeface="Trebuchet MS (Body"/>
              </a:rPr>
              <a:t>tamiyd</a:t>
            </a:r>
            <a:r>
              <a:rPr lang="en-US" sz="1850" dirty="0" smtClean="0">
                <a:latin typeface="Trebuchet MS (Body"/>
              </a:rPr>
              <a:t> (taw-</a:t>
            </a:r>
            <a:r>
              <a:rPr lang="en-US" sz="1850" dirty="0" err="1" smtClean="0">
                <a:latin typeface="Trebuchet MS (Body"/>
              </a:rPr>
              <a:t>meed</a:t>
            </a:r>
            <a:r>
              <a:rPr lang="en-US" sz="1850" dirty="0" smtClean="0">
                <a:latin typeface="Trebuchet MS (Body"/>
              </a:rPr>
              <a:t>) and it comes up 104 times in the Bible. In the book of Daniel the same word comes up 5 times and 99 times everywhere else.  </a:t>
            </a:r>
            <a:endParaRPr lang="en-US" sz="1850" dirty="0">
              <a:latin typeface="Trebuchet MS (Body"/>
            </a:endParaRPr>
          </a:p>
        </p:txBody>
      </p:sp>
      <p:sp>
        <p:nvSpPr>
          <p:cNvPr id="6" name="TextBox 5"/>
          <p:cNvSpPr txBox="1"/>
          <p:nvPr/>
        </p:nvSpPr>
        <p:spPr>
          <a:xfrm>
            <a:off x="150812" y="3200400"/>
            <a:ext cx="8305800" cy="3508653"/>
          </a:xfrm>
          <a:prstGeom prst="rect">
            <a:avLst/>
          </a:prstGeom>
          <a:noFill/>
        </p:spPr>
        <p:txBody>
          <a:bodyPr wrap="square" rtlCol="0">
            <a:spAutoFit/>
          </a:bodyPr>
          <a:lstStyle/>
          <a:p>
            <a:pPr algn="just"/>
            <a:r>
              <a:rPr lang="en-US" sz="1850" dirty="0" smtClean="0">
                <a:latin typeface="Trebuchet MS (Body"/>
              </a:rPr>
              <a:t>So when William Miller reads the book of Daniel, (paraphrasing) he says, “When I am in the Book of Daniel, I can’t find the word anywhere else.” So why would he say that?  We know the word comes up many places in the Bible. He says it’s nowhere to be found. So what does he mean? I’m suggesting that when he reads the verse in Daniel, he sees the word “daily” and he’s following his own rule. He is seeing how every word has its proper bearing. and what he is saying is the bearing that the word “daily” has in the book of Daniel can be found nowhere else. He has read the word “daily” before in another verse and he had understood the bearing that it had in that particular verse. But, he reads Dan 8:11. He checks all the words to see their bearing. He looks at the word “daily” and doesn’t see the bearing that is used in this verse anywhere else in the Bible. He knows it is different. </a:t>
            </a:r>
            <a:endParaRPr lang="en-US" sz="1850" dirty="0">
              <a:latin typeface="Trebuchet MS (Body"/>
            </a:endParaRPr>
          </a:p>
        </p:txBody>
      </p:sp>
      <p:pic>
        <p:nvPicPr>
          <p:cNvPr id="9" name="Picture 4" descr="Image result for william miller sda"/>
          <p:cNvPicPr>
            <a:picLocks noChangeAspect="1" noChangeArrowheads="1"/>
          </p:cNvPicPr>
          <p:nvPr/>
        </p:nvPicPr>
        <p:blipFill>
          <a:blip r:embed="rId2"/>
          <a:srcRect/>
          <a:stretch>
            <a:fillRect/>
          </a:stretch>
        </p:blipFill>
        <p:spPr bwMode="auto">
          <a:xfrm>
            <a:off x="8609012" y="2133600"/>
            <a:ext cx="3141102" cy="3962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etail: Shaken Not Stirred by Kevin Ertell » The power of a little ..."/>
          <p:cNvPicPr>
            <a:picLocks noChangeAspect="1" noChangeArrowheads="1"/>
          </p:cNvPicPr>
          <p:nvPr/>
        </p:nvPicPr>
        <p:blipFill>
          <a:blip r:embed="rId3"/>
          <a:srcRect r="2120"/>
          <a:stretch>
            <a:fillRect/>
          </a:stretch>
        </p:blipFill>
        <p:spPr bwMode="auto">
          <a:xfrm>
            <a:off x="0" y="1066800"/>
            <a:ext cx="3960812" cy="3352800"/>
          </a:xfrm>
          <a:prstGeom prst="rect">
            <a:avLst/>
          </a:prstGeom>
          <a:noFill/>
        </p:spPr>
      </p:pic>
      <p:pic>
        <p:nvPicPr>
          <p:cNvPr id="1028" name="Picture 4" descr="Page 13 From 'The Incredible Book Eating Boy' – Oliver Jeffers Stuff"/>
          <p:cNvPicPr>
            <a:picLocks noChangeAspect="1" noChangeArrowheads="1"/>
          </p:cNvPicPr>
          <p:nvPr/>
        </p:nvPicPr>
        <p:blipFill>
          <a:blip r:embed="rId4"/>
          <a:srcRect l="12579" t="24060" r="14466" b="10692"/>
          <a:stretch>
            <a:fillRect/>
          </a:stretch>
        </p:blipFill>
        <p:spPr bwMode="auto">
          <a:xfrm>
            <a:off x="7923212" y="3114730"/>
            <a:ext cx="4038600" cy="3611892"/>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The Connecting Point in Review</a:t>
            </a:r>
            <a:endParaRPr lang="en-US" dirty="0"/>
          </a:p>
        </p:txBody>
      </p:sp>
      <p:sp>
        <p:nvSpPr>
          <p:cNvPr id="4" name="TextBox 3"/>
          <p:cNvSpPr txBox="1"/>
          <p:nvPr/>
        </p:nvSpPr>
        <p:spPr>
          <a:xfrm>
            <a:off x="150812" y="4419600"/>
            <a:ext cx="7696200" cy="2286000"/>
          </a:xfrm>
          <a:prstGeom prst="rect">
            <a:avLst/>
          </a:prstGeom>
          <a:noFill/>
        </p:spPr>
        <p:txBody>
          <a:bodyPr wrap="square" rtlCol="0">
            <a:spAutoFit/>
          </a:bodyPr>
          <a:lstStyle/>
          <a:p>
            <a:r>
              <a:rPr lang="en-US" sz="1750" dirty="0" smtClean="0">
                <a:latin typeface="Trebuchet MS (Body"/>
              </a:rPr>
              <a:t>If all you do is absorb this message (Ezek 3 and Rev 10), you can become self-deceived, thinking that you are wise, when in fact, you may not be. It’s only when you share this message with others that you begin to realize whether or not you understand what you are reading because you begin to be confronted with questions. Often they are honest questions and sometimes not. Regardless, it brings out your understanding or lack of understanding. It’s by realizing how much or how little you understand that you begin to have an understanding of where you are. </a:t>
            </a:r>
            <a:endParaRPr lang="en-US" sz="1750" dirty="0">
              <a:latin typeface="Trebuchet MS (Body"/>
            </a:endParaRPr>
          </a:p>
        </p:txBody>
      </p:sp>
      <p:sp>
        <p:nvSpPr>
          <p:cNvPr id="5" name="Rectangle 4"/>
          <p:cNvSpPr/>
          <p:nvPr/>
        </p:nvSpPr>
        <p:spPr>
          <a:xfrm>
            <a:off x="3960812" y="1295400"/>
            <a:ext cx="7924800" cy="1977464"/>
          </a:xfrm>
          <a:prstGeom prst="rect">
            <a:avLst/>
          </a:prstGeom>
        </p:spPr>
        <p:txBody>
          <a:bodyPr wrap="square">
            <a:spAutoFit/>
          </a:bodyPr>
          <a:lstStyle/>
          <a:p>
            <a:r>
              <a:rPr lang="en-US" sz="1750" dirty="0" smtClean="0">
                <a:latin typeface="Trebuchet MS (Body"/>
              </a:rPr>
              <a:t>In part one of this series, we saw </a:t>
            </a:r>
            <a:r>
              <a:rPr lang="en-US" sz="1750" dirty="0" smtClean="0">
                <a:latin typeface="Trebuchet MS (Body"/>
              </a:rPr>
              <a:t>that </a:t>
            </a:r>
            <a:r>
              <a:rPr lang="en-US" sz="1750" dirty="0" smtClean="0">
                <a:latin typeface="Trebuchet MS (Body"/>
              </a:rPr>
              <a:t>In Dan 12:10, God defines the wicked as those who do not understand. One demonstrates their wisdom through speaking. It is easy to become self-deceived in thinking we are wise when indeed the fact is that we aren’t because we are solely absorbing information. When one is able to share knowledge with understanding based from information absorbed, it exposes that person as wise, or how much wisdom a person has acquired.</a:t>
            </a:r>
            <a:endParaRPr lang="en-US" sz="1750" dirty="0">
              <a:latin typeface="Trebuchet MS (Body"/>
            </a:endParaRPr>
          </a:p>
        </p:txBody>
      </p:sp>
      <p:sp>
        <p:nvSpPr>
          <p:cNvPr id="13" name="TextBox 12"/>
          <p:cNvSpPr txBox="1"/>
          <p:nvPr/>
        </p:nvSpPr>
        <p:spPr>
          <a:xfrm>
            <a:off x="7999412" y="3352800"/>
            <a:ext cx="1447800" cy="646331"/>
          </a:xfrm>
          <a:prstGeom prst="rect">
            <a:avLst/>
          </a:prstGeom>
          <a:noFill/>
        </p:spPr>
        <p:txBody>
          <a:bodyPr wrap="square" rtlCol="0">
            <a:spAutoFit/>
          </a:bodyPr>
          <a:lstStyle/>
          <a:p>
            <a:pPr algn="ctr"/>
            <a:r>
              <a:rPr lang="en-US" b="1" dirty="0" smtClean="0">
                <a:solidFill>
                  <a:schemeClr val="bg1"/>
                </a:solidFill>
                <a:latin typeface="Gloucester MT Extra Condensed" pitchFamily="18" charset="0"/>
              </a:rPr>
              <a:t>Ezek 3</a:t>
            </a:r>
          </a:p>
          <a:p>
            <a:pPr algn="ctr"/>
            <a:r>
              <a:rPr lang="en-US" b="1" dirty="0" smtClean="0">
                <a:solidFill>
                  <a:schemeClr val="bg1"/>
                </a:solidFill>
                <a:latin typeface="Gloucester MT Extra Condensed" pitchFamily="18" charset="0"/>
              </a:rPr>
              <a:t>Rev 10 </a:t>
            </a:r>
            <a:endParaRPr lang="en-US" b="1" dirty="0">
              <a:solidFill>
                <a:schemeClr val="bg1"/>
              </a:solidFill>
              <a:latin typeface="Gloucester MT Extra Condense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 Practical Example of Rule #1 </a:t>
            </a:r>
            <a:r>
              <a:rPr lang="en-US" dirty="0" err="1" smtClean="0">
                <a:latin typeface="Britannic Bold" pitchFamily="34" charset="0"/>
              </a:rPr>
              <a:t>Con’t</a:t>
            </a:r>
            <a:endParaRPr lang="en-US" dirty="0"/>
          </a:p>
        </p:txBody>
      </p:sp>
      <p:sp>
        <p:nvSpPr>
          <p:cNvPr id="5" name="TextBox 4"/>
          <p:cNvSpPr txBox="1"/>
          <p:nvPr/>
        </p:nvSpPr>
        <p:spPr>
          <a:xfrm>
            <a:off x="227012" y="1600200"/>
            <a:ext cx="8229600" cy="1477328"/>
          </a:xfrm>
          <a:prstGeom prst="rect">
            <a:avLst/>
          </a:prstGeom>
          <a:noFill/>
        </p:spPr>
        <p:txBody>
          <a:bodyPr wrap="square" rtlCol="0">
            <a:spAutoFit/>
          </a:bodyPr>
          <a:lstStyle/>
          <a:p>
            <a:pPr algn="just"/>
            <a:r>
              <a:rPr lang="en-US" dirty="0" smtClean="0">
                <a:latin typeface="Trebuchet MS (Body"/>
              </a:rPr>
              <a:t>In using rule #1, he has checked all the bearings of the word and he knows it’s different but he doesn’t know what it means. It is then he goes to other parts of the Bible and brings those other bearings upon this verse. So he is following his own rule in the sequence he has given them. This is a real life example of him doing what he is asking us to do.  </a:t>
            </a:r>
            <a:endParaRPr lang="en-US" dirty="0">
              <a:latin typeface="Trebuchet MS (Body"/>
            </a:endParaRPr>
          </a:p>
        </p:txBody>
      </p:sp>
      <p:sp>
        <p:nvSpPr>
          <p:cNvPr id="6" name="TextBox 5"/>
          <p:cNvSpPr txBox="1"/>
          <p:nvPr/>
        </p:nvSpPr>
        <p:spPr>
          <a:xfrm>
            <a:off x="227012" y="3124200"/>
            <a:ext cx="8153400" cy="1219200"/>
          </a:xfrm>
          <a:prstGeom prst="rect">
            <a:avLst/>
          </a:prstGeom>
          <a:noFill/>
        </p:spPr>
        <p:txBody>
          <a:bodyPr wrap="square" rtlCol="0">
            <a:spAutoFit/>
          </a:bodyPr>
          <a:lstStyle/>
          <a:p>
            <a:pPr algn="just"/>
            <a:r>
              <a:rPr lang="en-US" dirty="0" smtClean="0">
                <a:latin typeface="Trebuchet MS (Body"/>
              </a:rPr>
              <a:t>So to reiterate, when approaching a verse, we have to read the verse and decide how each of those words has their proper bearing. What are the important words in the verse? What are the non-important words in the verse?</a:t>
            </a:r>
          </a:p>
          <a:p>
            <a:endParaRPr lang="en-US" dirty="0"/>
          </a:p>
        </p:txBody>
      </p:sp>
      <p:sp>
        <p:nvSpPr>
          <p:cNvPr id="7" name="TextBox 6"/>
          <p:cNvSpPr txBox="1"/>
          <p:nvPr/>
        </p:nvSpPr>
        <p:spPr>
          <a:xfrm>
            <a:off x="227012" y="4114800"/>
            <a:ext cx="8305800" cy="2585323"/>
          </a:xfrm>
          <a:prstGeom prst="rect">
            <a:avLst/>
          </a:prstGeom>
          <a:noFill/>
        </p:spPr>
        <p:txBody>
          <a:bodyPr wrap="square" rtlCol="0">
            <a:spAutoFit/>
          </a:bodyPr>
          <a:lstStyle/>
          <a:p>
            <a:pPr algn="just"/>
            <a:r>
              <a:rPr lang="en-US" dirty="0" smtClean="0">
                <a:latin typeface="Trebuchet MS (Body"/>
              </a:rPr>
              <a:t>We need to get comfortable with spending more time in the verse and see what the verse can teach us. It is only by spending time in the verses that we come to learn about Christ in a way that we have never understood before. It is in spending a little more time on a verse when we find pleasure and joy in studying the word of God.  It can be hard at first because we are so use to not wanting to do that.  We want to jump from verse to verse. But with practice of staying in the verse and allowing each word to have its proper bearing, we will come away with a richer understanding of the verse by allowing it to explain itself without bearings from another verse.</a:t>
            </a:r>
            <a:endParaRPr lang="en-US" dirty="0">
              <a:latin typeface="Trebuchet MS (Body"/>
            </a:endParaRPr>
          </a:p>
        </p:txBody>
      </p:sp>
      <p:pic>
        <p:nvPicPr>
          <p:cNvPr id="8" name="Picture 4" descr="Image result for william miller sda"/>
          <p:cNvPicPr>
            <a:picLocks noChangeAspect="1" noChangeArrowheads="1"/>
          </p:cNvPicPr>
          <p:nvPr/>
        </p:nvPicPr>
        <p:blipFill>
          <a:blip r:embed="rId2"/>
          <a:srcRect/>
          <a:stretch>
            <a:fillRect/>
          </a:stretch>
        </p:blipFill>
        <p:spPr bwMode="auto">
          <a:xfrm>
            <a:off x="8609012" y="2133600"/>
            <a:ext cx="3141102" cy="3962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#2</a:t>
            </a:r>
            <a:endParaRPr lang="en-US" dirty="0"/>
          </a:p>
        </p:txBody>
      </p:sp>
      <p:sp>
        <p:nvSpPr>
          <p:cNvPr id="5" name="TextBox 4"/>
          <p:cNvSpPr txBox="1"/>
          <p:nvPr/>
        </p:nvSpPr>
        <p:spPr>
          <a:xfrm>
            <a:off x="1065212" y="2590800"/>
            <a:ext cx="7162800" cy="1200329"/>
          </a:xfrm>
          <a:prstGeom prst="rect">
            <a:avLst/>
          </a:prstGeom>
          <a:noFill/>
        </p:spPr>
        <p:txBody>
          <a:bodyPr wrap="square" rtlCol="0">
            <a:spAutoFit/>
          </a:bodyPr>
          <a:lstStyle/>
          <a:p>
            <a:pPr algn="just">
              <a:buFont typeface="Wingdings" pitchFamily="2" charset="2"/>
              <a:buChar char="Ø"/>
            </a:pPr>
            <a:r>
              <a:rPr lang="en-US" dirty="0" smtClean="0">
                <a:latin typeface="Trebuchet MS (Body"/>
              </a:rPr>
              <a:t>So we have to do some hard work and I understand this application is how we approach the Bible, not how we live what we read. I think it is the effort and the attention that we pay when we study the Bible.  </a:t>
            </a:r>
            <a:endParaRPr lang="en-US" dirty="0">
              <a:latin typeface="Trebuchet MS (Body"/>
            </a:endParaRPr>
          </a:p>
        </p:txBody>
      </p:sp>
      <p:sp>
        <p:nvSpPr>
          <p:cNvPr id="6" name="TextBox 5"/>
          <p:cNvSpPr txBox="1"/>
          <p:nvPr/>
        </p:nvSpPr>
        <p:spPr>
          <a:xfrm>
            <a:off x="303212" y="3886200"/>
            <a:ext cx="5638800" cy="400110"/>
          </a:xfrm>
          <a:prstGeom prst="rect">
            <a:avLst/>
          </a:prstGeom>
          <a:noFill/>
        </p:spPr>
        <p:txBody>
          <a:bodyPr wrap="square" rtlCol="0">
            <a:spAutoFit/>
          </a:bodyPr>
          <a:lstStyle/>
          <a:p>
            <a:r>
              <a:rPr lang="en-US" sz="2000" dirty="0" smtClean="0">
                <a:latin typeface="Book Antiqua" pitchFamily="18" charset="0"/>
              </a:rPr>
              <a:t>And the study means what?...</a:t>
            </a:r>
            <a:endParaRPr lang="en-US" sz="2000" dirty="0">
              <a:latin typeface="Book Antiqua" pitchFamily="18" charset="0"/>
            </a:endParaRPr>
          </a:p>
        </p:txBody>
      </p:sp>
      <p:sp>
        <p:nvSpPr>
          <p:cNvPr id="7" name="TextBox 6"/>
          <p:cNvSpPr txBox="1"/>
          <p:nvPr/>
        </p:nvSpPr>
        <p:spPr>
          <a:xfrm>
            <a:off x="1065212" y="4343400"/>
            <a:ext cx="7162800" cy="1754326"/>
          </a:xfrm>
          <a:prstGeom prst="rect">
            <a:avLst/>
          </a:prstGeom>
          <a:noFill/>
        </p:spPr>
        <p:txBody>
          <a:bodyPr wrap="square" rtlCol="0">
            <a:spAutoFit/>
          </a:bodyPr>
          <a:lstStyle/>
          <a:p>
            <a:pPr algn="just">
              <a:buFont typeface="Wingdings" pitchFamily="2" charset="2"/>
              <a:buChar char="Ø"/>
            </a:pPr>
            <a:r>
              <a:rPr lang="en-US" dirty="0" smtClean="0">
                <a:latin typeface="Trebuchet MS (Body"/>
              </a:rPr>
              <a:t>It means to dig or to learn something. It says all scripture is necessary and all scripture can be understood if you put a lot of effort into it. So if we don’t put effort, if we don’t put hard work into our Bible study, we won’t understand. On the contrary, if we do put the hard work into our Bible study, we will understand what the Bible teaches.</a:t>
            </a:r>
            <a:endParaRPr lang="en-US" dirty="0">
              <a:latin typeface="Trebuchet MS (Body"/>
            </a:endParaRPr>
          </a:p>
        </p:txBody>
      </p:sp>
      <p:sp>
        <p:nvSpPr>
          <p:cNvPr id="8" name="TextBox 7"/>
          <p:cNvSpPr txBox="1"/>
          <p:nvPr/>
        </p:nvSpPr>
        <p:spPr>
          <a:xfrm>
            <a:off x="836612" y="6248400"/>
            <a:ext cx="8077200" cy="461665"/>
          </a:xfrm>
          <a:prstGeom prst="rect">
            <a:avLst/>
          </a:prstGeom>
          <a:noFill/>
        </p:spPr>
        <p:txBody>
          <a:bodyPr wrap="square" rtlCol="0">
            <a:spAutoFit/>
          </a:bodyPr>
          <a:lstStyle/>
          <a:p>
            <a:pPr algn="ctr"/>
            <a:r>
              <a:rPr lang="en-US" sz="2400" b="1" dirty="0" smtClean="0"/>
              <a:t>HARD WORK = UNDERSTAND</a:t>
            </a:r>
            <a:endParaRPr lang="en-US" sz="2400" b="1" dirty="0"/>
          </a:p>
        </p:txBody>
      </p:sp>
      <p:sp>
        <p:nvSpPr>
          <p:cNvPr id="9" name="TextBox 8"/>
          <p:cNvSpPr txBox="1"/>
          <p:nvPr/>
        </p:nvSpPr>
        <p:spPr>
          <a:xfrm>
            <a:off x="379412" y="1524000"/>
            <a:ext cx="8686800" cy="1015663"/>
          </a:xfrm>
          <a:prstGeom prst="rect">
            <a:avLst/>
          </a:prstGeom>
          <a:noFill/>
        </p:spPr>
        <p:txBody>
          <a:bodyPr wrap="square" rtlCol="0">
            <a:spAutoFit/>
          </a:bodyPr>
          <a:lstStyle/>
          <a:p>
            <a:r>
              <a:rPr lang="en-US" sz="3000" b="1" dirty="0" smtClean="0">
                <a:solidFill>
                  <a:srgbClr val="C00000"/>
                </a:solidFill>
                <a:latin typeface="Monotype Corsiva" pitchFamily="66" charset="0"/>
              </a:rPr>
              <a:t>Rule #2: All scripture is necessary, and may be understood by diligent application and study.</a:t>
            </a:r>
            <a:endParaRPr lang="en-US" sz="3000" b="1" dirty="0">
              <a:solidFill>
                <a:srgbClr val="C00000"/>
              </a:solidFill>
              <a:latin typeface="Monotype Corsiva" pitchFamily="66" charset="0"/>
            </a:endParaRPr>
          </a:p>
        </p:txBody>
      </p:sp>
      <p:pic>
        <p:nvPicPr>
          <p:cNvPr id="13" name="Picture 4" descr="Digging Dirt Clipart"/>
          <p:cNvPicPr>
            <a:picLocks noChangeAspect="1" noChangeArrowheads="1"/>
          </p:cNvPicPr>
          <p:nvPr/>
        </p:nvPicPr>
        <p:blipFill>
          <a:blip r:embed="rId2" cstate="print"/>
          <a:srcRect/>
          <a:stretch>
            <a:fillRect/>
          </a:stretch>
        </p:blipFill>
        <p:spPr bwMode="auto">
          <a:xfrm>
            <a:off x="8304212" y="2819400"/>
            <a:ext cx="3681412" cy="38783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#2 Cont’</a:t>
            </a:r>
            <a:endParaRPr lang="en-US" dirty="0"/>
          </a:p>
        </p:txBody>
      </p:sp>
      <p:sp>
        <p:nvSpPr>
          <p:cNvPr id="4" name="TextBox 3"/>
          <p:cNvSpPr txBox="1"/>
          <p:nvPr/>
        </p:nvSpPr>
        <p:spPr>
          <a:xfrm>
            <a:off x="531812" y="1600200"/>
            <a:ext cx="7162800" cy="1477328"/>
          </a:xfrm>
          <a:prstGeom prst="rect">
            <a:avLst/>
          </a:prstGeom>
          <a:noFill/>
        </p:spPr>
        <p:txBody>
          <a:bodyPr wrap="square" rtlCol="0">
            <a:spAutoFit/>
          </a:bodyPr>
          <a:lstStyle/>
          <a:p>
            <a:pPr algn="just"/>
            <a:r>
              <a:rPr lang="en-US" dirty="0" smtClean="0">
                <a:latin typeface="Bell MT" pitchFamily="18" charset="0"/>
              </a:rPr>
              <a:t>It is interesting to point out that rule #2 doesn’t mention anything about God. It’s talking about one’s effort—one’s hard work.</a:t>
            </a:r>
            <a:r>
              <a:rPr lang="en-US" dirty="0" smtClean="0">
                <a:latin typeface="Bell MT" pitchFamily="18" charset="0"/>
              </a:rPr>
              <a:t> I think this rule is a basic rule </a:t>
            </a:r>
            <a:r>
              <a:rPr lang="en-US" dirty="0" smtClean="0">
                <a:latin typeface="Bell MT" pitchFamily="18" charset="0"/>
              </a:rPr>
              <a:t>of</a:t>
            </a:r>
            <a:r>
              <a:rPr lang="en-US" dirty="0" smtClean="0">
                <a:latin typeface="Bell MT" pitchFamily="18" charset="0"/>
              </a:rPr>
              <a:t> life. But, we want to imprint God into this rule when all this rule is saying is “if you work hard, you will be rewarded.” It’s a rule of life.</a:t>
            </a:r>
          </a:p>
        </p:txBody>
      </p:sp>
      <p:sp>
        <p:nvSpPr>
          <p:cNvPr id="6" name="TextBox 5"/>
          <p:cNvSpPr txBox="1"/>
          <p:nvPr/>
        </p:nvSpPr>
        <p:spPr>
          <a:xfrm>
            <a:off x="531812" y="3048000"/>
            <a:ext cx="7162800" cy="1477328"/>
          </a:xfrm>
          <a:prstGeom prst="rect">
            <a:avLst/>
          </a:prstGeom>
          <a:noFill/>
        </p:spPr>
        <p:txBody>
          <a:bodyPr wrap="square" rtlCol="0">
            <a:spAutoFit/>
          </a:bodyPr>
          <a:lstStyle/>
          <a:p>
            <a:pPr algn="just"/>
            <a:r>
              <a:rPr lang="en-US" dirty="0" smtClean="0">
                <a:latin typeface="Bell MT" pitchFamily="18" charset="0"/>
              </a:rPr>
              <a:t>In every aspect of our life, we have to work. When it comes to religion, we want it all free. That’s the main reason why people complain about this message. When they say, “It’s too much information;” or, “It’s hard work.” What they are saying is that they don’t want to diligently apply themselves. </a:t>
            </a:r>
            <a:endParaRPr lang="en-US" dirty="0">
              <a:latin typeface="Bell MT" pitchFamily="18" charset="0"/>
            </a:endParaRPr>
          </a:p>
        </p:txBody>
      </p:sp>
      <p:sp>
        <p:nvSpPr>
          <p:cNvPr id="7" name="TextBox 6"/>
          <p:cNvSpPr txBox="1"/>
          <p:nvPr/>
        </p:nvSpPr>
        <p:spPr>
          <a:xfrm>
            <a:off x="531812" y="4495800"/>
            <a:ext cx="7086600" cy="1200329"/>
          </a:xfrm>
          <a:prstGeom prst="rect">
            <a:avLst/>
          </a:prstGeom>
          <a:noFill/>
        </p:spPr>
        <p:txBody>
          <a:bodyPr wrap="square" rtlCol="0">
            <a:spAutoFit/>
          </a:bodyPr>
          <a:lstStyle/>
          <a:p>
            <a:pPr algn="just"/>
            <a:r>
              <a:rPr lang="en-US" dirty="0" smtClean="0">
                <a:latin typeface="Bell MT" pitchFamily="18" charset="0"/>
              </a:rPr>
              <a:t>So to put it simply, this rule is just saying if you work hard, you will be rewarded. When it says ALL scripture, what do you understand by that?</a:t>
            </a:r>
            <a:r>
              <a:rPr lang="en-US" dirty="0" smtClean="0">
                <a:latin typeface="Bell MT" pitchFamily="18" charset="0"/>
              </a:rPr>
              <a:t> Can we understand a scripture without the Holy Spirit? </a:t>
            </a:r>
          </a:p>
          <a:p>
            <a:r>
              <a:rPr lang="en-US" dirty="0" smtClean="0"/>
              <a:t> </a:t>
            </a:r>
            <a:endParaRPr lang="en-US" dirty="0"/>
          </a:p>
        </p:txBody>
      </p:sp>
      <p:sp>
        <p:nvSpPr>
          <p:cNvPr id="8" name="TextBox 7"/>
          <p:cNvSpPr txBox="1"/>
          <p:nvPr/>
        </p:nvSpPr>
        <p:spPr>
          <a:xfrm>
            <a:off x="531812" y="5486400"/>
            <a:ext cx="7162800" cy="1200329"/>
          </a:xfrm>
          <a:prstGeom prst="rect">
            <a:avLst/>
          </a:prstGeom>
          <a:noFill/>
        </p:spPr>
        <p:txBody>
          <a:bodyPr wrap="square" rtlCol="0">
            <a:spAutoFit/>
          </a:bodyPr>
          <a:lstStyle/>
          <a:p>
            <a:pPr algn="just"/>
            <a:r>
              <a:rPr lang="en-US" dirty="0" smtClean="0">
                <a:latin typeface="Bell MT" pitchFamily="18" charset="0"/>
              </a:rPr>
              <a:t>When we take a statement/verse, we should read the verse just as it is written. And then we can add layers to that. But when we come to a rule like this, some shake their heads in disagreement with the rule because they argue that scripture cannot be understood without the Holy Spirit.</a:t>
            </a:r>
            <a:endParaRPr lang="en-US" dirty="0">
              <a:latin typeface="Bell MT" pitchFamily="18" charset="0"/>
            </a:endParaRPr>
          </a:p>
        </p:txBody>
      </p:sp>
      <p:pic>
        <p:nvPicPr>
          <p:cNvPr id="36866" name="Picture 2" descr="reward-clipart-reward-clipart-1 - Raza Properties"/>
          <p:cNvPicPr>
            <a:picLocks noChangeAspect="1" noChangeArrowheads="1"/>
          </p:cNvPicPr>
          <p:nvPr/>
        </p:nvPicPr>
        <p:blipFill>
          <a:blip r:embed="rId2"/>
          <a:srcRect/>
          <a:stretch>
            <a:fillRect/>
          </a:stretch>
        </p:blipFill>
        <p:spPr bwMode="auto">
          <a:xfrm>
            <a:off x="8075612" y="2286000"/>
            <a:ext cx="3611563" cy="40005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#2 Cont’</a:t>
            </a:r>
            <a:endParaRPr lang="en-US" dirty="0"/>
          </a:p>
        </p:txBody>
      </p:sp>
      <p:sp>
        <p:nvSpPr>
          <p:cNvPr id="4" name="TextBox 3"/>
          <p:cNvSpPr txBox="1"/>
          <p:nvPr/>
        </p:nvSpPr>
        <p:spPr>
          <a:xfrm>
            <a:off x="227012" y="1752600"/>
            <a:ext cx="6781800" cy="369332"/>
          </a:xfrm>
          <a:prstGeom prst="rect">
            <a:avLst/>
          </a:prstGeom>
          <a:noFill/>
        </p:spPr>
        <p:txBody>
          <a:bodyPr wrap="square" rtlCol="0">
            <a:spAutoFit/>
          </a:bodyPr>
          <a:lstStyle/>
          <a:p>
            <a:endParaRPr lang="en-US" dirty="0"/>
          </a:p>
        </p:txBody>
      </p:sp>
      <p:sp>
        <p:nvSpPr>
          <p:cNvPr id="8" name="TextBox 7"/>
          <p:cNvSpPr txBox="1"/>
          <p:nvPr/>
        </p:nvSpPr>
        <p:spPr>
          <a:xfrm>
            <a:off x="227012" y="1600200"/>
            <a:ext cx="8610600" cy="3693319"/>
          </a:xfrm>
          <a:prstGeom prst="rect">
            <a:avLst/>
          </a:prstGeom>
          <a:noFill/>
        </p:spPr>
        <p:txBody>
          <a:bodyPr wrap="square" rtlCol="0">
            <a:spAutoFit/>
          </a:bodyPr>
          <a:lstStyle/>
          <a:p>
            <a:pPr algn="just"/>
            <a:r>
              <a:rPr lang="en-US" dirty="0" smtClean="0">
                <a:latin typeface="Trebuchet MS (Body"/>
              </a:rPr>
              <a:t>What some want to do is ignore rule #1 and combine all the rules together, such as #2, #4, and #14 to create one rule  as a guide to follow. The sum of the rules would sound something similar to, “You have to do everything God tells you to do.” And you can condense them to that, but that rule would be useless. Let me explain. It would be like summing up the 10 commandments to just say, “Love God.” But what does it look like to love God? You have discrete rules that show you one by one what that looks like. And this is what William Miller tried to do. And every time he tried to guide us step after step through each rule, we want to get through another way. If we let him guide us the way he wants to, we will be benefited by it. But we are scared to say that if we study hard, then we can understand scripture. So to combat our fears, we say that if we study hard and the Holy Spirit helps us, then we can understand it. I think </a:t>
            </a:r>
            <a:r>
              <a:rPr lang="en-US" dirty="0" smtClean="0">
                <a:latin typeface="Trebuchet MS (Body"/>
              </a:rPr>
              <a:t>William Miller is going to use the Holy Spirit in a different rule. </a:t>
            </a:r>
            <a:endParaRPr lang="en-US" dirty="0">
              <a:latin typeface="Trebuchet MS (Body"/>
            </a:endParaRPr>
          </a:p>
        </p:txBody>
      </p:sp>
      <p:sp>
        <p:nvSpPr>
          <p:cNvPr id="10" name="TextBox 9"/>
          <p:cNvSpPr txBox="1"/>
          <p:nvPr/>
        </p:nvSpPr>
        <p:spPr>
          <a:xfrm>
            <a:off x="608012" y="5410200"/>
            <a:ext cx="7315200" cy="430887"/>
          </a:xfrm>
          <a:prstGeom prst="rect">
            <a:avLst/>
          </a:prstGeom>
          <a:noFill/>
        </p:spPr>
        <p:txBody>
          <a:bodyPr wrap="square" rtlCol="0">
            <a:spAutoFit/>
          </a:bodyPr>
          <a:lstStyle/>
          <a:p>
            <a:pPr algn="ctr"/>
            <a:r>
              <a:rPr lang="en-US" sz="2200" b="1" dirty="0" smtClean="0">
                <a:latin typeface="Book Antiqua" pitchFamily="18" charset="0"/>
              </a:rPr>
              <a:t>Do we have the faith in William Miller’s rules or not? </a:t>
            </a:r>
            <a:endParaRPr lang="en-US" sz="2200" b="1" dirty="0">
              <a:latin typeface="Book Antiqua" pitchFamily="18" charset="0"/>
            </a:endParaRPr>
          </a:p>
        </p:txBody>
      </p:sp>
      <p:sp>
        <p:nvSpPr>
          <p:cNvPr id="11" name="TextBox 10"/>
          <p:cNvSpPr txBox="1"/>
          <p:nvPr/>
        </p:nvSpPr>
        <p:spPr>
          <a:xfrm>
            <a:off x="1598612" y="5867400"/>
            <a:ext cx="5486400" cy="338554"/>
          </a:xfrm>
          <a:prstGeom prst="rect">
            <a:avLst/>
          </a:prstGeom>
          <a:noFill/>
        </p:spPr>
        <p:txBody>
          <a:bodyPr wrap="square" rtlCol="0">
            <a:spAutoFit/>
          </a:bodyPr>
          <a:lstStyle/>
          <a:p>
            <a:pPr>
              <a:buFont typeface="Wingdings" pitchFamily="2" charset="2"/>
              <a:buChar char="Ø"/>
            </a:pPr>
            <a:r>
              <a:rPr lang="en-US" sz="1600" dirty="0" smtClean="0">
                <a:latin typeface="Book Antiqua" pitchFamily="18" charset="0"/>
              </a:rPr>
              <a:t>If we do, we wouldn’t be afraid of exploring them.</a:t>
            </a:r>
            <a:endParaRPr lang="en-US" sz="1600" dirty="0">
              <a:latin typeface="Trebuchet MS (Body"/>
            </a:endParaRPr>
          </a:p>
        </p:txBody>
      </p:sp>
      <p:pic>
        <p:nvPicPr>
          <p:cNvPr id="35842" name="Picture 2" descr="What kind of a guide are you looking for? | Tales from Taughlumny"/>
          <p:cNvPicPr>
            <a:picLocks noChangeAspect="1" noChangeArrowheads="1"/>
          </p:cNvPicPr>
          <p:nvPr/>
        </p:nvPicPr>
        <p:blipFill>
          <a:blip r:embed="rId2"/>
          <a:srcRect/>
          <a:stretch>
            <a:fillRect/>
          </a:stretch>
        </p:blipFill>
        <p:spPr bwMode="auto">
          <a:xfrm>
            <a:off x="9066212" y="2743200"/>
            <a:ext cx="2916181" cy="388681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All, Means What?</a:t>
            </a:r>
            <a:endParaRPr lang="en-US" dirty="0"/>
          </a:p>
        </p:txBody>
      </p:sp>
      <p:sp>
        <p:nvSpPr>
          <p:cNvPr id="4" name="TextBox 3"/>
          <p:cNvSpPr txBox="1"/>
          <p:nvPr/>
        </p:nvSpPr>
        <p:spPr>
          <a:xfrm>
            <a:off x="227012" y="1600200"/>
            <a:ext cx="9677400" cy="461665"/>
          </a:xfrm>
          <a:prstGeom prst="rect">
            <a:avLst/>
          </a:prstGeom>
          <a:noFill/>
        </p:spPr>
        <p:txBody>
          <a:bodyPr wrap="square" rtlCol="0">
            <a:spAutoFit/>
          </a:bodyPr>
          <a:lstStyle/>
          <a:p>
            <a:r>
              <a:rPr lang="en-US" sz="2400" dirty="0" smtClean="0"/>
              <a:t>So back to my question, what does ALL mean?</a:t>
            </a:r>
            <a:endParaRPr lang="en-US" sz="2400" dirty="0"/>
          </a:p>
        </p:txBody>
      </p:sp>
      <p:sp>
        <p:nvSpPr>
          <p:cNvPr id="5" name="TextBox 4"/>
          <p:cNvSpPr txBox="1"/>
          <p:nvPr/>
        </p:nvSpPr>
        <p:spPr>
          <a:xfrm>
            <a:off x="227012" y="2057400"/>
            <a:ext cx="7543800" cy="1200329"/>
          </a:xfrm>
          <a:prstGeom prst="rect">
            <a:avLst/>
          </a:prstGeom>
          <a:noFill/>
        </p:spPr>
        <p:txBody>
          <a:bodyPr wrap="square" rtlCol="0">
            <a:spAutoFit/>
          </a:bodyPr>
          <a:lstStyle/>
          <a:p>
            <a:pPr algn="just">
              <a:buFont typeface="Wingdings" pitchFamily="2" charset="2"/>
              <a:buChar char="Ø"/>
            </a:pPr>
            <a:r>
              <a:rPr lang="en-US" dirty="0" smtClean="0">
                <a:latin typeface="Book Antiqua" pitchFamily="18" charset="0"/>
              </a:rPr>
              <a:t>We know that before 1798, there are some things God has not shown us. So you can put as much effort as you want, but you will never understand what those words mean because they are sealed. This brings up an important point because it will help define what all means. </a:t>
            </a:r>
            <a:endParaRPr lang="en-US" dirty="0">
              <a:latin typeface="Book Antiqua" pitchFamily="18" charset="0"/>
            </a:endParaRPr>
          </a:p>
        </p:txBody>
      </p:sp>
      <p:sp>
        <p:nvSpPr>
          <p:cNvPr id="6" name="TextBox 5"/>
          <p:cNvSpPr txBox="1"/>
          <p:nvPr/>
        </p:nvSpPr>
        <p:spPr>
          <a:xfrm>
            <a:off x="150812" y="3276600"/>
            <a:ext cx="7543800" cy="1200329"/>
          </a:xfrm>
          <a:prstGeom prst="rect">
            <a:avLst/>
          </a:prstGeom>
          <a:noFill/>
        </p:spPr>
        <p:txBody>
          <a:bodyPr wrap="square" rtlCol="0">
            <a:spAutoFit/>
          </a:bodyPr>
          <a:lstStyle/>
          <a:p>
            <a:pPr algn="just">
              <a:buFont typeface="Wingdings" pitchFamily="2" charset="2"/>
              <a:buChar char="Ø"/>
            </a:pPr>
            <a:r>
              <a:rPr lang="en-US" dirty="0" smtClean="0">
                <a:latin typeface="Book Antiqua" pitchFamily="18" charset="0"/>
              </a:rPr>
              <a:t>We should not expect that we will understand everything in the Bible, even at the end of the world. The only thing that we can understand is what is necessary for us to understand. And that does not mean everything.</a:t>
            </a:r>
            <a:endParaRPr lang="en-US" dirty="0">
              <a:latin typeface="Book Antiqua" pitchFamily="18" charset="0"/>
            </a:endParaRPr>
          </a:p>
        </p:txBody>
      </p:sp>
      <p:graphicFrame>
        <p:nvGraphicFramePr>
          <p:cNvPr id="7" name="Table 6"/>
          <p:cNvGraphicFramePr>
            <a:graphicFrameLocks noGrp="1"/>
          </p:cNvGraphicFramePr>
          <p:nvPr/>
        </p:nvGraphicFramePr>
        <p:xfrm>
          <a:off x="3198812" y="5638800"/>
          <a:ext cx="8839200" cy="838199"/>
        </p:xfrm>
        <a:graphic>
          <a:graphicData uri="http://schemas.openxmlformats.org/drawingml/2006/table">
            <a:tbl>
              <a:tblPr firstRow="1" bandRow="1">
                <a:tableStyleId>{616DA210-FB5B-4158-B5E0-FEB733F419BA}</a:tableStyleId>
              </a:tblPr>
              <a:tblGrid>
                <a:gridCol w="7045572"/>
                <a:gridCol w="1793628"/>
              </a:tblGrid>
              <a:tr h="838199">
                <a:tc>
                  <a:txBody>
                    <a:bodyPr/>
                    <a:lstStyle/>
                    <a:p>
                      <a:r>
                        <a:rPr lang="en-US" b="1" baseline="0" dirty="0" smtClean="0">
                          <a:ln>
                            <a:solidFill>
                              <a:schemeClr val="bg1"/>
                            </a:solidFill>
                          </a:ln>
                          <a:solidFill>
                            <a:schemeClr val="bg2">
                              <a:lumMod val="10000"/>
                            </a:schemeClr>
                          </a:solidFill>
                        </a:rPr>
                        <a:t>UNDERSTAND</a:t>
                      </a:r>
                      <a:endParaRPr lang="en-US" b="1" dirty="0">
                        <a:ln>
                          <a:solidFill>
                            <a:schemeClr val="bg1"/>
                          </a:solidFill>
                        </a:ln>
                        <a:solidFill>
                          <a:schemeClr val="bg2">
                            <a:lumMod val="10000"/>
                          </a:schemeClr>
                        </a:solidFill>
                      </a:endParaRPr>
                    </a:p>
                  </a:txBody>
                  <a:tcPr/>
                </a:tc>
                <a:tc>
                  <a:txBody>
                    <a:bodyPr/>
                    <a:lstStyle/>
                    <a:p>
                      <a:endParaRPr lang="en-US" dirty="0">
                        <a:ln>
                          <a:solidFill>
                            <a:schemeClr val="bg1"/>
                          </a:solidFill>
                        </a:ln>
                      </a:endParaRPr>
                    </a:p>
                  </a:txBody>
                  <a:tcPr/>
                </a:tc>
              </a:tr>
            </a:tbl>
          </a:graphicData>
        </a:graphic>
      </p:graphicFrame>
      <p:pic>
        <p:nvPicPr>
          <p:cNvPr id="8" name="Picture 5" descr="C:\Users\User\AppData\Local\Microsoft\Windows\INetCache\IE\0WCAAP1C\abort-146096_960_720[1].png"/>
          <p:cNvPicPr>
            <a:picLocks noChangeAspect="1" noChangeArrowheads="1"/>
          </p:cNvPicPr>
          <p:nvPr/>
        </p:nvPicPr>
        <p:blipFill>
          <a:blip r:embed="rId3" cstate="print"/>
          <a:srcRect/>
          <a:stretch>
            <a:fillRect/>
          </a:stretch>
        </p:blipFill>
        <p:spPr bwMode="auto">
          <a:xfrm>
            <a:off x="10818812" y="5791200"/>
            <a:ext cx="533400" cy="622300"/>
          </a:xfrm>
          <a:prstGeom prst="rect">
            <a:avLst/>
          </a:prstGeom>
          <a:noFill/>
        </p:spPr>
      </p:pic>
      <p:pic>
        <p:nvPicPr>
          <p:cNvPr id="9" name="Picture 2" descr="C:\Users\User\AppData\Local\Microsoft\Windows\INetCache\IE\0WCAAP1C\1180px-Checkmark_green.svg[1].png"/>
          <p:cNvPicPr>
            <a:picLocks noChangeAspect="1" noChangeArrowheads="1"/>
          </p:cNvPicPr>
          <p:nvPr/>
        </p:nvPicPr>
        <p:blipFill>
          <a:blip r:embed="rId4" cstate="print"/>
          <a:srcRect/>
          <a:stretch>
            <a:fillRect/>
          </a:stretch>
        </p:blipFill>
        <p:spPr bwMode="auto">
          <a:xfrm>
            <a:off x="6704012" y="5715000"/>
            <a:ext cx="750392" cy="651188"/>
          </a:xfrm>
          <a:prstGeom prst="rect">
            <a:avLst/>
          </a:prstGeom>
          <a:noFill/>
        </p:spPr>
      </p:pic>
      <p:sp>
        <p:nvSpPr>
          <p:cNvPr id="10" name="Right Brace 9"/>
          <p:cNvSpPr/>
          <p:nvPr/>
        </p:nvSpPr>
        <p:spPr>
          <a:xfrm rot="16200000">
            <a:off x="6323012" y="1676400"/>
            <a:ext cx="838200" cy="69342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rot="16200000">
            <a:off x="10742612" y="4343400"/>
            <a:ext cx="762000" cy="16764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170612" y="4267200"/>
            <a:ext cx="2895600" cy="646331"/>
          </a:xfrm>
          <a:prstGeom prst="rect">
            <a:avLst/>
          </a:prstGeom>
          <a:noFill/>
        </p:spPr>
        <p:txBody>
          <a:bodyPr wrap="square" rtlCol="0">
            <a:spAutoFit/>
          </a:bodyPr>
          <a:lstStyle/>
          <a:p>
            <a:pPr algn="ctr"/>
            <a:r>
              <a:rPr lang="en-US" b="1" dirty="0" smtClean="0"/>
              <a:t>ALL= what God makes available </a:t>
            </a:r>
            <a:endParaRPr lang="en-US" b="1" dirty="0"/>
          </a:p>
        </p:txBody>
      </p:sp>
      <p:sp>
        <p:nvSpPr>
          <p:cNvPr id="13" name="TextBox 12"/>
          <p:cNvSpPr txBox="1"/>
          <p:nvPr/>
        </p:nvSpPr>
        <p:spPr>
          <a:xfrm>
            <a:off x="10437812" y="4343400"/>
            <a:ext cx="1143000" cy="381000"/>
          </a:xfrm>
          <a:prstGeom prst="rect">
            <a:avLst/>
          </a:prstGeom>
          <a:noFill/>
        </p:spPr>
        <p:txBody>
          <a:bodyPr wrap="square" rtlCol="0">
            <a:spAutoFit/>
          </a:bodyPr>
          <a:lstStyle/>
          <a:p>
            <a:pPr algn="ctr"/>
            <a:r>
              <a:rPr lang="en-US" b="1" dirty="0" smtClean="0"/>
              <a:t>SEALED</a:t>
            </a:r>
            <a:endParaRPr lang="en-US" b="1" dirty="0"/>
          </a:p>
        </p:txBody>
      </p:sp>
      <p:sp>
        <p:nvSpPr>
          <p:cNvPr id="15" name="TextBox 14"/>
          <p:cNvSpPr txBox="1"/>
          <p:nvPr/>
        </p:nvSpPr>
        <p:spPr>
          <a:xfrm>
            <a:off x="7389812" y="6488668"/>
            <a:ext cx="2057400" cy="369332"/>
          </a:xfrm>
          <a:prstGeom prst="rect">
            <a:avLst/>
          </a:prstGeom>
          <a:noFill/>
        </p:spPr>
        <p:txBody>
          <a:bodyPr wrap="square" rtlCol="0">
            <a:spAutoFit/>
          </a:bodyPr>
          <a:lstStyle/>
          <a:p>
            <a:pPr algn="ctr"/>
            <a:r>
              <a:rPr lang="en-US" dirty="0" smtClean="0"/>
              <a:t>BIBLE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from="(-#ppt_w/2)" to="(#ppt_x)" calcmode="lin" valueType="num">
                                      <p:cBhvr>
                                        <p:cTn id="15" dur="600" fill="hold">
                                          <p:stCondLst>
                                            <p:cond delay="0"/>
                                          </p:stCondLst>
                                        </p:cTn>
                                        <p:tgtEl>
                                          <p:spTgt spid="9"/>
                                        </p:tgtEl>
                                        <p:attrNameLst>
                                          <p:attrName>ppt_x</p:attrName>
                                        </p:attrNameLst>
                                      </p:cBhvr>
                                    </p:anim>
                                    <p:anim from="0" to="-1.0" calcmode="lin" valueType="num">
                                      <p:cBhvr>
                                        <p:cTn id="16" dur="200" decel="50000" autoRev="1" fill="hold">
                                          <p:stCondLst>
                                            <p:cond delay="600"/>
                                          </p:stCondLst>
                                        </p:cTn>
                                        <p:tgtEl>
                                          <p:spTgt spid="9"/>
                                        </p:tgtEl>
                                        <p:attrNameLst>
                                          <p:attrName>xshear</p:attrName>
                                        </p:attrNameLst>
                                      </p:cBhvr>
                                    </p:anim>
                                    <p:animScale>
                                      <p:cBhvr>
                                        <p:cTn id="17" dur="200" decel="100000" autoRev="1" fill="hold">
                                          <p:stCondLst>
                                            <p:cond delay="600"/>
                                          </p:stCondLst>
                                        </p:cTn>
                                        <p:tgtEl>
                                          <p:spTgt spid="9"/>
                                        </p:tgtEl>
                                      </p:cBhvr>
                                      <p:from x="100000" y="100000"/>
                                      <p:to x="80000" y="100000"/>
                                    </p:animScale>
                                    <p:anim by="(#ppt_h/3+#ppt_w*0.1)" calcmode="lin" valueType="num">
                                      <p:cBhvr additive="sum">
                                        <p:cTn id="1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All, Means What? Cont’</a:t>
            </a:r>
            <a:endParaRPr lang="en-US" dirty="0"/>
          </a:p>
        </p:txBody>
      </p:sp>
      <p:graphicFrame>
        <p:nvGraphicFramePr>
          <p:cNvPr id="4" name="Table 3"/>
          <p:cNvGraphicFramePr>
            <a:graphicFrameLocks noGrp="1"/>
          </p:cNvGraphicFramePr>
          <p:nvPr/>
        </p:nvGraphicFramePr>
        <p:xfrm>
          <a:off x="3122612" y="5638800"/>
          <a:ext cx="8839200" cy="838199"/>
        </p:xfrm>
        <a:graphic>
          <a:graphicData uri="http://schemas.openxmlformats.org/drawingml/2006/table">
            <a:tbl>
              <a:tblPr firstRow="1" bandRow="1">
                <a:tableStyleId>{616DA210-FB5B-4158-B5E0-FEB733F419BA}</a:tableStyleId>
              </a:tblPr>
              <a:tblGrid>
                <a:gridCol w="7045572"/>
                <a:gridCol w="1793628"/>
              </a:tblGrid>
              <a:tr h="838199">
                <a:tc>
                  <a:txBody>
                    <a:bodyPr/>
                    <a:lstStyle/>
                    <a:p>
                      <a:r>
                        <a:rPr lang="en-US" b="1" baseline="0" dirty="0" smtClean="0">
                          <a:ln>
                            <a:solidFill>
                              <a:schemeClr val="bg1"/>
                            </a:solidFill>
                          </a:ln>
                          <a:solidFill>
                            <a:schemeClr val="bg2">
                              <a:lumMod val="10000"/>
                            </a:schemeClr>
                          </a:solidFill>
                        </a:rPr>
                        <a:t>UNDERSTAND</a:t>
                      </a:r>
                      <a:endParaRPr lang="en-US" b="1" dirty="0">
                        <a:ln>
                          <a:solidFill>
                            <a:schemeClr val="bg1"/>
                          </a:solidFill>
                        </a:ln>
                        <a:solidFill>
                          <a:schemeClr val="bg2">
                            <a:lumMod val="10000"/>
                          </a:schemeClr>
                        </a:solidFill>
                      </a:endParaRPr>
                    </a:p>
                  </a:txBody>
                  <a:tcPr/>
                </a:tc>
                <a:tc>
                  <a:txBody>
                    <a:bodyPr/>
                    <a:lstStyle/>
                    <a:p>
                      <a:endParaRPr lang="en-US" dirty="0">
                        <a:ln>
                          <a:solidFill>
                            <a:schemeClr val="bg1"/>
                          </a:solidFill>
                        </a:ln>
                      </a:endParaRPr>
                    </a:p>
                  </a:txBody>
                  <a:tcPr/>
                </a:tc>
              </a:tr>
            </a:tbl>
          </a:graphicData>
        </a:graphic>
      </p:graphicFrame>
      <p:sp>
        <p:nvSpPr>
          <p:cNvPr id="5" name="Right Brace 4"/>
          <p:cNvSpPr/>
          <p:nvPr/>
        </p:nvSpPr>
        <p:spPr>
          <a:xfrm rot="16200000">
            <a:off x="6246812" y="1676400"/>
            <a:ext cx="838200" cy="69342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6200000">
            <a:off x="10666412" y="4343400"/>
            <a:ext cx="762000" cy="16764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descr="C:\Users\User\AppData\Local\Microsoft\Windows\INetCache\IE\0WCAAP1C\1180px-Checkmark_green.svg[1].png"/>
          <p:cNvPicPr>
            <a:picLocks noChangeAspect="1" noChangeArrowheads="1"/>
          </p:cNvPicPr>
          <p:nvPr/>
        </p:nvPicPr>
        <p:blipFill>
          <a:blip r:embed="rId2" cstate="print"/>
          <a:srcRect/>
          <a:stretch>
            <a:fillRect/>
          </a:stretch>
        </p:blipFill>
        <p:spPr bwMode="auto">
          <a:xfrm>
            <a:off x="6704012" y="5791200"/>
            <a:ext cx="750392" cy="651188"/>
          </a:xfrm>
          <a:prstGeom prst="rect">
            <a:avLst/>
          </a:prstGeom>
          <a:noFill/>
        </p:spPr>
      </p:pic>
      <p:pic>
        <p:nvPicPr>
          <p:cNvPr id="8" name="Picture 5" descr="C:\Users\User\AppData\Local\Microsoft\Windows\INetCache\IE\0WCAAP1C\abort-146096_960_720[1].png"/>
          <p:cNvPicPr>
            <a:picLocks noChangeAspect="1" noChangeArrowheads="1"/>
          </p:cNvPicPr>
          <p:nvPr/>
        </p:nvPicPr>
        <p:blipFill>
          <a:blip r:embed="rId3" cstate="print"/>
          <a:srcRect/>
          <a:stretch>
            <a:fillRect/>
          </a:stretch>
        </p:blipFill>
        <p:spPr bwMode="auto">
          <a:xfrm>
            <a:off x="10818812" y="5791200"/>
            <a:ext cx="533400" cy="622300"/>
          </a:xfrm>
          <a:prstGeom prst="rect">
            <a:avLst/>
          </a:prstGeom>
          <a:noFill/>
        </p:spPr>
      </p:pic>
      <p:sp>
        <p:nvSpPr>
          <p:cNvPr id="9" name="TextBox 8"/>
          <p:cNvSpPr txBox="1"/>
          <p:nvPr/>
        </p:nvSpPr>
        <p:spPr>
          <a:xfrm>
            <a:off x="303212" y="4038600"/>
            <a:ext cx="2819400" cy="923330"/>
          </a:xfrm>
          <a:prstGeom prst="rect">
            <a:avLst/>
          </a:prstGeom>
          <a:noFill/>
          <a:ln>
            <a:solidFill>
              <a:schemeClr val="tx1"/>
            </a:solidFill>
          </a:ln>
        </p:spPr>
        <p:txBody>
          <a:bodyPr wrap="square" rtlCol="0">
            <a:spAutoFit/>
          </a:bodyPr>
          <a:lstStyle/>
          <a:p>
            <a:r>
              <a:rPr lang="en-US" dirty="0" smtClean="0"/>
              <a:t>(1)      Our problem is we are supposed to understand all of this. </a:t>
            </a:r>
            <a:endParaRPr lang="en-US" dirty="0"/>
          </a:p>
        </p:txBody>
      </p:sp>
      <p:sp>
        <p:nvSpPr>
          <p:cNvPr id="10" name="TextBox 9"/>
          <p:cNvSpPr txBox="1"/>
          <p:nvPr/>
        </p:nvSpPr>
        <p:spPr>
          <a:xfrm>
            <a:off x="7389812" y="6488668"/>
            <a:ext cx="2057400" cy="369332"/>
          </a:xfrm>
          <a:prstGeom prst="rect">
            <a:avLst/>
          </a:prstGeom>
          <a:noFill/>
        </p:spPr>
        <p:txBody>
          <a:bodyPr wrap="square" rtlCol="0">
            <a:spAutoFit/>
          </a:bodyPr>
          <a:lstStyle/>
          <a:p>
            <a:pPr algn="ctr"/>
            <a:r>
              <a:rPr lang="en-US" dirty="0" smtClean="0"/>
              <a:t>BIBLE</a:t>
            </a:r>
            <a:endParaRPr lang="en-US" dirty="0"/>
          </a:p>
        </p:txBody>
      </p:sp>
      <p:sp>
        <p:nvSpPr>
          <p:cNvPr id="11" name="TextBox 10"/>
          <p:cNvSpPr txBox="1"/>
          <p:nvPr/>
        </p:nvSpPr>
        <p:spPr>
          <a:xfrm>
            <a:off x="10437812" y="4343400"/>
            <a:ext cx="1143000" cy="381000"/>
          </a:xfrm>
          <a:prstGeom prst="rect">
            <a:avLst/>
          </a:prstGeom>
          <a:noFill/>
        </p:spPr>
        <p:txBody>
          <a:bodyPr wrap="square" rtlCol="0">
            <a:spAutoFit/>
          </a:bodyPr>
          <a:lstStyle/>
          <a:p>
            <a:pPr algn="ctr"/>
            <a:r>
              <a:rPr lang="en-US" b="1" dirty="0" smtClean="0"/>
              <a:t>SEALED</a:t>
            </a:r>
            <a:endParaRPr lang="en-US" b="1" dirty="0"/>
          </a:p>
        </p:txBody>
      </p:sp>
      <p:sp>
        <p:nvSpPr>
          <p:cNvPr id="12" name="TextBox 11"/>
          <p:cNvSpPr txBox="1"/>
          <p:nvPr/>
        </p:nvSpPr>
        <p:spPr>
          <a:xfrm>
            <a:off x="6170612" y="4267200"/>
            <a:ext cx="2895600" cy="646331"/>
          </a:xfrm>
          <a:prstGeom prst="rect">
            <a:avLst/>
          </a:prstGeom>
          <a:noFill/>
        </p:spPr>
        <p:txBody>
          <a:bodyPr wrap="square" rtlCol="0">
            <a:spAutoFit/>
          </a:bodyPr>
          <a:lstStyle/>
          <a:p>
            <a:pPr algn="ctr"/>
            <a:r>
              <a:rPr lang="en-US" b="1" dirty="0" smtClean="0"/>
              <a:t>ALL= what God makes available </a:t>
            </a:r>
            <a:endParaRPr lang="en-US" b="1" dirty="0"/>
          </a:p>
        </p:txBody>
      </p:sp>
      <p:sp>
        <p:nvSpPr>
          <p:cNvPr id="13" name="Rectangle 12"/>
          <p:cNvSpPr/>
          <p:nvPr/>
        </p:nvSpPr>
        <p:spPr>
          <a:xfrm>
            <a:off x="8837612" y="2209800"/>
            <a:ext cx="3124200" cy="1200329"/>
          </a:xfrm>
          <a:prstGeom prst="rect">
            <a:avLst/>
          </a:prstGeom>
          <a:ln>
            <a:solidFill>
              <a:schemeClr val="tx1"/>
            </a:solidFill>
          </a:ln>
        </p:spPr>
        <p:txBody>
          <a:bodyPr wrap="square">
            <a:spAutoFit/>
          </a:bodyPr>
          <a:lstStyle/>
          <a:p>
            <a:r>
              <a:rPr lang="en-US" dirty="0" smtClean="0"/>
              <a:t> {2)  And because we don’t understand this bit, we make excuses for not understanding the unsealed </a:t>
            </a:r>
            <a:endParaRPr lang="en-US" dirty="0"/>
          </a:p>
        </p:txBody>
      </p:sp>
      <p:sp>
        <p:nvSpPr>
          <p:cNvPr id="14" name="TextBox 13"/>
          <p:cNvSpPr txBox="1"/>
          <p:nvPr/>
        </p:nvSpPr>
        <p:spPr>
          <a:xfrm>
            <a:off x="3427412" y="1981200"/>
            <a:ext cx="4876800" cy="1754326"/>
          </a:xfrm>
          <a:prstGeom prst="rect">
            <a:avLst/>
          </a:prstGeom>
          <a:noFill/>
          <a:ln>
            <a:solidFill>
              <a:schemeClr val="tx1"/>
            </a:solidFill>
          </a:ln>
        </p:spPr>
        <p:txBody>
          <a:bodyPr wrap="square" rtlCol="0">
            <a:spAutoFit/>
          </a:bodyPr>
          <a:lstStyle/>
          <a:p>
            <a:r>
              <a:rPr lang="en-US" dirty="0" smtClean="0"/>
              <a:t>(3)    William Miller is saying that you can understand all of the unsealed if you make effort, but we know that with however much effort we want to, there are some verses we are just not going to understand because they are sealed. It depends what time period you are living in. </a:t>
            </a:r>
            <a:endParaRPr lang="en-US" dirty="0"/>
          </a:p>
        </p:txBody>
      </p:sp>
      <p:sp>
        <p:nvSpPr>
          <p:cNvPr id="15" name="TextBox 14"/>
          <p:cNvSpPr txBox="1"/>
          <p:nvPr/>
        </p:nvSpPr>
        <p:spPr>
          <a:xfrm>
            <a:off x="150812" y="1371600"/>
            <a:ext cx="2819400" cy="1754326"/>
          </a:xfrm>
          <a:prstGeom prst="rect">
            <a:avLst/>
          </a:prstGeom>
          <a:noFill/>
        </p:spPr>
        <p:txBody>
          <a:bodyPr wrap="square" rtlCol="0">
            <a:spAutoFit/>
          </a:bodyPr>
          <a:lstStyle/>
          <a:p>
            <a:r>
              <a:rPr lang="en-US" b="1" dirty="0" smtClean="0"/>
              <a:t>(4)   So to me, one of the most important words in this rule is how do we understand all because initially our first reaction to all means everything.</a:t>
            </a:r>
            <a:endParaRPr lang="en-US" b="1" dirty="0"/>
          </a:p>
        </p:txBody>
      </p:sp>
      <p:cxnSp>
        <p:nvCxnSpPr>
          <p:cNvPr id="19" name="Straight Arrow Connector 18"/>
          <p:cNvCxnSpPr/>
          <p:nvPr/>
        </p:nvCxnSpPr>
        <p:spPr>
          <a:xfrm>
            <a:off x="3122612" y="4419600"/>
            <a:ext cx="2895600" cy="3765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0627518" y="3848100"/>
            <a:ext cx="838994"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7085012" y="3200400"/>
            <a:ext cx="11430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600" fill="hold">
                                          <p:stCondLst>
                                            <p:cond delay="0"/>
                                          </p:stCondLst>
                                        </p:cTn>
                                        <p:tgtEl>
                                          <p:spTgt spid="8"/>
                                        </p:tgtEl>
                                        <p:attrNameLst>
                                          <p:attrName>ppt_x</p:attrName>
                                        </p:attrNameLst>
                                      </p:cBhvr>
                                    </p:anim>
                                    <p:anim from="0" to="-1.0" calcmode="lin" valueType="num">
                                      <p:cBhvr>
                                        <p:cTn id="16" dur="200" decel="50000" autoRev="1" fill="hold">
                                          <p:stCondLst>
                                            <p:cond delay="600"/>
                                          </p:stCondLst>
                                        </p:cTn>
                                        <p:tgtEl>
                                          <p:spTgt spid="8"/>
                                        </p:tgtEl>
                                        <p:attrNameLst>
                                          <p:attrName>xshear</p:attrName>
                                        </p:attrNameLst>
                                      </p:cBhvr>
                                    </p:anim>
                                    <p:animScale>
                                      <p:cBhvr>
                                        <p:cTn id="17" dur="200" decel="100000" autoRev="1" fill="hold">
                                          <p:stCondLst>
                                            <p:cond delay="600"/>
                                          </p:stCondLst>
                                        </p:cTn>
                                        <p:tgtEl>
                                          <p:spTgt spid="8"/>
                                        </p:tgtEl>
                                      </p:cBhvr>
                                      <p:from x="100000" y="100000"/>
                                      <p:to x="80000" y="100000"/>
                                    </p:animScale>
                                    <p:anim by="(#ppt_h/3+#ppt_w*0.1)" calcmode="lin" valueType="num">
                                      <p:cBhvr additive="sum">
                                        <p:cTn id="1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Miller’s Rule #2 &amp; Proof Text</a:t>
            </a:r>
            <a:endParaRPr lang="en-US" dirty="0"/>
          </a:p>
        </p:txBody>
      </p:sp>
      <p:sp>
        <p:nvSpPr>
          <p:cNvPr id="4" name="TextBox 3"/>
          <p:cNvSpPr txBox="1"/>
          <p:nvPr/>
        </p:nvSpPr>
        <p:spPr>
          <a:xfrm>
            <a:off x="303212" y="1447800"/>
            <a:ext cx="4572000" cy="369332"/>
          </a:xfrm>
          <a:prstGeom prst="rect">
            <a:avLst/>
          </a:prstGeom>
          <a:noFill/>
        </p:spPr>
        <p:txBody>
          <a:bodyPr wrap="square" rtlCol="0">
            <a:spAutoFit/>
          </a:bodyPr>
          <a:lstStyle/>
          <a:p>
            <a:r>
              <a:rPr lang="en-US" dirty="0" smtClean="0"/>
              <a:t>So lets read the proof text:</a:t>
            </a:r>
            <a:endParaRPr lang="en-US" dirty="0"/>
          </a:p>
        </p:txBody>
      </p:sp>
      <p:graphicFrame>
        <p:nvGraphicFramePr>
          <p:cNvPr id="7" name="Table 6"/>
          <p:cNvGraphicFramePr>
            <a:graphicFrameLocks noGrp="1"/>
          </p:cNvGraphicFramePr>
          <p:nvPr/>
        </p:nvGraphicFramePr>
        <p:xfrm>
          <a:off x="3122612" y="5638800"/>
          <a:ext cx="8839200" cy="838199"/>
        </p:xfrm>
        <a:graphic>
          <a:graphicData uri="http://schemas.openxmlformats.org/drawingml/2006/table">
            <a:tbl>
              <a:tblPr firstRow="1" bandRow="1">
                <a:tableStyleId>{616DA210-FB5B-4158-B5E0-FEB733F419BA}</a:tableStyleId>
              </a:tblPr>
              <a:tblGrid>
                <a:gridCol w="7045572"/>
                <a:gridCol w="1793628"/>
              </a:tblGrid>
              <a:tr h="838199">
                <a:tc>
                  <a:txBody>
                    <a:bodyPr/>
                    <a:lstStyle/>
                    <a:p>
                      <a:r>
                        <a:rPr lang="en-US" b="1" baseline="0" dirty="0" smtClean="0">
                          <a:ln>
                            <a:solidFill>
                              <a:schemeClr val="bg1"/>
                            </a:solidFill>
                          </a:ln>
                          <a:solidFill>
                            <a:schemeClr val="bg2">
                              <a:lumMod val="10000"/>
                            </a:schemeClr>
                          </a:solidFill>
                        </a:rPr>
                        <a:t>UNDERSTAND</a:t>
                      </a:r>
                      <a:endParaRPr lang="en-US" b="1" dirty="0">
                        <a:ln>
                          <a:solidFill>
                            <a:schemeClr val="bg1"/>
                          </a:solidFill>
                        </a:ln>
                        <a:solidFill>
                          <a:schemeClr val="bg2">
                            <a:lumMod val="10000"/>
                          </a:schemeClr>
                        </a:solidFill>
                      </a:endParaRPr>
                    </a:p>
                  </a:txBody>
                  <a:tcPr/>
                </a:tc>
                <a:tc>
                  <a:txBody>
                    <a:bodyPr/>
                    <a:lstStyle/>
                    <a:p>
                      <a:endParaRPr lang="en-US" dirty="0">
                        <a:ln>
                          <a:solidFill>
                            <a:schemeClr val="bg1"/>
                          </a:solidFill>
                        </a:ln>
                      </a:endParaRPr>
                    </a:p>
                  </a:txBody>
                  <a:tcPr/>
                </a:tc>
              </a:tr>
            </a:tbl>
          </a:graphicData>
        </a:graphic>
      </p:graphicFrame>
      <p:sp>
        <p:nvSpPr>
          <p:cNvPr id="8" name="Right Brace 7"/>
          <p:cNvSpPr/>
          <p:nvPr/>
        </p:nvSpPr>
        <p:spPr>
          <a:xfrm rot="16200000">
            <a:off x="6246812" y="1676400"/>
            <a:ext cx="838200" cy="69342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10666412" y="4343400"/>
            <a:ext cx="762000" cy="1676400"/>
          </a:xfrm>
          <a:prstGeom prst="rightBrace">
            <a:avLst>
              <a:gd name="adj1" fmla="val 5102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2" descr="C:\Users\User\AppData\Local\Microsoft\Windows\INetCache\IE\0WCAAP1C\1180px-Checkmark_green.svg[1].png"/>
          <p:cNvPicPr>
            <a:picLocks noChangeAspect="1" noChangeArrowheads="1"/>
          </p:cNvPicPr>
          <p:nvPr/>
        </p:nvPicPr>
        <p:blipFill>
          <a:blip r:embed="rId2" cstate="print"/>
          <a:srcRect/>
          <a:stretch>
            <a:fillRect/>
          </a:stretch>
        </p:blipFill>
        <p:spPr bwMode="auto">
          <a:xfrm>
            <a:off x="6704012" y="5791200"/>
            <a:ext cx="750392" cy="651188"/>
          </a:xfrm>
          <a:prstGeom prst="rect">
            <a:avLst/>
          </a:prstGeom>
          <a:noFill/>
        </p:spPr>
      </p:pic>
      <p:sp>
        <p:nvSpPr>
          <p:cNvPr id="12" name="TextBox 11"/>
          <p:cNvSpPr txBox="1"/>
          <p:nvPr/>
        </p:nvSpPr>
        <p:spPr>
          <a:xfrm>
            <a:off x="6170612" y="4267200"/>
            <a:ext cx="2895600" cy="646331"/>
          </a:xfrm>
          <a:prstGeom prst="rect">
            <a:avLst/>
          </a:prstGeom>
          <a:noFill/>
        </p:spPr>
        <p:txBody>
          <a:bodyPr wrap="square" rtlCol="0">
            <a:spAutoFit/>
          </a:bodyPr>
          <a:lstStyle/>
          <a:p>
            <a:pPr algn="ctr"/>
            <a:r>
              <a:rPr lang="en-US" b="1" dirty="0" smtClean="0"/>
              <a:t>ALL= what God makes available </a:t>
            </a:r>
            <a:endParaRPr lang="en-US" b="1" dirty="0"/>
          </a:p>
        </p:txBody>
      </p:sp>
      <p:sp>
        <p:nvSpPr>
          <p:cNvPr id="13" name="TextBox 12"/>
          <p:cNvSpPr txBox="1"/>
          <p:nvPr/>
        </p:nvSpPr>
        <p:spPr>
          <a:xfrm>
            <a:off x="10437812" y="4343400"/>
            <a:ext cx="1143000" cy="381000"/>
          </a:xfrm>
          <a:prstGeom prst="rect">
            <a:avLst/>
          </a:prstGeom>
          <a:noFill/>
        </p:spPr>
        <p:txBody>
          <a:bodyPr wrap="square" rtlCol="0">
            <a:spAutoFit/>
          </a:bodyPr>
          <a:lstStyle/>
          <a:p>
            <a:pPr algn="ctr"/>
            <a:r>
              <a:rPr lang="en-US" b="1" dirty="0" smtClean="0"/>
              <a:t>SEALED</a:t>
            </a:r>
            <a:endParaRPr lang="en-US" b="1" dirty="0"/>
          </a:p>
        </p:txBody>
      </p:sp>
      <p:sp>
        <p:nvSpPr>
          <p:cNvPr id="14" name="TextBox 13"/>
          <p:cNvSpPr txBox="1"/>
          <p:nvPr/>
        </p:nvSpPr>
        <p:spPr>
          <a:xfrm>
            <a:off x="7389812" y="6488668"/>
            <a:ext cx="2057400" cy="369332"/>
          </a:xfrm>
          <a:prstGeom prst="rect">
            <a:avLst/>
          </a:prstGeom>
          <a:noFill/>
        </p:spPr>
        <p:txBody>
          <a:bodyPr wrap="square" rtlCol="0">
            <a:spAutoFit/>
          </a:bodyPr>
          <a:lstStyle/>
          <a:p>
            <a:pPr algn="ctr"/>
            <a:r>
              <a:rPr lang="en-US" dirty="0" smtClean="0"/>
              <a:t>BIBLE</a:t>
            </a:r>
            <a:endParaRPr lang="en-US" dirty="0"/>
          </a:p>
        </p:txBody>
      </p:sp>
      <p:sp>
        <p:nvSpPr>
          <p:cNvPr id="15" name="TextBox 14"/>
          <p:cNvSpPr txBox="1"/>
          <p:nvPr/>
        </p:nvSpPr>
        <p:spPr>
          <a:xfrm>
            <a:off x="7847012" y="1371600"/>
            <a:ext cx="4191000" cy="1754326"/>
          </a:xfrm>
          <a:prstGeom prst="rect">
            <a:avLst/>
          </a:prstGeom>
          <a:noFill/>
          <a:ln>
            <a:solidFill>
              <a:schemeClr val="tx1"/>
            </a:solidFill>
          </a:ln>
        </p:spPr>
        <p:txBody>
          <a:bodyPr wrap="square" rtlCol="0">
            <a:spAutoFit/>
          </a:bodyPr>
          <a:lstStyle/>
          <a:p>
            <a:r>
              <a:rPr lang="en-US" dirty="0" smtClean="0"/>
              <a:t>So in the example that we have here, it is necessary for you to understand of this. You cannot contend yourself with a little bit. So at the end of the world, we know that the Book of Daniel is unsealed. So the line moves over as truth is unsealed.</a:t>
            </a:r>
            <a:endParaRPr lang="en-US" dirty="0"/>
          </a:p>
        </p:txBody>
      </p:sp>
      <p:cxnSp>
        <p:nvCxnSpPr>
          <p:cNvPr id="17" name="Straight Arrow Connector 16"/>
          <p:cNvCxnSpPr/>
          <p:nvPr/>
        </p:nvCxnSpPr>
        <p:spPr>
          <a:xfrm rot="5400000">
            <a:off x="9180512" y="3162300"/>
            <a:ext cx="1447800" cy="137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0812" y="1828800"/>
            <a:ext cx="7696200" cy="2893100"/>
          </a:xfrm>
          <a:prstGeom prst="rect">
            <a:avLst/>
          </a:prstGeom>
        </p:spPr>
        <p:txBody>
          <a:bodyPr wrap="square">
            <a:spAutoFit/>
          </a:bodyPr>
          <a:lstStyle/>
          <a:p>
            <a:r>
              <a:rPr lang="en-US" sz="2200" b="1" dirty="0" smtClean="0">
                <a:solidFill>
                  <a:srgbClr val="C00000"/>
                </a:solidFill>
                <a:latin typeface="Monotype Corsiva" pitchFamily="66" charset="0"/>
              </a:rPr>
              <a:t>2 Tim 3</a:t>
            </a:r>
          </a:p>
          <a:p>
            <a:r>
              <a:rPr lang="en-US" sz="2200" b="1" baseline="30000" dirty="0" smtClean="0">
                <a:solidFill>
                  <a:srgbClr val="C00000"/>
                </a:solidFill>
                <a:latin typeface="Monotype Corsiva" pitchFamily="66" charset="0"/>
              </a:rPr>
              <a:t>15 </a:t>
            </a:r>
            <a:r>
              <a:rPr lang="en-US" sz="2200" b="1" dirty="0" smtClean="0">
                <a:solidFill>
                  <a:srgbClr val="C00000"/>
                </a:solidFill>
                <a:latin typeface="Monotype Corsiva" pitchFamily="66" charset="0"/>
              </a:rPr>
              <a:t>And that from a child thou hast known the holy scriptures, which are able to make thee wise unto salvation through faith which is in Christ Jesus.</a:t>
            </a:r>
          </a:p>
          <a:p>
            <a:r>
              <a:rPr lang="en-US" sz="2200" b="1" baseline="30000" dirty="0" smtClean="0">
                <a:solidFill>
                  <a:srgbClr val="C00000"/>
                </a:solidFill>
                <a:latin typeface="Monotype Corsiva" pitchFamily="66" charset="0"/>
              </a:rPr>
              <a:t>16 </a:t>
            </a:r>
            <a:r>
              <a:rPr lang="en-US" sz="2200" b="1" dirty="0" smtClean="0">
                <a:solidFill>
                  <a:srgbClr val="C00000"/>
                </a:solidFill>
                <a:latin typeface="Monotype Corsiva" pitchFamily="66" charset="0"/>
              </a:rPr>
              <a:t>All scripture is given by inspiration of God, and is profitable for doctrine, for reproof, for correction, for instruction in righteousness:</a:t>
            </a:r>
          </a:p>
          <a:p>
            <a:r>
              <a:rPr lang="en-US" sz="2200" b="1" baseline="30000" dirty="0" smtClean="0">
                <a:solidFill>
                  <a:srgbClr val="C00000"/>
                </a:solidFill>
                <a:latin typeface="Monotype Corsiva" pitchFamily="66" charset="0"/>
              </a:rPr>
              <a:t>17 </a:t>
            </a:r>
            <a:r>
              <a:rPr lang="en-US" sz="2200" b="1" dirty="0" smtClean="0">
                <a:solidFill>
                  <a:srgbClr val="C00000"/>
                </a:solidFill>
                <a:latin typeface="Monotype Corsiva" pitchFamily="66" charset="0"/>
              </a:rPr>
              <a:t>That the man of God may be perfect, thoroughly furnished unto all good works.</a:t>
            </a:r>
          </a:p>
          <a:p>
            <a:endParaRPr lang="en-US" sz="2800" b="1" dirty="0" smtClean="0">
              <a:solidFill>
                <a:srgbClr val="C00000"/>
              </a:solidFill>
              <a:latin typeface="Monotype Corsiva" pitchFamily="66" charset="0"/>
            </a:endParaRPr>
          </a:p>
        </p:txBody>
      </p:sp>
      <p:cxnSp>
        <p:nvCxnSpPr>
          <p:cNvPr id="22" name="Straight Arrow Connector 21"/>
          <p:cNvCxnSpPr/>
          <p:nvPr/>
        </p:nvCxnSpPr>
        <p:spPr>
          <a:xfrm>
            <a:off x="10209212" y="6096000"/>
            <a:ext cx="19796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5" descr="C:\Users\User\AppData\Local\Microsoft\Windows\INetCache\IE\0WCAAP1C\abort-146096_960_720[1].png"/>
          <p:cNvPicPr>
            <a:picLocks noChangeAspect="1" noChangeArrowheads="1"/>
          </p:cNvPicPr>
          <p:nvPr/>
        </p:nvPicPr>
        <p:blipFill>
          <a:blip r:embed="rId3" cstate="print"/>
          <a:srcRect/>
          <a:stretch>
            <a:fillRect/>
          </a:stretch>
        </p:blipFill>
        <p:spPr bwMode="auto">
          <a:xfrm>
            <a:off x="10818812" y="5791200"/>
            <a:ext cx="533400" cy="622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from="(-#ppt_w/2)" to="(#ppt_x)" calcmode="lin" valueType="num">
                                      <p:cBhvr>
                                        <p:cTn id="15" dur="600" fill="hold">
                                          <p:stCondLst>
                                            <p:cond delay="0"/>
                                          </p:stCondLst>
                                        </p:cTn>
                                        <p:tgtEl>
                                          <p:spTgt spid="11"/>
                                        </p:tgtEl>
                                        <p:attrNameLst>
                                          <p:attrName>ppt_x</p:attrName>
                                        </p:attrNameLst>
                                      </p:cBhvr>
                                    </p:anim>
                                    <p:anim from="0" to="-1.0" calcmode="lin" valueType="num">
                                      <p:cBhvr>
                                        <p:cTn id="16" dur="200" decel="50000" autoRev="1" fill="hold">
                                          <p:stCondLst>
                                            <p:cond delay="600"/>
                                          </p:stCondLst>
                                        </p:cTn>
                                        <p:tgtEl>
                                          <p:spTgt spid="11"/>
                                        </p:tgtEl>
                                        <p:attrNameLst>
                                          <p:attrName>xshear</p:attrName>
                                        </p:attrNameLst>
                                      </p:cBhvr>
                                    </p:anim>
                                    <p:animScale>
                                      <p:cBhvr>
                                        <p:cTn id="17" dur="200" decel="100000" autoRev="1" fill="hold">
                                          <p:stCondLst>
                                            <p:cond delay="600"/>
                                          </p:stCondLst>
                                        </p:cTn>
                                        <p:tgtEl>
                                          <p:spTgt spid="11"/>
                                        </p:tgtEl>
                                      </p:cBhvr>
                                      <p:from x="100000" y="100000"/>
                                      <p:to x="80000" y="100000"/>
                                    </p:animScale>
                                    <p:anim by="(#ppt_h/3+#ppt_w*0.1)" calcmode="lin" valueType="num">
                                      <p:cBhvr additive="sum">
                                        <p:cTn id="18"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As Truth is Unsealed</a:t>
            </a:r>
            <a:endParaRPr lang="en-US" dirty="0"/>
          </a:p>
        </p:txBody>
      </p:sp>
      <p:sp>
        <p:nvSpPr>
          <p:cNvPr id="4" name="TextBox 3"/>
          <p:cNvSpPr txBox="1"/>
          <p:nvPr/>
        </p:nvSpPr>
        <p:spPr>
          <a:xfrm>
            <a:off x="455612" y="1828800"/>
            <a:ext cx="6629400" cy="461665"/>
          </a:xfrm>
          <a:prstGeom prst="rect">
            <a:avLst/>
          </a:prstGeom>
          <a:noFill/>
        </p:spPr>
        <p:txBody>
          <a:bodyPr wrap="square" rtlCol="0">
            <a:spAutoFit/>
          </a:bodyPr>
          <a:lstStyle/>
          <a:p>
            <a:r>
              <a:rPr lang="en-US" sz="2400" dirty="0" smtClean="0">
                <a:latin typeface="Book Antiqua" pitchFamily="18" charset="0"/>
              </a:rPr>
              <a:t>In Millerite history was the truth all unsealed?</a:t>
            </a:r>
            <a:endParaRPr lang="en-US" sz="2400" dirty="0">
              <a:latin typeface="Book Antiqua" pitchFamily="18" charset="0"/>
            </a:endParaRPr>
          </a:p>
        </p:txBody>
      </p:sp>
      <p:sp>
        <p:nvSpPr>
          <p:cNvPr id="5" name="TextBox 4"/>
          <p:cNvSpPr txBox="1"/>
          <p:nvPr/>
        </p:nvSpPr>
        <p:spPr>
          <a:xfrm>
            <a:off x="684212" y="2362200"/>
            <a:ext cx="6781800" cy="1477328"/>
          </a:xfrm>
          <a:prstGeom prst="rect">
            <a:avLst/>
          </a:prstGeom>
          <a:noFill/>
        </p:spPr>
        <p:txBody>
          <a:bodyPr wrap="square" rtlCol="0">
            <a:spAutoFit/>
          </a:bodyPr>
          <a:lstStyle/>
          <a:p>
            <a:pPr>
              <a:buFont typeface="Wingdings" pitchFamily="2" charset="2"/>
              <a:buChar char="Ø"/>
            </a:pPr>
            <a:r>
              <a:rPr lang="en-US" dirty="0" smtClean="0">
                <a:latin typeface="Trebuchet MS (Body"/>
              </a:rPr>
              <a:t>NO. The seven thunders-Rev 10:4—they haven’t been completely opened up.</a:t>
            </a:r>
            <a:endParaRPr lang="en-US" dirty="0" smtClean="0">
              <a:latin typeface="Trebuchet MS (Body"/>
            </a:endParaRPr>
          </a:p>
          <a:p>
            <a:pPr>
              <a:buFont typeface="Wingdings" pitchFamily="2" charset="2"/>
              <a:buChar char="Ø"/>
            </a:pPr>
            <a:r>
              <a:rPr lang="en-US" dirty="0" smtClean="0">
                <a:latin typeface="Trebuchet MS (Body"/>
              </a:rPr>
              <a:t>So as we come to the end of the world, we know that our work is bigger than it has been for other people in the past because our “all” keeps growing. </a:t>
            </a:r>
            <a:endParaRPr lang="en-US" dirty="0">
              <a:latin typeface="Trebuchet MS (Body"/>
            </a:endParaRPr>
          </a:p>
        </p:txBody>
      </p:sp>
      <p:sp>
        <p:nvSpPr>
          <p:cNvPr id="6" name="TextBox 5"/>
          <p:cNvSpPr txBox="1"/>
          <p:nvPr/>
        </p:nvSpPr>
        <p:spPr>
          <a:xfrm>
            <a:off x="379412" y="4419600"/>
            <a:ext cx="7696200" cy="1938992"/>
          </a:xfrm>
          <a:prstGeom prst="rect">
            <a:avLst/>
          </a:prstGeom>
          <a:noFill/>
        </p:spPr>
        <p:txBody>
          <a:bodyPr wrap="square" rtlCol="0">
            <a:spAutoFit/>
          </a:bodyPr>
          <a:lstStyle/>
          <a:p>
            <a:r>
              <a:rPr lang="en-US" sz="2000" dirty="0" smtClean="0">
                <a:latin typeface="Ink Free" pitchFamily="66" charset="0"/>
              </a:rPr>
              <a:t>Now there are still some Bible passages that aren’t salvational necessity for us in this dispensation. There are some Bible verses that are not necessary at the end of the world. We have a very focused attention with respect to what verses we are supposed to be dealing with and also how we are supposed to understand those verses.     </a:t>
            </a:r>
            <a:endParaRPr lang="en-US" sz="2000" dirty="0">
              <a:latin typeface="Ink Free" pitchFamily="66" charset="0"/>
            </a:endParaRPr>
          </a:p>
        </p:txBody>
      </p:sp>
      <p:pic>
        <p:nvPicPr>
          <p:cNvPr id="34818" name="Picture 2" descr="Gold Open Christian Bible Clipart - Clipart Kid | Open bible ..."/>
          <p:cNvPicPr>
            <a:picLocks noChangeAspect="1" noChangeArrowheads="1"/>
          </p:cNvPicPr>
          <p:nvPr/>
        </p:nvPicPr>
        <p:blipFill>
          <a:blip r:embed="rId2" cstate="print">
            <a:lum bright="-33000"/>
          </a:blip>
          <a:srcRect/>
          <a:stretch>
            <a:fillRect/>
          </a:stretch>
        </p:blipFill>
        <p:spPr bwMode="auto">
          <a:xfrm rot="2066546">
            <a:off x="7233870" y="2660567"/>
            <a:ext cx="4570450" cy="264801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bible characters"/>
          <p:cNvPicPr>
            <a:picLocks noChangeAspect="1" noChangeArrowheads="1"/>
          </p:cNvPicPr>
          <p:nvPr/>
        </p:nvPicPr>
        <p:blipFill>
          <a:blip r:embed="rId2">
            <a:duotone>
              <a:schemeClr val="bg2">
                <a:shade val="45000"/>
                <a:satMod val="135000"/>
              </a:schemeClr>
              <a:prstClr val="white"/>
            </a:duotone>
          </a:blip>
          <a:srcRect t="8572" r="-313"/>
          <a:stretch>
            <a:fillRect/>
          </a:stretch>
        </p:blipFill>
        <p:spPr bwMode="auto">
          <a:xfrm>
            <a:off x="6704012" y="3505200"/>
            <a:ext cx="5126213" cy="3200400"/>
          </a:xfrm>
          <a:prstGeom prst="rect">
            <a:avLst/>
          </a:prstGeom>
          <a:noFill/>
          <a:effectLst>
            <a:softEdge rad="317500"/>
          </a:effectLst>
        </p:spPr>
      </p:pic>
      <p:sp>
        <p:nvSpPr>
          <p:cNvPr id="2" name="Title 1"/>
          <p:cNvSpPr>
            <a:spLocks noGrp="1"/>
          </p:cNvSpPr>
          <p:nvPr>
            <p:ph type="title"/>
          </p:nvPr>
        </p:nvSpPr>
        <p:spPr/>
        <p:txBody>
          <a:bodyPr/>
          <a:lstStyle/>
          <a:p>
            <a:r>
              <a:rPr lang="en-US" dirty="0" smtClean="0">
                <a:latin typeface="Britannic Bold" pitchFamily="34" charset="0"/>
              </a:rPr>
              <a:t>As Truth is Unsealed Cont’</a:t>
            </a:r>
            <a:endParaRPr lang="en-US" dirty="0"/>
          </a:p>
        </p:txBody>
      </p:sp>
      <p:sp>
        <p:nvSpPr>
          <p:cNvPr id="4" name="TextBox 3"/>
          <p:cNvSpPr txBox="1"/>
          <p:nvPr/>
        </p:nvSpPr>
        <p:spPr>
          <a:xfrm>
            <a:off x="227012" y="1752600"/>
            <a:ext cx="7696200" cy="3170099"/>
          </a:xfrm>
          <a:prstGeom prst="rect">
            <a:avLst/>
          </a:prstGeom>
          <a:noFill/>
        </p:spPr>
        <p:txBody>
          <a:bodyPr wrap="square" rtlCol="0">
            <a:spAutoFit/>
          </a:bodyPr>
          <a:lstStyle/>
          <a:p>
            <a:pPr algn="just">
              <a:buFont typeface="Wingdings" pitchFamily="2" charset="2"/>
              <a:buChar char="v"/>
            </a:pPr>
            <a:r>
              <a:rPr lang="en-US" sz="2000" dirty="0" smtClean="0">
                <a:latin typeface="Trebuchet MS (Body"/>
              </a:rPr>
              <a:t>Now, in the past we thought that many of the Bible stories were sealed or didn’t make any sense. We now begin to see that they have great truths in them. So our “all” is growing day by day. </a:t>
            </a:r>
          </a:p>
          <a:p>
            <a:pPr algn="just">
              <a:buFont typeface="Wingdings" pitchFamily="2" charset="2"/>
              <a:buChar char="v"/>
            </a:pPr>
            <a:endParaRPr lang="en-US" sz="2000" dirty="0">
              <a:latin typeface="Trebuchet MS (Body"/>
            </a:endParaRPr>
          </a:p>
          <a:p>
            <a:pPr algn="just">
              <a:buFont typeface="Wingdings" pitchFamily="2" charset="2"/>
              <a:buChar char="v"/>
            </a:pPr>
            <a:r>
              <a:rPr lang="en-US" sz="2000" dirty="0" smtClean="0">
                <a:latin typeface="Trebuchet MS (Body"/>
              </a:rPr>
              <a:t>The  “all” that we got today I’m certain will not be the same “all” that we’ll have next year.</a:t>
            </a:r>
            <a:endParaRPr lang="en-US" sz="2000" dirty="0">
              <a:latin typeface="Trebuchet MS (Body"/>
            </a:endParaRPr>
          </a:p>
          <a:p>
            <a:pPr algn="just">
              <a:buFont typeface="Wingdings" pitchFamily="2" charset="2"/>
              <a:buChar char="v"/>
            </a:pPr>
            <a:endParaRPr lang="en-US" sz="2000" dirty="0" smtClean="0">
              <a:latin typeface="Trebuchet MS (Body"/>
            </a:endParaRPr>
          </a:p>
          <a:p>
            <a:pPr algn="just">
              <a:buFont typeface="Wingdings" pitchFamily="2" charset="2"/>
              <a:buChar char="v"/>
            </a:pPr>
            <a:r>
              <a:rPr lang="en-US" sz="2000" dirty="0" smtClean="0">
                <a:latin typeface="Trebuchet MS (Body"/>
              </a:rPr>
              <a:t>The point that  we would only be deceiving ourselves we continued to think that we’ll be okay of we don’t apply effort in understanding the “all”. </a:t>
            </a:r>
            <a:endParaRPr lang="en-US" sz="2000" dirty="0">
              <a:latin typeface="Trebuchet MS (Bod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VENTH DAY ADVENTIST PIONEERS ON TRINITY - YouTube"/>
          <p:cNvPicPr>
            <a:picLocks noChangeAspect="1" noChangeArrowheads="1"/>
          </p:cNvPicPr>
          <p:nvPr/>
        </p:nvPicPr>
        <p:blipFill>
          <a:blip r:embed="rId2">
            <a:duotone>
              <a:prstClr val="black"/>
              <a:srgbClr val="D9C3A5">
                <a:tint val="50000"/>
                <a:satMod val="180000"/>
              </a:srgbClr>
            </a:duotone>
            <a:lum bright="9000" contrast="-55000"/>
          </a:blip>
          <a:srcRect t="12121" b="12458"/>
          <a:stretch>
            <a:fillRect/>
          </a:stretch>
        </p:blipFill>
        <p:spPr bwMode="auto">
          <a:xfrm>
            <a:off x="608012" y="1066801"/>
            <a:ext cx="10972800" cy="5791200"/>
          </a:xfrm>
          <a:prstGeom prst="rect">
            <a:avLst/>
          </a:prstGeom>
          <a:noFill/>
          <a:effectLst>
            <a:softEdge rad="317500"/>
          </a:effectLst>
        </p:spPr>
      </p:pic>
      <p:sp>
        <p:nvSpPr>
          <p:cNvPr id="2" name="Title 1"/>
          <p:cNvSpPr>
            <a:spLocks noGrp="1"/>
          </p:cNvSpPr>
          <p:nvPr>
            <p:ph type="title"/>
          </p:nvPr>
        </p:nvSpPr>
        <p:spPr/>
        <p:txBody>
          <a:bodyPr/>
          <a:lstStyle/>
          <a:p>
            <a:r>
              <a:rPr lang="en-US" dirty="0" smtClean="0">
                <a:latin typeface="Britannic Bold" pitchFamily="34" charset="0"/>
              </a:rPr>
              <a:t>As Truth is Unsealed</a:t>
            </a:r>
            <a:endParaRPr lang="en-US" dirty="0"/>
          </a:p>
        </p:txBody>
      </p:sp>
      <p:sp>
        <p:nvSpPr>
          <p:cNvPr id="4" name="TextBox 3"/>
          <p:cNvSpPr txBox="1"/>
          <p:nvPr/>
        </p:nvSpPr>
        <p:spPr>
          <a:xfrm>
            <a:off x="1903412" y="1905000"/>
            <a:ext cx="8686800" cy="3970318"/>
          </a:xfrm>
          <a:prstGeom prst="rect">
            <a:avLst/>
          </a:prstGeom>
          <a:noFill/>
        </p:spPr>
        <p:txBody>
          <a:bodyPr wrap="square" rtlCol="0">
            <a:spAutoFit/>
          </a:bodyPr>
          <a:lstStyle/>
          <a:p>
            <a:pPr>
              <a:buFont typeface="Wingdings" pitchFamily="2" charset="2"/>
              <a:buChar char="Ø"/>
            </a:pPr>
            <a:r>
              <a:rPr lang="en-US" b="1" dirty="0" smtClean="0">
                <a:solidFill>
                  <a:srgbClr val="E9D727"/>
                </a:solidFill>
                <a:latin typeface="Book Antiqua" pitchFamily="18" charset="0"/>
              </a:rPr>
              <a:t>If you go to all the reformers that have ever lived, you’ll see one characteristic that is the same for every single one. Some were angry; some were happy; some were quiet; some were loud. They were all different. But, they all had one thing in common.  All of them studied the Bible diligently.  So the thing that we should characterize us as, is our diligent study of the Bible.</a:t>
            </a:r>
          </a:p>
          <a:p>
            <a:pPr>
              <a:buFont typeface="Wingdings" pitchFamily="2" charset="2"/>
              <a:buChar char="Ø"/>
            </a:pPr>
            <a:endParaRPr lang="en-US" b="1" dirty="0">
              <a:solidFill>
                <a:srgbClr val="E9D727"/>
              </a:solidFill>
              <a:latin typeface="Book Antiqua" pitchFamily="18" charset="0"/>
            </a:endParaRPr>
          </a:p>
          <a:p>
            <a:pPr>
              <a:buFont typeface="Wingdings" pitchFamily="2" charset="2"/>
              <a:buChar char="Ø"/>
            </a:pPr>
            <a:r>
              <a:rPr lang="en-US" b="1" dirty="0" smtClean="0">
                <a:solidFill>
                  <a:srgbClr val="E9D727"/>
                </a:solidFill>
                <a:latin typeface="Book Antiqua" pitchFamily="18" charset="0"/>
              </a:rPr>
              <a:t>And if you look at this concept of diligence and application, it has time attached to it. We need to be spending time studying. And if we don’t spend time, we won’t understand what we need ton understand. So many of us got busy lives or we’re distracted by the cares of this life, and get involved into those things which will only hinder us from diligent application.</a:t>
            </a:r>
          </a:p>
          <a:p>
            <a:pPr>
              <a:buFont typeface="Wingdings" pitchFamily="2" charset="2"/>
              <a:buChar char="Ø"/>
            </a:pPr>
            <a:endParaRPr lang="en-US" b="1" dirty="0">
              <a:solidFill>
                <a:srgbClr val="E9D727"/>
              </a:solidFill>
              <a:latin typeface="Book Antiqua" pitchFamily="18" charset="0"/>
            </a:endParaRPr>
          </a:p>
          <a:p>
            <a:pPr>
              <a:buFont typeface="Wingdings" pitchFamily="2" charset="2"/>
              <a:buChar char="Ø"/>
            </a:pPr>
            <a:r>
              <a:rPr lang="en-US" b="1" dirty="0" smtClean="0">
                <a:solidFill>
                  <a:srgbClr val="E9D727"/>
                </a:solidFill>
                <a:latin typeface="Book Antiqua" pitchFamily="18" charset="0"/>
              </a:rPr>
              <a:t>We have to put a great amount of effort and spend a lot of time studying. If we don’t do that, we will not fulfill rule #2</a:t>
            </a:r>
            <a:r>
              <a:rPr lang="en-US" dirty="0" smtClean="0">
                <a:solidFill>
                  <a:srgbClr val="E9D727"/>
                </a:solidFill>
                <a:latin typeface="Book Antiqua" pitchFamily="18" charset="0"/>
              </a:rPr>
              <a:t>.  </a:t>
            </a:r>
            <a:endParaRPr lang="en-US" dirty="0">
              <a:solidFill>
                <a:srgbClr val="E9D727"/>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Connecting Point in Review Cont</a:t>
            </a:r>
            <a:endParaRPr lang="en-US" dirty="0"/>
          </a:p>
        </p:txBody>
      </p:sp>
      <p:graphicFrame>
        <p:nvGraphicFramePr>
          <p:cNvPr id="5" name="Table 4"/>
          <p:cNvGraphicFramePr>
            <a:graphicFrameLocks noGrp="1"/>
          </p:cNvGraphicFramePr>
          <p:nvPr/>
        </p:nvGraphicFramePr>
        <p:xfrm>
          <a:off x="684212" y="2667000"/>
          <a:ext cx="10972800" cy="2072640"/>
        </p:xfrm>
        <a:graphic>
          <a:graphicData uri="http://schemas.openxmlformats.org/drawingml/2006/table">
            <a:tbl>
              <a:tblPr firstRow="1" bandRow="1">
                <a:tableStyleId>{5C22544A-7EE6-4342-B048-85BDC9FD1C3A}</a:tableStyleId>
              </a:tblPr>
              <a:tblGrid>
                <a:gridCol w="5791200"/>
                <a:gridCol w="5181600"/>
              </a:tblGrid>
              <a:tr h="365760">
                <a:tc>
                  <a:txBody>
                    <a:bodyPr/>
                    <a:lstStyle/>
                    <a:p>
                      <a:pPr algn="ctr"/>
                      <a:r>
                        <a:rPr lang="en-US" sz="2800" u="none" dirty="0" smtClean="0"/>
                        <a:t>VERSE </a:t>
                      </a:r>
                      <a:r>
                        <a:rPr lang="en-US" sz="2800" u="none" baseline="0" dirty="0" smtClean="0"/>
                        <a:t>               </a:t>
                      </a:r>
                      <a:r>
                        <a:rPr lang="en-US" sz="2800" u="sng" baseline="0" dirty="0" smtClean="0"/>
                        <a:t>SUBJECT</a:t>
                      </a:r>
                      <a:endParaRPr lang="en-US" sz="2800" u="sng" dirty="0"/>
                    </a:p>
                  </a:txBody>
                  <a:tcPr/>
                </a:tc>
                <a:tc>
                  <a:txBody>
                    <a:bodyPr/>
                    <a:lstStyle/>
                    <a:p>
                      <a:pPr algn="ctr"/>
                      <a:r>
                        <a:rPr lang="en-US" sz="2800" u="sng" dirty="0" smtClean="0"/>
                        <a:t>STRUCTURE</a:t>
                      </a:r>
                      <a:endParaRPr lang="en-US" sz="2800" u="sng" dirty="0"/>
                    </a:p>
                  </a:txBody>
                  <a:tcPr/>
                </a:tc>
              </a:tr>
              <a:tr h="1485900">
                <a:tc>
                  <a:txBody>
                    <a:bodyPr/>
                    <a:lstStyle/>
                    <a:p>
                      <a:pPr algn="ctr"/>
                      <a:r>
                        <a:rPr lang="en-US" sz="2400" dirty="0" smtClean="0">
                          <a:latin typeface="Monotype Corsiva" pitchFamily="66" charset="0"/>
                        </a:rPr>
                        <a:t>Daniel 12</a:t>
                      </a:r>
                    </a:p>
                    <a:p>
                      <a:pPr algn="l"/>
                      <a:r>
                        <a:rPr lang="en-US" baseline="30000" dirty="0" smtClean="0">
                          <a:latin typeface="Monotype Corsiva" pitchFamily="66" charset="0"/>
                        </a:rPr>
                        <a:t>10 </a:t>
                      </a:r>
                      <a:r>
                        <a:rPr lang="en-US" dirty="0" smtClean="0">
                          <a:latin typeface="Monotype Corsiva" pitchFamily="66" charset="0"/>
                        </a:rPr>
                        <a:t>Many shall be purified, and made white, and tried; but the wicked shall do wickedly: and none of the wicked shall understand; but the </a:t>
                      </a:r>
                      <a:r>
                        <a:rPr lang="en-US" u="none" dirty="0" smtClean="0">
                          <a:latin typeface="Monotype Corsiva" pitchFamily="66" charset="0"/>
                        </a:rPr>
                        <a:t>wise</a:t>
                      </a:r>
                      <a:r>
                        <a:rPr lang="en-US" u="sng" dirty="0" smtClean="0">
                          <a:latin typeface="Monotype Corsiva" pitchFamily="66" charset="0"/>
                        </a:rPr>
                        <a:t> </a:t>
                      </a:r>
                      <a:r>
                        <a:rPr lang="en-US" dirty="0" smtClean="0">
                          <a:latin typeface="Monotype Corsiva" pitchFamily="66" charset="0"/>
                        </a:rPr>
                        <a:t>shall understand.</a:t>
                      </a:r>
                      <a:endParaRPr lang="en-US" dirty="0" smtClean="0"/>
                    </a:p>
                    <a:p>
                      <a:endParaRPr lang="en-US" dirty="0"/>
                    </a:p>
                  </a:txBody>
                  <a:tcPr/>
                </a:tc>
                <a:tc>
                  <a:txBody>
                    <a:bodyPr/>
                    <a:lstStyle/>
                    <a:p>
                      <a:pPr algn="ctr"/>
                      <a:r>
                        <a:rPr lang="en-US" sz="4400" dirty="0" smtClean="0"/>
                        <a:t/>
                      </a:r>
                      <a:br>
                        <a:rPr lang="en-US" sz="4400" dirty="0" smtClean="0"/>
                      </a:br>
                      <a:endParaRPr lang="en-US" sz="4400" dirty="0">
                        <a:latin typeface="Britannic Bold" pitchFamily="34" charset="0"/>
                      </a:endParaRPr>
                    </a:p>
                  </a:txBody>
                  <a:tcPr/>
                </a:tc>
              </a:tr>
            </a:tbl>
          </a:graphicData>
        </a:graphic>
      </p:graphicFrame>
      <p:sp>
        <p:nvSpPr>
          <p:cNvPr id="6" name="TextBox 5"/>
          <p:cNvSpPr txBox="1"/>
          <p:nvPr/>
        </p:nvSpPr>
        <p:spPr>
          <a:xfrm>
            <a:off x="7161212" y="3276600"/>
            <a:ext cx="3505200" cy="800219"/>
          </a:xfrm>
          <a:prstGeom prst="rect">
            <a:avLst/>
          </a:prstGeom>
          <a:noFill/>
        </p:spPr>
        <p:txBody>
          <a:bodyPr wrap="square" rtlCol="0">
            <a:spAutoFit/>
          </a:bodyPr>
          <a:lstStyle/>
          <a:p>
            <a:pPr algn="ctr"/>
            <a:r>
              <a:rPr lang="en-US" sz="4600" dirty="0" smtClean="0">
                <a:latin typeface="Britannic Bold" pitchFamily="34" charset="0"/>
              </a:rPr>
              <a:t>A B : B</a:t>
            </a:r>
            <a:r>
              <a:rPr lang="en-US" sz="4600" baseline="0" dirty="0" smtClean="0">
                <a:latin typeface="Britannic Bold" pitchFamily="34" charset="0"/>
              </a:rPr>
              <a:t> A</a:t>
            </a:r>
            <a:endParaRPr lang="en-US" sz="4600" dirty="0"/>
          </a:p>
        </p:txBody>
      </p:sp>
      <p:cxnSp>
        <p:nvCxnSpPr>
          <p:cNvPr id="7" name="Straight Arrow Connector 6"/>
          <p:cNvCxnSpPr/>
          <p:nvPr/>
        </p:nvCxnSpPr>
        <p:spPr>
          <a:xfrm rot="5400000">
            <a:off x="9676209" y="4190603"/>
            <a:ext cx="4572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2" idx="0"/>
          </p:cNvCxnSpPr>
          <p:nvPr/>
        </p:nvCxnSpPr>
        <p:spPr>
          <a:xfrm rot="5400000">
            <a:off x="8305006" y="40378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695406" y="4190206"/>
            <a:ext cx="456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8412" y="4419600"/>
            <a:ext cx="609600" cy="261610"/>
          </a:xfrm>
          <a:prstGeom prst="rect">
            <a:avLst/>
          </a:prstGeom>
          <a:noFill/>
        </p:spPr>
        <p:txBody>
          <a:bodyPr wrap="square" rtlCol="0">
            <a:spAutoFit/>
          </a:bodyPr>
          <a:lstStyle/>
          <a:p>
            <a:pPr algn="ctr"/>
            <a:r>
              <a:rPr lang="en-US" sz="1100" dirty="0" smtClean="0"/>
              <a:t>P,W,T</a:t>
            </a:r>
            <a:endParaRPr lang="en-US" sz="1100" dirty="0"/>
          </a:p>
        </p:txBody>
      </p:sp>
      <p:sp>
        <p:nvSpPr>
          <p:cNvPr id="12" name="TextBox 11"/>
          <p:cNvSpPr txBox="1"/>
          <p:nvPr/>
        </p:nvSpPr>
        <p:spPr>
          <a:xfrm>
            <a:off x="7999412" y="4114800"/>
            <a:ext cx="762000" cy="261610"/>
          </a:xfrm>
          <a:prstGeom prst="rect">
            <a:avLst/>
          </a:prstGeom>
          <a:noFill/>
        </p:spPr>
        <p:txBody>
          <a:bodyPr wrap="square" rtlCol="0">
            <a:spAutoFit/>
          </a:bodyPr>
          <a:lstStyle/>
          <a:p>
            <a:pPr algn="ctr"/>
            <a:r>
              <a:rPr lang="en-US" sz="1100" dirty="0" smtClean="0"/>
              <a:t>Wicked</a:t>
            </a:r>
            <a:endParaRPr lang="en-US" sz="1100" dirty="0"/>
          </a:p>
        </p:txBody>
      </p:sp>
      <p:sp>
        <p:nvSpPr>
          <p:cNvPr id="13" name="TextBox 12"/>
          <p:cNvSpPr txBox="1"/>
          <p:nvPr/>
        </p:nvSpPr>
        <p:spPr>
          <a:xfrm>
            <a:off x="8990012" y="4114800"/>
            <a:ext cx="838200" cy="430887"/>
          </a:xfrm>
          <a:prstGeom prst="rect">
            <a:avLst/>
          </a:prstGeom>
          <a:noFill/>
        </p:spPr>
        <p:txBody>
          <a:bodyPr wrap="square" rtlCol="0">
            <a:spAutoFit/>
          </a:bodyPr>
          <a:lstStyle/>
          <a:p>
            <a:pPr algn="ctr"/>
            <a:r>
              <a:rPr lang="en-US" sz="1100" dirty="0" smtClean="0"/>
              <a:t>Not </a:t>
            </a:r>
            <a:br>
              <a:rPr lang="en-US" sz="1100" dirty="0" smtClean="0"/>
            </a:br>
            <a:r>
              <a:rPr lang="en-US" sz="1100" dirty="0" smtClean="0"/>
              <a:t>understand</a:t>
            </a:r>
            <a:endParaRPr lang="en-US" sz="1100" dirty="0"/>
          </a:p>
        </p:txBody>
      </p:sp>
      <p:sp>
        <p:nvSpPr>
          <p:cNvPr id="14" name="TextBox 13"/>
          <p:cNvSpPr txBox="1"/>
          <p:nvPr/>
        </p:nvSpPr>
        <p:spPr>
          <a:xfrm>
            <a:off x="9599612" y="4419600"/>
            <a:ext cx="1066800" cy="261610"/>
          </a:xfrm>
          <a:prstGeom prst="rect">
            <a:avLst/>
          </a:prstGeom>
          <a:noFill/>
        </p:spPr>
        <p:txBody>
          <a:bodyPr wrap="square" rtlCol="0">
            <a:spAutoFit/>
          </a:bodyPr>
          <a:lstStyle/>
          <a:p>
            <a:r>
              <a:rPr lang="en-US" sz="1100" dirty="0"/>
              <a:t>U</a:t>
            </a:r>
            <a:r>
              <a:rPr lang="en-US" sz="1100" dirty="0" smtClean="0"/>
              <a:t>nderstand</a:t>
            </a:r>
            <a:endParaRPr lang="en-US" sz="1100" dirty="0"/>
          </a:p>
        </p:txBody>
      </p:sp>
      <p:sp>
        <p:nvSpPr>
          <p:cNvPr id="18" name="TextBox 17"/>
          <p:cNvSpPr txBox="1"/>
          <p:nvPr/>
        </p:nvSpPr>
        <p:spPr>
          <a:xfrm>
            <a:off x="608012" y="1524000"/>
            <a:ext cx="9601200" cy="830997"/>
          </a:xfrm>
          <a:prstGeom prst="rect">
            <a:avLst/>
          </a:prstGeom>
          <a:noFill/>
        </p:spPr>
        <p:txBody>
          <a:bodyPr wrap="square" rtlCol="0">
            <a:spAutoFit/>
          </a:bodyPr>
          <a:lstStyle/>
          <a:p>
            <a:pPr algn="just"/>
            <a:r>
              <a:rPr lang="en-US" sz="2400" b="1" dirty="0" smtClean="0">
                <a:latin typeface="Ink Free" pitchFamily="66" charset="0"/>
              </a:rPr>
              <a:t>We should look at the subject as it is presented to us ... The verse being the subject. </a:t>
            </a:r>
            <a:endParaRPr lang="en-US" sz="2400" b="1" dirty="0">
              <a:latin typeface="Ink Free" pitchFamily="66" charset="0"/>
            </a:endParaRPr>
          </a:p>
        </p:txBody>
      </p:sp>
      <p:sp>
        <p:nvSpPr>
          <p:cNvPr id="19" name="TextBox 18"/>
          <p:cNvSpPr txBox="1"/>
          <p:nvPr/>
        </p:nvSpPr>
        <p:spPr>
          <a:xfrm>
            <a:off x="531812" y="4876800"/>
            <a:ext cx="11506200" cy="2146742"/>
          </a:xfrm>
          <a:prstGeom prst="rect">
            <a:avLst/>
          </a:prstGeom>
          <a:noFill/>
        </p:spPr>
        <p:txBody>
          <a:bodyPr wrap="square" rtlCol="0">
            <a:spAutoFit/>
          </a:bodyPr>
          <a:lstStyle/>
          <a:p>
            <a:pPr algn="just"/>
            <a:r>
              <a:rPr lang="en-US" sz="1650" dirty="0" smtClean="0">
                <a:latin typeface="Trebuchet MS (Body"/>
              </a:rPr>
              <a:t>So when we looked at Dan 12:10, without explaining we defined the PWT as understanding based from the structure.</a:t>
            </a:r>
            <a:r>
              <a:rPr lang="en-US" sz="1650" dirty="0">
                <a:latin typeface="Trebuchet MS (Body"/>
              </a:rPr>
              <a:t> </a:t>
            </a:r>
            <a:endParaRPr lang="en-US" sz="1650" dirty="0" smtClean="0">
              <a:latin typeface="Trebuchet MS (Body"/>
            </a:endParaRPr>
          </a:p>
          <a:p>
            <a:pPr algn="just"/>
            <a:r>
              <a:rPr lang="en-US" sz="1650" dirty="0" smtClean="0">
                <a:latin typeface="Trebuchet MS (Body"/>
              </a:rPr>
              <a:t>When people look at PWT, they bring in other concepts that they are familiar with. It’s not that we shouldn’t do that. But, before we bring pre-knowledge or pre-understanding to something, we should just look at the verse itself to see what the verse will teach us. When we have exhausted all of what the verse is teaching us then we can bring in some outside information. This can either be from life experiences or from the world, but preferably from the Bible. We call this line upon line study or proof texting. </a:t>
            </a:r>
            <a:r>
              <a:rPr lang="en-US" sz="1650" dirty="0" smtClean="0">
                <a:latin typeface="Trebuchet MS (Body"/>
              </a:rPr>
              <a:t>William Miller has 14 rules. If all we were to do was line upon line study or proof texting, we wouldn’t need 14 rules. William Miller covers a lot of ways of addressing the Bible. </a:t>
            </a:r>
          </a:p>
          <a:p>
            <a:pPr algn="just"/>
            <a:endParaRPr lang="en-US" dirty="0"/>
          </a:p>
        </p:txBody>
      </p:sp>
      <p:sp>
        <p:nvSpPr>
          <p:cNvPr id="21" name="Notched Right Arrow 20"/>
          <p:cNvSpPr/>
          <p:nvPr/>
        </p:nvSpPr>
        <p:spPr>
          <a:xfrm>
            <a:off x="3046412" y="2819400"/>
            <a:ext cx="762000" cy="15240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8151812" y="4572000"/>
            <a:ext cx="1371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9257506" y="3999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609012" y="4343400"/>
            <a:ext cx="304800" cy="369332"/>
          </a:xfrm>
          <a:prstGeom prst="rect">
            <a:avLst/>
          </a:prstGeom>
          <a:noFill/>
        </p:spPr>
        <p:txBody>
          <a:bodyPr wrap="square" rtlCol="0">
            <a:spAutoFit/>
          </a:bodyPr>
          <a:lstStyle/>
          <a:p>
            <a:pPr algn="r"/>
            <a:r>
              <a:rPr lang="en-US" dirty="0" smtClean="0"/>
              <a:t>=</a:t>
            </a:r>
            <a:endParaRPr lang="en-US" dirty="0"/>
          </a:p>
        </p:txBody>
      </p:sp>
      <p:sp>
        <p:nvSpPr>
          <p:cNvPr id="90" name="Down Arrow 89"/>
          <p:cNvSpPr/>
          <p:nvPr/>
        </p:nvSpPr>
        <p:spPr>
          <a:xfrm rot="2466551">
            <a:off x="10847590" y="2319679"/>
            <a:ext cx="427048" cy="2101976"/>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Connecting Point in Review Cont’</a:t>
            </a:r>
            <a:endParaRPr lang="en-US" dirty="0"/>
          </a:p>
        </p:txBody>
      </p:sp>
      <p:graphicFrame>
        <p:nvGraphicFramePr>
          <p:cNvPr id="4" name="Table 3"/>
          <p:cNvGraphicFramePr>
            <a:graphicFrameLocks noGrp="1"/>
          </p:cNvGraphicFramePr>
          <p:nvPr/>
        </p:nvGraphicFramePr>
        <p:xfrm>
          <a:off x="227012" y="1447800"/>
          <a:ext cx="11734800" cy="2072640"/>
        </p:xfrm>
        <a:graphic>
          <a:graphicData uri="http://schemas.openxmlformats.org/drawingml/2006/table">
            <a:tbl>
              <a:tblPr firstRow="1" bandRow="1">
                <a:tableStyleId>{5C22544A-7EE6-4342-B048-85BDC9FD1C3A}</a:tableStyleId>
              </a:tblPr>
              <a:tblGrid>
                <a:gridCol w="6097292"/>
                <a:gridCol w="5637508"/>
              </a:tblGrid>
              <a:tr h="365760">
                <a:tc>
                  <a:txBody>
                    <a:bodyPr/>
                    <a:lstStyle/>
                    <a:p>
                      <a:pPr algn="ctr"/>
                      <a:r>
                        <a:rPr lang="en-US" sz="2800" u="sng" dirty="0" smtClean="0"/>
                        <a:t>VERSE</a:t>
                      </a:r>
                      <a:endParaRPr lang="en-US" sz="2800" u="sng" dirty="0"/>
                    </a:p>
                  </a:txBody>
                  <a:tcPr/>
                </a:tc>
                <a:tc>
                  <a:txBody>
                    <a:bodyPr/>
                    <a:lstStyle/>
                    <a:p>
                      <a:pPr algn="ctr"/>
                      <a:r>
                        <a:rPr lang="en-US" sz="2800" u="sng" dirty="0" smtClean="0"/>
                        <a:t>STRUCTURE</a:t>
                      </a:r>
                      <a:endParaRPr lang="en-US" sz="2800" u="sng" dirty="0"/>
                    </a:p>
                  </a:txBody>
                  <a:tcPr/>
                </a:tc>
              </a:tr>
              <a:tr h="1485900">
                <a:tc>
                  <a:txBody>
                    <a:bodyPr/>
                    <a:lstStyle/>
                    <a:p>
                      <a:pPr algn="ctr"/>
                      <a:r>
                        <a:rPr lang="en-US" sz="2400" dirty="0" smtClean="0">
                          <a:latin typeface="Monotype Corsiva" pitchFamily="66" charset="0"/>
                        </a:rPr>
                        <a:t>Daniel 12</a:t>
                      </a:r>
                    </a:p>
                    <a:p>
                      <a:pPr algn="l"/>
                      <a:r>
                        <a:rPr lang="en-US" b="1" baseline="30000" dirty="0" smtClean="0">
                          <a:latin typeface="Monotype Corsiva" pitchFamily="66" charset="0"/>
                        </a:rPr>
                        <a:t>10 </a:t>
                      </a:r>
                      <a:r>
                        <a:rPr lang="en-US" b="1" dirty="0" smtClean="0">
                          <a:latin typeface="Monotype Corsiva" pitchFamily="66" charset="0"/>
                        </a:rPr>
                        <a:t>Many shall be purified, and made white, and tried; but the wicked shall do wickedly: and none of the wicked shall understand; but the </a:t>
                      </a:r>
                      <a:r>
                        <a:rPr lang="en-US" b="1" u="none" dirty="0" smtClean="0">
                          <a:latin typeface="Monotype Corsiva" pitchFamily="66" charset="0"/>
                        </a:rPr>
                        <a:t>wise </a:t>
                      </a:r>
                      <a:r>
                        <a:rPr lang="en-US" b="1" dirty="0" smtClean="0">
                          <a:latin typeface="Monotype Corsiva" pitchFamily="66" charset="0"/>
                        </a:rPr>
                        <a:t>shall understand.</a:t>
                      </a:r>
                      <a:endParaRPr lang="en-US" b="1" dirty="0" smtClean="0"/>
                    </a:p>
                    <a:p>
                      <a:endParaRPr lang="en-US" dirty="0"/>
                    </a:p>
                  </a:txBody>
                  <a:tcPr/>
                </a:tc>
                <a:tc>
                  <a:txBody>
                    <a:bodyPr/>
                    <a:lstStyle/>
                    <a:p>
                      <a:pPr algn="ctr"/>
                      <a:r>
                        <a:rPr lang="en-US" sz="4400" dirty="0" smtClean="0"/>
                        <a:t/>
                      </a:r>
                      <a:br>
                        <a:rPr lang="en-US" sz="4400" dirty="0" smtClean="0"/>
                      </a:br>
                      <a:endParaRPr lang="en-US" sz="4400" dirty="0">
                        <a:latin typeface="Britannic Bold" pitchFamily="34" charset="0"/>
                      </a:endParaRPr>
                    </a:p>
                  </a:txBody>
                  <a:tcPr/>
                </a:tc>
              </a:tr>
            </a:tbl>
          </a:graphicData>
        </a:graphic>
      </p:graphicFrame>
      <p:sp>
        <p:nvSpPr>
          <p:cNvPr id="7" name="TextBox 6"/>
          <p:cNvSpPr txBox="1"/>
          <p:nvPr/>
        </p:nvSpPr>
        <p:spPr>
          <a:xfrm>
            <a:off x="303212" y="3810000"/>
            <a:ext cx="11430000" cy="2939266"/>
          </a:xfrm>
          <a:prstGeom prst="rect">
            <a:avLst/>
          </a:prstGeom>
          <a:noFill/>
        </p:spPr>
        <p:txBody>
          <a:bodyPr wrap="square" rtlCol="0">
            <a:spAutoFit/>
          </a:bodyPr>
          <a:lstStyle/>
          <a:p>
            <a:pPr algn="just">
              <a:buFont typeface="Wingdings" pitchFamily="2" charset="2"/>
              <a:buChar char="Ø"/>
            </a:pPr>
            <a:r>
              <a:rPr lang="en-US" sz="1850" dirty="0" smtClean="0">
                <a:latin typeface="Book Antiqua" pitchFamily="18" charset="0"/>
              </a:rPr>
              <a:t>We should look at one verse and try to exclude everything else and see what that verse is teaching. Then, come to a conclusion on that verse. Try to develop your theory based upon one verse. If we did that, we would all see, in the example of Dan 12:10 that PWT means understanding. </a:t>
            </a:r>
          </a:p>
          <a:p>
            <a:pPr algn="just">
              <a:buFont typeface="Wingdings" pitchFamily="2" charset="2"/>
              <a:buChar char="Ø"/>
            </a:pPr>
            <a:r>
              <a:rPr lang="en-US" sz="1850" dirty="0" smtClean="0">
                <a:latin typeface="Book Antiqua" pitchFamily="18" charset="0"/>
              </a:rPr>
              <a:t>From the structure of Dan 12:10, understanding is defined. The word understanding has now changed from a regular definition of what we normally think it means.</a:t>
            </a:r>
          </a:p>
          <a:p>
            <a:pPr algn="just">
              <a:buFont typeface="Wingdings" pitchFamily="2" charset="2"/>
              <a:buChar char="Ø"/>
            </a:pPr>
            <a:r>
              <a:rPr lang="en-US" sz="1850" dirty="0" smtClean="0">
                <a:latin typeface="Book Antiqua" pitchFamily="18" charset="0"/>
              </a:rPr>
              <a:t>If we keep bringing our preconceived knowledge of what we think this word -- “understanding”  means, we’re not allowing the verse to teach us something.  I’m not trying to explain what or how we get this understanding. Other verses will teach that. But this verse teaches that whatever this experience is these three things (PWT) are the definition of understanding. The definition of a wicked person is someone who doesn’t have this. </a:t>
            </a:r>
            <a:endParaRPr lang="en-US" sz="1850" dirty="0">
              <a:latin typeface="Book Antiqua" pitchFamily="18" charset="0"/>
            </a:endParaRPr>
          </a:p>
        </p:txBody>
      </p:sp>
      <p:sp>
        <p:nvSpPr>
          <p:cNvPr id="11" name="TextBox 10"/>
          <p:cNvSpPr txBox="1"/>
          <p:nvPr/>
        </p:nvSpPr>
        <p:spPr>
          <a:xfrm>
            <a:off x="7466012" y="2133600"/>
            <a:ext cx="3505200" cy="800219"/>
          </a:xfrm>
          <a:prstGeom prst="rect">
            <a:avLst/>
          </a:prstGeom>
          <a:noFill/>
        </p:spPr>
        <p:txBody>
          <a:bodyPr wrap="square" rtlCol="0">
            <a:spAutoFit/>
          </a:bodyPr>
          <a:lstStyle/>
          <a:p>
            <a:pPr algn="ctr"/>
            <a:r>
              <a:rPr lang="en-US" sz="4600" dirty="0" smtClean="0">
                <a:latin typeface="Britannic Bold" pitchFamily="34" charset="0"/>
              </a:rPr>
              <a:t>A B : B</a:t>
            </a:r>
            <a:r>
              <a:rPr lang="en-US" sz="4600" baseline="0" dirty="0" smtClean="0">
                <a:latin typeface="Britannic Bold" pitchFamily="34" charset="0"/>
              </a:rPr>
              <a:t> A</a:t>
            </a:r>
            <a:endParaRPr lang="en-US" sz="4600" dirty="0"/>
          </a:p>
        </p:txBody>
      </p:sp>
      <p:sp>
        <p:nvSpPr>
          <p:cNvPr id="12" name="TextBox 11"/>
          <p:cNvSpPr txBox="1"/>
          <p:nvPr/>
        </p:nvSpPr>
        <p:spPr>
          <a:xfrm>
            <a:off x="7923212" y="3048000"/>
            <a:ext cx="609600" cy="261610"/>
          </a:xfrm>
          <a:prstGeom prst="rect">
            <a:avLst/>
          </a:prstGeom>
          <a:noFill/>
        </p:spPr>
        <p:txBody>
          <a:bodyPr wrap="square" rtlCol="0">
            <a:spAutoFit/>
          </a:bodyPr>
          <a:lstStyle/>
          <a:p>
            <a:pPr algn="ctr"/>
            <a:r>
              <a:rPr lang="en-US" sz="1100" dirty="0" smtClean="0"/>
              <a:t>P,W,T</a:t>
            </a:r>
            <a:endParaRPr lang="en-US" sz="1100" dirty="0"/>
          </a:p>
        </p:txBody>
      </p:sp>
      <p:sp>
        <p:nvSpPr>
          <p:cNvPr id="13" name="TextBox 12"/>
          <p:cNvSpPr txBox="1"/>
          <p:nvPr/>
        </p:nvSpPr>
        <p:spPr>
          <a:xfrm>
            <a:off x="8380412" y="3048000"/>
            <a:ext cx="762000" cy="261610"/>
          </a:xfrm>
          <a:prstGeom prst="rect">
            <a:avLst/>
          </a:prstGeom>
          <a:noFill/>
        </p:spPr>
        <p:txBody>
          <a:bodyPr wrap="square" rtlCol="0">
            <a:spAutoFit/>
          </a:bodyPr>
          <a:lstStyle/>
          <a:p>
            <a:pPr algn="ctr"/>
            <a:r>
              <a:rPr lang="en-US" sz="1100" dirty="0" smtClean="0"/>
              <a:t>Wicked</a:t>
            </a:r>
            <a:endParaRPr lang="en-US" sz="1100" dirty="0"/>
          </a:p>
        </p:txBody>
      </p:sp>
      <p:sp>
        <p:nvSpPr>
          <p:cNvPr id="14" name="TextBox 13"/>
          <p:cNvSpPr txBox="1"/>
          <p:nvPr/>
        </p:nvSpPr>
        <p:spPr>
          <a:xfrm>
            <a:off x="9142412" y="3048000"/>
            <a:ext cx="838200" cy="430887"/>
          </a:xfrm>
          <a:prstGeom prst="rect">
            <a:avLst/>
          </a:prstGeom>
          <a:noFill/>
        </p:spPr>
        <p:txBody>
          <a:bodyPr wrap="square" rtlCol="0">
            <a:spAutoFit/>
          </a:bodyPr>
          <a:lstStyle/>
          <a:p>
            <a:pPr algn="ctr"/>
            <a:r>
              <a:rPr lang="en-US" sz="1100" dirty="0" smtClean="0"/>
              <a:t>Not </a:t>
            </a:r>
            <a:br>
              <a:rPr lang="en-US" sz="1100" dirty="0" smtClean="0"/>
            </a:br>
            <a:r>
              <a:rPr lang="en-US" sz="1100" dirty="0" smtClean="0"/>
              <a:t>understand</a:t>
            </a:r>
            <a:endParaRPr lang="en-US" sz="1100" dirty="0"/>
          </a:p>
        </p:txBody>
      </p:sp>
      <p:sp>
        <p:nvSpPr>
          <p:cNvPr id="15" name="TextBox 14"/>
          <p:cNvSpPr txBox="1"/>
          <p:nvPr/>
        </p:nvSpPr>
        <p:spPr>
          <a:xfrm>
            <a:off x="9904412" y="3048000"/>
            <a:ext cx="1066800" cy="261610"/>
          </a:xfrm>
          <a:prstGeom prst="rect">
            <a:avLst/>
          </a:prstGeom>
          <a:noFill/>
        </p:spPr>
        <p:txBody>
          <a:bodyPr wrap="square" rtlCol="0">
            <a:spAutoFit/>
          </a:bodyPr>
          <a:lstStyle/>
          <a:p>
            <a:r>
              <a:rPr lang="en-US" sz="1100" dirty="0"/>
              <a:t>U</a:t>
            </a:r>
            <a:r>
              <a:rPr lang="en-US" sz="1100" dirty="0" smtClean="0"/>
              <a:t>nderstand</a:t>
            </a:r>
            <a:endParaRPr lang="en-US" sz="1100" dirty="0"/>
          </a:p>
        </p:txBody>
      </p:sp>
      <p:cxnSp>
        <p:nvCxnSpPr>
          <p:cNvPr id="16" name="Straight Arrow Connector 15"/>
          <p:cNvCxnSpPr/>
          <p:nvPr/>
        </p:nvCxnSpPr>
        <p:spPr>
          <a:xfrm rot="5400000">
            <a:off x="10056812" y="28956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8609012" y="28956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8151812" y="28956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9523412" y="28956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3212" y="2362200"/>
            <a:ext cx="5943600" cy="914400"/>
          </a:xfrm>
          <a:prstGeom prst="rect">
            <a:avLst/>
          </a:prstGeom>
          <a:gradFill flip="none" rotWithShape="1">
            <a:gsLst>
              <a:gs pos="50000">
                <a:srgbClr val="E7E225">
                  <a:alpha val="61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10969943" cy="1143000"/>
          </a:xfrm>
        </p:spPr>
        <p:txBody>
          <a:bodyPr/>
          <a:lstStyle/>
          <a:p>
            <a:r>
              <a:rPr lang="en-US" dirty="0" smtClean="0">
                <a:latin typeface="Britannic Bold" pitchFamily="34" charset="0"/>
              </a:rPr>
              <a:t>Quick Look into Rule #4</a:t>
            </a:r>
            <a:endParaRPr lang="en-US" dirty="0"/>
          </a:p>
        </p:txBody>
      </p:sp>
      <p:sp>
        <p:nvSpPr>
          <p:cNvPr id="8" name="TextBox 7"/>
          <p:cNvSpPr txBox="1"/>
          <p:nvPr/>
        </p:nvSpPr>
        <p:spPr>
          <a:xfrm>
            <a:off x="303212" y="1600200"/>
            <a:ext cx="8305800" cy="992579"/>
          </a:xfrm>
          <a:prstGeom prst="rect">
            <a:avLst/>
          </a:prstGeom>
          <a:noFill/>
        </p:spPr>
        <p:txBody>
          <a:bodyPr wrap="square" rtlCol="0">
            <a:spAutoFit/>
          </a:bodyPr>
          <a:lstStyle/>
          <a:p>
            <a:pPr algn="just"/>
            <a:r>
              <a:rPr lang="en-US" sz="1950" dirty="0" smtClean="0">
                <a:latin typeface="Trebuchet MS (Body"/>
              </a:rPr>
              <a:t>In Rule # 4, William Miller mentions the word theory. We will look into Rule #4 in more depth in a future study, but for now we just want to touch on the word theory. Half-way into the rule, it says, </a:t>
            </a:r>
            <a:endParaRPr lang="en-US" sz="1950" dirty="0">
              <a:latin typeface="Trebuchet MS (Body"/>
            </a:endParaRPr>
          </a:p>
        </p:txBody>
      </p:sp>
      <p:sp>
        <p:nvSpPr>
          <p:cNvPr id="11" name="TextBox 10"/>
          <p:cNvSpPr txBox="1"/>
          <p:nvPr/>
        </p:nvSpPr>
        <p:spPr>
          <a:xfrm>
            <a:off x="303212" y="3810000"/>
            <a:ext cx="6934200" cy="400110"/>
          </a:xfrm>
          <a:prstGeom prst="rect">
            <a:avLst/>
          </a:prstGeom>
          <a:noFill/>
        </p:spPr>
        <p:txBody>
          <a:bodyPr wrap="square" rtlCol="0">
            <a:spAutoFit/>
          </a:bodyPr>
          <a:lstStyle/>
          <a:p>
            <a:pPr algn="ctr"/>
            <a:r>
              <a:rPr lang="en-US" sz="2000" b="1" dirty="0" smtClean="0"/>
              <a:t>It says, you form a theory– “YOUR THEORY” So it’s not truth.</a:t>
            </a:r>
            <a:endParaRPr lang="en-US" sz="2000" b="1" dirty="0"/>
          </a:p>
        </p:txBody>
      </p:sp>
      <p:sp>
        <p:nvSpPr>
          <p:cNvPr id="12" name="TextBox 11"/>
          <p:cNvSpPr txBox="1"/>
          <p:nvPr/>
        </p:nvSpPr>
        <p:spPr>
          <a:xfrm>
            <a:off x="303212" y="4343400"/>
            <a:ext cx="7696200" cy="1292662"/>
          </a:xfrm>
          <a:prstGeom prst="rect">
            <a:avLst/>
          </a:prstGeom>
          <a:noFill/>
        </p:spPr>
        <p:txBody>
          <a:bodyPr wrap="square" rtlCol="0">
            <a:spAutoFit/>
          </a:bodyPr>
          <a:lstStyle/>
          <a:p>
            <a:pPr algn="just"/>
            <a:r>
              <a:rPr lang="en-US" sz="1950" dirty="0" smtClean="0">
                <a:latin typeface="Ink Free" pitchFamily="66" charset="0"/>
              </a:rPr>
              <a:t>In Part 1 of this series of presentations, we concluded that William Miller was a prophet and we defined what we meant by that. When we look at his rules, we not only just read those words, but we check every word carefully.  </a:t>
            </a:r>
            <a:endParaRPr lang="en-US" sz="1950" dirty="0">
              <a:latin typeface="Ink Free" pitchFamily="66" charset="0"/>
            </a:endParaRPr>
          </a:p>
        </p:txBody>
      </p:sp>
      <p:sp>
        <p:nvSpPr>
          <p:cNvPr id="13" name="TextBox 12"/>
          <p:cNvSpPr txBox="1"/>
          <p:nvPr/>
        </p:nvSpPr>
        <p:spPr>
          <a:xfrm>
            <a:off x="303212" y="5638800"/>
            <a:ext cx="7772400" cy="992579"/>
          </a:xfrm>
          <a:prstGeom prst="rect">
            <a:avLst/>
          </a:prstGeom>
          <a:noFill/>
        </p:spPr>
        <p:txBody>
          <a:bodyPr wrap="square" rtlCol="0">
            <a:spAutoFit/>
          </a:bodyPr>
          <a:lstStyle/>
          <a:p>
            <a:pPr algn="just"/>
            <a:r>
              <a:rPr lang="en-US" sz="1950" dirty="0" smtClean="0">
                <a:latin typeface="Ink Free" pitchFamily="66" charset="0"/>
              </a:rPr>
              <a:t>Often when we approach this message, we state it as fact when we shouldn’t. William Miller says, paraphrasing rule #4, “Read the verse [verse 10, for example]. Having read the verse, you develop a theory.”  </a:t>
            </a:r>
            <a:endParaRPr lang="en-US" sz="1950" dirty="0">
              <a:latin typeface="Ink Free" pitchFamily="66" charset="0"/>
            </a:endParaRPr>
          </a:p>
        </p:txBody>
      </p:sp>
      <p:sp>
        <p:nvSpPr>
          <p:cNvPr id="14" name="Rectangle 13"/>
          <p:cNvSpPr/>
          <p:nvPr/>
        </p:nvSpPr>
        <p:spPr>
          <a:xfrm>
            <a:off x="989012" y="2743200"/>
            <a:ext cx="6858000" cy="954107"/>
          </a:xfrm>
          <a:prstGeom prst="rect">
            <a:avLst/>
          </a:prstGeom>
        </p:spPr>
        <p:txBody>
          <a:bodyPr wrap="square">
            <a:spAutoFit/>
          </a:bodyPr>
          <a:lstStyle/>
          <a:p>
            <a:r>
              <a:rPr lang="en-US" sz="2800" dirty="0" smtClean="0">
                <a:solidFill>
                  <a:srgbClr val="C00000"/>
                </a:solidFill>
                <a:latin typeface="Monotype Corsiva" pitchFamily="66" charset="0"/>
              </a:rPr>
              <a:t>“If you can form your theory without a contradiction you cannot be in an error.” </a:t>
            </a:r>
            <a:endParaRPr lang="en-US" sz="2800" dirty="0">
              <a:solidFill>
                <a:srgbClr val="C00000"/>
              </a:solidFill>
              <a:latin typeface="Monotype Corsiva" pitchFamily="66" charset="0"/>
            </a:endParaRPr>
          </a:p>
        </p:txBody>
      </p:sp>
      <p:sp>
        <p:nvSpPr>
          <p:cNvPr id="16" name="Rectangle 15"/>
          <p:cNvSpPr/>
          <p:nvPr/>
        </p:nvSpPr>
        <p:spPr>
          <a:xfrm rot="3096878">
            <a:off x="7828587" y="3345741"/>
            <a:ext cx="4129804" cy="2144487"/>
          </a:xfrm>
          <a:prstGeom prst="rect">
            <a:avLst/>
          </a:prstGeom>
          <a:gradFill flip="none" rotWithShape="1">
            <a:gsLst>
              <a:gs pos="50000">
                <a:srgbClr val="E7E225">
                  <a:alpha val="61000"/>
                </a:srgbClr>
              </a:gs>
              <a:gs pos="50000">
                <a:schemeClr val="accent1">
                  <a:tint val="44500"/>
                  <a:satMod val="160000"/>
                </a:schemeClr>
              </a:gs>
              <a:gs pos="100000">
                <a:schemeClr val="accent1">
                  <a:tint val="23500"/>
                  <a:satMod val="160000"/>
                </a:schemeClr>
              </a:gs>
            </a:gsLst>
            <a:lin ang="2700000" scaled="1"/>
            <a:tileRect/>
          </a:gradFill>
          <a:ln>
            <a:noFill/>
          </a:ln>
          <a:effectLst>
            <a:outerShdw blurRad="76200" dir="13500000" sy="23000" kx="1200000" algn="br" rotWithShape="0">
              <a:prstClr val="black">
                <a:alpha val="2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aseline="30000" dirty="0" smtClean="0">
                <a:solidFill>
                  <a:schemeClr val="tx1"/>
                </a:solidFill>
                <a:latin typeface="Monotype Corsiva" pitchFamily="66" charset="0"/>
              </a:rPr>
              <a:t>10 </a:t>
            </a:r>
            <a:r>
              <a:rPr lang="en-US" sz="2300" dirty="0" smtClean="0">
                <a:solidFill>
                  <a:schemeClr val="tx1"/>
                </a:solidFill>
                <a:latin typeface="Monotype Corsiva" pitchFamily="66" charset="0"/>
              </a:rPr>
              <a:t>Many shall be purified, and made white, and tried; but the wicked shall do wickedly: and none of the wicked shall understand; but the </a:t>
            </a:r>
            <a:r>
              <a:rPr lang="en-US" sz="2300" u="none" dirty="0" smtClean="0">
                <a:solidFill>
                  <a:schemeClr val="tx1"/>
                </a:solidFill>
                <a:latin typeface="Monotype Corsiva" pitchFamily="66" charset="0"/>
              </a:rPr>
              <a:t>wise</a:t>
            </a:r>
            <a:r>
              <a:rPr lang="en-US" sz="2300" u="sng" dirty="0" smtClean="0">
                <a:solidFill>
                  <a:schemeClr val="tx1"/>
                </a:solidFill>
                <a:latin typeface="Monotype Corsiva" pitchFamily="66" charset="0"/>
              </a:rPr>
              <a:t> </a:t>
            </a:r>
            <a:r>
              <a:rPr lang="en-US" sz="2300" dirty="0" smtClean="0">
                <a:solidFill>
                  <a:schemeClr val="tx1"/>
                </a:solidFill>
                <a:latin typeface="Monotype Corsiva" pitchFamily="66" charset="0"/>
              </a:rPr>
              <a:t>shall understand.</a:t>
            </a:r>
            <a:endParaRPr lang="en-US" sz="2300"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 Theory</a:t>
            </a:r>
            <a:endParaRPr lang="en-US" dirty="0"/>
          </a:p>
        </p:txBody>
      </p:sp>
      <p:sp>
        <p:nvSpPr>
          <p:cNvPr id="6" name="TextBox 5"/>
          <p:cNvSpPr txBox="1"/>
          <p:nvPr/>
        </p:nvSpPr>
        <p:spPr>
          <a:xfrm>
            <a:off x="227012" y="1524000"/>
            <a:ext cx="6629400" cy="584775"/>
          </a:xfrm>
          <a:prstGeom prst="rect">
            <a:avLst/>
          </a:prstGeom>
          <a:noFill/>
        </p:spPr>
        <p:txBody>
          <a:bodyPr wrap="square" rtlCol="0">
            <a:spAutoFit/>
          </a:bodyPr>
          <a:lstStyle/>
          <a:p>
            <a:r>
              <a:rPr lang="en-US" sz="3200" dirty="0" smtClean="0">
                <a:latin typeface="Trebuchet MS (Body"/>
              </a:rPr>
              <a:t>What is a theory?</a:t>
            </a:r>
            <a:endParaRPr lang="en-US" sz="3200" dirty="0">
              <a:latin typeface="Trebuchet MS (Body"/>
            </a:endParaRPr>
          </a:p>
        </p:txBody>
      </p:sp>
      <p:sp>
        <p:nvSpPr>
          <p:cNvPr id="7" name="TextBox 6"/>
          <p:cNvSpPr txBox="1"/>
          <p:nvPr/>
        </p:nvSpPr>
        <p:spPr>
          <a:xfrm>
            <a:off x="303212" y="2133600"/>
            <a:ext cx="7086600" cy="2677656"/>
          </a:xfrm>
          <a:prstGeom prst="rect">
            <a:avLst/>
          </a:prstGeom>
          <a:noFill/>
        </p:spPr>
        <p:txBody>
          <a:bodyPr wrap="square" rtlCol="0">
            <a:spAutoFit/>
          </a:bodyPr>
          <a:lstStyle/>
          <a:p>
            <a:pPr>
              <a:buFont typeface="Wingdings" pitchFamily="2" charset="2"/>
              <a:buChar char="Ø"/>
            </a:pPr>
            <a:r>
              <a:rPr lang="en-US" sz="2200" dirty="0" smtClean="0">
                <a:latin typeface="Ink Free" pitchFamily="66" charset="0"/>
              </a:rPr>
              <a:t>A supposition or a system of ideas intended to explain something, especially one based on general principles independent of the thing to be explained</a:t>
            </a:r>
          </a:p>
          <a:p>
            <a:pPr>
              <a:buFont typeface="Wingdings" pitchFamily="2" charset="2"/>
              <a:buChar char="Ø"/>
            </a:pPr>
            <a:r>
              <a:rPr lang="en-US" sz="2200" dirty="0" smtClean="0">
                <a:latin typeface="Ink Free" pitchFamily="66" charset="0"/>
              </a:rPr>
              <a:t>A set of principles on which the practice of an activity is based.</a:t>
            </a:r>
          </a:p>
          <a:p>
            <a:pPr>
              <a:buFont typeface="Wingdings" pitchFamily="2" charset="2"/>
              <a:buChar char="Ø"/>
            </a:pPr>
            <a:r>
              <a:rPr lang="en-US" sz="2200" dirty="0" smtClean="0">
                <a:latin typeface="Ink Free" pitchFamily="66" charset="0"/>
              </a:rPr>
              <a:t>An idea used to account for a situation or justify a course of action.</a:t>
            </a:r>
          </a:p>
          <a:p>
            <a:r>
              <a:rPr lang="en-US" sz="1400" dirty="0" smtClean="0">
                <a:latin typeface="Ink Free" pitchFamily="66" charset="0"/>
                <a:hlinkClick r:id="rId2"/>
              </a:rPr>
              <a:t>https://www.lexico.com/en/definition/theory</a:t>
            </a:r>
            <a:endParaRPr lang="en-US" sz="1400" dirty="0" smtClean="0">
              <a:latin typeface="Ink Free" pitchFamily="66" charset="0"/>
            </a:endParaRPr>
          </a:p>
        </p:txBody>
      </p:sp>
      <p:sp>
        <p:nvSpPr>
          <p:cNvPr id="8" name="TextBox 7"/>
          <p:cNvSpPr txBox="1"/>
          <p:nvPr/>
        </p:nvSpPr>
        <p:spPr>
          <a:xfrm>
            <a:off x="227012" y="4953000"/>
            <a:ext cx="8991600" cy="1219200"/>
          </a:xfrm>
          <a:prstGeom prst="rect">
            <a:avLst/>
          </a:prstGeom>
          <a:noFill/>
        </p:spPr>
        <p:txBody>
          <a:bodyPr wrap="square" rtlCol="0">
            <a:spAutoFit/>
          </a:bodyPr>
          <a:lstStyle/>
          <a:p>
            <a:pPr algn="just"/>
            <a:r>
              <a:rPr lang="en-US" dirty="0" smtClean="0">
                <a:latin typeface="Trebuchet MS (Body"/>
              </a:rPr>
              <a:t>Simply put, a theory is not fact. A theory is a model or idea that you have. So you can read something or you can hear something and you can state what you think it means based from what you read or heard. When you say, “I think”, you are stating that it is not a fact. </a:t>
            </a:r>
          </a:p>
        </p:txBody>
      </p:sp>
      <p:sp>
        <p:nvSpPr>
          <p:cNvPr id="9" name="TextBox 8"/>
          <p:cNvSpPr txBox="1"/>
          <p:nvPr/>
        </p:nvSpPr>
        <p:spPr>
          <a:xfrm>
            <a:off x="8685212" y="6248400"/>
            <a:ext cx="2895600" cy="400110"/>
          </a:xfrm>
          <a:prstGeom prst="rect">
            <a:avLst/>
          </a:prstGeom>
          <a:noFill/>
        </p:spPr>
        <p:txBody>
          <a:bodyPr wrap="square" rtlCol="0">
            <a:spAutoFit/>
          </a:bodyPr>
          <a:lstStyle/>
          <a:p>
            <a:r>
              <a:rPr lang="en-US" sz="2000" b="1" dirty="0" smtClean="0"/>
              <a:t>Let’s go to Luke 10:26…</a:t>
            </a:r>
            <a:endParaRPr lang="en-US" sz="2000" b="1" dirty="0"/>
          </a:p>
        </p:txBody>
      </p:sp>
      <p:pic>
        <p:nvPicPr>
          <p:cNvPr id="46082" name="Picture 2" descr="Hypothesis dictionary definition | hypothesis defined"/>
          <p:cNvPicPr>
            <a:picLocks noChangeAspect="1" noChangeArrowheads="1"/>
          </p:cNvPicPr>
          <p:nvPr/>
        </p:nvPicPr>
        <p:blipFill>
          <a:blip r:embed="rId3"/>
          <a:srcRect/>
          <a:stretch>
            <a:fillRect/>
          </a:stretch>
        </p:blipFill>
        <p:spPr bwMode="auto">
          <a:xfrm>
            <a:off x="7618412" y="1600200"/>
            <a:ext cx="4297363" cy="2857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How Readest Thou?</a:t>
            </a:r>
            <a:endParaRPr lang="en-US" dirty="0"/>
          </a:p>
        </p:txBody>
      </p:sp>
      <p:sp>
        <p:nvSpPr>
          <p:cNvPr id="4" name="TextBox 3"/>
          <p:cNvSpPr txBox="1"/>
          <p:nvPr/>
        </p:nvSpPr>
        <p:spPr>
          <a:xfrm>
            <a:off x="303212" y="1447800"/>
            <a:ext cx="6248400" cy="1477328"/>
          </a:xfrm>
          <a:prstGeom prst="rect">
            <a:avLst/>
          </a:prstGeom>
          <a:noFill/>
        </p:spPr>
        <p:txBody>
          <a:bodyPr wrap="square" rtlCol="0">
            <a:spAutoFit/>
          </a:bodyPr>
          <a:lstStyle/>
          <a:p>
            <a:pPr algn="just"/>
            <a:r>
              <a:rPr lang="en-US" sz="3000" b="1" dirty="0" smtClean="0">
                <a:solidFill>
                  <a:srgbClr val="C00000"/>
                </a:solidFill>
                <a:latin typeface="Monotype Corsiva" pitchFamily="66" charset="0"/>
              </a:rPr>
              <a:t>Luke 10</a:t>
            </a:r>
            <a:endParaRPr lang="en-US" sz="3000" b="1" baseline="30000" dirty="0">
              <a:solidFill>
                <a:srgbClr val="C00000"/>
              </a:solidFill>
              <a:latin typeface="Monotype Corsiva" pitchFamily="66" charset="0"/>
            </a:endParaRPr>
          </a:p>
          <a:p>
            <a:r>
              <a:rPr lang="en-US" sz="3000" b="1" baseline="30000" dirty="0" smtClean="0">
                <a:solidFill>
                  <a:srgbClr val="C00000"/>
                </a:solidFill>
                <a:latin typeface="Monotype Corsiva" pitchFamily="66" charset="0"/>
              </a:rPr>
              <a:t>26 </a:t>
            </a:r>
            <a:r>
              <a:rPr lang="en-US" sz="3000" b="1" dirty="0" smtClean="0">
                <a:solidFill>
                  <a:srgbClr val="C00000"/>
                </a:solidFill>
                <a:latin typeface="Monotype Corsiva" pitchFamily="66" charset="0"/>
              </a:rPr>
              <a:t>He said unto him, What is written in the law? how readest thou?</a:t>
            </a:r>
          </a:p>
        </p:txBody>
      </p:sp>
      <p:sp>
        <p:nvSpPr>
          <p:cNvPr id="6" name="TextBox 5"/>
          <p:cNvSpPr txBox="1"/>
          <p:nvPr/>
        </p:nvSpPr>
        <p:spPr>
          <a:xfrm>
            <a:off x="227012" y="3048001"/>
            <a:ext cx="8077200" cy="1823576"/>
          </a:xfrm>
          <a:prstGeom prst="rect">
            <a:avLst/>
          </a:prstGeom>
          <a:noFill/>
        </p:spPr>
        <p:txBody>
          <a:bodyPr wrap="square" rtlCol="0">
            <a:spAutoFit/>
          </a:bodyPr>
          <a:lstStyle/>
          <a:p>
            <a:r>
              <a:rPr lang="en-US" sz="2000" b="1" dirty="0" smtClean="0"/>
              <a:t>BACKGROUND:  </a:t>
            </a:r>
          </a:p>
          <a:p>
            <a:r>
              <a:rPr lang="en-US" sz="1850" dirty="0" smtClean="0">
                <a:latin typeface="Trebuchet MS (Body"/>
              </a:rPr>
              <a:t>Jesus and a lawyer. A lawyer is expert on the law and doctrine. They are in a discussion and the lawyer asks Jesus a question. He asks, “What must I do to be saved?” In Verse 26 Jesus answers him with a question back. Jesus asks, “What is written in the law? Rewording, “What does the law say?” </a:t>
            </a:r>
          </a:p>
        </p:txBody>
      </p:sp>
      <p:sp>
        <p:nvSpPr>
          <p:cNvPr id="7" name="TextBox 6"/>
          <p:cNvSpPr txBox="1"/>
          <p:nvPr/>
        </p:nvSpPr>
        <p:spPr>
          <a:xfrm>
            <a:off x="227012" y="4876800"/>
            <a:ext cx="8077200" cy="1800493"/>
          </a:xfrm>
          <a:prstGeom prst="rect">
            <a:avLst/>
          </a:prstGeom>
          <a:noFill/>
        </p:spPr>
        <p:txBody>
          <a:bodyPr wrap="square" rtlCol="0">
            <a:spAutoFit/>
          </a:bodyPr>
          <a:lstStyle/>
          <a:p>
            <a:r>
              <a:rPr lang="en-US" sz="1850" dirty="0" smtClean="0">
                <a:latin typeface="Trebuchet MS (Body"/>
              </a:rPr>
              <a:t>If you were to read in the Bible of the law, does the law say something? It does. It has words there. We can all read those words. Will they be the same words as in every Bible. Let’s say the law He was referring to is the ten commandments, the law written in Ex. Chapter 20. Will everyone give the same answer? Yes, because all the words read the same. We would read it off as is. </a:t>
            </a:r>
            <a:endParaRPr lang="en-US" sz="1850" dirty="0">
              <a:latin typeface="Trebuchet MS (Body"/>
            </a:endParaRPr>
          </a:p>
        </p:txBody>
      </p:sp>
      <p:pic>
        <p:nvPicPr>
          <p:cNvPr id="30726" name="Picture 6" descr="NEL QUARTO COMANDAMENTO LA SANT"/>
          <p:cNvPicPr>
            <a:picLocks noChangeAspect="1" noChangeArrowheads="1"/>
          </p:cNvPicPr>
          <p:nvPr/>
        </p:nvPicPr>
        <p:blipFill>
          <a:blip r:embed="rId3">
            <a:grayscl/>
          </a:blip>
          <a:srcRect/>
          <a:stretch>
            <a:fillRect/>
          </a:stretch>
        </p:blipFill>
        <p:spPr bwMode="auto">
          <a:xfrm>
            <a:off x="8228012" y="2648225"/>
            <a:ext cx="3764741" cy="4057375"/>
          </a:xfrm>
          <a:prstGeom prst="rect">
            <a:avLst/>
          </a:prstGeom>
          <a:noFill/>
          <a:ln w="28575">
            <a:solidFill>
              <a:schemeClr val="tx1"/>
            </a:solidFill>
          </a:ln>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How Readest Thou? Cont’</a:t>
            </a:r>
            <a:endParaRPr lang="en-US" dirty="0"/>
          </a:p>
        </p:txBody>
      </p:sp>
      <p:sp>
        <p:nvSpPr>
          <p:cNvPr id="5" name="TextBox 4"/>
          <p:cNvSpPr txBox="1"/>
          <p:nvPr/>
        </p:nvSpPr>
        <p:spPr>
          <a:xfrm>
            <a:off x="455612" y="1752600"/>
            <a:ext cx="7696200" cy="430887"/>
          </a:xfrm>
          <a:prstGeom prst="rect">
            <a:avLst/>
          </a:prstGeom>
          <a:noFill/>
        </p:spPr>
        <p:txBody>
          <a:bodyPr wrap="square" rtlCol="0">
            <a:spAutoFit/>
          </a:bodyPr>
          <a:lstStyle/>
          <a:p>
            <a:pPr algn="ctr"/>
            <a:r>
              <a:rPr lang="en-US" sz="2200" b="1" dirty="0" smtClean="0">
                <a:latin typeface="Trebuchet MS (Body"/>
              </a:rPr>
              <a:t>Jesus asks him another question: “How readest thou?” </a:t>
            </a:r>
            <a:endParaRPr lang="en-US" sz="2200" b="1" dirty="0">
              <a:latin typeface="Trebuchet MS (Body"/>
            </a:endParaRPr>
          </a:p>
        </p:txBody>
      </p:sp>
      <p:sp>
        <p:nvSpPr>
          <p:cNvPr id="7" name="TextBox 6"/>
          <p:cNvSpPr txBox="1"/>
          <p:nvPr/>
        </p:nvSpPr>
        <p:spPr>
          <a:xfrm>
            <a:off x="150812" y="2438400"/>
            <a:ext cx="6705600" cy="430887"/>
          </a:xfrm>
          <a:prstGeom prst="rect">
            <a:avLst/>
          </a:prstGeom>
          <a:noFill/>
        </p:spPr>
        <p:txBody>
          <a:bodyPr wrap="square" rtlCol="0">
            <a:spAutoFit/>
          </a:bodyPr>
          <a:lstStyle/>
          <a:p>
            <a:r>
              <a:rPr lang="en-US" sz="2200" dirty="0" smtClean="0">
                <a:latin typeface="Ink Free" pitchFamily="66" charset="0"/>
              </a:rPr>
              <a:t>What does Jesus mean in asking him this question?</a:t>
            </a:r>
            <a:endParaRPr lang="en-US" sz="2200" dirty="0">
              <a:latin typeface="Ink Free" pitchFamily="66" charset="0"/>
            </a:endParaRPr>
          </a:p>
        </p:txBody>
      </p:sp>
      <p:sp>
        <p:nvSpPr>
          <p:cNvPr id="9" name="TextBox 8"/>
          <p:cNvSpPr txBox="1"/>
          <p:nvPr/>
        </p:nvSpPr>
        <p:spPr>
          <a:xfrm>
            <a:off x="684212" y="2971800"/>
            <a:ext cx="5715000" cy="707886"/>
          </a:xfrm>
          <a:prstGeom prst="rect">
            <a:avLst/>
          </a:prstGeom>
          <a:noFill/>
        </p:spPr>
        <p:txBody>
          <a:bodyPr wrap="square" rtlCol="0">
            <a:spAutoFit/>
          </a:bodyPr>
          <a:lstStyle/>
          <a:p>
            <a:pPr>
              <a:buFont typeface="Wingdings" pitchFamily="2" charset="2"/>
              <a:buChar char="Ø"/>
            </a:pPr>
            <a:r>
              <a:rPr lang="en-US" sz="2000" dirty="0" smtClean="0"/>
              <a:t>He is asking the lawyer to tell him what he thinks—what he thinks those words mean.</a:t>
            </a:r>
            <a:endParaRPr lang="en-US" sz="2000" dirty="0"/>
          </a:p>
        </p:txBody>
      </p:sp>
      <p:sp>
        <p:nvSpPr>
          <p:cNvPr id="10" name="TextBox 9"/>
          <p:cNvSpPr txBox="1"/>
          <p:nvPr/>
        </p:nvSpPr>
        <p:spPr>
          <a:xfrm>
            <a:off x="150812" y="3733800"/>
            <a:ext cx="7315200" cy="2107525"/>
          </a:xfrm>
          <a:prstGeom prst="rect">
            <a:avLst/>
          </a:prstGeom>
          <a:noFill/>
        </p:spPr>
        <p:txBody>
          <a:bodyPr wrap="square" rtlCol="0">
            <a:spAutoFit/>
          </a:bodyPr>
          <a:lstStyle/>
          <a:p>
            <a:pPr algn="just"/>
            <a:r>
              <a:rPr lang="en-US" dirty="0" smtClean="0">
                <a:latin typeface="Trebuchet MS (Body"/>
              </a:rPr>
              <a:t>They both read the same words. But now Jesus asks the second question: </a:t>
            </a:r>
            <a:r>
              <a:rPr lang="en-US" b="1" dirty="0" smtClean="0">
                <a:latin typeface="Trebuchet MS (Body"/>
              </a:rPr>
              <a:t>What do you think that means? </a:t>
            </a:r>
            <a:r>
              <a:rPr lang="en-US" dirty="0" smtClean="0">
                <a:latin typeface="Trebuchet MS (Body"/>
              </a:rPr>
              <a:t>My brother would say I think it means this. And my sister would say I think it means something different. So we have to be honest when we approach the scripture. We each read the words. Everyone is reading the same words, but we are all coming to different conclusions. We all come to our own theory. We have to be clear about that when we say that scripture is not fact.</a:t>
            </a:r>
            <a:endParaRPr lang="en-US" dirty="0">
              <a:latin typeface="Trebuchet MS (Body"/>
            </a:endParaRPr>
          </a:p>
        </p:txBody>
      </p:sp>
      <p:sp>
        <p:nvSpPr>
          <p:cNvPr id="11" name="Rectangle 10"/>
          <p:cNvSpPr/>
          <p:nvPr/>
        </p:nvSpPr>
        <p:spPr>
          <a:xfrm>
            <a:off x="150812" y="5791200"/>
            <a:ext cx="7239000" cy="923330"/>
          </a:xfrm>
          <a:prstGeom prst="rect">
            <a:avLst/>
          </a:prstGeom>
        </p:spPr>
        <p:txBody>
          <a:bodyPr wrap="square">
            <a:spAutoFit/>
          </a:bodyPr>
          <a:lstStyle/>
          <a:p>
            <a:pPr algn="just"/>
            <a:r>
              <a:rPr lang="en-US" dirty="0" smtClean="0">
                <a:latin typeface="Trebuchet MS (Body"/>
              </a:rPr>
              <a:t>When we get to rule #4, William Miller is going to explain how you overcome this problem. </a:t>
            </a:r>
            <a:r>
              <a:rPr lang="en-US" dirty="0" smtClean="0">
                <a:latin typeface="Trebuchet MS (Body"/>
              </a:rPr>
              <a:t>Before going to rule #4, we still have to get through rule #1.</a:t>
            </a:r>
            <a:r>
              <a:rPr lang="en-US" dirty="0" smtClean="0">
                <a:latin typeface="Trebuchet MS (Body"/>
              </a:rPr>
              <a:t> </a:t>
            </a:r>
            <a:endParaRPr lang="en-US" dirty="0">
              <a:latin typeface="Trebuchet MS (Body"/>
            </a:endParaRPr>
          </a:p>
        </p:txBody>
      </p:sp>
      <p:pic>
        <p:nvPicPr>
          <p:cNvPr id="29698" name="Picture 2" descr="Shut Your Trap - A Meditation on Luke 10:25-37 - Higher Things"/>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7618412" y="2362200"/>
            <a:ext cx="4418013" cy="3237767"/>
          </a:xfrm>
          <a:prstGeom prst="rect">
            <a:avLst/>
          </a:prstGeom>
          <a:noFill/>
          <a:ln w="57150">
            <a:solidFill>
              <a:schemeClr val="tx1">
                <a:lumMod val="85000"/>
                <a:lumOff val="15000"/>
              </a:schemeClr>
            </a:solidFill>
          </a:ln>
          <a:effectLst>
            <a:outerShdw blurRad="152400" dist="317500" dir="5400000" sx="90000" sy="-19000" rotWithShape="0">
              <a:prstClr val="black">
                <a:alpha val="15000"/>
              </a:prstClr>
            </a:outerShdw>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Staying in the Verse</a:t>
            </a:r>
            <a:endParaRPr lang="en-US" dirty="0"/>
          </a:p>
        </p:txBody>
      </p:sp>
      <p:sp>
        <p:nvSpPr>
          <p:cNvPr id="5" name="TextBox 4"/>
          <p:cNvSpPr txBox="1"/>
          <p:nvPr/>
        </p:nvSpPr>
        <p:spPr>
          <a:xfrm>
            <a:off x="7313612" y="2895600"/>
            <a:ext cx="4267200" cy="1477328"/>
          </a:xfrm>
          <a:prstGeom prst="rect">
            <a:avLst/>
          </a:prstGeom>
          <a:noFill/>
        </p:spPr>
        <p:txBody>
          <a:bodyPr wrap="square" rtlCol="0">
            <a:spAutoFit/>
          </a:bodyPr>
          <a:lstStyle/>
          <a:p>
            <a:pPr algn="just"/>
            <a:r>
              <a:rPr lang="en-US" dirty="0" smtClean="0">
                <a:latin typeface="Trebuchet MS (Body"/>
              </a:rPr>
              <a:t>What I am saying is when you are at rule #1, look at the verse you are dealing with and develop your theory from that verse because that is what you have to do.</a:t>
            </a:r>
            <a:endParaRPr lang="en-US" dirty="0">
              <a:latin typeface="Trebuchet MS (Body"/>
            </a:endParaRPr>
          </a:p>
        </p:txBody>
      </p:sp>
      <p:sp>
        <p:nvSpPr>
          <p:cNvPr id="6" name="TextBox 5"/>
          <p:cNvSpPr txBox="1"/>
          <p:nvPr/>
        </p:nvSpPr>
        <p:spPr>
          <a:xfrm>
            <a:off x="7237412" y="4572000"/>
            <a:ext cx="4419600" cy="2031325"/>
          </a:xfrm>
          <a:prstGeom prst="rect">
            <a:avLst/>
          </a:prstGeom>
          <a:noFill/>
        </p:spPr>
        <p:txBody>
          <a:bodyPr wrap="square" rtlCol="0">
            <a:spAutoFit/>
          </a:bodyPr>
          <a:lstStyle/>
          <a:p>
            <a:pPr algn="just"/>
            <a:r>
              <a:rPr lang="en-US" dirty="0" smtClean="0">
                <a:latin typeface="Trebuchet MS (Body"/>
              </a:rPr>
              <a:t>You read a sentence, a verse and then you have to decide what that means. But what we tend to do is before we understand what the verse means, we start jumping to other places trying to prove what the verse means. And, we haven’t even understood the verse. </a:t>
            </a:r>
            <a:endParaRPr lang="en-US" dirty="0">
              <a:latin typeface="Trebuchet MS (Body"/>
            </a:endParaRPr>
          </a:p>
        </p:txBody>
      </p:sp>
      <p:pic>
        <p:nvPicPr>
          <p:cNvPr id="45058" name="Picture 2" descr="This verse from Job gives us a simple 3-step method for praying ..."/>
          <p:cNvPicPr>
            <a:picLocks noChangeAspect="1" noChangeArrowheads="1"/>
          </p:cNvPicPr>
          <p:nvPr/>
        </p:nvPicPr>
        <p:blipFill>
          <a:blip r:embed="rId2">
            <a:grayscl/>
          </a:blip>
          <a:srcRect/>
          <a:stretch>
            <a:fillRect/>
          </a:stretch>
        </p:blipFill>
        <p:spPr bwMode="auto">
          <a:xfrm>
            <a:off x="194358" y="2819400"/>
            <a:ext cx="6400798" cy="3733800"/>
          </a:xfrm>
          <a:prstGeom prst="rect">
            <a:avLst/>
          </a:prstGeom>
          <a:noFill/>
          <a:effectLst>
            <a:outerShdw blurRad="266700" dist="50800" dir="12780000" algn="ctr" rotWithShape="0">
              <a:schemeClr val="accent2">
                <a:lumMod val="75000"/>
                <a:alpha val="85000"/>
              </a:scheme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5081</Words>
  <Application>Microsoft Office PowerPoint</Application>
  <PresentationFormat>Custom</PresentationFormat>
  <Paragraphs>201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William Miller’s Rules of Interpretation</vt:lpstr>
      <vt:lpstr>The Connecting Point in Review</vt:lpstr>
      <vt:lpstr>The Connecting Point in Review Cont</vt:lpstr>
      <vt:lpstr>The Connecting Point in Review Cont’</vt:lpstr>
      <vt:lpstr>Quick Look into Rule #4</vt:lpstr>
      <vt:lpstr>A Theory</vt:lpstr>
      <vt:lpstr>How Readest Thou?</vt:lpstr>
      <vt:lpstr>How Readest Thou? Cont’</vt:lpstr>
      <vt:lpstr>Staying in the Verse</vt:lpstr>
      <vt:lpstr>Developing Your Theory</vt:lpstr>
      <vt:lpstr>The Scientific Method</vt:lpstr>
      <vt:lpstr>The Scientific Method Cont’</vt:lpstr>
      <vt:lpstr>Miller’s Rule #1</vt:lpstr>
      <vt:lpstr>Miller’s Rule #1 Cont’</vt:lpstr>
      <vt:lpstr>Miller’s Rule #1 Cont’</vt:lpstr>
      <vt:lpstr>Miller’s Rule #1 Cont’</vt:lpstr>
      <vt:lpstr>Miller’s Rule #1 &amp; Proof Text</vt:lpstr>
      <vt:lpstr>A Practical Example of Rule #1</vt:lpstr>
      <vt:lpstr>A Practical Example of Rule #1 Con’t</vt:lpstr>
      <vt:lpstr>A Practical Example of Rule #1 Con’t</vt:lpstr>
      <vt:lpstr>Miller’s Rule #2</vt:lpstr>
      <vt:lpstr>Miller’s Rule #2 Cont’</vt:lpstr>
      <vt:lpstr>Miller’s Rule #2 Cont’</vt:lpstr>
      <vt:lpstr>All, Means What?</vt:lpstr>
      <vt:lpstr>All, Means What? Cont’</vt:lpstr>
      <vt:lpstr>Miller’s Rule #2 &amp; Proof Text</vt:lpstr>
      <vt:lpstr>As Truth is Unsealed</vt:lpstr>
      <vt:lpstr>As Truth is Unsealed Cont’</vt:lpstr>
      <vt:lpstr>As Truth is Unsealed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Miller’s Rules of Interpretation</dc:title>
  <dc:creator>User</dc:creator>
  <cp:lastModifiedBy>User</cp:lastModifiedBy>
  <cp:revision>301</cp:revision>
  <dcterms:created xsi:type="dcterms:W3CDTF">2020-04-16T23:01:34Z</dcterms:created>
  <dcterms:modified xsi:type="dcterms:W3CDTF">2020-04-19T08:47:51Z</dcterms:modified>
</cp:coreProperties>
</file>