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72" r:id="rId9"/>
    <p:sldId id="264" r:id="rId10"/>
    <p:sldId id="265" r:id="rId11"/>
    <p:sldId id="267" r:id="rId12"/>
    <p:sldId id="266" r:id="rId13"/>
    <p:sldId id="273" r:id="rId14"/>
    <p:sldId id="268" r:id="rId15"/>
    <p:sldId id="269" r:id="rId16"/>
    <p:sldId id="270" r:id="rId17"/>
    <p:sldId id="271" r:id="rId1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644" y="-40"/>
      </p:cViewPr>
      <p:guideLst>
        <p:guide orient="horz" pos="2160"/>
        <p:guide pos="3839"/>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9C1E53-72F1-4909-ACEB-7B75A421982D}" type="datetimeFigureOut">
              <a:rPr lang="en-US" smtClean="0"/>
              <a:pPr/>
              <a:t>4/29/2020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E5BF54-2243-474D-B7F9-62F38F38AD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r>
              <a:rPr lang="en-US" dirty="0" smtClean="0"/>
              <a:t>Notes created by Victoria Thomas based from Elder Parminder’s presentation</a:t>
            </a:r>
            <a:r>
              <a:rPr lang="en-US" baseline="0" dirty="0" smtClean="0"/>
              <a:t> on WM rules (Nov. 2019).</a:t>
            </a:r>
            <a:endParaRPr lang="en-US" dirty="0"/>
          </a:p>
        </p:txBody>
      </p:sp>
      <p:sp>
        <p:nvSpPr>
          <p:cNvPr id="4" name="Slide Number Placeholder 3"/>
          <p:cNvSpPr>
            <a:spLocks noGrp="1"/>
          </p:cNvSpPr>
          <p:nvPr>
            <p:ph type="sldNum" sz="quarter" idx="10"/>
          </p:nvPr>
        </p:nvSpPr>
        <p:spPr/>
        <p:txBody>
          <a:bodyPr/>
          <a:lstStyle/>
          <a:p>
            <a:fld id="{13DBA4FF-DB1A-468C-A626-AA4F9C1DCE9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E5BF54-2243-474D-B7F9-62F38F38ADD7}"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E5BF54-2243-474D-B7F9-62F38F38ADD7}"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8ED54A-C7F0-4819-8E85-9DBD8D90D6CE}"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5B348-5730-483A-92A8-F2BA14DE66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8ED54A-C7F0-4819-8E85-9DBD8D90D6CE}"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5B348-5730-483A-92A8-F2BA14DE66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0415" y="274639"/>
            <a:ext cx="3654531"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589" y="274639"/>
            <a:ext cx="1076468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8ED54A-C7F0-4819-8E85-9DBD8D90D6CE}"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5B348-5730-483A-92A8-F2BA14DE66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8ED54A-C7F0-4819-8E85-9DBD8D90D6CE}"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5B348-5730-483A-92A8-F2BA14DE66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8ED54A-C7F0-4819-8E85-9DBD8D90D6CE}"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5B348-5730-483A-92A8-F2BA14DE66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589" y="1600201"/>
            <a:ext cx="720960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5341" y="1600201"/>
            <a:ext cx="720960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8ED54A-C7F0-4819-8E85-9DBD8D90D6CE}"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E5B348-5730-483A-92A8-F2BA14DE66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8ED54A-C7F0-4819-8E85-9DBD8D90D6CE}" type="datetimeFigureOut">
              <a:rPr lang="en-US" smtClean="0"/>
              <a:pPr/>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E5B348-5730-483A-92A8-F2BA14DE66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8ED54A-C7F0-4819-8E85-9DBD8D90D6CE}" type="datetimeFigureOut">
              <a:rPr lang="en-US" smtClean="0"/>
              <a:pPr/>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E5B348-5730-483A-92A8-F2BA14DE66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8ED54A-C7F0-4819-8E85-9DBD8D90D6CE}" type="datetimeFigureOut">
              <a:rPr lang="en-US" smtClean="0"/>
              <a:pPr/>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E5B348-5730-483A-92A8-F2BA14DE66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8ED54A-C7F0-4819-8E85-9DBD8D90D6CE}"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E5B348-5730-483A-92A8-F2BA14DE66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8ED54A-C7F0-4819-8E85-9DBD8D90D6CE}"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E5B348-5730-483A-92A8-F2BA14DE66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8ED54A-C7F0-4819-8E85-9DBD8D90D6CE}" type="datetimeFigureOut">
              <a:rPr lang="en-US" smtClean="0"/>
              <a:pPr/>
              <a:t>4/29/2020</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5B348-5730-483A-92A8-F2BA14DE66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HlPiuzU1UtQ&amp;list=WL&amp;index=3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813" y="152403"/>
            <a:ext cx="11887200" cy="1470025"/>
          </a:xfrm>
        </p:spPr>
        <p:txBody>
          <a:bodyPr>
            <a:normAutofit/>
          </a:bodyPr>
          <a:lstStyle/>
          <a:p>
            <a:r>
              <a:rPr lang="en-US" sz="6000" dirty="0" smtClean="0">
                <a:latin typeface="Mistral" pitchFamily="66" charset="0"/>
              </a:rPr>
              <a:t>William Miller’s Rules of Interpretation</a:t>
            </a:r>
            <a:endParaRPr lang="en-US" sz="6000" dirty="0">
              <a:latin typeface="Mistral" pitchFamily="66" charset="0"/>
            </a:endParaRPr>
          </a:p>
        </p:txBody>
      </p:sp>
      <p:sp>
        <p:nvSpPr>
          <p:cNvPr id="3" name="Subtitle 2"/>
          <p:cNvSpPr>
            <a:spLocks noGrp="1"/>
          </p:cNvSpPr>
          <p:nvPr>
            <p:ph type="subTitle" idx="1"/>
          </p:nvPr>
        </p:nvSpPr>
        <p:spPr>
          <a:xfrm>
            <a:off x="912813" y="5105400"/>
            <a:ext cx="10363201" cy="1752600"/>
          </a:xfrm>
        </p:spPr>
        <p:txBody>
          <a:bodyPr/>
          <a:lstStyle/>
          <a:p>
            <a:endParaRPr lang="en-US" sz="2000" dirty="0" smtClean="0"/>
          </a:p>
          <a:p>
            <a:endParaRPr lang="en-US" sz="2000" dirty="0"/>
          </a:p>
          <a:p>
            <a:r>
              <a:rPr lang="en-US" sz="1700" dirty="0" smtClean="0">
                <a:latin typeface="Arial Rounded MT Bold" pitchFamily="34" charset="0"/>
              </a:rPr>
              <a:t>[Part 3]</a:t>
            </a:r>
          </a:p>
          <a:p>
            <a:r>
              <a:rPr lang="en-US" sz="1700" dirty="0" smtClean="0">
                <a:latin typeface="Arial Rounded MT Bold" pitchFamily="34" charset="0"/>
                <a:hlinkClick r:id="rId3"/>
              </a:rPr>
              <a:t>https://www.youtube.com/watch?v=HlPiuzU1UtQ&amp;list=WL&amp;index=39</a:t>
            </a:r>
            <a:endParaRPr lang="en-US" sz="1700" dirty="0" smtClean="0">
              <a:latin typeface="Arial Rounded MT Bold" pitchFamily="34" charset="0"/>
            </a:endParaRPr>
          </a:p>
          <a:p>
            <a:endParaRPr lang="en-US" sz="1700" dirty="0">
              <a:latin typeface="Arial Rounded MT Bold" pitchFamily="34" charset="0"/>
            </a:endParaRPr>
          </a:p>
        </p:txBody>
      </p:sp>
      <p:pic>
        <p:nvPicPr>
          <p:cNvPr id="11270" name="Picture 6" descr="Unsealing the Little Book of Prophecy (Daniel 12 &amp; Revelation 10 ..."/>
          <p:cNvPicPr>
            <a:picLocks noChangeAspect="1" noChangeArrowheads="1"/>
          </p:cNvPicPr>
          <p:nvPr/>
        </p:nvPicPr>
        <p:blipFill>
          <a:blip r:embed="rId4"/>
          <a:srcRect/>
          <a:stretch>
            <a:fillRect/>
          </a:stretch>
        </p:blipFill>
        <p:spPr bwMode="auto">
          <a:xfrm>
            <a:off x="2456568" y="1524000"/>
            <a:ext cx="7295444" cy="4191000"/>
          </a:xfrm>
          <a:prstGeom prst="rect">
            <a:avLst/>
          </a:prstGeom>
          <a:noFill/>
          <a:ln w="57150">
            <a:solidFill>
              <a:schemeClr val="accent2"/>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User\AppData\Local\Microsoft\Windows\INetCache\IE\AOE6MOYD\Splatter-PNG-Image[1].png"/>
          <p:cNvPicPr>
            <a:picLocks noChangeAspect="1" noChangeArrowheads="1"/>
          </p:cNvPicPr>
          <p:nvPr/>
        </p:nvPicPr>
        <p:blipFill>
          <a:blip r:embed="rId2">
            <a:duotone>
              <a:prstClr val="black"/>
              <a:schemeClr val="accent6">
                <a:tint val="45000"/>
                <a:satMod val="400000"/>
              </a:schemeClr>
            </a:duotone>
            <a:lum bright="52000" contrast="1000"/>
          </a:blip>
          <a:srcRect/>
          <a:stretch>
            <a:fillRect/>
          </a:stretch>
        </p:blipFill>
        <p:spPr bwMode="auto">
          <a:xfrm rot="19947282">
            <a:off x="-353648" y="569611"/>
            <a:ext cx="5358844" cy="3745554"/>
          </a:xfrm>
          <a:prstGeom prst="rect">
            <a:avLst/>
          </a:prstGeom>
          <a:noFill/>
        </p:spPr>
      </p:pic>
      <p:pic>
        <p:nvPicPr>
          <p:cNvPr id="10242" name="Picture 2" descr="Faith or Works — Vroom Street Church"/>
          <p:cNvPicPr>
            <a:picLocks noChangeAspect="1" noChangeArrowheads="1"/>
          </p:cNvPicPr>
          <p:nvPr/>
        </p:nvPicPr>
        <p:blipFill>
          <a:blip r:embed="rId3"/>
          <a:srcRect t="16415" r="33" b="22869"/>
          <a:stretch>
            <a:fillRect/>
          </a:stretch>
        </p:blipFill>
        <p:spPr bwMode="auto">
          <a:xfrm rot="2540937">
            <a:off x="7470003" y="3122942"/>
            <a:ext cx="4688978" cy="1601949"/>
          </a:xfrm>
          <a:prstGeom prst="rect">
            <a:avLst/>
          </a:prstGeom>
          <a:noFill/>
        </p:spPr>
      </p:pic>
      <p:sp>
        <p:nvSpPr>
          <p:cNvPr id="2" name="Title 1"/>
          <p:cNvSpPr>
            <a:spLocks noGrp="1"/>
          </p:cNvSpPr>
          <p:nvPr>
            <p:ph type="title"/>
          </p:nvPr>
        </p:nvSpPr>
        <p:spPr/>
        <p:txBody>
          <a:bodyPr/>
          <a:lstStyle/>
          <a:p>
            <a:r>
              <a:rPr lang="en-US" dirty="0" smtClean="0">
                <a:latin typeface="Britannic Bold" pitchFamily="34" charset="0"/>
              </a:rPr>
              <a:t>Faith or Effort?</a:t>
            </a:r>
            <a:endParaRPr lang="en-US" dirty="0"/>
          </a:p>
        </p:txBody>
      </p:sp>
      <p:sp>
        <p:nvSpPr>
          <p:cNvPr id="6" name="TextBox 5"/>
          <p:cNvSpPr txBox="1"/>
          <p:nvPr/>
        </p:nvSpPr>
        <p:spPr>
          <a:xfrm>
            <a:off x="455612" y="1676400"/>
            <a:ext cx="7010400" cy="2308324"/>
          </a:xfrm>
          <a:prstGeom prst="rect">
            <a:avLst/>
          </a:prstGeom>
          <a:noFill/>
        </p:spPr>
        <p:txBody>
          <a:bodyPr wrap="square" rtlCol="0">
            <a:spAutoFit/>
          </a:bodyPr>
          <a:lstStyle/>
          <a:p>
            <a:pPr algn="just"/>
            <a:r>
              <a:rPr lang="en-US" sz="2400" dirty="0" smtClean="0">
                <a:latin typeface="Bodoni MT" pitchFamily="18" charset="0"/>
              </a:rPr>
              <a:t>Rule #2 said that if you want something revealed to you—to understand it, you have to work hard, but now  in </a:t>
            </a:r>
            <a:r>
              <a:rPr lang="en-US" sz="2400" dirty="0" smtClean="0">
                <a:latin typeface="Bodoni MT" pitchFamily="18" charset="0"/>
              </a:rPr>
              <a:t>Rule </a:t>
            </a:r>
            <a:r>
              <a:rPr lang="en-US" sz="2400" dirty="0" smtClean="0">
                <a:latin typeface="Bodoni MT" pitchFamily="18" charset="0"/>
              </a:rPr>
              <a:t>#3, </a:t>
            </a:r>
            <a:r>
              <a:rPr lang="en-US" sz="2400" dirty="0" smtClean="0">
                <a:latin typeface="Bodoni MT" pitchFamily="18" charset="0"/>
              </a:rPr>
              <a:t>he </a:t>
            </a:r>
            <a:r>
              <a:rPr lang="en-US" sz="2400" dirty="0" smtClean="0">
                <a:latin typeface="Bodoni MT" pitchFamily="18" charset="0"/>
              </a:rPr>
              <a:t>is saying  that all you have to do is have faith. </a:t>
            </a:r>
            <a:r>
              <a:rPr lang="en-US" sz="2400" dirty="0" smtClean="0">
                <a:latin typeface="Bodoni MT" pitchFamily="18" charset="0"/>
              </a:rPr>
              <a:t> </a:t>
            </a:r>
            <a:r>
              <a:rPr lang="en-US" sz="2400" dirty="0" smtClean="0">
                <a:latin typeface="Bodoni MT" pitchFamily="18" charset="0"/>
              </a:rPr>
              <a:t>And </a:t>
            </a:r>
            <a:r>
              <a:rPr lang="en-US" sz="2400" dirty="0" smtClean="0">
                <a:latin typeface="Bodoni MT" pitchFamily="18" charset="0"/>
              </a:rPr>
              <a:t>if you have faith, God doesn’t have a choice anymore, but to reveal it. He has to give you what you are asking for. </a:t>
            </a:r>
            <a:endParaRPr lang="en-US" sz="2400" dirty="0">
              <a:latin typeface="Bodoni MT" pitchFamily="18" charset="0"/>
            </a:endParaRPr>
          </a:p>
        </p:txBody>
      </p:sp>
      <p:sp>
        <p:nvSpPr>
          <p:cNvPr id="7" name="TextBox 6"/>
          <p:cNvSpPr txBox="1"/>
          <p:nvPr/>
        </p:nvSpPr>
        <p:spPr>
          <a:xfrm>
            <a:off x="455612" y="4038600"/>
            <a:ext cx="7086600" cy="2677656"/>
          </a:xfrm>
          <a:prstGeom prst="rect">
            <a:avLst/>
          </a:prstGeom>
          <a:noFill/>
        </p:spPr>
        <p:txBody>
          <a:bodyPr wrap="square" rtlCol="0">
            <a:spAutoFit/>
          </a:bodyPr>
          <a:lstStyle/>
          <a:p>
            <a:r>
              <a:rPr lang="en-US" sz="2400" dirty="0" smtClean="0">
                <a:latin typeface="Bodoni MT" pitchFamily="18" charset="0"/>
              </a:rPr>
              <a:t>These totally different rules highly compliment one another.  One is talking about human effort and the other is talking about 100% of God’s </a:t>
            </a:r>
            <a:r>
              <a:rPr lang="en-US" sz="2400" dirty="0" smtClean="0">
                <a:latin typeface="Bodoni MT" pitchFamily="18" charset="0"/>
              </a:rPr>
              <a:t> aid with no work on your part—You wouldn’t have to do anything , </a:t>
            </a:r>
            <a:r>
              <a:rPr lang="en-US" sz="2400" dirty="0" smtClean="0">
                <a:latin typeface="Bodoni MT" pitchFamily="18" charset="0"/>
              </a:rPr>
              <a:t>but say “I have faith” and expect God to tell you what the scripture means</a:t>
            </a:r>
            <a:r>
              <a:rPr lang="en-US" sz="2400" dirty="0" smtClean="0">
                <a:latin typeface="Bodoni MT" pitchFamily="18" charset="0"/>
              </a:rPr>
              <a:t>. </a:t>
            </a:r>
            <a:r>
              <a:rPr lang="en-US" sz="2400" dirty="0" smtClean="0">
                <a:latin typeface="Bodoni MT" pitchFamily="18" charset="0"/>
              </a:rPr>
              <a:t>And He would be totally committed to doing so.</a:t>
            </a:r>
            <a:r>
              <a:rPr lang="en-US" sz="2400" dirty="0" smtClean="0">
                <a:latin typeface="Bodoni MT" pitchFamily="18" charset="0"/>
              </a:rPr>
              <a:t>    </a:t>
            </a:r>
            <a:endParaRPr lang="en-US" sz="2400" dirty="0">
              <a:latin typeface="Bodoni MT"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3" descr="C:\Users\User\AppData\Local\Microsoft\Windows\INetCache\IE\AOE6MOYD\Splatter-PNG-Image[1].png"/>
          <p:cNvPicPr>
            <a:picLocks noChangeAspect="1" noChangeArrowheads="1"/>
          </p:cNvPicPr>
          <p:nvPr/>
        </p:nvPicPr>
        <p:blipFill>
          <a:blip r:embed="rId3">
            <a:duotone>
              <a:schemeClr val="accent3">
                <a:shade val="45000"/>
                <a:satMod val="135000"/>
              </a:schemeClr>
              <a:prstClr val="white"/>
            </a:duotone>
            <a:lum bright="37000"/>
          </a:blip>
          <a:srcRect/>
          <a:stretch>
            <a:fillRect/>
          </a:stretch>
        </p:blipFill>
        <p:spPr bwMode="auto">
          <a:xfrm>
            <a:off x="6932612" y="0"/>
            <a:ext cx="5425410" cy="3792081"/>
          </a:xfrm>
          <a:prstGeom prst="rect">
            <a:avLst/>
          </a:prstGeom>
          <a:noFill/>
        </p:spPr>
      </p:pic>
      <p:sp>
        <p:nvSpPr>
          <p:cNvPr id="2" name="Title 1"/>
          <p:cNvSpPr>
            <a:spLocks noGrp="1"/>
          </p:cNvSpPr>
          <p:nvPr>
            <p:ph type="title"/>
          </p:nvPr>
        </p:nvSpPr>
        <p:spPr/>
        <p:txBody>
          <a:bodyPr/>
          <a:lstStyle/>
          <a:p>
            <a:r>
              <a:rPr lang="en-US" dirty="0" smtClean="0">
                <a:latin typeface="Britannic Bold" pitchFamily="34" charset="0"/>
              </a:rPr>
              <a:t>What is Faith?</a:t>
            </a:r>
            <a:endParaRPr lang="en-US" dirty="0"/>
          </a:p>
        </p:txBody>
      </p:sp>
      <p:sp>
        <p:nvSpPr>
          <p:cNvPr id="5" name="TextBox 4"/>
          <p:cNvSpPr txBox="1"/>
          <p:nvPr/>
        </p:nvSpPr>
        <p:spPr>
          <a:xfrm>
            <a:off x="227012" y="1752600"/>
            <a:ext cx="5257800" cy="461665"/>
          </a:xfrm>
          <a:prstGeom prst="rect">
            <a:avLst/>
          </a:prstGeom>
          <a:noFill/>
        </p:spPr>
        <p:txBody>
          <a:bodyPr wrap="square" rtlCol="0">
            <a:spAutoFit/>
          </a:bodyPr>
          <a:lstStyle/>
          <a:p>
            <a:r>
              <a:rPr lang="en-US" sz="2400" dirty="0" smtClean="0">
                <a:latin typeface="Trebuchet MS (Body"/>
              </a:rPr>
              <a:t>What is the definition of faith?</a:t>
            </a:r>
          </a:p>
        </p:txBody>
      </p:sp>
      <p:graphicFrame>
        <p:nvGraphicFramePr>
          <p:cNvPr id="9" name="Table 8"/>
          <p:cNvGraphicFramePr>
            <a:graphicFrameLocks noGrp="1"/>
          </p:cNvGraphicFramePr>
          <p:nvPr/>
        </p:nvGraphicFramePr>
        <p:xfrm>
          <a:off x="455612" y="3505200"/>
          <a:ext cx="11049000" cy="3124200"/>
        </p:xfrm>
        <a:graphic>
          <a:graphicData uri="http://schemas.openxmlformats.org/drawingml/2006/table">
            <a:tbl>
              <a:tblPr firstRow="1" bandRow="1">
                <a:tableStyleId>{5C22544A-7EE6-4342-B048-85BDC9FD1C3A}</a:tableStyleId>
              </a:tblPr>
              <a:tblGrid>
                <a:gridCol w="5831417"/>
                <a:gridCol w="5217583"/>
              </a:tblGrid>
              <a:tr h="559067">
                <a:tc>
                  <a:txBody>
                    <a:bodyPr/>
                    <a:lstStyle/>
                    <a:p>
                      <a:pPr algn="ctr"/>
                      <a:r>
                        <a:rPr lang="en-US" sz="2800" u="none" dirty="0" smtClean="0"/>
                        <a:t>VERSE </a:t>
                      </a:r>
                      <a:r>
                        <a:rPr lang="en-US" sz="2800" u="none" baseline="0" dirty="0" smtClean="0"/>
                        <a:t>             </a:t>
                      </a:r>
                      <a:endParaRPr lang="en-US" sz="2800" u="sng" dirty="0"/>
                    </a:p>
                  </a:txBody>
                  <a:tcPr/>
                </a:tc>
                <a:tc>
                  <a:txBody>
                    <a:bodyPr/>
                    <a:lstStyle/>
                    <a:p>
                      <a:pPr algn="ctr"/>
                      <a:r>
                        <a:rPr lang="en-US" sz="2800" u="sng" dirty="0" smtClean="0"/>
                        <a:t>STRUCTURE</a:t>
                      </a:r>
                      <a:endParaRPr lang="en-US" sz="2800" u="sng" dirty="0"/>
                    </a:p>
                  </a:txBody>
                  <a:tcPr/>
                </a:tc>
              </a:tr>
              <a:tr h="2565133">
                <a:tc>
                  <a:txBody>
                    <a:bodyPr/>
                    <a:lstStyle/>
                    <a:p>
                      <a:pPr algn="ctr"/>
                      <a:r>
                        <a:rPr lang="en-US" sz="2400" dirty="0" smtClean="0">
                          <a:latin typeface="Monotype Corsiva" pitchFamily="66" charset="0"/>
                        </a:rPr>
                        <a:t>Hebrews</a:t>
                      </a:r>
                      <a:r>
                        <a:rPr lang="en-US" sz="2400" baseline="0" dirty="0" smtClean="0">
                          <a:latin typeface="Monotype Corsiva" pitchFamily="66" charset="0"/>
                        </a:rPr>
                        <a:t> 11: </a:t>
                      </a:r>
                      <a:endParaRPr lang="en-US" sz="2400" dirty="0" smtClean="0">
                        <a:latin typeface="Monotype Corsiva" pitchFamily="66" charset="0"/>
                      </a:endParaRPr>
                    </a:p>
                    <a:p>
                      <a:pPr algn="just"/>
                      <a:r>
                        <a:rPr lang="en-US" sz="2400" baseline="30000" dirty="0" smtClean="0">
                          <a:latin typeface="Monotype Corsiva" pitchFamily="66" charset="0"/>
                        </a:rPr>
                        <a:t>11</a:t>
                      </a:r>
                      <a:r>
                        <a:rPr lang="en-US" sz="2400" baseline="0" dirty="0" smtClean="0">
                          <a:latin typeface="Monotype Corsiva" pitchFamily="66" charset="0"/>
                        </a:rPr>
                        <a:t> </a:t>
                      </a:r>
                      <a:r>
                        <a:rPr lang="en-US" sz="2400" dirty="0" smtClean="0">
                          <a:latin typeface="Monotype Corsiva" pitchFamily="66" charset="0"/>
                        </a:rPr>
                        <a:t>Now faith is the substance of things hoped for, the evidence of things not seen.</a:t>
                      </a:r>
                    </a:p>
                    <a:p>
                      <a:endParaRPr lang="en-US" sz="1600" dirty="0" smtClean="0"/>
                    </a:p>
                    <a:p>
                      <a:pPr algn="ctr"/>
                      <a:endParaRPr lang="en-US" sz="2400" b="1" dirty="0" smtClean="0">
                        <a:latin typeface="Ink Free" pitchFamily="66" charset="0"/>
                      </a:endParaRPr>
                    </a:p>
                    <a:p>
                      <a:pPr algn="ctr"/>
                      <a:endParaRPr lang="en-US" sz="2400" b="1" dirty="0" smtClean="0">
                        <a:latin typeface="Ink Free" pitchFamily="66" charset="0"/>
                      </a:endParaRPr>
                    </a:p>
                    <a:p>
                      <a:pPr algn="ctr"/>
                      <a:r>
                        <a:rPr lang="en-US" sz="2400" b="1" dirty="0" smtClean="0">
                          <a:latin typeface="Ink Free" pitchFamily="66" charset="0"/>
                        </a:rPr>
                        <a:t>What</a:t>
                      </a:r>
                      <a:r>
                        <a:rPr lang="en-US" sz="2400" b="1" baseline="0" dirty="0" smtClean="0">
                          <a:latin typeface="Ink Free" pitchFamily="66" charset="0"/>
                        </a:rPr>
                        <a:t> is the pattern in this verse?</a:t>
                      </a:r>
                      <a:endParaRPr lang="en-US" sz="2400" b="1" dirty="0">
                        <a:latin typeface="Ink Free" pitchFamily="66" charset="0"/>
                      </a:endParaRPr>
                    </a:p>
                  </a:txBody>
                  <a:tcPr/>
                </a:tc>
                <a:tc>
                  <a:txBody>
                    <a:bodyPr/>
                    <a:lstStyle/>
                    <a:p>
                      <a:pPr algn="ctr"/>
                      <a:r>
                        <a:rPr lang="en-US" sz="4400" dirty="0" smtClean="0"/>
                        <a:t/>
                      </a:r>
                      <a:br>
                        <a:rPr lang="en-US" sz="4400" dirty="0" smtClean="0"/>
                      </a:br>
                      <a:r>
                        <a:rPr lang="en-US" sz="4400" dirty="0" smtClean="0"/>
                        <a:t>  |</a:t>
                      </a:r>
                      <a:endParaRPr lang="en-US" sz="4400" dirty="0">
                        <a:latin typeface="Britannic Bold" pitchFamily="34" charset="0"/>
                      </a:endParaRPr>
                    </a:p>
                  </a:txBody>
                  <a:tcPr/>
                </a:tc>
              </a:tr>
            </a:tbl>
          </a:graphicData>
        </a:graphic>
      </p:graphicFrame>
      <p:sp>
        <p:nvSpPr>
          <p:cNvPr id="10" name="TextBox 9"/>
          <p:cNvSpPr txBox="1"/>
          <p:nvPr/>
        </p:nvSpPr>
        <p:spPr>
          <a:xfrm>
            <a:off x="7237412" y="5562600"/>
            <a:ext cx="3505200" cy="584775"/>
          </a:xfrm>
          <a:prstGeom prst="rect">
            <a:avLst/>
          </a:prstGeom>
          <a:noFill/>
        </p:spPr>
        <p:txBody>
          <a:bodyPr wrap="square" rtlCol="0">
            <a:spAutoFit/>
          </a:bodyPr>
          <a:lstStyle/>
          <a:p>
            <a:pPr algn="ctr"/>
            <a:r>
              <a:rPr lang="en-US" sz="3200" dirty="0" smtClean="0">
                <a:latin typeface="Britannic Bold" pitchFamily="34" charset="0"/>
              </a:rPr>
              <a:t>S H </a:t>
            </a:r>
            <a:r>
              <a:rPr lang="en-US" sz="3200" dirty="0" smtClean="0">
                <a:latin typeface="Britannic Bold" pitchFamily="34" charset="0"/>
              </a:rPr>
              <a:t>: </a:t>
            </a:r>
            <a:r>
              <a:rPr lang="en-US" sz="3200" dirty="0" smtClean="0">
                <a:latin typeface="Britannic Bold" pitchFamily="34" charset="0"/>
              </a:rPr>
              <a:t>E NS</a:t>
            </a:r>
            <a:r>
              <a:rPr lang="en-US" sz="3200" dirty="0" smtClean="0">
                <a:latin typeface="Britannic Bold" pitchFamily="34" charset="0"/>
              </a:rPr>
              <a:t> </a:t>
            </a:r>
            <a:endParaRPr lang="en-US" sz="3200" dirty="0"/>
          </a:p>
        </p:txBody>
      </p:sp>
      <p:sp>
        <p:nvSpPr>
          <p:cNvPr id="11" name="TextBox 10"/>
          <p:cNvSpPr txBox="1"/>
          <p:nvPr/>
        </p:nvSpPr>
        <p:spPr>
          <a:xfrm>
            <a:off x="6627812" y="6400800"/>
            <a:ext cx="3810000" cy="307777"/>
          </a:xfrm>
          <a:prstGeom prst="rect">
            <a:avLst/>
          </a:prstGeom>
          <a:noFill/>
        </p:spPr>
        <p:txBody>
          <a:bodyPr wrap="square" rtlCol="0">
            <a:spAutoFit/>
          </a:bodyPr>
          <a:lstStyle/>
          <a:p>
            <a:r>
              <a:rPr lang="en-US" sz="1400" dirty="0" smtClean="0"/>
              <a:t>Faith is: </a:t>
            </a:r>
            <a:r>
              <a:rPr lang="en-US" sz="1400" dirty="0" smtClean="0"/>
              <a:t>SUBSTANCE, HOPE, EVIDENCE</a:t>
            </a:r>
            <a:r>
              <a:rPr lang="en-US" sz="1400" dirty="0" smtClean="0"/>
              <a:t>, </a:t>
            </a:r>
            <a:r>
              <a:rPr lang="en-US" sz="1400" dirty="0" smtClean="0"/>
              <a:t>NOT SEEN</a:t>
            </a:r>
            <a:endParaRPr lang="en-US" sz="1400" dirty="0"/>
          </a:p>
        </p:txBody>
      </p:sp>
      <p:sp>
        <p:nvSpPr>
          <p:cNvPr id="12" name="TextBox 11"/>
          <p:cNvSpPr txBox="1"/>
          <p:nvPr/>
        </p:nvSpPr>
        <p:spPr>
          <a:xfrm>
            <a:off x="7923212" y="4191000"/>
            <a:ext cx="2133600" cy="584775"/>
          </a:xfrm>
          <a:prstGeom prst="rect">
            <a:avLst/>
          </a:prstGeom>
          <a:noFill/>
        </p:spPr>
        <p:txBody>
          <a:bodyPr wrap="square" rtlCol="0">
            <a:spAutoFit/>
          </a:bodyPr>
          <a:lstStyle/>
          <a:p>
            <a:pPr algn="ctr"/>
            <a:r>
              <a:rPr lang="en-US" sz="3200" dirty="0" smtClean="0">
                <a:latin typeface="Britannic Bold" pitchFamily="34" charset="0"/>
              </a:rPr>
              <a:t>A : A </a:t>
            </a:r>
            <a:endParaRPr lang="en-US" sz="3200" dirty="0"/>
          </a:p>
        </p:txBody>
      </p:sp>
      <p:sp>
        <p:nvSpPr>
          <p:cNvPr id="14" name="TextBox 13"/>
          <p:cNvSpPr txBox="1"/>
          <p:nvPr/>
        </p:nvSpPr>
        <p:spPr>
          <a:xfrm>
            <a:off x="11047412" y="6119336"/>
            <a:ext cx="1295400" cy="738664"/>
          </a:xfrm>
          <a:prstGeom prst="rect">
            <a:avLst/>
          </a:prstGeom>
          <a:noFill/>
        </p:spPr>
        <p:txBody>
          <a:bodyPr wrap="square" rtlCol="0">
            <a:spAutoFit/>
          </a:bodyPr>
          <a:lstStyle/>
          <a:p>
            <a:r>
              <a:rPr lang="en-US" sz="1400" b="1" dirty="0" smtClean="0">
                <a:latin typeface="Ink Free" pitchFamily="66" charset="0"/>
              </a:rPr>
              <a:t>Note: The </a:t>
            </a:r>
            <a:r>
              <a:rPr lang="en-US" sz="1400" b="1" dirty="0" smtClean="0">
                <a:latin typeface="Ink Free" pitchFamily="66" charset="0"/>
              </a:rPr>
              <a:t>words define themselves</a:t>
            </a:r>
            <a:endParaRPr lang="en-US" sz="1400" b="1" dirty="0">
              <a:latin typeface="Ink Free" pitchFamily="66" charset="0"/>
            </a:endParaRPr>
          </a:p>
        </p:txBody>
      </p:sp>
      <p:sp>
        <p:nvSpPr>
          <p:cNvPr id="16" name="Rectangle 15"/>
          <p:cNvSpPr/>
          <p:nvPr/>
        </p:nvSpPr>
        <p:spPr>
          <a:xfrm>
            <a:off x="227012" y="2286000"/>
            <a:ext cx="6324600" cy="1138773"/>
          </a:xfrm>
          <a:prstGeom prst="rect">
            <a:avLst/>
          </a:prstGeom>
        </p:spPr>
        <p:txBody>
          <a:bodyPr wrap="square">
            <a:spAutoFit/>
          </a:bodyPr>
          <a:lstStyle/>
          <a:p>
            <a:pPr>
              <a:buFont typeface="Wingdings" pitchFamily="2" charset="2"/>
              <a:buChar char="Ø"/>
            </a:pPr>
            <a:r>
              <a:rPr lang="en-US" sz="2000" b="1" dirty="0" smtClean="0">
                <a:latin typeface="Monotype Corsiva" pitchFamily="66" charset="0"/>
              </a:rPr>
              <a:t> Hebrews 11:1  </a:t>
            </a:r>
            <a:r>
              <a:rPr lang="en-US" b="1" dirty="0" smtClean="0">
                <a:latin typeface="Trebuchet MS (Body"/>
              </a:rPr>
              <a:t>says,</a:t>
            </a:r>
            <a:endParaRPr lang="en-US" b="1" dirty="0" smtClean="0">
              <a:latin typeface="Trebuchet MS (Body"/>
            </a:endParaRPr>
          </a:p>
          <a:p>
            <a:r>
              <a:rPr lang="en-US" sz="2400" dirty="0" smtClean="0">
                <a:solidFill>
                  <a:srgbClr val="C00000"/>
                </a:solidFill>
                <a:latin typeface="Monotype Corsiva" pitchFamily="66" charset="0"/>
              </a:rPr>
              <a:t>11 Now faith is the substance of things hoped for, the evidence of things not seen.</a:t>
            </a:r>
            <a:endParaRPr lang="en-US" sz="2400" dirty="0">
              <a:solidFill>
                <a:srgbClr val="C00000"/>
              </a:solidFill>
              <a:latin typeface="Monotype Corsiva" pitchFamily="66" charset="0"/>
            </a:endParaRPr>
          </a:p>
        </p:txBody>
      </p:sp>
      <p:sp>
        <p:nvSpPr>
          <p:cNvPr id="17" name="TextBox 16"/>
          <p:cNvSpPr txBox="1"/>
          <p:nvPr/>
        </p:nvSpPr>
        <p:spPr>
          <a:xfrm>
            <a:off x="6475412" y="5029200"/>
            <a:ext cx="2514600" cy="307777"/>
          </a:xfrm>
          <a:prstGeom prst="rect">
            <a:avLst/>
          </a:prstGeom>
          <a:noFill/>
        </p:spPr>
        <p:txBody>
          <a:bodyPr wrap="square" rtlCol="0">
            <a:spAutoFit/>
          </a:bodyPr>
          <a:lstStyle/>
          <a:p>
            <a:pPr algn="r"/>
            <a:r>
              <a:rPr lang="en-US" sz="1400" dirty="0" smtClean="0">
                <a:latin typeface="Ink Free" pitchFamily="66" charset="0"/>
              </a:rPr>
              <a:t>S</a:t>
            </a:r>
            <a:r>
              <a:rPr lang="en-US" sz="1400" dirty="0" smtClean="0">
                <a:latin typeface="Ink Free" pitchFamily="66" charset="0"/>
              </a:rPr>
              <a:t>ubstance of things hoped for </a:t>
            </a:r>
            <a:endParaRPr lang="en-US" sz="1400" dirty="0">
              <a:latin typeface="Ink Free" pitchFamily="66" charset="0"/>
            </a:endParaRPr>
          </a:p>
        </p:txBody>
      </p:sp>
      <p:sp>
        <p:nvSpPr>
          <p:cNvPr id="18" name="TextBox 17"/>
          <p:cNvSpPr txBox="1"/>
          <p:nvPr/>
        </p:nvSpPr>
        <p:spPr>
          <a:xfrm>
            <a:off x="9066212" y="5029200"/>
            <a:ext cx="2438400" cy="307777"/>
          </a:xfrm>
          <a:prstGeom prst="rect">
            <a:avLst/>
          </a:prstGeom>
          <a:noFill/>
        </p:spPr>
        <p:txBody>
          <a:bodyPr wrap="square" rtlCol="0">
            <a:spAutoFit/>
          </a:bodyPr>
          <a:lstStyle/>
          <a:p>
            <a:r>
              <a:rPr lang="en-US" sz="1400" dirty="0" smtClean="0">
                <a:latin typeface="Ink Free" pitchFamily="66" charset="0"/>
              </a:rPr>
              <a:t>Evidence of things not seen</a:t>
            </a:r>
            <a:endParaRPr lang="en-US" sz="1400" dirty="0">
              <a:latin typeface="Ink Free" pitchFamily="66" charset="0"/>
            </a:endParaRPr>
          </a:p>
        </p:txBody>
      </p:sp>
      <p:pic>
        <p:nvPicPr>
          <p:cNvPr id="9219" name="Picture 3" descr="C:\Users\User\AppData\Local\Microsoft\Windows\INetCache\IE\AOE6MOYD\d8527a0188182ef5[1].png"/>
          <p:cNvPicPr>
            <a:picLocks noChangeAspect="1" noChangeArrowheads="1"/>
          </p:cNvPicPr>
          <p:nvPr/>
        </p:nvPicPr>
        <p:blipFill>
          <a:blip r:embed="rId4" cstate="print"/>
          <a:srcRect/>
          <a:stretch>
            <a:fillRect/>
          </a:stretch>
        </p:blipFill>
        <p:spPr bwMode="auto">
          <a:xfrm rot="10800000">
            <a:off x="7770812" y="5994400"/>
            <a:ext cx="1752600" cy="330200"/>
          </a:xfrm>
          <a:prstGeom prst="rect">
            <a:avLst/>
          </a:prstGeom>
          <a:noFill/>
        </p:spPr>
      </p:pic>
      <p:pic>
        <p:nvPicPr>
          <p:cNvPr id="24" name="Picture 3" descr="C:\Users\User\AppData\Local\Microsoft\Windows\INetCache\IE\AOE6MOYD\d8527a0188182ef5[1].png"/>
          <p:cNvPicPr>
            <a:picLocks noChangeAspect="1" noChangeArrowheads="1"/>
          </p:cNvPicPr>
          <p:nvPr/>
        </p:nvPicPr>
        <p:blipFill>
          <a:blip r:embed="rId5" cstate="print"/>
          <a:srcRect/>
          <a:stretch>
            <a:fillRect/>
          </a:stretch>
        </p:blipFill>
        <p:spPr bwMode="auto">
          <a:xfrm rot="10800000">
            <a:off x="8151812" y="6019800"/>
            <a:ext cx="1981200" cy="406400"/>
          </a:xfrm>
          <a:prstGeom prst="rect">
            <a:avLst/>
          </a:prstGeom>
          <a:noFill/>
        </p:spPr>
      </p:pic>
      <p:sp>
        <p:nvSpPr>
          <p:cNvPr id="7" name="TextBox 6"/>
          <p:cNvSpPr txBox="1"/>
          <p:nvPr/>
        </p:nvSpPr>
        <p:spPr>
          <a:xfrm>
            <a:off x="6399212" y="4267200"/>
            <a:ext cx="1447800" cy="738664"/>
          </a:xfrm>
          <a:prstGeom prst="rect">
            <a:avLst/>
          </a:prstGeom>
          <a:noFill/>
        </p:spPr>
        <p:txBody>
          <a:bodyPr wrap="square" rtlCol="0">
            <a:spAutoFit/>
          </a:bodyPr>
          <a:lstStyle/>
          <a:p>
            <a:pPr algn="ctr"/>
            <a:r>
              <a:rPr lang="en-US" sz="1400" b="1" dirty="0" smtClean="0">
                <a:latin typeface="Ink Free" pitchFamily="66" charset="0"/>
              </a:rPr>
              <a:t>Repeat and enlarge is the pattern</a:t>
            </a:r>
            <a:endParaRPr lang="en-US" sz="1400" b="1" dirty="0">
              <a:latin typeface="Ink Free" pitchFamily="66" charset="0"/>
            </a:endParaRPr>
          </a:p>
        </p:txBody>
      </p:sp>
      <p:cxnSp>
        <p:nvCxnSpPr>
          <p:cNvPr id="26" name="Straight Arrow Connector 25"/>
          <p:cNvCxnSpPr/>
          <p:nvPr/>
        </p:nvCxnSpPr>
        <p:spPr>
          <a:xfrm>
            <a:off x="7770812" y="4572000"/>
            <a:ext cx="533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475412" y="5638800"/>
            <a:ext cx="1295400" cy="461665"/>
          </a:xfrm>
          <a:prstGeom prst="rect">
            <a:avLst/>
          </a:prstGeom>
          <a:noFill/>
        </p:spPr>
        <p:txBody>
          <a:bodyPr wrap="square" rtlCol="0">
            <a:spAutoFit/>
          </a:bodyPr>
          <a:lstStyle/>
          <a:p>
            <a:r>
              <a:rPr lang="en-US" sz="2400" dirty="0" smtClean="0">
                <a:latin typeface="Britannic Bold" pitchFamily="34" charset="0"/>
              </a:rPr>
              <a:t>Faith   =</a:t>
            </a:r>
            <a:endParaRPr lang="en-US" sz="2000" dirty="0">
              <a:latin typeface="Britannic Bold" pitchFamily="34" charset="0"/>
            </a:endParaRPr>
          </a:p>
        </p:txBody>
      </p:sp>
      <p:sp>
        <p:nvSpPr>
          <p:cNvPr id="30" name="TextBox 29"/>
          <p:cNvSpPr txBox="1"/>
          <p:nvPr/>
        </p:nvSpPr>
        <p:spPr>
          <a:xfrm>
            <a:off x="10056812" y="5486400"/>
            <a:ext cx="1524000" cy="261610"/>
          </a:xfrm>
          <a:prstGeom prst="rect">
            <a:avLst/>
          </a:prstGeom>
          <a:noFill/>
        </p:spPr>
        <p:txBody>
          <a:bodyPr wrap="square" rtlCol="0">
            <a:spAutoFit/>
          </a:bodyPr>
          <a:lstStyle/>
          <a:p>
            <a:r>
              <a:rPr lang="en-US" sz="1100" dirty="0" smtClean="0"/>
              <a:t>Substance = Evidence</a:t>
            </a:r>
            <a:endParaRPr lang="en-US" sz="1100" dirty="0"/>
          </a:p>
        </p:txBody>
      </p:sp>
      <p:sp>
        <p:nvSpPr>
          <p:cNvPr id="31" name="TextBox 30"/>
          <p:cNvSpPr txBox="1"/>
          <p:nvPr/>
        </p:nvSpPr>
        <p:spPr>
          <a:xfrm>
            <a:off x="10209212" y="5715000"/>
            <a:ext cx="1371600" cy="261610"/>
          </a:xfrm>
          <a:prstGeom prst="rect">
            <a:avLst/>
          </a:prstGeom>
          <a:noFill/>
        </p:spPr>
        <p:txBody>
          <a:bodyPr wrap="square" rtlCol="0">
            <a:spAutoFit/>
          </a:bodyPr>
          <a:lstStyle/>
          <a:p>
            <a:r>
              <a:rPr lang="en-US" sz="1100" dirty="0" smtClean="0"/>
              <a:t>Hope   = Not seen</a:t>
            </a:r>
            <a:endParaRPr lang="en-US" sz="1100" dirty="0"/>
          </a:p>
        </p:txBody>
      </p:sp>
      <p:cxnSp>
        <p:nvCxnSpPr>
          <p:cNvPr id="32" name="Straight Arrow Connector 31"/>
          <p:cNvCxnSpPr/>
          <p:nvPr/>
        </p:nvCxnSpPr>
        <p:spPr>
          <a:xfrm>
            <a:off x="10666412" y="6324600"/>
            <a:ext cx="381000" cy="1588"/>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flipH="1" flipV="1">
            <a:off x="10475912" y="6134100"/>
            <a:ext cx="381794" cy="79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960812" y="5105400"/>
            <a:ext cx="2133600" cy="1015663"/>
          </a:xfrm>
          <a:prstGeom prst="rect">
            <a:avLst/>
          </a:prstGeom>
          <a:noFill/>
        </p:spPr>
        <p:txBody>
          <a:bodyPr wrap="square" rtlCol="0">
            <a:spAutoFit/>
          </a:bodyPr>
          <a:lstStyle/>
          <a:p>
            <a:r>
              <a:rPr lang="en-US" sz="1200" dirty="0" smtClean="0">
                <a:latin typeface="Ink Free" pitchFamily="66" charset="0"/>
              </a:rPr>
              <a:t>As a side note: We shouldn’t pay too much attention to the comma or the full stop. It’s helpful, but not necessary </a:t>
            </a:r>
            <a:endParaRPr lang="en-US" sz="1200" dirty="0">
              <a:latin typeface="Ink Free"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User\AppData\Local\Microsoft\Windows\INetCache\IE\AOE6MOYD\Splatter-PNG-Image[1].png"/>
          <p:cNvPicPr>
            <a:picLocks noChangeAspect="1" noChangeArrowheads="1"/>
          </p:cNvPicPr>
          <p:nvPr/>
        </p:nvPicPr>
        <p:blipFill>
          <a:blip r:embed="rId2">
            <a:duotone>
              <a:prstClr val="black"/>
              <a:schemeClr val="accent5">
                <a:tint val="45000"/>
                <a:satMod val="400000"/>
              </a:schemeClr>
            </a:duotone>
            <a:lum bright="33000" contrast="-100000"/>
          </a:blip>
          <a:srcRect/>
          <a:stretch>
            <a:fillRect/>
          </a:stretch>
        </p:blipFill>
        <p:spPr bwMode="auto">
          <a:xfrm rot="1352942">
            <a:off x="2853694" y="684575"/>
            <a:ext cx="7521446" cy="5257102"/>
          </a:xfrm>
          <a:prstGeom prst="rect">
            <a:avLst/>
          </a:prstGeom>
          <a:noFill/>
        </p:spPr>
      </p:pic>
      <p:sp>
        <p:nvSpPr>
          <p:cNvPr id="2" name="Title 1"/>
          <p:cNvSpPr>
            <a:spLocks noGrp="1"/>
          </p:cNvSpPr>
          <p:nvPr>
            <p:ph type="title"/>
          </p:nvPr>
        </p:nvSpPr>
        <p:spPr/>
        <p:txBody>
          <a:bodyPr/>
          <a:lstStyle/>
          <a:p>
            <a:r>
              <a:rPr lang="en-US" dirty="0" smtClean="0">
                <a:latin typeface="Britannic Bold" pitchFamily="34" charset="0"/>
              </a:rPr>
              <a:t>Allow the Word to Define Itself</a:t>
            </a:r>
            <a:endParaRPr lang="en-US" dirty="0"/>
          </a:p>
        </p:txBody>
      </p:sp>
      <p:sp>
        <p:nvSpPr>
          <p:cNvPr id="4" name="TextBox 3"/>
          <p:cNvSpPr txBox="1"/>
          <p:nvPr/>
        </p:nvSpPr>
        <p:spPr>
          <a:xfrm>
            <a:off x="1065212" y="1524000"/>
            <a:ext cx="9828212" cy="5078313"/>
          </a:xfrm>
          <a:prstGeom prst="rect">
            <a:avLst/>
          </a:prstGeom>
          <a:noFill/>
        </p:spPr>
        <p:txBody>
          <a:bodyPr wrap="square" rtlCol="0">
            <a:spAutoFit/>
          </a:bodyPr>
          <a:lstStyle/>
          <a:p>
            <a:pPr algn="just">
              <a:buFont typeface="Wingdings" pitchFamily="2" charset="2"/>
              <a:buChar char="Ø"/>
            </a:pPr>
            <a:r>
              <a:rPr lang="en-US" dirty="0" smtClean="0">
                <a:latin typeface="Trebuchet MS (Body"/>
              </a:rPr>
              <a:t> When </a:t>
            </a:r>
            <a:r>
              <a:rPr lang="en-US" dirty="0" smtClean="0">
                <a:latin typeface="Trebuchet MS (Body"/>
              </a:rPr>
              <a:t>we read verses, we pick up those words whether  they are English or any other language and we think we know what they mean. Yet we say that we are suppose to let the Bible interpret itself. So we agree with that principle and the way we use that principle is we say lets take the word </a:t>
            </a:r>
            <a:r>
              <a:rPr lang="en-US" dirty="0" smtClean="0">
                <a:latin typeface="Trebuchet MS (Body"/>
              </a:rPr>
              <a:t>“</a:t>
            </a:r>
            <a:r>
              <a:rPr lang="en-US" dirty="0" smtClean="0">
                <a:latin typeface="Trebuchet MS (Body"/>
              </a:rPr>
              <a:t>substance”, </a:t>
            </a:r>
            <a:r>
              <a:rPr lang="en-US" dirty="0" smtClean="0">
                <a:latin typeface="Trebuchet MS (Body"/>
              </a:rPr>
              <a:t>for instance, and go everywhere in the Bible where you can find the word </a:t>
            </a:r>
            <a:r>
              <a:rPr lang="en-US" dirty="0" smtClean="0">
                <a:latin typeface="Trebuchet MS (Body"/>
              </a:rPr>
              <a:t>“substance”.</a:t>
            </a:r>
          </a:p>
          <a:p>
            <a:pPr algn="just"/>
            <a:r>
              <a:rPr lang="en-US" dirty="0" smtClean="0">
                <a:latin typeface="Trebuchet MS (Body"/>
              </a:rPr>
              <a:t> </a:t>
            </a:r>
            <a:endParaRPr lang="en-US" dirty="0">
              <a:latin typeface="Trebuchet MS (Body"/>
            </a:endParaRPr>
          </a:p>
          <a:p>
            <a:pPr algn="just">
              <a:buFont typeface="Wingdings" pitchFamily="2" charset="2"/>
              <a:buChar char="Ø"/>
            </a:pPr>
            <a:r>
              <a:rPr lang="en-US" dirty="0" smtClean="0">
                <a:latin typeface="Trebuchet MS (Body"/>
              </a:rPr>
              <a:t> But </a:t>
            </a:r>
            <a:r>
              <a:rPr lang="en-US" dirty="0" smtClean="0">
                <a:latin typeface="Trebuchet MS (Body"/>
              </a:rPr>
              <a:t>before you go and do that, the verse itself will tell you what it means. When you see that you have </a:t>
            </a:r>
            <a:r>
              <a:rPr lang="en-US" dirty="0" smtClean="0">
                <a:latin typeface="Trebuchet MS (Body"/>
              </a:rPr>
              <a:t>information </a:t>
            </a:r>
            <a:r>
              <a:rPr lang="en-US" dirty="0" smtClean="0">
                <a:latin typeface="Trebuchet MS (Body"/>
              </a:rPr>
              <a:t>and it is being repeated then it’s just reiterating </a:t>
            </a:r>
            <a:r>
              <a:rPr lang="en-US" dirty="0" smtClean="0">
                <a:latin typeface="Trebuchet MS (Body"/>
              </a:rPr>
              <a:t>what </a:t>
            </a:r>
            <a:r>
              <a:rPr lang="en-US" dirty="0" smtClean="0">
                <a:latin typeface="Trebuchet MS (Body"/>
              </a:rPr>
              <a:t>has already </a:t>
            </a:r>
            <a:r>
              <a:rPr lang="en-US" dirty="0" smtClean="0">
                <a:latin typeface="Trebuchet MS (Body"/>
              </a:rPr>
              <a:t>been said </a:t>
            </a:r>
            <a:r>
              <a:rPr lang="en-US" dirty="0" smtClean="0">
                <a:latin typeface="Trebuchet MS (Body"/>
              </a:rPr>
              <a:t>in a different way. </a:t>
            </a:r>
            <a:r>
              <a:rPr lang="en-US" dirty="0" smtClean="0">
                <a:latin typeface="Trebuchet MS (Body"/>
              </a:rPr>
              <a:t>In other words, information that is </a:t>
            </a:r>
            <a:r>
              <a:rPr lang="en-US" dirty="0" smtClean="0">
                <a:latin typeface="Trebuchet MS (Body"/>
              </a:rPr>
              <a:t>repeated in a different way only </a:t>
            </a:r>
            <a:r>
              <a:rPr lang="en-US" dirty="0" smtClean="0">
                <a:latin typeface="Trebuchet MS (Body"/>
              </a:rPr>
              <a:t>defines what has been previously stated.</a:t>
            </a:r>
          </a:p>
          <a:p>
            <a:pPr algn="just"/>
            <a:endParaRPr lang="en-US" dirty="0">
              <a:latin typeface="Trebuchet MS (Body"/>
            </a:endParaRPr>
          </a:p>
          <a:p>
            <a:pPr algn="just">
              <a:buFont typeface="Wingdings" pitchFamily="2" charset="2"/>
              <a:buChar char="Ø"/>
            </a:pPr>
            <a:r>
              <a:rPr lang="en-US" dirty="0" smtClean="0">
                <a:latin typeface="Trebuchet MS (Body"/>
              </a:rPr>
              <a:t> We </a:t>
            </a:r>
            <a:r>
              <a:rPr lang="en-US" dirty="0" smtClean="0">
                <a:latin typeface="Trebuchet MS (Body"/>
              </a:rPr>
              <a:t>let the Bible interpret itself and we’re not imprinting our definition on what we think those words mean. I am not saying that this is all we are supposed to do, But I am saying that this is the first thing we should do. And for many of us this isn’t the last thing, we just never do </a:t>
            </a:r>
            <a:r>
              <a:rPr lang="en-US" dirty="0" smtClean="0">
                <a:latin typeface="Trebuchet MS (Body"/>
              </a:rPr>
              <a:t>it</a:t>
            </a:r>
          </a:p>
          <a:p>
            <a:pPr algn="just"/>
            <a:endParaRPr lang="en-US" dirty="0">
              <a:latin typeface="Trebuchet MS (Body"/>
            </a:endParaRPr>
          </a:p>
          <a:p>
            <a:pPr algn="just">
              <a:buFont typeface="Wingdings" pitchFamily="2" charset="2"/>
              <a:buChar char="Ø"/>
            </a:pPr>
            <a:r>
              <a:rPr lang="en-US" dirty="0" smtClean="0">
                <a:latin typeface="Trebuchet MS (Body"/>
              </a:rPr>
              <a:t> And </a:t>
            </a:r>
            <a:r>
              <a:rPr lang="en-US" dirty="0" smtClean="0">
                <a:latin typeface="Trebuchet MS (Body"/>
              </a:rPr>
              <a:t>you limit your ability to understand scripture. You don’t understand the depth of what God is trying to teach us, That is why we follow William Miller’s rules. So that when you come to scripture, you can understand it easier at a deeper level. </a:t>
            </a:r>
            <a:endParaRPr lang="en-US" dirty="0">
              <a:latin typeface="Trebuchet MS (Body"/>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User\AppData\Local\Microsoft\Windows\INetCache\IE\AOE6MOYD\Splatter-PNG-Image[1].png"/>
          <p:cNvPicPr>
            <a:picLocks noChangeAspect="1" noChangeArrowheads="1"/>
          </p:cNvPicPr>
          <p:nvPr/>
        </p:nvPicPr>
        <p:blipFill>
          <a:blip r:embed="rId2">
            <a:duotone>
              <a:prstClr val="black"/>
              <a:srgbClr val="D9C3A5">
                <a:tint val="50000"/>
                <a:satMod val="180000"/>
              </a:srgbClr>
            </a:duotone>
            <a:lum bright="30000" contrast="39000"/>
          </a:blip>
          <a:srcRect/>
          <a:stretch>
            <a:fillRect/>
          </a:stretch>
        </p:blipFill>
        <p:spPr bwMode="auto">
          <a:xfrm rot="938146">
            <a:off x="5955630" y="757833"/>
            <a:ext cx="6220515" cy="4347818"/>
          </a:xfrm>
          <a:prstGeom prst="rect">
            <a:avLst/>
          </a:prstGeom>
          <a:noFill/>
        </p:spPr>
      </p:pic>
      <p:sp>
        <p:nvSpPr>
          <p:cNvPr id="2" name="Title 1"/>
          <p:cNvSpPr>
            <a:spLocks noGrp="1"/>
          </p:cNvSpPr>
          <p:nvPr>
            <p:ph type="title"/>
          </p:nvPr>
        </p:nvSpPr>
        <p:spPr/>
        <p:txBody>
          <a:bodyPr/>
          <a:lstStyle/>
          <a:p>
            <a:r>
              <a:rPr lang="en-US" dirty="0" smtClean="0">
                <a:latin typeface="Britannic Bold" pitchFamily="34" charset="0"/>
              </a:rPr>
              <a:t>Notice the Pattern</a:t>
            </a:r>
            <a:endParaRPr lang="en-US" dirty="0"/>
          </a:p>
        </p:txBody>
      </p:sp>
      <p:sp>
        <p:nvSpPr>
          <p:cNvPr id="5" name="TextBox 4"/>
          <p:cNvSpPr txBox="1"/>
          <p:nvPr/>
        </p:nvSpPr>
        <p:spPr>
          <a:xfrm>
            <a:off x="1446212" y="5867400"/>
            <a:ext cx="9829800" cy="830997"/>
          </a:xfrm>
          <a:prstGeom prst="rect">
            <a:avLst/>
          </a:prstGeom>
          <a:noFill/>
        </p:spPr>
        <p:txBody>
          <a:bodyPr wrap="square" rtlCol="0">
            <a:spAutoFit/>
          </a:bodyPr>
          <a:lstStyle/>
          <a:p>
            <a:pPr algn="ctr"/>
            <a:r>
              <a:rPr lang="en-US" sz="2400" dirty="0" smtClean="0">
                <a:latin typeface="Trebuchet MS (Body"/>
              </a:rPr>
              <a:t>It </a:t>
            </a:r>
            <a:r>
              <a:rPr lang="en-US" sz="2400" dirty="0" smtClean="0">
                <a:latin typeface="Trebuchet MS (Body"/>
              </a:rPr>
              <a:t>is in noticing the patterns that you are able to conclude what a word or verse means based on how it defines itself by it’s structure. </a:t>
            </a:r>
            <a:endParaRPr lang="en-US" sz="2400" dirty="0">
              <a:latin typeface="Trebuchet MS (Body"/>
            </a:endParaRPr>
          </a:p>
        </p:txBody>
      </p:sp>
      <p:sp>
        <p:nvSpPr>
          <p:cNvPr id="4" name="Rectangle 3"/>
          <p:cNvSpPr/>
          <p:nvPr/>
        </p:nvSpPr>
        <p:spPr>
          <a:xfrm>
            <a:off x="455612" y="1600200"/>
            <a:ext cx="6092825" cy="784830"/>
          </a:xfrm>
          <a:prstGeom prst="rect">
            <a:avLst/>
          </a:prstGeom>
        </p:spPr>
        <p:txBody>
          <a:bodyPr>
            <a:spAutoFit/>
          </a:bodyPr>
          <a:lstStyle/>
          <a:p>
            <a:r>
              <a:rPr lang="en-US" sz="2250" dirty="0" smtClean="0">
                <a:latin typeface="Book Antiqua" pitchFamily="18" charset="0"/>
              </a:rPr>
              <a:t>When you open the Bible to any verse, you should have some tools:</a:t>
            </a:r>
          </a:p>
        </p:txBody>
      </p:sp>
      <p:sp>
        <p:nvSpPr>
          <p:cNvPr id="6" name="Rectangle 5"/>
          <p:cNvSpPr/>
          <p:nvPr/>
        </p:nvSpPr>
        <p:spPr>
          <a:xfrm>
            <a:off x="1293812" y="2514600"/>
            <a:ext cx="6092825" cy="1477328"/>
          </a:xfrm>
          <a:prstGeom prst="rect">
            <a:avLst/>
          </a:prstGeom>
        </p:spPr>
        <p:txBody>
          <a:bodyPr>
            <a:spAutoFit/>
          </a:bodyPr>
          <a:lstStyle/>
          <a:p>
            <a:pPr>
              <a:buFont typeface="Wingdings" pitchFamily="2" charset="2"/>
              <a:buChar char="Ø"/>
            </a:pPr>
            <a:r>
              <a:rPr lang="en-US" dirty="0" smtClean="0">
                <a:latin typeface="Book Antiqua" pitchFamily="18" charset="0"/>
              </a:rPr>
              <a:t> A dictionary, concordance, etc. </a:t>
            </a:r>
          </a:p>
          <a:p>
            <a:pPr>
              <a:buFont typeface="Wingdings" pitchFamily="2" charset="2"/>
              <a:buChar char="Ø"/>
            </a:pPr>
            <a:r>
              <a:rPr lang="en-US" dirty="0" smtClean="0">
                <a:latin typeface="Book Antiqua" pitchFamily="18" charset="0"/>
              </a:rPr>
              <a:t> </a:t>
            </a:r>
            <a:r>
              <a:rPr lang="en-US" b="1" dirty="0" smtClean="0">
                <a:latin typeface="Book Antiqua" pitchFamily="18" charset="0"/>
              </a:rPr>
              <a:t>An eye for patterns and repetition, such as Chiasm (sentences/words mirroring each other) or Repeat and Enlarges (something stated again, but in a different way)</a:t>
            </a:r>
          </a:p>
        </p:txBody>
      </p:sp>
      <p:sp>
        <p:nvSpPr>
          <p:cNvPr id="7" name="Rectangle 6"/>
          <p:cNvSpPr/>
          <p:nvPr/>
        </p:nvSpPr>
        <p:spPr>
          <a:xfrm>
            <a:off x="379412" y="4038600"/>
            <a:ext cx="7696200" cy="1477328"/>
          </a:xfrm>
          <a:prstGeom prst="rect">
            <a:avLst/>
          </a:prstGeom>
        </p:spPr>
        <p:txBody>
          <a:bodyPr wrap="square">
            <a:spAutoFit/>
          </a:bodyPr>
          <a:lstStyle/>
          <a:p>
            <a:r>
              <a:rPr lang="en-US" dirty="0" smtClean="0">
                <a:latin typeface="Ink Free" pitchFamily="66" charset="0"/>
              </a:rPr>
              <a:t>For </a:t>
            </a:r>
            <a:r>
              <a:rPr lang="en-US" dirty="0" smtClean="0">
                <a:latin typeface="Ink Free" pitchFamily="66" charset="0"/>
              </a:rPr>
              <a:t>instance, go to </a:t>
            </a:r>
            <a:r>
              <a:rPr lang="en-US" dirty="0" smtClean="0">
                <a:latin typeface="Ink Free" pitchFamily="66" charset="0"/>
              </a:rPr>
              <a:t>( </a:t>
            </a:r>
            <a:r>
              <a:rPr lang="en-US" dirty="0" smtClean="0">
                <a:latin typeface="Ink Free" pitchFamily="66" charset="0"/>
              </a:rPr>
              <a:t>a verse); read the verse; look at the words; and see is there a repeat and enlarge there? Is there a chiasm—is there a mirror? Spend some time looking at it. And if you can see it, then you can open up the scripture in a really good way. If you can’t  then you can’t. There may not be one there. </a:t>
            </a:r>
            <a:endParaRPr lang="en-US" dirty="0" smtClean="0">
              <a:latin typeface="Ink Free"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C:\Users\User\AppData\Local\Microsoft\Windows\INetCache\IE\AOE6MOYD\Splatter-PNG-Image[1].png"/>
          <p:cNvPicPr>
            <a:picLocks noChangeAspect="1" noChangeArrowheads="1"/>
          </p:cNvPicPr>
          <p:nvPr/>
        </p:nvPicPr>
        <p:blipFill>
          <a:blip r:embed="rId3">
            <a:duotone>
              <a:prstClr val="black"/>
              <a:schemeClr val="accent3">
                <a:tint val="45000"/>
                <a:satMod val="400000"/>
              </a:schemeClr>
            </a:duotone>
            <a:lum bright="35000"/>
          </a:blip>
          <a:srcRect/>
          <a:stretch>
            <a:fillRect/>
          </a:stretch>
        </p:blipFill>
        <p:spPr bwMode="auto">
          <a:xfrm rot="938146">
            <a:off x="4203029" y="529234"/>
            <a:ext cx="6220515" cy="4347818"/>
          </a:xfrm>
          <a:prstGeom prst="rect">
            <a:avLst/>
          </a:prstGeom>
          <a:noFill/>
        </p:spPr>
      </p:pic>
      <p:sp>
        <p:nvSpPr>
          <p:cNvPr id="2" name="Title 1"/>
          <p:cNvSpPr>
            <a:spLocks noGrp="1"/>
          </p:cNvSpPr>
          <p:nvPr>
            <p:ph type="title"/>
          </p:nvPr>
        </p:nvSpPr>
        <p:spPr/>
        <p:txBody>
          <a:bodyPr/>
          <a:lstStyle/>
          <a:p>
            <a:r>
              <a:rPr lang="en-US" dirty="0" smtClean="0">
                <a:latin typeface="Britannic Bold" pitchFamily="34" charset="0"/>
              </a:rPr>
              <a:t>What is Faith? Cont’</a:t>
            </a:r>
            <a:endParaRPr lang="en-US" dirty="0"/>
          </a:p>
        </p:txBody>
      </p:sp>
      <p:sp>
        <p:nvSpPr>
          <p:cNvPr id="5" name="TextBox 4"/>
          <p:cNvSpPr txBox="1"/>
          <p:nvPr/>
        </p:nvSpPr>
        <p:spPr>
          <a:xfrm>
            <a:off x="836612" y="6019800"/>
            <a:ext cx="10210800" cy="707886"/>
          </a:xfrm>
          <a:prstGeom prst="rect">
            <a:avLst/>
          </a:prstGeom>
          <a:noFill/>
        </p:spPr>
        <p:txBody>
          <a:bodyPr wrap="square" rtlCol="0">
            <a:spAutoFit/>
          </a:bodyPr>
          <a:lstStyle/>
          <a:p>
            <a:pPr algn="ctr"/>
            <a:r>
              <a:rPr lang="en-US" sz="2000" dirty="0" smtClean="0">
                <a:latin typeface="Book Antiqua" pitchFamily="18" charset="0"/>
              </a:rPr>
              <a:t>Because God did it in the past, we know that He will do it again. We have </a:t>
            </a:r>
            <a:r>
              <a:rPr lang="en-US" sz="2000" dirty="0" smtClean="0">
                <a:latin typeface="Book Antiqua" pitchFamily="18" charset="0"/>
              </a:rPr>
              <a:t>evidence </a:t>
            </a:r>
            <a:r>
              <a:rPr lang="en-US" sz="2000" dirty="0" smtClean="0">
                <a:latin typeface="Book Antiqua" pitchFamily="18" charset="0"/>
              </a:rPr>
              <a:t>based upon </a:t>
            </a:r>
            <a:r>
              <a:rPr lang="en-US" sz="2000" dirty="0" smtClean="0">
                <a:latin typeface="Book Antiqua" pitchFamily="18" charset="0"/>
              </a:rPr>
              <a:t>past experiences. </a:t>
            </a:r>
            <a:r>
              <a:rPr lang="en-US" sz="2000" dirty="0" smtClean="0">
                <a:latin typeface="Book Antiqua" pitchFamily="18" charset="0"/>
              </a:rPr>
              <a:t> Amen.</a:t>
            </a:r>
            <a:endParaRPr lang="en-US" sz="2000" dirty="0">
              <a:latin typeface="Book Antiqua" pitchFamily="18" charset="0"/>
            </a:endParaRPr>
          </a:p>
        </p:txBody>
      </p:sp>
      <p:sp>
        <p:nvSpPr>
          <p:cNvPr id="6" name="TextBox 5"/>
          <p:cNvSpPr txBox="1"/>
          <p:nvPr/>
        </p:nvSpPr>
        <p:spPr>
          <a:xfrm>
            <a:off x="150812" y="1524000"/>
            <a:ext cx="6477000" cy="1477328"/>
          </a:xfrm>
          <a:prstGeom prst="rect">
            <a:avLst/>
          </a:prstGeom>
          <a:noFill/>
        </p:spPr>
        <p:txBody>
          <a:bodyPr wrap="square" rtlCol="0">
            <a:spAutoFit/>
          </a:bodyPr>
          <a:lstStyle/>
          <a:p>
            <a:r>
              <a:rPr lang="en-US" dirty="0" smtClean="0">
                <a:latin typeface="Trebuchet MS (Body"/>
              </a:rPr>
              <a:t>There are two parts in defining faith: </a:t>
            </a:r>
          </a:p>
          <a:p>
            <a:pPr marL="342900" indent="-342900">
              <a:buAutoNum type="arabicParenR"/>
            </a:pPr>
            <a:r>
              <a:rPr lang="en-US" dirty="0" smtClean="0">
                <a:latin typeface="Ink Free" pitchFamily="66" charset="0"/>
              </a:rPr>
              <a:t>Believing in the future—what you cannot see.</a:t>
            </a:r>
          </a:p>
          <a:p>
            <a:pPr marL="342900" indent="-342900">
              <a:buFontTx/>
              <a:buAutoNum type="arabicParenR"/>
            </a:pPr>
            <a:r>
              <a:rPr lang="en-US" dirty="0" smtClean="0">
                <a:latin typeface="Ink Free" pitchFamily="66" charset="0"/>
              </a:rPr>
              <a:t>Believing based upon past experiences—So  </a:t>
            </a:r>
            <a:r>
              <a:rPr lang="en-US" dirty="0" smtClean="0">
                <a:latin typeface="Ink Free" pitchFamily="66" charset="0"/>
              </a:rPr>
              <a:t>if you don’t have any experience, you can’t have any faith. </a:t>
            </a:r>
            <a:endParaRPr lang="en-US" dirty="0" smtClean="0">
              <a:latin typeface="Ink Free" pitchFamily="66" charset="0"/>
            </a:endParaRPr>
          </a:p>
          <a:p>
            <a:pPr marL="800100" lvl="1" indent="-342900">
              <a:buFont typeface="Wingdings" pitchFamily="2" charset="2"/>
              <a:buChar char="Ø"/>
            </a:pPr>
            <a:r>
              <a:rPr lang="en-US" dirty="0" smtClean="0">
                <a:latin typeface="Ink Free" pitchFamily="66" charset="0"/>
              </a:rPr>
              <a:t>You </a:t>
            </a:r>
            <a:r>
              <a:rPr lang="en-US" dirty="0" smtClean="0">
                <a:latin typeface="Ink Free" pitchFamily="66" charset="0"/>
              </a:rPr>
              <a:t>can see that demonstrated in nature and in </a:t>
            </a:r>
            <a:r>
              <a:rPr lang="en-US" dirty="0" smtClean="0">
                <a:latin typeface="Ink Free" pitchFamily="66" charset="0"/>
              </a:rPr>
              <a:t>children</a:t>
            </a:r>
            <a:r>
              <a:rPr lang="en-US" dirty="0" smtClean="0">
                <a:latin typeface="Ink Free" pitchFamily="66" charset="0"/>
              </a:rPr>
              <a:t>. </a:t>
            </a:r>
          </a:p>
        </p:txBody>
      </p:sp>
      <p:sp>
        <p:nvSpPr>
          <p:cNvPr id="7" name="Rectangle 6"/>
          <p:cNvSpPr/>
          <p:nvPr/>
        </p:nvSpPr>
        <p:spPr>
          <a:xfrm>
            <a:off x="150812" y="3124200"/>
            <a:ext cx="6019800" cy="2862322"/>
          </a:xfrm>
          <a:prstGeom prst="rect">
            <a:avLst/>
          </a:prstGeom>
        </p:spPr>
        <p:txBody>
          <a:bodyPr wrap="square">
            <a:spAutoFit/>
          </a:bodyPr>
          <a:lstStyle/>
          <a:p>
            <a:pPr algn="just"/>
            <a:r>
              <a:rPr lang="en-US" dirty="0" smtClean="0"/>
              <a:t>For instance, if you have a child and you put them on a high wall and you got a father In front of them and he puts his hands out towards the child, what would the child do? It will jump. Why would the child </a:t>
            </a:r>
            <a:r>
              <a:rPr lang="en-US" dirty="0" smtClean="0"/>
              <a:t>jump? </a:t>
            </a:r>
            <a:r>
              <a:rPr lang="en-US" dirty="0" smtClean="0"/>
              <a:t>It has confidence. If the father left and a stranger stood there instead and told the child to jump. What would the child do? Not jump because the child doesn’t have faith that if he jumped the stranger would catch him. The faith the child  had with his father is based on the hundreds of times he jumped </a:t>
            </a:r>
            <a:r>
              <a:rPr lang="en-US" dirty="0" smtClean="0"/>
              <a:t>before and his father caught him.  </a:t>
            </a:r>
            <a:endParaRPr lang="en-US" dirty="0" smtClean="0"/>
          </a:p>
        </p:txBody>
      </p:sp>
      <p:sp>
        <p:nvSpPr>
          <p:cNvPr id="8" name="Rectangle 7"/>
          <p:cNvSpPr/>
          <p:nvPr/>
        </p:nvSpPr>
        <p:spPr>
          <a:xfrm>
            <a:off x="6246812" y="3124200"/>
            <a:ext cx="5715000" cy="2862322"/>
          </a:xfrm>
          <a:prstGeom prst="rect">
            <a:avLst/>
          </a:prstGeom>
        </p:spPr>
        <p:txBody>
          <a:bodyPr wrap="square">
            <a:spAutoFit/>
          </a:bodyPr>
          <a:lstStyle/>
          <a:p>
            <a:pPr algn="just"/>
            <a:r>
              <a:rPr lang="en-US" dirty="0" smtClean="0"/>
              <a:t>Now </a:t>
            </a:r>
            <a:r>
              <a:rPr lang="en-US" dirty="0" smtClean="0"/>
              <a:t>if the father </a:t>
            </a:r>
            <a:r>
              <a:rPr lang="en-US" dirty="0" smtClean="0"/>
              <a:t>told the </a:t>
            </a:r>
            <a:r>
              <a:rPr lang="en-US" dirty="0" smtClean="0"/>
              <a:t>child </a:t>
            </a:r>
            <a:r>
              <a:rPr lang="en-US" dirty="0" smtClean="0"/>
              <a:t>to jump</a:t>
            </a:r>
            <a:r>
              <a:rPr lang="en-US" dirty="0" smtClean="0"/>
              <a:t>, but missed the child and the child fell on the floor and got </a:t>
            </a:r>
            <a:r>
              <a:rPr lang="en-US" dirty="0" smtClean="0"/>
              <a:t>hurt; and </a:t>
            </a:r>
            <a:r>
              <a:rPr lang="en-US" dirty="0" smtClean="0"/>
              <a:t>the father told the </a:t>
            </a:r>
            <a:r>
              <a:rPr lang="en-US" dirty="0" smtClean="0"/>
              <a:t>child, “not to </a:t>
            </a:r>
            <a:r>
              <a:rPr lang="en-US" dirty="0" smtClean="0"/>
              <a:t>worry, lets try again</a:t>
            </a:r>
            <a:r>
              <a:rPr lang="en-US" dirty="0" smtClean="0"/>
              <a:t>.” </a:t>
            </a:r>
            <a:r>
              <a:rPr lang="en-US" dirty="0" smtClean="0"/>
              <a:t>What would the child do? It would hesitate</a:t>
            </a:r>
            <a:r>
              <a:rPr lang="en-US" dirty="0" smtClean="0"/>
              <a:t>. The child wouldn’t jump because his faith is shattered by his fall. He no longer has the confidence that the father would catch him as he did before. So depending on the child’s experience settles his faith to jump. The child believes the father will catch him if he jumps based upon a previous experience of being caught. That is faith.</a:t>
            </a:r>
            <a:endParaRPr lang="en-US" dirty="0"/>
          </a:p>
        </p:txBody>
      </p:sp>
      <p:pic>
        <p:nvPicPr>
          <p:cNvPr id="5122" name="Picture 2" descr="Father Son Jump Stock Photos, Images &amp; Photography | Shutterstock"/>
          <p:cNvPicPr>
            <a:picLocks noChangeAspect="1" noChangeArrowheads="1"/>
          </p:cNvPicPr>
          <p:nvPr/>
        </p:nvPicPr>
        <p:blipFill>
          <a:blip r:embed="rId4"/>
          <a:srcRect l="15894" r="8168" b="14286"/>
          <a:stretch>
            <a:fillRect/>
          </a:stretch>
        </p:blipFill>
        <p:spPr bwMode="auto">
          <a:xfrm>
            <a:off x="8609012" y="762000"/>
            <a:ext cx="3276600" cy="2286000"/>
          </a:xfrm>
          <a:prstGeom prst="rect">
            <a:avLst/>
          </a:prstGeom>
          <a:noFill/>
          <a:effectLst>
            <a:softEdge rad="1270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User\AppData\Local\Microsoft\Windows\INetCache\IE\AOE6MOYD\Splatter-PNG-Image[1].png"/>
          <p:cNvPicPr>
            <a:picLocks noChangeAspect="1" noChangeArrowheads="1"/>
          </p:cNvPicPr>
          <p:nvPr/>
        </p:nvPicPr>
        <p:blipFill>
          <a:blip r:embed="rId2">
            <a:duotone>
              <a:prstClr val="black"/>
              <a:schemeClr val="accent6">
                <a:tint val="45000"/>
                <a:satMod val="400000"/>
              </a:schemeClr>
            </a:duotone>
            <a:lum bright="52000" contrast="1000"/>
          </a:blip>
          <a:srcRect/>
          <a:stretch>
            <a:fillRect/>
          </a:stretch>
        </p:blipFill>
        <p:spPr bwMode="auto">
          <a:xfrm rot="20251334">
            <a:off x="4169439" y="722403"/>
            <a:ext cx="7574683" cy="5294311"/>
          </a:xfrm>
          <a:prstGeom prst="rect">
            <a:avLst/>
          </a:prstGeom>
          <a:noFill/>
        </p:spPr>
      </p:pic>
      <p:sp>
        <p:nvSpPr>
          <p:cNvPr id="2" name="Title 1"/>
          <p:cNvSpPr>
            <a:spLocks noGrp="1"/>
          </p:cNvSpPr>
          <p:nvPr>
            <p:ph type="title"/>
          </p:nvPr>
        </p:nvSpPr>
        <p:spPr/>
        <p:txBody>
          <a:bodyPr/>
          <a:lstStyle/>
          <a:p>
            <a:r>
              <a:rPr lang="en-US" dirty="0" smtClean="0">
                <a:latin typeface="Britannic Bold" pitchFamily="34" charset="0"/>
              </a:rPr>
              <a:t>Think upon this…</a:t>
            </a:r>
            <a:endParaRPr lang="en-US" dirty="0"/>
          </a:p>
        </p:txBody>
      </p:sp>
      <p:sp>
        <p:nvSpPr>
          <p:cNvPr id="4" name="TextBox 3"/>
          <p:cNvSpPr txBox="1"/>
          <p:nvPr/>
        </p:nvSpPr>
        <p:spPr>
          <a:xfrm>
            <a:off x="608012" y="3810000"/>
            <a:ext cx="10972800" cy="2523768"/>
          </a:xfrm>
          <a:prstGeom prst="rect">
            <a:avLst/>
          </a:prstGeom>
          <a:noFill/>
        </p:spPr>
        <p:txBody>
          <a:bodyPr wrap="square" rtlCol="0">
            <a:spAutoFit/>
          </a:bodyPr>
          <a:lstStyle/>
          <a:p>
            <a:pPr algn="just">
              <a:buFont typeface="Wingdings" pitchFamily="2" charset="2"/>
              <a:buChar char="v"/>
            </a:pPr>
            <a:r>
              <a:rPr lang="en-US" sz="2000" dirty="0" smtClean="0">
                <a:latin typeface="Book Antiqua" pitchFamily="18" charset="0"/>
              </a:rPr>
              <a:t> There </a:t>
            </a:r>
            <a:r>
              <a:rPr lang="en-US" sz="2000" dirty="0" smtClean="0">
                <a:latin typeface="Book Antiqua" pitchFamily="18" charset="0"/>
              </a:rPr>
              <a:t>are only two experiences that you can trust. </a:t>
            </a:r>
            <a:endParaRPr lang="en-US" sz="2000" dirty="0" smtClean="0">
              <a:latin typeface="Book Antiqua" pitchFamily="18" charset="0"/>
            </a:endParaRPr>
          </a:p>
          <a:p>
            <a:pPr algn="just">
              <a:buFont typeface="Wingdings" pitchFamily="2" charset="2"/>
              <a:buChar char="v"/>
            </a:pPr>
            <a:r>
              <a:rPr lang="en-US" sz="2000" dirty="0" smtClean="0">
                <a:latin typeface="Book Antiqua" pitchFamily="18" charset="0"/>
              </a:rPr>
              <a:t>There </a:t>
            </a:r>
            <a:r>
              <a:rPr lang="en-US" sz="2000" dirty="0" smtClean="0">
                <a:latin typeface="Book Antiqua" pitchFamily="18" charset="0"/>
              </a:rPr>
              <a:t>are three people in the world: you, someone else, and the people in the Bible. The three groups that I think we could put everyone into. So when you talk about faith and you talk about an experience about the past, out of those three groups, which one can </a:t>
            </a:r>
            <a:r>
              <a:rPr lang="en-US" sz="2000" dirty="0" smtClean="0">
                <a:latin typeface="Book Antiqua" pitchFamily="18" charset="0"/>
              </a:rPr>
              <a:t>you NOT trust</a:t>
            </a:r>
            <a:r>
              <a:rPr lang="en-US" sz="2000" dirty="0" smtClean="0">
                <a:latin typeface="Book Antiqua" pitchFamily="18" charset="0"/>
              </a:rPr>
              <a:t>? Someone else. I don’t think anyone would trust their future in </a:t>
            </a:r>
            <a:r>
              <a:rPr lang="en-US" sz="2000" dirty="0" smtClean="0">
                <a:latin typeface="Book Antiqua" pitchFamily="18" charset="0"/>
              </a:rPr>
              <a:t>someone else’s </a:t>
            </a:r>
            <a:r>
              <a:rPr lang="en-US" sz="2000" dirty="0" smtClean="0">
                <a:latin typeface="Book Antiqua" pitchFamily="18" charset="0"/>
              </a:rPr>
              <a:t>past. </a:t>
            </a:r>
            <a:r>
              <a:rPr lang="en-US" sz="2000" dirty="0" smtClean="0">
                <a:latin typeface="Book Antiqua" pitchFamily="18" charset="0"/>
              </a:rPr>
              <a:t>But we certainly can </a:t>
            </a:r>
            <a:r>
              <a:rPr lang="en-US" sz="2000" dirty="0" smtClean="0">
                <a:latin typeface="Book Antiqua" pitchFamily="18" charset="0"/>
              </a:rPr>
              <a:t>trust in our past and the past in the Bible. So we use this principle extensively in this message. But we don’t  think about ourselves, we think about the Bible characters.</a:t>
            </a:r>
          </a:p>
          <a:p>
            <a:pPr algn="just"/>
            <a:endParaRPr lang="en-US" dirty="0"/>
          </a:p>
        </p:txBody>
      </p:sp>
      <p:sp>
        <p:nvSpPr>
          <p:cNvPr id="5" name="Rectangle 4"/>
          <p:cNvSpPr/>
          <p:nvPr/>
        </p:nvSpPr>
        <p:spPr>
          <a:xfrm>
            <a:off x="379412" y="1828800"/>
            <a:ext cx="6092825" cy="1631216"/>
          </a:xfrm>
          <a:prstGeom prst="rect">
            <a:avLst/>
          </a:prstGeom>
        </p:spPr>
        <p:txBody>
          <a:bodyPr>
            <a:spAutoFit/>
          </a:bodyPr>
          <a:lstStyle/>
          <a:p>
            <a:r>
              <a:rPr lang="en-US" sz="2000" dirty="0" smtClean="0">
                <a:latin typeface="Trebuchet MS (Body"/>
              </a:rPr>
              <a:t>There </a:t>
            </a:r>
            <a:r>
              <a:rPr lang="en-US" sz="2000" dirty="0" smtClean="0">
                <a:latin typeface="Trebuchet MS (Body"/>
              </a:rPr>
              <a:t>two things </a:t>
            </a:r>
            <a:r>
              <a:rPr lang="en-US" sz="2000" dirty="0" smtClean="0">
                <a:latin typeface="Trebuchet MS (Body"/>
              </a:rPr>
              <a:t>we should ponder </a:t>
            </a:r>
            <a:r>
              <a:rPr lang="en-US" sz="2000" dirty="0" smtClean="0">
                <a:latin typeface="Trebuchet MS (Body"/>
              </a:rPr>
              <a:t>in the example  given about the experience of the child</a:t>
            </a:r>
            <a:r>
              <a:rPr lang="en-US" sz="2000" dirty="0" smtClean="0">
                <a:latin typeface="Trebuchet MS (Body"/>
              </a:rPr>
              <a:t>.		</a:t>
            </a:r>
          </a:p>
          <a:p>
            <a:pPr marL="914400" lvl="1" indent="-457200">
              <a:buFont typeface="+mj-lt"/>
              <a:buAutoNum type="arabicPeriod"/>
            </a:pPr>
            <a:r>
              <a:rPr lang="en-US" sz="2000" dirty="0" smtClean="0">
                <a:latin typeface="Ink Free" pitchFamily="66" charset="0"/>
              </a:rPr>
              <a:t> Our past experiences </a:t>
            </a:r>
          </a:p>
          <a:p>
            <a:pPr marL="914400" lvl="1" indent="-457200">
              <a:buFont typeface="+mj-lt"/>
              <a:buAutoNum type="arabicPeriod"/>
            </a:pPr>
            <a:r>
              <a:rPr lang="en-US" sz="2000" dirty="0" smtClean="0">
                <a:latin typeface="Ink Free" pitchFamily="66" charset="0"/>
              </a:rPr>
              <a:t>The experiences of people in the Bible</a:t>
            </a:r>
          </a:p>
          <a:p>
            <a:r>
              <a:rPr lang="en-US" sz="2000" dirty="0" smtClean="0">
                <a:latin typeface="Trebuchet MS (Body"/>
              </a:rPr>
              <a:t> </a:t>
            </a:r>
            <a:endParaRPr lang="en-US" sz="2000" dirty="0">
              <a:latin typeface="Trebuchet MS (Body"/>
            </a:endParaRPr>
          </a:p>
        </p:txBody>
      </p:sp>
      <p:pic>
        <p:nvPicPr>
          <p:cNvPr id="3074" name="Picture 2" descr="Laura Orr Interiors: This Little Word of Mine"/>
          <p:cNvPicPr>
            <a:picLocks noChangeAspect="1" noChangeArrowheads="1"/>
          </p:cNvPicPr>
          <p:nvPr/>
        </p:nvPicPr>
        <p:blipFill>
          <a:blip r:embed="rId3"/>
          <a:srcRect/>
          <a:stretch>
            <a:fillRect/>
          </a:stretch>
        </p:blipFill>
        <p:spPr bwMode="auto">
          <a:xfrm>
            <a:off x="7237412" y="1371600"/>
            <a:ext cx="3886200" cy="2182630"/>
          </a:xfrm>
          <a:prstGeom prst="rect">
            <a:avLst/>
          </a:prstGeom>
          <a:noFill/>
          <a:ln w="0">
            <a:solidFill>
              <a:schemeClr val="tx1">
                <a:alpha val="0"/>
              </a:schemeClr>
            </a:solidFill>
            <a:prstDash val="soli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 descr="C:\Users\User\AppData\Local\Microsoft\Windows\INetCache\IE\AOE6MOYD\Splatter-PNG-Image[1].png"/>
          <p:cNvPicPr>
            <a:picLocks noChangeAspect="1" noChangeArrowheads="1"/>
          </p:cNvPicPr>
          <p:nvPr/>
        </p:nvPicPr>
        <p:blipFill>
          <a:blip r:embed="rId2">
            <a:duotone>
              <a:prstClr val="black"/>
              <a:schemeClr val="accent4">
                <a:tint val="45000"/>
                <a:satMod val="400000"/>
              </a:schemeClr>
            </a:duotone>
            <a:lum bright="45000" contrast="56000"/>
          </a:blip>
          <a:srcRect/>
          <a:stretch>
            <a:fillRect/>
          </a:stretch>
        </p:blipFill>
        <p:spPr bwMode="auto">
          <a:xfrm rot="938146">
            <a:off x="240629" y="986434"/>
            <a:ext cx="6220515" cy="4347818"/>
          </a:xfrm>
          <a:prstGeom prst="rect">
            <a:avLst/>
          </a:prstGeom>
          <a:noFill/>
        </p:spPr>
      </p:pic>
      <p:sp>
        <p:nvSpPr>
          <p:cNvPr id="2" name="Title 1"/>
          <p:cNvSpPr>
            <a:spLocks noGrp="1"/>
          </p:cNvSpPr>
          <p:nvPr>
            <p:ph type="title"/>
          </p:nvPr>
        </p:nvSpPr>
        <p:spPr/>
        <p:txBody>
          <a:bodyPr/>
          <a:lstStyle/>
          <a:p>
            <a:r>
              <a:rPr lang="en-US" dirty="0" smtClean="0">
                <a:latin typeface="Britannic Bold" pitchFamily="34" charset="0"/>
              </a:rPr>
              <a:t>Making the Bible Personal</a:t>
            </a:r>
            <a:endParaRPr lang="en-US" dirty="0"/>
          </a:p>
        </p:txBody>
      </p:sp>
      <p:sp>
        <p:nvSpPr>
          <p:cNvPr id="4" name="TextBox 3"/>
          <p:cNvSpPr txBox="1"/>
          <p:nvPr/>
        </p:nvSpPr>
        <p:spPr>
          <a:xfrm>
            <a:off x="6627812" y="2819400"/>
            <a:ext cx="5105400" cy="1708160"/>
          </a:xfrm>
          <a:prstGeom prst="rect">
            <a:avLst/>
          </a:prstGeom>
          <a:noFill/>
        </p:spPr>
        <p:txBody>
          <a:bodyPr wrap="square" rtlCol="0">
            <a:spAutoFit/>
          </a:bodyPr>
          <a:lstStyle/>
          <a:p>
            <a:pPr algn="just">
              <a:buFont typeface="Wingdings" pitchFamily="2" charset="2"/>
              <a:buChar char="Ø"/>
            </a:pPr>
            <a:r>
              <a:rPr lang="en-US" sz="1750" dirty="0" smtClean="0">
                <a:latin typeface="Ink Free" pitchFamily="66" charset="0"/>
              </a:rPr>
              <a:t> So </a:t>
            </a:r>
            <a:r>
              <a:rPr lang="en-US" sz="1750" dirty="0" smtClean="0">
                <a:latin typeface="Ink Free" pitchFamily="66" charset="0"/>
              </a:rPr>
              <a:t>when </a:t>
            </a:r>
            <a:r>
              <a:rPr lang="en-US" sz="1750" dirty="0" smtClean="0">
                <a:latin typeface="Ink Free" pitchFamily="66" charset="0"/>
              </a:rPr>
              <a:t>looking at </a:t>
            </a:r>
            <a:r>
              <a:rPr lang="en-US" sz="1750" dirty="0" smtClean="0">
                <a:latin typeface="Ink Free" pitchFamily="66" charset="0"/>
              </a:rPr>
              <a:t>a particular Bible character, such as </a:t>
            </a:r>
            <a:r>
              <a:rPr lang="en-US" sz="1750" dirty="0" smtClean="0">
                <a:latin typeface="Ink Free" pitchFamily="66" charset="0"/>
              </a:rPr>
              <a:t>Judas Iscariot, </a:t>
            </a:r>
            <a:r>
              <a:rPr lang="en-US" sz="1750" dirty="0" smtClean="0">
                <a:latin typeface="Ink Free" pitchFamily="66" charset="0"/>
              </a:rPr>
              <a:t>how would </a:t>
            </a:r>
            <a:r>
              <a:rPr lang="en-US" sz="1750" dirty="0" smtClean="0">
                <a:latin typeface="Ink Free" pitchFamily="66" charset="0"/>
              </a:rPr>
              <a:t>one </a:t>
            </a:r>
            <a:r>
              <a:rPr lang="en-US" sz="1750" dirty="0" smtClean="0">
                <a:latin typeface="Ink Free" pitchFamily="66" charset="0"/>
              </a:rPr>
              <a:t>know if </a:t>
            </a:r>
            <a:r>
              <a:rPr lang="en-US" sz="1750" dirty="0" smtClean="0">
                <a:latin typeface="Ink Free" pitchFamily="66" charset="0"/>
              </a:rPr>
              <a:t>he was him </a:t>
            </a:r>
            <a:r>
              <a:rPr lang="en-US" sz="1750" dirty="0" smtClean="0">
                <a:latin typeface="Ink Free" pitchFamily="66" charset="0"/>
              </a:rPr>
              <a:t>or not? </a:t>
            </a:r>
            <a:r>
              <a:rPr lang="en-US" sz="1750" dirty="0" smtClean="0">
                <a:latin typeface="Ink Free" pitchFamily="66" charset="0"/>
              </a:rPr>
              <a:t>He </a:t>
            </a:r>
            <a:r>
              <a:rPr lang="en-US" sz="1750" dirty="0" smtClean="0">
                <a:latin typeface="Ink Free" pitchFamily="66" charset="0"/>
              </a:rPr>
              <a:t>would have to look at Judas </a:t>
            </a:r>
            <a:r>
              <a:rPr lang="en-US" sz="1750" dirty="0" smtClean="0">
                <a:latin typeface="Ink Free" pitchFamily="66" charset="0"/>
              </a:rPr>
              <a:t>Iscariot, and </a:t>
            </a:r>
            <a:r>
              <a:rPr lang="en-US" sz="1750" dirty="0" smtClean="0">
                <a:latin typeface="Ink Free" pitchFamily="66" charset="0"/>
              </a:rPr>
              <a:t>when </a:t>
            </a:r>
            <a:r>
              <a:rPr lang="en-US" sz="1750" dirty="0" smtClean="0">
                <a:latin typeface="Ink Free" pitchFamily="66" charset="0"/>
              </a:rPr>
              <a:t>he sees </a:t>
            </a:r>
            <a:r>
              <a:rPr lang="en-US" sz="1750" dirty="0" smtClean="0">
                <a:latin typeface="Ink Free" pitchFamily="66" charset="0"/>
              </a:rPr>
              <a:t>how </a:t>
            </a:r>
            <a:r>
              <a:rPr lang="en-US" sz="1750" dirty="0" smtClean="0">
                <a:latin typeface="Ink Free" pitchFamily="66" charset="0"/>
              </a:rPr>
              <a:t>Judas Iscariot behaves, </a:t>
            </a:r>
            <a:r>
              <a:rPr lang="en-US" sz="1750" dirty="0" smtClean="0">
                <a:latin typeface="Ink Free" pitchFamily="66" charset="0"/>
              </a:rPr>
              <a:t>then </a:t>
            </a:r>
            <a:r>
              <a:rPr lang="en-US" sz="1750" dirty="0" smtClean="0">
                <a:latin typeface="Ink Free" pitchFamily="66" charset="0"/>
              </a:rPr>
              <a:t>he would</a:t>
            </a:r>
            <a:r>
              <a:rPr lang="en-US" sz="1750" dirty="0" smtClean="0">
                <a:latin typeface="Ink Free" pitchFamily="66" charset="0"/>
              </a:rPr>
              <a:t> </a:t>
            </a:r>
            <a:r>
              <a:rPr lang="en-US" sz="1750" dirty="0" smtClean="0">
                <a:latin typeface="Ink Free" pitchFamily="66" charset="0"/>
              </a:rPr>
              <a:t>compare him with </a:t>
            </a:r>
            <a:r>
              <a:rPr lang="en-US" sz="1750" dirty="0" smtClean="0">
                <a:latin typeface="Ink Free" pitchFamily="66" charset="0"/>
              </a:rPr>
              <a:t>his self.  And based on those similarities,  one </a:t>
            </a:r>
            <a:r>
              <a:rPr lang="en-US" sz="1750" dirty="0" smtClean="0">
                <a:latin typeface="Ink Free" pitchFamily="66" charset="0"/>
              </a:rPr>
              <a:t>would </a:t>
            </a:r>
            <a:r>
              <a:rPr lang="en-US" sz="1750" dirty="0" smtClean="0">
                <a:latin typeface="Ink Free" pitchFamily="66" charset="0"/>
              </a:rPr>
              <a:t>know.</a:t>
            </a:r>
            <a:endParaRPr lang="en-US" sz="1750" dirty="0">
              <a:latin typeface="Ink Free" pitchFamily="66" charset="0"/>
            </a:endParaRPr>
          </a:p>
        </p:txBody>
      </p:sp>
      <p:sp>
        <p:nvSpPr>
          <p:cNvPr id="5" name="Rectangle 4"/>
          <p:cNvSpPr/>
          <p:nvPr/>
        </p:nvSpPr>
        <p:spPr>
          <a:xfrm>
            <a:off x="455612" y="1524000"/>
            <a:ext cx="8991600" cy="646331"/>
          </a:xfrm>
          <a:prstGeom prst="rect">
            <a:avLst/>
          </a:prstGeom>
        </p:spPr>
        <p:txBody>
          <a:bodyPr wrap="square">
            <a:spAutoFit/>
          </a:bodyPr>
          <a:lstStyle/>
          <a:p>
            <a:r>
              <a:rPr lang="en-US" dirty="0" smtClean="0">
                <a:latin typeface="Trebuchet MS (Body"/>
              </a:rPr>
              <a:t>Ellen White says never leave one Bible verse until you have exhausted and studied all you can. Then, she says, when you read the Bible, make it personal.</a:t>
            </a:r>
            <a:endParaRPr lang="en-US" dirty="0" smtClean="0">
              <a:latin typeface="Trebuchet MS (Body"/>
            </a:endParaRPr>
          </a:p>
        </p:txBody>
      </p:sp>
      <p:sp>
        <p:nvSpPr>
          <p:cNvPr id="6" name="TextBox 5"/>
          <p:cNvSpPr txBox="1"/>
          <p:nvPr/>
        </p:nvSpPr>
        <p:spPr>
          <a:xfrm>
            <a:off x="608012" y="2286000"/>
            <a:ext cx="4724400" cy="384721"/>
          </a:xfrm>
          <a:prstGeom prst="rect">
            <a:avLst/>
          </a:prstGeom>
          <a:noFill/>
        </p:spPr>
        <p:txBody>
          <a:bodyPr wrap="square" rtlCol="0">
            <a:spAutoFit/>
          </a:bodyPr>
          <a:lstStyle/>
          <a:p>
            <a:r>
              <a:rPr lang="en-US" sz="1900" dirty="0" smtClean="0">
                <a:latin typeface="Trebuchet MS (Body"/>
              </a:rPr>
              <a:t>How do we make the Bible personal? </a:t>
            </a:r>
            <a:endParaRPr lang="en-US" sz="1900" dirty="0">
              <a:latin typeface="Trebuchet MS (Body"/>
            </a:endParaRPr>
          </a:p>
        </p:txBody>
      </p:sp>
      <p:sp>
        <p:nvSpPr>
          <p:cNvPr id="8" name="TextBox 7"/>
          <p:cNvSpPr txBox="1"/>
          <p:nvPr/>
        </p:nvSpPr>
        <p:spPr>
          <a:xfrm>
            <a:off x="608012" y="2819400"/>
            <a:ext cx="5867400" cy="1708160"/>
          </a:xfrm>
          <a:prstGeom prst="rect">
            <a:avLst/>
          </a:prstGeom>
          <a:noFill/>
        </p:spPr>
        <p:txBody>
          <a:bodyPr wrap="square" rtlCol="0">
            <a:spAutoFit/>
          </a:bodyPr>
          <a:lstStyle/>
          <a:p>
            <a:pPr algn="just">
              <a:buFont typeface="Wingdings" pitchFamily="2" charset="2"/>
              <a:buChar char="Ø"/>
            </a:pPr>
            <a:r>
              <a:rPr lang="en-US" sz="1750" dirty="0" smtClean="0">
                <a:latin typeface="Ink Free" pitchFamily="66" charset="0"/>
              </a:rPr>
              <a:t> It is by observing ourselves or particular situation in the life of a particular Bible character or event based from a similar character trait and/or experience to our own. And based from that observation,  we apply that information to ourselves  and our own experience. This in turns deepens our understanding of the Bible on an experiential level.</a:t>
            </a:r>
            <a:endParaRPr lang="en-US" sz="1750" dirty="0">
              <a:latin typeface="Ink Free" pitchFamily="66" charset="0"/>
            </a:endParaRPr>
          </a:p>
        </p:txBody>
      </p:sp>
      <p:sp>
        <p:nvSpPr>
          <p:cNvPr id="9" name="Rectangle 8"/>
          <p:cNvSpPr/>
          <p:nvPr/>
        </p:nvSpPr>
        <p:spPr>
          <a:xfrm>
            <a:off x="684212" y="4648200"/>
            <a:ext cx="10972800" cy="2031325"/>
          </a:xfrm>
          <a:prstGeom prst="rect">
            <a:avLst/>
          </a:prstGeom>
        </p:spPr>
        <p:txBody>
          <a:bodyPr wrap="square">
            <a:spAutoFit/>
          </a:bodyPr>
          <a:lstStyle/>
          <a:p>
            <a:pPr algn="just">
              <a:buFont typeface="Wingdings" pitchFamily="2" charset="2"/>
              <a:buChar char="v"/>
            </a:pPr>
            <a:r>
              <a:rPr lang="en-US" dirty="0" smtClean="0">
                <a:latin typeface="Bodoni MT" pitchFamily="18" charset="0"/>
              </a:rPr>
              <a:t> Faith </a:t>
            </a:r>
            <a:r>
              <a:rPr lang="en-US" dirty="0" smtClean="0">
                <a:latin typeface="Bodoni MT" pitchFamily="18" charset="0"/>
              </a:rPr>
              <a:t>is believing that something has already </a:t>
            </a:r>
            <a:r>
              <a:rPr lang="en-US" dirty="0" smtClean="0">
                <a:latin typeface="Bodoni MT" pitchFamily="18" charset="0"/>
              </a:rPr>
              <a:t>happened</a:t>
            </a:r>
            <a:r>
              <a:rPr lang="en-US" dirty="0" smtClean="0">
                <a:latin typeface="Bodoni MT" pitchFamily="18" charset="0"/>
              </a:rPr>
              <a:t> </a:t>
            </a:r>
            <a:r>
              <a:rPr lang="en-US" dirty="0" smtClean="0">
                <a:latin typeface="Bodoni MT" pitchFamily="18" charset="0"/>
              </a:rPr>
              <a:t>so </a:t>
            </a:r>
            <a:r>
              <a:rPr lang="en-US" dirty="0" smtClean="0">
                <a:latin typeface="Bodoni MT" pitchFamily="18" charset="0"/>
              </a:rPr>
              <a:t>you can have evidence of what is about to happen. How do we know there will be a Sunday Law? Whose got the evidence for that. Prophecy is the evidence. That past history is the only evidence that you have. You can say that Ellen White says it’s going to happen. How do you know that is correct? You just cross your fingers and hope so? The proper definition of faith is not because Ellen White told you, but because you seen two Sunday Laws in the past. That’s the anchor that you have. Everything else is nice. But without that anchor, you can’t be 100% sure. That’s what faith is. Faith is line upon line.</a:t>
            </a:r>
            <a:endParaRPr lang="en-US" dirty="0">
              <a:latin typeface="Bodoni MT" pitchFamily="18" charset="0"/>
            </a:endParaRPr>
          </a:p>
        </p:txBody>
      </p:sp>
      <p:pic>
        <p:nvPicPr>
          <p:cNvPr id="13" name="Picture 3" descr="C:\Users\User\AppData\Local\Microsoft\Windows\INetCache\IE\AOE6MOYD\Splatter-PNG-Image[1].png"/>
          <p:cNvPicPr>
            <a:picLocks noChangeAspect="1" noChangeArrowheads="1"/>
          </p:cNvPicPr>
          <p:nvPr/>
        </p:nvPicPr>
        <p:blipFill>
          <a:blip r:embed="rId3" cstate="print">
            <a:duotone>
              <a:prstClr val="black"/>
              <a:schemeClr val="accent4">
                <a:tint val="45000"/>
                <a:satMod val="400000"/>
              </a:schemeClr>
            </a:duotone>
            <a:lum bright="45000" contrast="56000"/>
          </a:blip>
          <a:srcRect/>
          <a:stretch>
            <a:fillRect/>
          </a:stretch>
        </p:blipFill>
        <p:spPr bwMode="auto">
          <a:xfrm rot="938146">
            <a:off x="8752320" y="541604"/>
            <a:ext cx="3194706" cy="223293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User\AppData\Local\Microsoft\Windows\INetCache\IE\AOE6MOYD\Splatter-PNG-Image[1].png"/>
          <p:cNvPicPr>
            <a:picLocks noChangeAspect="1" noChangeArrowheads="1"/>
          </p:cNvPicPr>
          <p:nvPr/>
        </p:nvPicPr>
        <p:blipFill>
          <a:blip r:embed="rId2" cstate="print">
            <a:duotone>
              <a:prstClr val="black"/>
              <a:schemeClr val="accent4">
                <a:tint val="45000"/>
                <a:satMod val="400000"/>
              </a:schemeClr>
            </a:duotone>
            <a:lum bright="45000" contrast="56000"/>
          </a:blip>
          <a:srcRect/>
          <a:stretch>
            <a:fillRect/>
          </a:stretch>
        </p:blipFill>
        <p:spPr bwMode="auto">
          <a:xfrm rot="938146">
            <a:off x="5457767" y="967436"/>
            <a:ext cx="6690047" cy="4675996"/>
          </a:xfrm>
          <a:prstGeom prst="rect">
            <a:avLst/>
          </a:prstGeom>
          <a:noFill/>
        </p:spPr>
      </p:pic>
      <p:sp>
        <p:nvSpPr>
          <p:cNvPr id="2" name="Title 1"/>
          <p:cNvSpPr>
            <a:spLocks noGrp="1"/>
          </p:cNvSpPr>
          <p:nvPr>
            <p:ph type="title"/>
          </p:nvPr>
        </p:nvSpPr>
        <p:spPr/>
        <p:txBody>
          <a:bodyPr/>
          <a:lstStyle/>
          <a:p>
            <a:r>
              <a:rPr lang="en-US" dirty="0" smtClean="0">
                <a:latin typeface="Britannic Bold" pitchFamily="34" charset="0"/>
              </a:rPr>
              <a:t>Summary of Rule #3</a:t>
            </a:r>
            <a:endParaRPr lang="en-US" dirty="0"/>
          </a:p>
        </p:txBody>
      </p:sp>
      <p:sp>
        <p:nvSpPr>
          <p:cNvPr id="6" name="TextBox 5"/>
          <p:cNvSpPr txBox="1"/>
          <p:nvPr/>
        </p:nvSpPr>
        <p:spPr>
          <a:xfrm>
            <a:off x="1065212" y="3124200"/>
            <a:ext cx="8686800" cy="3208571"/>
          </a:xfrm>
          <a:prstGeom prst="rect">
            <a:avLst/>
          </a:prstGeom>
          <a:noFill/>
        </p:spPr>
        <p:txBody>
          <a:bodyPr wrap="square" rtlCol="0">
            <a:spAutoFit/>
          </a:bodyPr>
          <a:lstStyle/>
          <a:p>
            <a:pPr>
              <a:buFont typeface="Wingdings" pitchFamily="2" charset="2"/>
              <a:buChar char="Ø"/>
            </a:pPr>
            <a:r>
              <a:rPr lang="en-US" sz="2250" dirty="0" smtClean="0">
                <a:latin typeface="Book Antiqua" pitchFamily="18" charset="0"/>
              </a:rPr>
              <a:t>All </a:t>
            </a:r>
            <a:r>
              <a:rPr lang="en-US" sz="2250" dirty="0" smtClean="0">
                <a:latin typeface="Book Antiqua" pitchFamily="18" charset="0"/>
              </a:rPr>
              <a:t>that you need to understand has already been revealed, but it is hidden from </a:t>
            </a:r>
            <a:r>
              <a:rPr lang="en-US" sz="2250" dirty="0" smtClean="0">
                <a:latin typeface="Book Antiqua" pitchFamily="18" charset="0"/>
              </a:rPr>
              <a:t>everybody.</a:t>
            </a:r>
          </a:p>
          <a:p>
            <a:r>
              <a:rPr lang="en-US" sz="2250" dirty="0" smtClean="0">
                <a:latin typeface="Book Antiqua" pitchFamily="18" charset="0"/>
              </a:rPr>
              <a:t> </a:t>
            </a:r>
          </a:p>
          <a:p>
            <a:pPr>
              <a:buFont typeface="Wingdings" pitchFamily="2" charset="2"/>
              <a:buChar char="Ø"/>
            </a:pPr>
            <a:r>
              <a:rPr lang="en-US" sz="2250" dirty="0" smtClean="0">
                <a:latin typeface="Book Antiqua" pitchFamily="18" charset="0"/>
              </a:rPr>
              <a:t>S</a:t>
            </a:r>
            <a:r>
              <a:rPr lang="en-US" sz="2250" dirty="0" smtClean="0">
                <a:latin typeface="Book Antiqua" pitchFamily="18" charset="0"/>
              </a:rPr>
              <a:t>ome </a:t>
            </a:r>
            <a:r>
              <a:rPr lang="en-US" sz="2250" dirty="0" smtClean="0">
                <a:latin typeface="Book Antiqua" pitchFamily="18" charset="0"/>
              </a:rPr>
              <a:t>of us will have </a:t>
            </a:r>
            <a:r>
              <a:rPr lang="en-US" sz="2250" dirty="0" smtClean="0">
                <a:latin typeface="Book Antiqua" pitchFamily="18" charset="0"/>
              </a:rPr>
              <a:t>faith—the faith that gives us </a:t>
            </a:r>
            <a:r>
              <a:rPr lang="en-US" sz="2250" dirty="0" smtClean="0">
                <a:latin typeface="Book Antiqua" pitchFamily="18" charset="0"/>
              </a:rPr>
              <a:t>the ability to see what’s being </a:t>
            </a:r>
            <a:r>
              <a:rPr lang="en-US" sz="2250" dirty="0" smtClean="0">
                <a:latin typeface="Book Antiqua" pitchFamily="18" charset="0"/>
              </a:rPr>
              <a:t>revealed </a:t>
            </a:r>
            <a:r>
              <a:rPr lang="en-US" sz="2250" dirty="0" smtClean="0">
                <a:latin typeface="Book Antiqua" pitchFamily="18" charset="0"/>
              </a:rPr>
              <a:t>and it is not hidden from </a:t>
            </a:r>
            <a:r>
              <a:rPr lang="en-US" sz="2250" dirty="0" smtClean="0">
                <a:latin typeface="Book Antiqua" pitchFamily="18" charset="0"/>
              </a:rPr>
              <a:t>us</a:t>
            </a:r>
            <a:r>
              <a:rPr lang="en-US" sz="2250" dirty="0" smtClean="0">
                <a:latin typeface="Book Antiqua" pitchFamily="18" charset="0"/>
              </a:rPr>
              <a:t>. </a:t>
            </a:r>
          </a:p>
          <a:p>
            <a:endParaRPr lang="en-US" sz="2250" dirty="0" smtClean="0">
              <a:latin typeface="Book Antiqua" pitchFamily="18" charset="0"/>
            </a:endParaRPr>
          </a:p>
          <a:p>
            <a:pPr>
              <a:buFont typeface="Wingdings" pitchFamily="2" charset="2"/>
              <a:buChar char="Ø"/>
            </a:pPr>
            <a:r>
              <a:rPr lang="en-US" sz="2250" dirty="0" smtClean="0">
                <a:latin typeface="Book Antiqua" pitchFamily="18" charset="0"/>
              </a:rPr>
              <a:t>The </a:t>
            </a:r>
            <a:r>
              <a:rPr lang="en-US" sz="2250" dirty="0" smtClean="0">
                <a:latin typeface="Book Antiqua" pitchFamily="18" charset="0"/>
              </a:rPr>
              <a:t>definition of faith is believing </a:t>
            </a:r>
            <a:r>
              <a:rPr lang="en-US" sz="2250" dirty="0" smtClean="0">
                <a:latin typeface="Book Antiqua" pitchFamily="18" charset="0"/>
              </a:rPr>
              <a:t> </a:t>
            </a:r>
            <a:r>
              <a:rPr lang="en-US" sz="2250" dirty="0" smtClean="0">
                <a:latin typeface="Book Antiqua" pitchFamily="18" charset="0"/>
              </a:rPr>
              <a:t>something in the future is going to happen based upon something in the past that has already happened. </a:t>
            </a:r>
            <a:endParaRPr lang="en-US" sz="2250" dirty="0">
              <a:latin typeface="Book Antiqua" pitchFamily="18" charset="0"/>
            </a:endParaRPr>
          </a:p>
        </p:txBody>
      </p:sp>
      <p:sp>
        <p:nvSpPr>
          <p:cNvPr id="4" name="Rectangle 3"/>
          <p:cNvSpPr/>
          <p:nvPr/>
        </p:nvSpPr>
        <p:spPr>
          <a:xfrm>
            <a:off x="1065212" y="1828800"/>
            <a:ext cx="6781800" cy="907941"/>
          </a:xfrm>
          <a:prstGeom prst="rect">
            <a:avLst/>
          </a:prstGeom>
        </p:spPr>
        <p:txBody>
          <a:bodyPr wrap="square">
            <a:spAutoFit/>
          </a:bodyPr>
          <a:lstStyle/>
          <a:p>
            <a:r>
              <a:rPr lang="en-US" sz="2650" b="1" dirty="0" smtClean="0">
                <a:latin typeface="Monotype Corsiva" pitchFamily="66" charset="0"/>
              </a:rPr>
              <a:t>Rule #3: </a:t>
            </a:r>
            <a:r>
              <a:rPr lang="en-US" sz="2650" b="1" dirty="0" smtClean="0">
                <a:solidFill>
                  <a:srgbClr val="C00000"/>
                </a:solidFill>
                <a:latin typeface="Monotype Corsiva" pitchFamily="66" charset="0"/>
              </a:rPr>
              <a:t>Nothing revealed in the Scripture can or will be hid from those who ask in faith, not wavering.</a:t>
            </a:r>
            <a:endParaRPr lang="en-US" sz="2650" b="1" dirty="0">
              <a:solidFill>
                <a:srgbClr val="C00000"/>
              </a:solidFill>
              <a:latin typeface="Monotype Corsiva"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3" descr="C:\Users\User\AppData\Local\Microsoft\Windows\INetCache\IE\AOE6MOYD\Splatter-PNG-Image[1].png"/>
          <p:cNvPicPr>
            <a:picLocks noChangeAspect="1" noChangeArrowheads="1"/>
          </p:cNvPicPr>
          <p:nvPr/>
        </p:nvPicPr>
        <p:blipFill>
          <a:blip r:embed="rId2">
            <a:duotone>
              <a:prstClr val="black"/>
              <a:schemeClr val="accent4">
                <a:tint val="45000"/>
                <a:satMod val="400000"/>
              </a:schemeClr>
            </a:duotone>
            <a:lum bright="48000"/>
          </a:blip>
          <a:srcRect/>
          <a:stretch>
            <a:fillRect/>
          </a:stretch>
        </p:blipFill>
        <p:spPr bwMode="auto">
          <a:xfrm rot="899163">
            <a:off x="7003257" y="3241662"/>
            <a:ext cx="5116208" cy="3231751"/>
          </a:xfrm>
          <a:prstGeom prst="rect">
            <a:avLst/>
          </a:prstGeom>
          <a:noFill/>
        </p:spPr>
      </p:pic>
      <p:pic>
        <p:nvPicPr>
          <p:cNvPr id="1027" name="Picture 3" descr="C:\Users\User\AppData\Local\Microsoft\Windows\INetCache\IE\AOE6MOYD\Splatter-PNG-Image[1].png"/>
          <p:cNvPicPr>
            <a:picLocks noChangeAspect="1" noChangeArrowheads="1"/>
          </p:cNvPicPr>
          <p:nvPr/>
        </p:nvPicPr>
        <p:blipFill>
          <a:blip r:embed="rId2">
            <a:duotone>
              <a:prstClr val="black"/>
              <a:schemeClr val="accent4">
                <a:tint val="45000"/>
                <a:satMod val="400000"/>
              </a:schemeClr>
            </a:duotone>
            <a:lum bright="44000"/>
          </a:blip>
          <a:srcRect/>
          <a:stretch>
            <a:fillRect/>
          </a:stretch>
        </p:blipFill>
        <p:spPr bwMode="auto">
          <a:xfrm rot="18427116">
            <a:off x="-254687" y="261665"/>
            <a:ext cx="4489061" cy="3281697"/>
          </a:xfrm>
          <a:prstGeom prst="rect">
            <a:avLst/>
          </a:prstGeom>
          <a:noFill/>
        </p:spPr>
      </p:pic>
      <p:sp>
        <p:nvSpPr>
          <p:cNvPr id="2" name="Title 1"/>
          <p:cNvSpPr>
            <a:spLocks noGrp="1"/>
          </p:cNvSpPr>
          <p:nvPr>
            <p:ph type="title"/>
          </p:nvPr>
        </p:nvSpPr>
        <p:spPr/>
        <p:txBody>
          <a:bodyPr/>
          <a:lstStyle/>
          <a:p>
            <a:r>
              <a:rPr lang="en-US" dirty="0" smtClean="0">
                <a:latin typeface="Britannic Bold" pitchFamily="34" charset="0"/>
              </a:rPr>
              <a:t>Quick Review</a:t>
            </a:r>
            <a:endParaRPr lang="en-US" dirty="0"/>
          </a:p>
        </p:txBody>
      </p:sp>
      <p:sp>
        <p:nvSpPr>
          <p:cNvPr id="4" name="TextBox 3"/>
          <p:cNvSpPr txBox="1"/>
          <p:nvPr/>
        </p:nvSpPr>
        <p:spPr>
          <a:xfrm>
            <a:off x="1217612" y="1524000"/>
            <a:ext cx="9601200" cy="2308324"/>
          </a:xfrm>
          <a:prstGeom prst="rect">
            <a:avLst/>
          </a:prstGeom>
          <a:noFill/>
        </p:spPr>
        <p:txBody>
          <a:bodyPr wrap="square" rtlCol="0">
            <a:spAutoFit/>
          </a:bodyPr>
          <a:lstStyle/>
          <a:p>
            <a:pPr algn="just"/>
            <a:r>
              <a:rPr lang="en-US" dirty="0" smtClean="0">
                <a:latin typeface="Trebuchet MS (Body"/>
              </a:rPr>
              <a:t>Just as a recap, William Miller was a prophet who studied the Bible diligently. He was led by God to create fourteen rules  that covers various techniques for careful  Bible study.  His method of study is the foundation of our message for how we approach scripture (and SOP). We are called to be among the wise and that means that we not only have a knowledge of  the Bible, but we also understand it and are able to make application of that knowledge as present truth for us today . It is in following William Miller’s  rules  for Bible interpretation, that we obtain wisdom to understand the Bible accurately and make it practical for us presently.  So far we have gone over rule # 1 and rule #2. </a:t>
            </a:r>
          </a:p>
        </p:txBody>
      </p:sp>
      <p:sp>
        <p:nvSpPr>
          <p:cNvPr id="5" name="Rectangle 4"/>
          <p:cNvSpPr/>
          <p:nvPr/>
        </p:nvSpPr>
        <p:spPr>
          <a:xfrm>
            <a:off x="227012" y="4191000"/>
            <a:ext cx="5486400" cy="2246769"/>
          </a:xfrm>
          <a:prstGeom prst="rect">
            <a:avLst/>
          </a:prstGeom>
        </p:spPr>
        <p:txBody>
          <a:bodyPr wrap="square">
            <a:spAutoFit/>
          </a:bodyPr>
          <a:lstStyle/>
          <a:p>
            <a:pPr algn="just"/>
            <a:r>
              <a:rPr lang="en-US" sz="1750" dirty="0" smtClean="0">
                <a:latin typeface="Trebuchet MS (Body"/>
              </a:rPr>
              <a:t>In rule #1 we understood that when reading a verse in scripture (or a sentence in SOP)  we are to decide which word is the most important word.  What word(s) bears the most weight on that subject—verse  or sentence; and to let it teach us something without first  jumping to another verse to add additional weight to the verse before allowing every word on that subject—the verse—to have its proper bearing. </a:t>
            </a:r>
          </a:p>
        </p:txBody>
      </p:sp>
      <p:sp>
        <p:nvSpPr>
          <p:cNvPr id="6" name="Rectangle 5"/>
          <p:cNvSpPr/>
          <p:nvPr/>
        </p:nvSpPr>
        <p:spPr>
          <a:xfrm>
            <a:off x="5942012" y="4191000"/>
            <a:ext cx="5867400" cy="2516073"/>
          </a:xfrm>
          <a:prstGeom prst="rect">
            <a:avLst/>
          </a:prstGeom>
        </p:spPr>
        <p:txBody>
          <a:bodyPr wrap="square">
            <a:spAutoFit/>
          </a:bodyPr>
          <a:lstStyle/>
          <a:p>
            <a:pPr algn="just"/>
            <a:r>
              <a:rPr lang="en-US" sz="1750" dirty="0" smtClean="0">
                <a:latin typeface="Trebuchet MS (Body"/>
              </a:rPr>
              <a:t>In rule #2 we understood  that we can understand all scripture. All in reference to information that is revealed to us, or in other words, information that is unsealed from past dispensations as well as our current dispensation  that is necessary for us to know through diligent application and study on our part. Through the time, effort, and hard work we put into application and study of the Bible (and SOP) we are able to understand  all information that is necessary for us to know.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C:\Users\User\AppData\Local\Microsoft\Windows\INetCache\IE\AOE6MOYD\Splatter-PNG-Image[1].png"/>
          <p:cNvPicPr>
            <a:picLocks noChangeAspect="1" noChangeArrowheads="1"/>
          </p:cNvPicPr>
          <p:nvPr/>
        </p:nvPicPr>
        <p:blipFill>
          <a:blip r:embed="rId2">
            <a:duotone>
              <a:prstClr val="black"/>
              <a:schemeClr val="accent2">
                <a:tint val="45000"/>
                <a:satMod val="400000"/>
              </a:schemeClr>
            </a:duotone>
            <a:lum bright="46000"/>
          </a:blip>
          <a:srcRect/>
          <a:stretch>
            <a:fillRect/>
          </a:stretch>
        </p:blipFill>
        <p:spPr bwMode="auto">
          <a:xfrm rot="807379">
            <a:off x="6797145" y="1875039"/>
            <a:ext cx="5382896" cy="3400209"/>
          </a:xfrm>
          <a:prstGeom prst="rect">
            <a:avLst/>
          </a:prstGeom>
          <a:noFill/>
        </p:spPr>
      </p:pic>
      <p:sp>
        <p:nvSpPr>
          <p:cNvPr id="2" name="Title 1"/>
          <p:cNvSpPr>
            <a:spLocks noGrp="1"/>
          </p:cNvSpPr>
          <p:nvPr>
            <p:ph type="title"/>
          </p:nvPr>
        </p:nvSpPr>
        <p:spPr/>
        <p:txBody>
          <a:bodyPr/>
          <a:lstStyle/>
          <a:p>
            <a:r>
              <a:rPr lang="en-US" dirty="0" smtClean="0">
                <a:latin typeface="Britannic Bold" pitchFamily="34" charset="0"/>
              </a:rPr>
              <a:t> Miller’s Rule #3</a:t>
            </a:r>
            <a:endParaRPr lang="en-US" dirty="0"/>
          </a:p>
        </p:txBody>
      </p:sp>
      <p:sp>
        <p:nvSpPr>
          <p:cNvPr id="6" name="TextBox 5"/>
          <p:cNvSpPr txBox="1"/>
          <p:nvPr/>
        </p:nvSpPr>
        <p:spPr>
          <a:xfrm>
            <a:off x="989012" y="2895600"/>
            <a:ext cx="5943600" cy="1231106"/>
          </a:xfrm>
          <a:prstGeom prst="rect">
            <a:avLst/>
          </a:prstGeom>
          <a:noFill/>
        </p:spPr>
        <p:txBody>
          <a:bodyPr wrap="square" rtlCol="0">
            <a:spAutoFit/>
          </a:bodyPr>
          <a:lstStyle/>
          <a:p>
            <a:pPr>
              <a:buFont typeface="Wingdings" pitchFamily="2" charset="2"/>
              <a:buChar char="Ø"/>
            </a:pPr>
            <a:r>
              <a:rPr lang="en-US" sz="1850" dirty="0" smtClean="0">
                <a:latin typeface="Trebuchet MS (Body"/>
              </a:rPr>
              <a:t>This rule tells us that just because something is revealed from scripture, it doesn’t men that everybody is going to know what’s there. Only a certain class of people can understand.</a:t>
            </a:r>
            <a:endParaRPr lang="en-US" sz="1850" dirty="0">
              <a:latin typeface="Trebuchet MS (Body"/>
            </a:endParaRPr>
          </a:p>
        </p:txBody>
      </p:sp>
      <p:sp>
        <p:nvSpPr>
          <p:cNvPr id="7" name="TextBox 6"/>
          <p:cNvSpPr txBox="1"/>
          <p:nvPr/>
        </p:nvSpPr>
        <p:spPr>
          <a:xfrm>
            <a:off x="1065212" y="5638800"/>
            <a:ext cx="10210800" cy="830997"/>
          </a:xfrm>
          <a:prstGeom prst="rect">
            <a:avLst/>
          </a:prstGeom>
          <a:noFill/>
        </p:spPr>
        <p:txBody>
          <a:bodyPr wrap="square" rtlCol="0">
            <a:spAutoFit/>
          </a:bodyPr>
          <a:lstStyle/>
          <a:p>
            <a:pPr algn="ctr"/>
            <a:r>
              <a:rPr lang="en-US" sz="2400" dirty="0" smtClean="0">
                <a:latin typeface="Trebuchet MS (Body"/>
              </a:rPr>
              <a:t>So there is a distinction between revelation and hiding. They are both occurring at the same time. And that is the nature of parables.</a:t>
            </a:r>
            <a:endParaRPr lang="en-US" sz="2400" dirty="0">
              <a:latin typeface="Trebuchet MS (Body"/>
            </a:endParaRPr>
          </a:p>
        </p:txBody>
      </p:sp>
      <p:sp>
        <p:nvSpPr>
          <p:cNvPr id="8" name="Rectangle 7"/>
          <p:cNvSpPr/>
          <p:nvPr/>
        </p:nvSpPr>
        <p:spPr>
          <a:xfrm>
            <a:off x="303212" y="1676400"/>
            <a:ext cx="7772400" cy="1015663"/>
          </a:xfrm>
          <a:prstGeom prst="rect">
            <a:avLst/>
          </a:prstGeom>
        </p:spPr>
        <p:txBody>
          <a:bodyPr wrap="square">
            <a:spAutoFit/>
          </a:bodyPr>
          <a:lstStyle/>
          <a:p>
            <a:r>
              <a:rPr lang="en-US" sz="3000" b="1" dirty="0" smtClean="0">
                <a:solidFill>
                  <a:srgbClr val="C00000"/>
                </a:solidFill>
                <a:latin typeface="Monotype Corsiva" pitchFamily="66" charset="0"/>
              </a:rPr>
              <a:t>Rule #3: Nothing revealed in the Scripture can or will be hid from those who ask in faith, not wavering.</a:t>
            </a:r>
            <a:endParaRPr lang="en-US" sz="3000" b="1" dirty="0">
              <a:solidFill>
                <a:srgbClr val="C00000"/>
              </a:solidFill>
              <a:latin typeface="Monotype Corsiva"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C:\Users\User\AppData\Local\Microsoft\Windows\INetCache\IE\AOE6MOYD\Splatter-PNG-Image[1].png"/>
          <p:cNvPicPr>
            <a:picLocks noChangeAspect="1" noChangeArrowheads="1"/>
          </p:cNvPicPr>
          <p:nvPr/>
        </p:nvPicPr>
        <p:blipFill>
          <a:blip r:embed="rId2" cstate="print">
            <a:duotone>
              <a:prstClr val="black"/>
              <a:schemeClr val="accent2">
                <a:tint val="45000"/>
                <a:satMod val="400000"/>
              </a:schemeClr>
            </a:duotone>
            <a:lum bright="46000"/>
          </a:blip>
          <a:srcRect/>
          <a:stretch>
            <a:fillRect/>
          </a:stretch>
        </p:blipFill>
        <p:spPr bwMode="auto">
          <a:xfrm rot="7048176">
            <a:off x="-56544" y="3567230"/>
            <a:ext cx="3755853" cy="2843658"/>
          </a:xfrm>
          <a:prstGeom prst="rect">
            <a:avLst/>
          </a:prstGeom>
          <a:noFill/>
        </p:spPr>
      </p:pic>
      <p:sp>
        <p:nvSpPr>
          <p:cNvPr id="2" name="Title 1"/>
          <p:cNvSpPr>
            <a:spLocks noGrp="1"/>
          </p:cNvSpPr>
          <p:nvPr>
            <p:ph type="title"/>
          </p:nvPr>
        </p:nvSpPr>
        <p:spPr/>
        <p:txBody>
          <a:bodyPr/>
          <a:lstStyle/>
          <a:p>
            <a:r>
              <a:rPr lang="en-US" dirty="0" smtClean="0">
                <a:latin typeface="Britannic Bold" pitchFamily="34" charset="0"/>
              </a:rPr>
              <a:t> The Nature of Parables</a:t>
            </a:r>
            <a:endParaRPr lang="en-US" dirty="0"/>
          </a:p>
        </p:txBody>
      </p:sp>
      <p:sp>
        <p:nvSpPr>
          <p:cNvPr id="5" name="TextBox 4"/>
          <p:cNvSpPr txBox="1"/>
          <p:nvPr/>
        </p:nvSpPr>
        <p:spPr>
          <a:xfrm>
            <a:off x="1065212" y="3048000"/>
            <a:ext cx="5562600" cy="692497"/>
          </a:xfrm>
          <a:prstGeom prst="rect">
            <a:avLst/>
          </a:prstGeom>
          <a:noFill/>
        </p:spPr>
        <p:txBody>
          <a:bodyPr wrap="square" rtlCol="0">
            <a:spAutoFit/>
          </a:bodyPr>
          <a:lstStyle/>
          <a:p>
            <a:r>
              <a:rPr lang="en-US" sz="1950" dirty="0" smtClean="0">
                <a:latin typeface="Trebuchet MS (Body"/>
              </a:rPr>
              <a:t>According to this verse, why does Christ speak in parables?</a:t>
            </a:r>
            <a:endParaRPr lang="en-US" sz="1950" dirty="0">
              <a:latin typeface="Trebuchet MS (Body"/>
            </a:endParaRPr>
          </a:p>
        </p:txBody>
      </p:sp>
      <p:sp>
        <p:nvSpPr>
          <p:cNvPr id="6" name="TextBox 5"/>
          <p:cNvSpPr txBox="1"/>
          <p:nvPr/>
        </p:nvSpPr>
        <p:spPr>
          <a:xfrm>
            <a:off x="1903412" y="3733800"/>
            <a:ext cx="4495800" cy="1015663"/>
          </a:xfrm>
          <a:prstGeom prst="rect">
            <a:avLst/>
          </a:prstGeom>
          <a:noFill/>
        </p:spPr>
        <p:txBody>
          <a:bodyPr wrap="square" rtlCol="0">
            <a:spAutoFit/>
          </a:bodyPr>
          <a:lstStyle/>
          <a:p>
            <a:pPr>
              <a:buFont typeface="Wingdings" pitchFamily="2" charset="2"/>
              <a:buChar char="Ø"/>
            </a:pPr>
            <a:r>
              <a:rPr lang="en-US" sz="2000" dirty="0" smtClean="0"/>
              <a:t>The purpose of it is to make sure that they don’t understand what He is talking about.</a:t>
            </a:r>
            <a:endParaRPr lang="en-US" sz="2000" dirty="0"/>
          </a:p>
        </p:txBody>
      </p:sp>
      <p:sp>
        <p:nvSpPr>
          <p:cNvPr id="7" name="TextBox 6"/>
          <p:cNvSpPr txBox="1"/>
          <p:nvPr/>
        </p:nvSpPr>
        <p:spPr>
          <a:xfrm>
            <a:off x="455612" y="4953000"/>
            <a:ext cx="10363200" cy="1846659"/>
          </a:xfrm>
          <a:prstGeom prst="rect">
            <a:avLst/>
          </a:prstGeom>
          <a:noFill/>
        </p:spPr>
        <p:txBody>
          <a:bodyPr wrap="square" rtlCol="0">
            <a:spAutoFit/>
          </a:bodyPr>
          <a:lstStyle/>
          <a:p>
            <a:r>
              <a:rPr lang="en-US" sz="1900" dirty="0" smtClean="0">
                <a:latin typeface="Book Antiqua" pitchFamily="18" charset="0"/>
              </a:rPr>
              <a:t>It’s purposeful to hide information because before Matthew 13, everything that He speaks is not in parables. It’s all plain and then after that He speaks in parables. The reason He’s doing that is because it’s revealing truth, but it is hidden. In fact it is hidden from everybody. The disciples, scribes  and Pharisees  included. The information was presented to everyone. But all who wanted to understand made the effort to ask Jesus what the parable meant. It was to them that Jesus further explained and revealed the hidden truth within the parable.</a:t>
            </a:r>
            <a:endParaRPr lang="en-US" sz="1900" dirty="0">
              <a:latin typeface="Book Antiqua" pitchFamily="18" charset="0"/>
            </a:endParaRPr>
          </a:p>
        </p:txBody>
      </p:sp>
      <p:sp>
        <p:nvSpPr>
          <p:cNvPr id="10" name="Rectangle 9"/>
          <p:cNvSpPr/>
          <p:nvPr/>
        </p:nvSpPr>
        <p:spPr>
          <a:xfrm>
            <a:off x="303212" y="1676400"/>
            <a:ext cx="8153400" cy="1338828"/>
          </a:xfrm>
          <a:prstGeom prst="rect">
            <a:avLst/>
          </a:prstGeom>
        </p:spPr>
        <p:txBody>
          <a:bodyPr wrap="square">
            <a:spAutoFit/>
          </a:bodyPr>
          <a:lstStyle/>
          <a:p>
            <a:r>
              <a:rPr lang="en-US" sz="2700" b="1" dirty="0" smtClean="0">
                <a:solidFill>
                  <a:srgbClr val="C00000"/>
                </a:solidFill>
                <a:latin typeface="Monotype Corsiva" pitchFamily="66" charset="0"/>
              </a:rPr>
              <a:t>Matt 13</a:t>
            </a:r>
            <a:endParaRPr lang="en-US" sz="2700" baseline="30000" dirty="0" smtClean="0">
              <a:solidFill>
                <a:srgbClr val="C00000"/>
              </a:solidFill>
              <a:latin typeface="Monotype Corsiva" pitchFamily="66" charset="0"/>
            </a:endParaRPr>
          </a:p>
          <a:p>
            <a:r>
              <a:rPr lang="en-US" sz="2700" baseline="30000" dirty="0" smtClean="0">
                <a:solidFill>
                  <a:srgbClr val="C00000"/>
                </a:solidFill>
                <a:latin typeface="Monotype Corsiva" pitchFamily="66" charset="0"/>
              </a:rPr>
              <a:t>13 </a:t>
            </a:r>
            <a:r>
              <a:rPr lang="en-US" sz="2700" dirty="0" smtClean="0">
                <a:solidFill>
                  <a:srgbClr val="C00000"/>
                </a:solidFill>
                <a:latin typeface="Monotype Corsiva" pitchFamily="66" charset="0"/>
              </a:rPr>
              <a:t>Therefore speak I to them in parables: because they seeing see not; and hearing they hear not, neither do they understand.</a:t>
            </a:r>
            <a:endParaRPr lang="en-US" sz="2700" dirty="0">
              <a:solidFill>
                <a:srgbClr val="C00000"/>
              </a:solidFill>
              <a:latin typeface="Monotype Corsiva" pitchFamily="66" charset="0"/>
            </a:endParaRPr>
          </a:p>
        </p:txBody>
      </p:sp>
      <p:pic>
        <p:nvPicPr>
          <p:cNvPr id="17410" name="Picture 2" descr="Hiding the Truth in Plain Sight — Understanding God's Methods of ..."/>
          <p:cNvPicPr>
            <a:picLocks noChangeAspect="1" noChangeArrowheads="1"/>
          </p:cNvPicPr>
          <p:nvPr/>
        </p:nvPicPr>
        <p:blipFill>
          <a:blip r:embed="rId3">
            <a:grayscl/>
          </a:blip>
          <a:srcRect/>
          <a:stretch>
            <a:fillRect/>
          </a:stretch>
        </p:blipFill>
        <p:spPr bwMode="auto">
          <a:xfrm>
            <a:off x="8151812" y="1981200"/>
            <a:ext cx="3693890" cy="2895600"/>
          </a:xfrm>
          <a:prstGeom prst="rect">
            <a:avLst/>
          </a:prstGeom>
          <a:noFill/>
          <a:effectLst>
            <a:softEdge rad="3175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 descr="C:\Users\User\AppData\Local\Microsoft\Windows\INetCache\IE\AOE6MOYD\Splatter-PNG-Image[1].png"/>
          <p:cNvPicPr>
            <a:picLocks noChangeAspect="1" noChangeArrowheads="1"/>
          </p:cNvPicPr>
          <p:nvPr/>
        </p:nvPicPr>
        <p:blipFill>
          <a:blip r:embed="rId2">
            <a:duotone>
              <a:prstClr val="black"/>
              <a:schemeClr val="accent5">
                <a:tint val="45000"/>
                <a:satMod val="400000"/>
              </a:schemeClr>
            </a:duotone>
            <a:lum bright="35000" contrast="56000"/>
          </a:blip>
          <a:srcRect/>
          <a:stretch>
            <a:fillRect/>
          </a:stretch>
        </p:blipFill>
        <p:spPr bwMode="auto">
          <a:xfrm rot="21125582">
            <a:off x="3023628" y="1111933"/>
            <a:ext cx="6509833" cy="4550036"/>
          </a:xfrm>
          <a:prstGeom prst="rect">
            <a:avLst/>
          </a:prstGeom>
          <a:noFill/>
        </p:spPr>
      </p:pic>
      <p:sp>
        <p:nvSpPr>
          <p:cNvPr id="2" name="Title 1"/>
          <p:cNvSpPr>
            <a:spLocks noGrp="1"/>
          </p:cNvSpPr>
          <p:nvPr>
            <p:ph type="title"/>
          </p:nvPr>
        </p:nvSpPr>
        <p:spPr/>
        <p:txBody>
          <a:bodyPr/>
          <a:lstStyle/>
          <a:p>
            <a:r>
              <a:rPr lang="en-US" dirty="0" smtClean="0">
                <a:latin typeface="Britannic Bold" pitchFamily="34" charset="0"/>
              </a:rPr>
              <a:t>The Nature of Parables Cont’</a:t>
            </a:r>
            <a:endParaRPr lang="en-US" dirty="0"/>
          </a:p>
        </p:txBody>
      </p:sp>
      <p:sp>
        <p:nvSpPr>
          <p:cNvPr id="4" name="TextBox 3"/>
          <p:cNvSpPr txBox="1"/>
          <p:nvPr/>
        </p:nvSpPr>
        <p:spPr>
          <a:xfrm>
            <a:off x="227012" y="1828800"/>
            <a:ext cx="5867400" cy="2031325"/>
          </a:xfrm>
          <a:prstGeom prst="rect">
            <a:avLst/>
          </a:prstGeom>
          <a:noFill/>
        </p:spPr>
        <p:txBody>
          <a:bodyPr wrap="square" rtlCol="0">
            <a:spAutoFit/>
          </a:bodyPr>
          <a:lstStyle/>
          <a:p>
            <a:pPr algn="just"/>
            <a:r>
              <a:rPr lang="en-US" dirty="0" smtClean="0">
                <a:latin typeface="Trebuchet MS (Body"/>
              </a:rPr>
              <a:t>The fact that Christ is actually using parables to reveal information  and hide it at the same time is interesting.  Christ takes a simple spiritual truth and shield it with a parab</a:t>
            </a:r>
            <a:r>
              <a:rPr lang="en-US" dirty="0" smtClean="0">
                <a:latin typeface="Trebuchet MS (Body"/>
              </a:rPr>
              <a:t>le.  I</a:t>
            </a:r>
            <a:r>
              <a:rPr lang="en-US" dirty="0" smtClean="0">
                <a:latin typeface="Trebuchet MS (Body"/>
              </a:rPr>
              <a:t>t’s </a:t>
            </a:r>
            <a:r>
              <a:rPr lang="en-US" dirty="0" smtClean="0">
                <a:latin typeface="Trebuchet MS (Body"/>
              </a:rPr>
              <a:t>a totally different way of seeing parables because most of the time we are under the misconception that parables are to make complicated things easy to understand. </a:t>
            </a:r>
            <a:endParaRPr lang="en-US" dirty="0">
              <a:latin typeface="Trebuchet MS (Body"/>
            </a:endParaRPr>
          </a:p>
        </p:txBody>
      </p:sp>
      <p:sp>
        <p:nvSpPr>
          <p:cNvPr id="5" name="TextBox 4"/>
          <p:cNvSpPr txBox="1"/>
          <p:nvPr/>
        </p:nvSpPr>
        <p:spPr>
          <a:xfrm>
            <a:off x="227012" y="3962400"/>
            <a:ext cx="5867400" cy="1754326"/>
          </a:xfrm>
          <a:prstGeom prst="rect">
            <a:avLst/>
          </a:prstGeom>
          <a:noFill/>
        </p:spPr>
        <p:txBody>
          <a:bodyPr wrap="square" rtlCol="0">
            <a:spAutoFit/>
          </a:bodyPr>
          <a:lstStyle/>
          <a:p>
            <a:pPr algn="just"/>
            <a:r>
              <a:rPr lang="en-US" dirty="0" smtClean="0">
                <a:latin typeface="Trebuchet MS (Body"/>
              </a:rPr>
              <a:t>Usually </a:t>
            </a:r>
            <a:r>
              <a:rPr lang="en-US" dirty="0" smtClean="0">
                <a:latin typeface="Trebuchet MS (Body"/>
              </a:rPr>
              <a:t> the thought </a:t>
            </a:r>
            <a:r>
              <a:rPr lang="en-US" dirty="0" smtClean="0">
                <a:latin typeface="Trebuchet MS (Body"/>
              </a:rPr>
              <a:t> </a:t>
            </a:r>
            <a:r>
              <a:rPr lang="en-US" dirty="0" smtClean="0">
                <a:latin typeface="Trebuchet MS (Body"/>
              </a:rPr>
              <a:t>behind  the nature of parables  is that in order to understand complicated scriptures of truth, you give it a parable.</a:t>
            </a:r>
            <a:r>
              <a:rPr lang="en-US" dirty="0" smtClean="0">
                <a:latin typeface="Trebuchet MS (Body"/>
              </a:rPr>
              <a:t> </a:t>
            </a:r>
            <a:r>
              <a:rPr lang="en-US" dirty="0" smtClean="0">
                <a:latin typeface="Trebuchet MS (Body"/>
              </a:rPr>
              <a:t>But in actuality,  parables are the opposite. You have a simple spiritual truth and Christ is going to make it complicated with a parable. He does that for a very specific reason. </a:t>
            </a:r>
            <a:endParaRPr lang="en-US" dirty="0">
              <a:latin typeface="Trebuchet MS (Body"/>
            </a:endParaRPr>
          </a:p>
        </p:txBody>
      </p:sp>
      <p:sp>
        <p:nvSpPr>
          <p:cNvPr id="7" name="TextBox 6"/>
          <p:cNvSpPr txBox="1"/>
          <p:nvPr/>
        </p:nvSpPr>
        <p:spPr>
          <a:xfrm>
            <a:off x="379412" y="5791200"/>
            <a:ext cx="5562600" cy="830997"/>
          </a:xfrm>
          <a:prstGeom prst="rect">
            <a:avLst/>
          </a:prstGeom>
          <a:noFill/>
        </p:spPr>
        <p:txBody>
          <a:bodyPr wrap="square" rtlCol="0">
            <a:spAutoFit/>
          </a:bodyPr>
          <a:lstStyle/>
          <a:p>
            <a:pPr algn="ctr"/>
            <a:r>
              <a:rPr lang="en-US" sz="2400" dirty="0" smtClean="0">
                <a:latin typeface="Book Antiqua" pitchFamily="18" charset="0"/>
              </a:rPr>
              <a:t>What do you think is the reason He does that? </a:t>
            </a:r>
            <a:endParaRPr lang="en-US" sz="2400" dirty="0">
              <a:latin typeface="Book Antiqua" pitchFamily="18" charset="0"/>
            </a:endParaRPr>
          </a:p>
        </p:txBody>
      </p:sp>
      <p:sp>
        <p:nvSpPr>
          <p:cNvPr id="8" name="Rectangle 7"/>
          <p:cNvSpPr/>
          <p:nvPr/>
        </p:nvSpPr>
        <p:spPr>
          <a:xfrm>
            <a:off x="6704012" y="1905000"/>
            <a:ext cx="5105400" cy="1107996"/>
          </a:xfrm>
          <a:prstGeom prst="rect">
            <a:avLst/>
          </a:prstGeom>
        </p:spPr>
        <p:txBody>
          <a:bodyPr wrap="square">
            <a:spAutoFit/>
          </a:bodyPr>
          <a:lstStyle/>
          <a:p>
            <a:pPr algn="just">
              <a:buFont typeface="Wingdings" pitchFamily="2" charset="2"/>
              <a:buChar char="Ø"/>
            </a:pPr>
            <a:r>
              <a:rPr lang="en-US" sz="2200" dirty="0" smtClean="0">
                <a:latin typeface="Ink Free" pitchFamily="66" charset="0"/>
              </a:rPr>
              <a:t>According to rule #3, Christ does this because He is revealing information He is hiding. </a:t>
            </a:r>
            <a:endParaRPr lang="en-US" sz="2200" dirty="0">
              <a:latin typeface="Ink Free" pitchFamily="66" charset="0"/>
            </a:endParaRPr>
          </a:p>
        </p:txBody>
      </p:sp>
      <p:sp>
        <p:nvSpPr>
          <p:cNvPr id="9" name="TextBox 8"/>
          <p:cNvSpPr txBox="1"/>
          <p:nvPr/>
        </p:nvSpPr>
        <p:spPr>
          <a:xfrm>
            <a:off x="8456612" y="3124200"/>
            <a:ext cx="1752600" cy="461665"/>
          </a:xfrm>
          <a:prstGeom prst="rect">
            <a:avLst/>
          </a:prstGeom>
          <a:noFill/>
        </p:spPr>
        <p:txBody>
          <a:bodyPr wrap="square" rtlCol="0">
            <a:spAutoFit/>
          </a:bodyPr>
          <a:lstStyle/>
          <a:p>
            <a:pPr algn="ctr"/>
            <a:r>
              <a:rPr lang="en-US" sz="2400" dirty="0" smtClean="0">
                <a:latin typeface="Book Antiqua" pitchFamily="18" charset="0"/>
              </a:rPr>
              <a:t>Why?</a:t>
            </a:r>
            <a:endParaRPr lang="en-US" sz="2400" dirty="0">
              <a:latin typeface="Book Antiqua" pitchFamily="18" charset="0"/>
            </a:endParaRPr>
          </a:p>
        </p:txBody>
      </p:sp>
      <p:sp>
        <p:nvSpPr>
          <p:cNvPr id="10" name="TextBox 9"/>
          <p:cNvSpPr txBox="1"/>
          <p:nvPr/>
        </p:nvSpPr>
        <p:spPr>
          <a:xfrm>
            <a:off x="6704012" y="3886200"/>
            <a:ext cx="5105400" cy="2800767"/>
          </a:xfrm>
          <a:prstGeom prst="rect">
            <a:avLst/>
          </a:prstGeom>
          <a:noFill/>
        </p:spPr>
        <p:txBody>
          <a:bodyPr wrap="square" rtlCol="0">
            <a:spAutoFit/>
          </a:bodyPr>
          <a:lstStyle/>
          <a:p>
            <a:pPr algn="just">
              <a:buFont typeface="Wingdings" pitchFamily="2" charset="2"/>
              <a:buChar char="Ø"/>
            </a:pPr>
            <a:r>
              <a:rPr lang="en-US" sz="2200" dirty="0" smtClean="0">
                <a:latin typeface="Ink Free" pitchFamily="66" charset="0"/>
              </a:rPr>
              <a:t>He wants us to make the effort to ask Him and seek </a:t>
            </a:r>
            <a:r>
              <a:rPr lang="en-US" sz="2200" dirty="0" smtClean="0">
                <a:latin typeface="Ink Free" pitchFamily="66" charset="0"/>
              </a:rPr>
              <a:t>(</a:t>
            </a:r>
            <a:r>
              <a:rPr lang="en-US" sz="2200" dirty="0" smtClean="0">
                <a:latin typeface="Ink Free" pitchFamily="66" charset="0"/>
              </a:rPr>
              <a:t>dig or search)  for the hidden information. This shows interest.  This marks the difference between those who truly want to understand and those who don’t.  And those who truly want to understand will be wise enough to ask, seek, and knock.</a:t>
            </a:r>
            <a:endParaRPr lang="en-US" sz="2200" dirty="0">
              <a:latin typeface="Ink Free"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User\AppData\Local\Microsoft\Windows\INetCache\IE\AOE6MOYD\Splatter-PNG-Image[1].png"/>
          <p:cNvPicPr>
            <a:picLocks noChangeAspect="1" noChangeArrowheads="1"/>
          </p:cNvPicPr>
          <p:nvPr/>
        </p:nvPicPr>
        <p:blipFill>
          <a:blip r:embed="rId2">
            <a:duotone>
              <a:prstClr val="black"/>
              <a:schemeClr val="accent5">
                <a:tint val="45000"/>
                <a:satMod val="400000"/>
              </a:schemeClr>
            </a:duotone>
            <a:lum bright="35000" contrast="56000"/>
          </a:blip>
          <a:srcRect/>
          <a:stretch>
            <a:fillRect/>
          </a:stretch>
        </p:blipFill>
        <p:spPr bwMode="auto">
          <a:xfrm rot="20101479">
            <a:off x="5719229" y="632175"/>
            <a:ext cx="6105173" cy="4267200"/>
          </a:xfrm>
          <a:prstGeom prst="rect">
            <a:avLst/>
          </a:prstGeom>
          <a:noFill/>
        </p:spPr>
      </p:pic>
      <p:sp>
        <p:nvSpPr>
          <p:cNvPr id="2" name="Title 1"/>
          <p:cNvSpPr>
            <a:spLocks noGrp="1"/>
          </p:cNvSpPr>
          <p:nvPr>
            <p:ph type="title"/>
          </p:nvPr>
        </p:nvSpPr>
        <p:spPr/>
        <p:txBody>
          <a:bodyPr/>
          <a:lstStyle/>
          <a:p>
            <a:r>
              <a:rPr lang="en-US" dirty="0" smtClean="0">
                <a:latin typeface="Britannic Bold" pitchFamily="34" charset="0"/>
              </a:rPr>
              <a:t>Revelation Through Scripture</a:t>
            </a:r>
            <a:endParaRPr lang="en-US" dirty="0"/>
          </a:p>
        </p:txBody>
      </p:sp>
      <p:sp>
        <p:nvSpPr>
          <p:cNvPr id="4" name="TextBox 3"/>
          <p:cNvSpPr txBox="1"/>
          <p:nvPr/>
        </p:nvSpPr>
        <p:spPr>
          <a:xfrm>
            <a:off x="379412" y="1828800"/>
            <a:ext cx="6400800" cy="830997"/>
          </a:xfrm>
          <a:prstGeom prst="rect">
            <a:avLst/>
          </a:prstGeom>
          <a:noFill/>
        </p:spPr>
        <p:txBody>
          <a:bodyPr wrap="square" rtlCol="0">
            <a:spAutoFit/>
          </a:bodyPr>
          <a:lstStyle/>
          <a:p>
            <a:r>
              <a:rPr lang="en-US" sz="2400" dirty="0" smtClean="0">
                <a:latin typeface="Book Antiqua" pitchFamily="18" charset="0"/>
              </a:rPr>
              <a:t>How does light come to God’s people? How does He give that revelation?</a:t>
            </a:r>
            <a:endParaRPr lang="en-US" sz="2400" dirty="0">
              <a:latin typeface="Book Antiqua" pitchFamily="18" charset="0"/>
            </a:endParaRPr>
          </a:p>
        </p:txBody>
      </p:sp>
      <p:sp>
        <p:nvSpPr>
          <p:cNvPr id="5" name="TextBox 4"/>
          <p:cNvSpPr txBox="1"/>
          <p:nvPr/>
        </p:nvSpPr>
        <p:spPr>
          <a:xfrm>
            <a:off x="1522412" y="2819400"/>
            <a:ext cx="3886200" cy="438582"/>
          </a:xfrm>
          <a:prstGeom prst="rect">
            <a:avLst/>
          </a:prstGeom>
          <a:noFill/>
        </p:spPr>
        <p:txBody>
          <a:bodyPr wrap="square" rtlCol="0">
            <a:spAutoFit/>
          </a:bodyPr>
          <a:lstStyle/>
          <a:p>
            <a:pPr>
              <a:buFont typeface="Wingdings" pitchFamily="2" charset="2"/>
              <a:buChar char="Ø"/>
            </a:pPr>
            <a:r>
              <a:rPr lang="en-US" sz="2250" dirty="0" smtClean="0">
                <a:latin typeface="Trebuchet MS (Body"/>
              </a:rPr>
              <a:t>It is only through scripture</a:t>
            </a:r>
            <a:endParaRPr lang="en-US" sz="2250" dirty="0">
              <a:latin typeface="Trebuchet MS (Body"/>
            </a:endParaRPr>
          </a:p>
        </p:txBody>
      </p:sp>
      <p:sp>
        <p:nvSpPr>
          <p:cNvPr id="6" name="TextBox 5"/>
          <p:cNvSpPr txBox="1"/>
          <p:nvPr/>
        </p:nvSpPr>
        <p:spPr>
          <a:xfrm>
            <a:off x="531812" y="3962400"/>
            <a:ext cx="11049000" cy="2308324"/>
          </a:xfrm>
          <a:prstGeom prst="rect">
            <a:avLst/>
          </a:prstGeom>
          <a:noFill/>
        </p:spPr>
        <p:txBody>
          <a:bodyPr wrap="square" rtlCol="0">
            <a:spAutoFit/>
          </a:bodyPr>
          <a:lstStyle/>
          <a:p>
            <a:pPr algn="just">
              <a:buFont typeface="Wingdings" pitchFamily="2" charset="2"/>
              <a:buChar char="v"/>
            </a:pPr>
            <a:r>
              <a:rPr lang="en-US" sz="2400" dirty="0" smtClean="0">
                <a:latin typeface="Ink Free" pitchFamily="66" charset="0"/>
              </a:rPr>
              <a:t> So, for example,  </a:t>
            </a:r>
            <a:r>
              <a:rPr lang="en-US" sz="2400" dirty="0" smtClean="0">
                <a:latin typeface="Ink Free" pitchFamily="66" charset="0"/>
              </a:rPr>
              <a:t>if </a:t>
            </a:r>
            <a:r>
              <a:rPr lang="en-US" sz="2400" dirty="0" smtClean="0">
                <a:latin typeface="Ink Free" pitchFamily="66" charset="0"/>
              </a:rPr>
              <a:t>someone </a:t>
            </a:r>
            <a:r>
              <a:rPr lang="en-US" sz="2400" dirty="0" smtClean="0">
                <a:latin typeface="Ink Free" pitchFamily="66" charset="0"/>
              </a:rPr>
              <a:t>had a dream today, and shared, “This is what’s going to happen…”  Who would believe it? No one. The reason being is that we would want proof  from the Bible that what is shared is truth. So we need to see that rule #3 clearly states that revelation has to be through Scripture only. When we talk about scripture, we are talking about both the Bible and SOP. So you can’t trust any other source of information.</a:t>
            </a:r>
            <a:endParaRPr lang="en-US" sz="2400" dirty="0">
              <a:latin typeface="Ink Free"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C:\Users\User\AppData\Local\Microsoft\Windows\INetCache\IE\AOE6MOYD\Splatter-PNG-Image[1].png"/>
          <p:cNvPicPr>
            <a:picLocks noChangeAspect="1" noChangeArrowheads="1"/>
          </p:cNvPicPr>
          <p:nvPr/>
        </p:nvPicPr>
        <p:blipFill>
          <a:blip r:embed="rId2">
            <a:duotone>
              <a:prstClr val="black"/>
              <a:schemeClr val="accent6">
                <a:tint val="45000"/>
                <a:satMod val="400000"/>
              </a:schemeClr>
            </a:duotone>
            <a:lum bright="43000" contrast="76000"/>
          </a:blip>
          <a:srcRect/>
          <a:stretch>
            <a:fillRect/>
          </a:stretch>
        </p:blipFill>
        <p:spPr bwMode="auto">
          <a:xfrm rot="938146">
            <a:off x="6099299" y="972381"/>
            <a:ext cx="6105173" cy="4267200"/>
          </a:xfrm>
          <a:prstGeom prst="rect">
            <a:avLst/>
          </a:prstGeom>
          <a:noFill/>
        </p:spPr>
      </p:pic>
      <p:sp>
        <p:nvSpPr>
          <p:cNvPr id="2" name="Title 1"/>
          <p:cNvSpPr>
            <a:spLocks noGrp="1"/>
          </p:cNvSpPr>
          <p:nvPr>
            <p:ph type="title"/>
          </p:nvPr>
        </p:nvSpPr>
        <p:spPr/>
        <p:txBody>
          <a:bodyPr/>
          <a:lstStyle/>
          <a:p>
            <a:r>
              <a:rPr lang="en-US" dirty="0" smtClean="0">
                <a:latin typeface="Britannic Bold" pitchFamily="34" charset="0"/>
              </a:rPr>
              <a:t>Can </a:t>
            </a:r>
            <a:r>
              <a:rPr lang="en-US" dirty="0" err="1" smtClean="0">
                <a:latin typeface="Britannic Bold" pitchFamily="34" charset="0"/>
              </a:rPr>
              <a:t>vs</a:t>
            </a:r>
            <a:r>
              <a:rPr lang="en-US" dirty="0" smtClean="0">
                <a:latin typeface="Britannic Bold" pitchFamily="34" charset="0"/>
              </a:rPr>
              <a:t> Possible</a:t>
            </a:r>
            <a:endParaRPr lang="en-US" dirty="0"/>
          </a:p>
        </p:txBody>
      </p:sp>
      <p:sp>
        <p:nvSpPr>
          <p:cNvPr id="5" name="TextBox 4"/>
          <p:cNvSpPr txBox="1"/>
          <p:nvPr/>
        </p:nvSpPr>
        <p:spPr>
          <a:xfrm>
            <a:off x="531812" y="1447800"/>
            <a:ext cx="7924800" cy="1077218"/>
          </a:xfrm>
          <a:prstGeom prst="rect">
            <a:avLst/>
          </a:prstGeom>
          <a:noFill/>
        </p:spPr>
        <p:txBody>
          <a:bodyPr wrap="square" rtlCol="0">
            <a:spAutoFit/>
          </a:bodyPr>
          <a:lstStyle/>
          <a:p>
            <a:r>
              <a:rPr lang="en-US" sz="2400" dirty="0" smtClean="0">
                <a:latin typeface="Trebuchet MS (Body"/>
              </a:rPr>
              <a:t>Rule #3 </a:t>
            </a:r>
            <a:r>
              <a:rPr lang="en-US" sz="2400" dirty="0" smtClean="0">
                <a:latin typeface="Trebuchet MS (Body"/>
              </a:rPr>
              <a:t>states, </a:t>
            </a:r>
            <a:r>
              <a:rPr lang="en-US" sz="3200" b="1" dirty="0" smtClean="0">
                <a:solidFill>
                  <a:srgbClr val="C00000"/>
                </a:solidFill>
                <a:latin typeface="Monotype Corsiva" pitchFamily="66" charset="0"/>
              </a:rPr>
              <a:t>“Nothing </a:t>
            </a:r>
            <a:r>
              <a:rPr lang="en-US" sz="3200" b="1" dirty="0" smtClean="0">
                <a:solidFill>
                  <a:srgbClr val="C00000"/>
                </a:solidFill>
                <a:latin typeface="Monotype Corsiva" pitchFamily="66" charset="0"/>
              </a:rPr>
              <a:t>revealed in the Scripture can or will be </a:t>
            </a:r>
            <a:r>
              <a:rPr lang="en-US" sz="3200" b="1" dirty="0" smtClean="0">
                <a:solidFill>
                  <a:srgbClr val="C00000"/>
                </a:solidFill>
                <a:latin typeface="Monotype Corsiva" pitchFamily="66" charset="0"/>
              </a:rPr>
              <a:t>hid..”</a:t>
            </a:r>
            <a:endParaRPr lang="en-US" sz="3200" dirty="0">
              <a:latin typeface="Trebuchet MS (Body"/>
            </a:endParaRPr>
          </a:p>
        </p:txBody>
      </p:sp>
      <p:sp>
        <p:nvSpPr>
          <p:cNvPr id="7" name="TextBox 6"/>
          <p:cNvSpPr txBox="1"/>
          <p:nvPr/>
        </p:nvSpPr>
        <p:spPr>
          <a:xfrm>
            <a:off x="1065212" y="3429000"/>
            <a:ext cx="4495800" cy="400110"/>
          </a:xfrm>
          <a:prstGeom prst="rect">
            <a:avLst/>
          </a:prstGeom>
          <a:noFill/>
        </p:spPr>
        <p:txBody>
          <a:bodyPr wrap="square" rtlCol="0">
            <a:spAutoFit/>
          </a:bodyPr>
          <a:lstStyle/>
          <a:p>
            <a:pPr>
              <a:buFont typeface="Wingdings" pitchFamily="2" charset="2"/>
              <a:buChar char="Ø"/>
            </a:pPr>
            <a:r>
              <a:rPr lang="en-US" sz="2000" dirty="0" smtClean="0"/>
              <a:t>“Can” is certain and “will” is possible.</a:t>
            </a:r>
            <a:endParaRPr lang="en-US" sz="2000" dirty="0"/>
          </a:p>
        </p:txBody>
      </p:sp>
      <p:sp>
        <p:nvSpPr>
          <p:cNvPr id="8" name="TextBox 7"/>
          <p:cNvSpPr txBox="1"/>
          <p:nvPr/>
        </p:nvSpPr>
        <p:spPr>
          <a:xfrm>
            <a:off x="1065212" y="3886200"/>
            <a:ext cx="9372600" cy="1631216"/>
          </a:xfrm>
          <a:prstGeom prst="rect">
            <a:avLst/>
          </a:prstGeom>
          <a:noFill/>
        </p:spPr>
        <p:txBody>
          <a:bodyPr wrap="square" rtlCol="0">
            <a:spAutoFit/>
          </a:bodyPr>
          <a:lstStyle/>
          <a:p>
            <a:pPr algn="just">
              <a:buFont typeface="Wingdings" pitchFamily="2" charset="2"/>
              <a:buChar char="Ø"/>
            </a:pPr>
            <a:r>
              <a:rPr lang="en-US" sz="2000" dirty="0" smtClean="0"/>
              <a:t>So we have “Can.”  Since the word “cannot “ is the opposite of “can”, I am going to say that “can” and “cannot” are the same thing. I know they are the opposite, but whatever principle you apply to one, you can apply to the other. The </a:t>
            </a:r>
            <a:r>
              <a:rPr lang="en-US" sz="2000" dirty="0" smtClean="0"/>
              <a:t>word “can” changes only</a:t>
            </a:r>
            <a:r>
              <a:rPr lang="en-US" sz="2000" dirty="0" smtClean="0"/>
              <a:t> if you put “not” next to it. But, </a:t>
            </a:r>
            <a:r>
              <a:rPr lang="en-US" sz="2000" dirty="0" smtClean="0"/>
              <a:t>t</a:t>
            </a:r>
            <a:r>
              <a:rPr lang="en-US" sz="2000" dirty="0" smtClean="0"/>
              <a:t>he principles that define what it is has to be the same because it is the same root word.</a:t>
            </a:r>
            <a:endParaRPr lang="en-US" sz="2000" dirty="0"/>
          </a:p>
        </p:txBody>
      </p:sp>
      <p:sp>
        <p:nvSpPr>
          <p:cNvPr id="11" name="Rectangle 10"/>
          <p:cNvSpPr/>
          <p:nvPr/>
        </p:nvSpPr>
        <p:spPr>
          <a:xfrm>
            <a:off x="531812" y="2590800"/>
            <a:ext cx="5486399" cy="769441"/>
          </a:xfrm>
          <a:prstGeom prst="rect">
            <a:avLst/>
          </a:prstGeom>
        </p:spPr>
        <p:txBody>
          <a:bodyPr wrap="square">
            <a:spAutoFit/>
          </a:bodyPr>
          <a:lstStyle/>
          <a:p>
            <a:pPr algn="just"/>
            <a:r>
              <a:rPr lang="en-US" sz="2200" b="1" dirty="0" smtClean="0">
                <a:latin typeface="Ink Free" pitchFamily="66" charset="0"/>
              </a:rPr>
              <a:t>Why does he say “can” or “will”?  What is the difference between can and will? </a:t>
            </a:r>
            <a:endParaRPr lang="en-US" sz="2200" b="1" dirty="0">
              <a:latin typeface="Ink Free" pitchFamily="66" charset="0"/>
            </a:endParaRPr>
          </a:p>
        </p:txBody>
      </p:sp>
      <p:sp>
        <p:nvSpPr>
          <p:cNvPr id="12" name="Rectangle 11"/>
          <p:cNvSpPr/>
          <p:nvPr/>
        </p:nvSpPr>
        <p:spPr>
          <a:xfrm>
            <a:off x="1370012" y="5562600"/>
            <a:ext cx="7848600" cy="1015663"/>
          </a:xfrm>
          <a:prstGeom prst="rect">
            <a:avLst/>
          </a:prstGeom>
        </p:spPr>
        <p:txBody>
          <a:bodyPr wrap="square">
            <a:spAutoFit/>
          </a:bodyPr>
          <a:lstStyle/>
          <a:p>
            <a:pPr>
              <a:buFont typeface="Wingdings" pitchFamily="2" charset="2"/>
              <a:buChar char="v"/>
            </a:pPr>
            <a:r>
              <a:rPr lang="en-US" sz="1600" b="1" dirty="0" smtClean="0">
                <a:latin typeface="Monotype Corsiva" pitchFamily="66" charset="0"/>
              </a:rPr>
              <a:t> </a:t>
            </a:r>
            <a:r>
              <a:rPr lang="en-US" sz="1600" b="1" dirty="0" smtClean="0">
                <a:latin typeface="Trebuchet MS (Body"/>
              </a:rPr>
              <a:t>S</a:t>
            </a:r>
            <a:r>
              <a:rPr lang="en-US" sz="1600" b="1" dirty="0" smtClean="0">
                <a:latin typeface="Trebuchet MS (Body"/>
              </a:rPr>
              <a:t>o in </a:t>
            </a:r>
            <a:r>
              <a:rPr lang="en-US" sz="2000" b="1" dirty="0" smtClean="0">
                <a:latin typeface="Monotype Corsiva" pitchFamily="66" charset="0"/>
              </a:rPr>
              <a:t>Numbers </a:t>
            </a:r>
            <a:r>
              <a:rPr lang="en-US" sz="2000" b="1" dirty="0" smtClean="0">
                <a:latin typeface="Monotype Corsiva" pitchFamily="66" charset="0"/>
              </a:rPr>
              <a:t>23:19 </a:t>
            </a:r>
            <a:r>
              <a:rPr lang="en-US" sz="2000" b="1" dirty="0" smtClean="0">
                <a:latin typeface="Monotype Corsiva" pitchFamily="66" charset="0"/>
              </a:rPr>
              <a:t> </a:t>
            </a:r>
            <a:r>
              <a:rPr lang="en-US" sz="1600" b="1" dirty="0" smtClean="0">
                <a:latin typeface="Trebuchet MS (Body"/>
              </a:rPr>
              <a:t>we read…</a:t>
            </a:r>
            <a:endParaRPr lang="en-US" sz="1600" b="1" dirty="0" smtClean="0">
              <a:latin typeface="Trebuchet MS (Body"/>
            </a:endParaRPr>
          </a:p>
          <a:p>
            <a:r>
              <a:rPr lang="en-US" sz="2000" baseline="30000" dirty="0" smtClean="0">
                <a:solidFill>
                  <a:srgbClr val="C00000"/>
                </a:solidFill>
                <a:latin typeface="Monotype Corsiva" pitchFamily="66" charset="0"/>
              </a:rPr>
              <a:t>19 </a:t>
            </a:r>
            <a:r>
              <a:rPr lang="en-US" sz="2000" dirty="0" smtClean="0">
                <a:solidFill>
                  <a:srgbClr val="C00000"/>
                </a:solidFill>
                <a:latin typeface="Monotype Corsiva" pitchFamily="66" charset="0"/>
              </a:rPr>
              <a:t>God is not a man, that he should lie; neither the son of man, that he should repent: hath he said, and shall he not do it? or hath he spoken, and shall he not make it good?</a:t>
            </a:r>
            <a:endParaRPr lang="en-US" sz="2000" dirty="0">
              <a:solidFill>
                <a:srgbClr val="C00000"/>
              </a:solidFill>
              <a:latin typeface="Monotype Corsiva"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 descr="C:\Users\User\AppData\Local\Microsoft\Windows\INetCache\IE\AOE6MOYD\Splatter-PNG-Image[1].png"/>
          <p:cNvPicPr>
            <a:picLocks noChangeAspect="1" noChangeArrowheads="1"/>
          </p:cNvPicPr>
          <p:nvPr/>
        </p:nvPicPr>
        <p:blipFill>
          <a:blip r:embed="rId2">
            <a:duotone>
              <a:prstClr val="black"/>
              <a:schemeClr val="accent6">
                <a:tint val="45000"/>
                <a:satMod val="400000"/>
              </a:schemeClr>
            </a:duotone>
            <a:lum bright="43000" contrast="76000"/>
          </a:blip>
          <a:srcRect/>
          <a:stretch>
            <a:fillRect/>
          </a:stretch>
        </p:blipFill>
        <p:spPr bwMode="auto">
          <a:xfrm rot="938146">
            <a:off x="6099299" y="972381"/>
            <a:ext cx="6105173" cy="4267200"/>
          </a:xfrm>
          <a:prstGeom prst="rect">
            <a:avLst/>
          </a:prstGeom>
          <a:noFill/>
        </p:spPr>
      </p:pic>
      <p:sp>
        <p:nvSpPr>
          <p:cNvPr id="2" name="Title 1"/>
          <p:cNvSpPr>
            <a:spLocks noGrp="1"/>
          </p:cNvSpPr>
          <p:nvPr>
            <p:ph type="title"/>
          </p:nvPr>
        </p:nvSpPr>
        <p:spPr/>
        <p:txBody>
          <a:bodyPr/>
          <a:lstStyle/>
          <a:p>
            <a:r>
              <a:rPr lang="en-US" dirty="0" smtClean="0">
                <a:latin typeface="Britannic Bold" pitchFamily="34" charset="0"/>
              </a:rPr>
              <a:t>Can </a:t>
            </a:r>
            <a:r>
              <a:rPr lang="en-US" dirty="0" err="1" smtClean="0">
                <a:latin typeface="Britannic Bold" pitchFamily="34" charset="0"/>
              </a:rPr>
              <a:t>vs</a:t>
            </a:r>
            <a:r>
              <a:rPr lang="en-US" dirty="0" smtClean="0">
                <a:latin typeface="Britannic Bold" pitchFamily="34" charset="0"/>
              </a:rPr>
              <a:t> Possible Cont’</a:t>
            </a:r>
            <a:endParaRPr lang="en-US" dirty="0"/>
          </a:p>
        </p:txBody>
      </p:sp>
      <p:sp>
        <p:nvSpPr>
          <p:cNvPr id="5" name="TextBox 4"/>
          <p:cNvSpPr txBox="1"/>
          <p:nvPr/>
        </p:nvSpPr>
        <p:spPr>
          <a:xfrm>
            <a:off x="455612" y="1905000"/>
            <a:ext cx="7391400" cy="769441"/>
          </a:xfrm>
          <a:prstGeom prst="rect">
            <a:avLst/>
          </a:prstGeom>
          <a:noFill/>
        </p:spPr>
        <p:txBody>
          <a:bodyPr wrap="square" rtlCol="0">
            <a:spAutoFit/>
          </a:bodyPr>
          <a:lstStyle/>
          <a:p>
            <a:r>
              <a:rPr lang="en-US" sz="2200" dirty="0" smtClean="0">
                <a:latin typeface="Ink Free" pitchFamily="66" charset="0"/>
              </a:rPr>
              <a:t>If  I say “I cannot cook”, for </a:t>
            </a:r>
            <a:r>
              <a:rPr lang="en-US" sz="2200" dirty="0" smtClean="0">
                <a:latin typeface="Ink Free" pitchFamily="66" charset="0"/>
              </a:rPr>
              <a:t>example, </a:t>
            </a:r>
            <a:r>
              <a:rPr lang="en-US" sz="2200" dirty="0" smtClean="0">
                <a:latin typeface="Ink Free" pitchFamily="66" charset="0"/>
              </a:rPr>
              <a:t>i</a:t>
            </a:r>
            <a:r>
              <a:rPr lang="en-US" sz="2200" dirty="0" smtClean="0">
                <a:latin typeface="Ink Free" pitchFamily="66" charset="0"/>
              </a:rPr>
              <a:t>s </a:t>
            </a:r>
            <a:r>
              <a:rPr lang="en-US" sz="2200" dirty="0" smtClean="0">
                <a:latin typeface="Ink Free" pitchFamily="66" charset="0"/>
              </a:rPr>
              <a:t>there a possibility that I could cook? </a:t>
            </a:r>
            <a:endParaRPr lang="en-US" sz="2200" dirty="0">
              <a:latin typeface="Ink Free" pitchFamily="66" charset="0"/>
            </a:endParaRPr>
          </a:p>
        </p:txBody>
      </p:sp>
      <p:sp>
        <p:nvSpPr>
          <p:cNvPr id="6" name="TextBox 5"/>
          <p:cNvSpPr txBox="1"/>
          <p:nvPr/>
        </p:nvSpPr>
        <p:spPr>
          <a:xfrm>
            <a:off x="1522412" y="2667000"/>
            <a:ext cx="1143000" cy="523220"/>
          </a:xfrm>
          <a:prstGeom prst="rect">
            <a:avLst/>
          </a:prstGeom>
          <a:noFill/>
        </p:spPr>
        <p:txBody>
          <a:bodyPr wrap="square" rtlCol="0">
            <a:spAutoFit/>
          </a:bodyPr>
          <a:lstStyle/>
          <a:p>
            <a:pPr algn="ctr">
              <a:buFont typeface="Wingdings" pitchFamily="2" charset="2"/>
              <a:buChar char="Ø"/>
            </a:pPr>
            <a:r>
              <a:rPr lang="en-US" sz="2800" dirty="0" smtClean="0">
                <a:latin typeface="Book Antiqua" pitchFamily="18" charset="0"/>
              </a:rPr>
              <a:t> NO</a:t>
            </a:r>
            <a:endParaRPr lang="en-US" sz="2800" dirty="0">
              <a:latin typeface="Book Antiqua" pitchFamily="18" charset="0"/>
            </a:endParaRPr>
          </a:p>
        </p:txBody>
      </p:sp>
      <p:sp>
        <p:nvSpPr>
          <p:cNvPr id="7" name="TextBox 6"/>
          <p:cNvSpPr txBox="1"/>
          <p:nvPr/>
        </p:nvSpPr>
        <p:spPr>
          <a:xfrm>
            <a:off x="455612" y="3352800"/>
            <a:ext cx="7086600" cy="769441"/>
          </a:xfrm>
          <a:prstGeom prst="rect">
            <a:avLst/>
          </a:prstGeom>
          <a:noFill/>
        </p:spPr>
        <p:txBody>
          <a:bodyPr wrap="square" rtlCol="0">
            <a:spAutoFit/>
          </a:bodyPr>
          <a:lstStyle/>
          <a:p>
            <a:r>
              <a:rPr lang="en-US" sz="2200" dirty="0" smtClean="0">
                <a:latin typeface="Ink Free" pitchFamily="66" charset="0"/>
              </a:rPr>
              <a:t>Now if I say “I will help you”. Is there a possibility that I could help you?  </a:t>
            </a:r>
            <a:endParaRPr lang="en-US" sz="2200" dirty="0">
              <a:latin typeface="Ink Free" pitchFamily="66" charset="0"/>
            </a:endParaRPr>
          </a:p>
        </p:txBody>
      </p:sp>
      <p:sp>
        <p:nvSpPr>
          <p:cNvPr id="8" name="TextBox 7"/>
          <p:cNvSpPr txBox="1"/>
          <p:nvPr/>
        </p:nvSpPr>
        <p:spPr>
          <a:xfrm>
            <a:off x="1522412" y="4191000"/>
            <a:ext cx="1143000" cy="523220"/>
          </a:xfrm>
          <a:prstGeom prst="rect">
            <a:avLst/>
          </a:prstGeom>
          <a:noFill/>
        </p:spPr>
        <p:txBody>
          <a:bodyPr wrap="square" rtlCol="0">
            <a:spAutoFit/>
          </a:bodyPr>
          <a:lstStyle/>
          <a:p>
            <a:pPr>
              <a:buFont typeface="Wingdings" pitchFamily="2" charset="2"/>
              <a:buChar char="Ø"/>
            </a:pPr>
            <a:r>
              <a:rPr lang="en-US" sz="2800" dirty="0" smtClean="0">
                <a:latin typeface="Book Antiqua" pitchFamily="18" charset="0"/>
              </a:rPr>
              <a:t>YES</a:t>
            </a:r>
            <a:endParaRPr lang="en-US" sz="2800" dirty="0">
              <a:latin typeface="Book Antiqua" pitchFamily="18" charset="0"/>
            </a:endParaRPr>
          </a:p>
        </p:txBody>
      </p:sp>
      <p:sp>
        <p:nvSpPr>
          <p:cNvPr id="9" name="TextBox 8"/>
          <p:cNvSpPr txBox="1"/>
          <p:nvPr/>
        </p:nvSpPr>
        <p:spPr>
          <a:xfrm>
            <a:off x="455612" y="4724400"/>
            <a:ext cx="8305800" cy="384721"/>
          </a:xfrm>
          <a:prstGeom prst="rect">
            <a:avLst/>
          </a:prstGeom>
          <a:noFill/>
        </p:spPr>
        <p:txBody>
          <a:bodyPr wrap="square" rtlCol="0">
            <a:spAutoFit/>
          </a:bodyPr>
          <a:lstStyle/>
          <a:p>
            <a:r>
              <a:rPr lang="en-US" sz="1900" dirty="0" smtClean="0"/>
              <a:t>So hopefully  you can see that </a:t>
            </a:r>
            <a:r>
              <a:rPr lang="en-US" sz="1900" b="1" dirty="0" smtClean="0"/>
              <a:t>can is certain </a:t>
            </a:r>
            <a:r>
              <a:rPr lang="en-US" sz="1900" dirty="0" smtClean="0"/>
              <a:t>and </a:t>
            </a:r>
            <a:r>
              <a:rPr lang="en-US" sz="1900" b="1" dirty="0" smtClean="0"/>
              <a:t>will is possible</a:t>
            </a:r>
            <a:r>
              <a:rPr lang="en-US" sz="1900" dirty="0" smtClean="0"/>
              <a:t>. </a:t>
            </a:r>
            <a:endParaRPr lang="en-US" sz="1900" dirty="0"/>
          </a:p>
        </p:txBody>
      </p:sp>
      <p:sp>
        <p:nvSpPr>
          <p:cNvPr id="10" name="TextBox 9"/>
          <p:cNvSpPr txBox="1"/>
          <p:nvPr/>
        </p:nvSpPr>
        <p:spPr>
          <a:xfrm>
            <a:off x="836612" y="5334000"/>
            <a:ext cx="9906000" cy="646331"/>
          </a:xfrm>
          <a:prstGeom prst="rect">
            <a:avLst/>
          </a:prstGeom>
          <a:noFill/>
        </p:spPr>
        <p:txBody>
          <a:bodyPr wrap="square" rtlCol="0">
            <a:spAutoFit/>
          </a:bodyPr>
          <a:lstStyle/>
          <a:p>
            <a:pPr algn="ctr"/>
            <a:r>
              <a:rPr lang="en-US" dirty="0" smtClean="0">
                <a:latin typeface="Trebuchet MS (Body"/>
              </a:rPr>
              <a:t>So bringing it back to rule #3, this is saying that God is not only willing to do something which implies he doesn’t have to, but  He also doesn’t have a choice—He has to. </a:t>
            </a:r>
            <a:endParaRPr lang="en-US" dirty="0">
              <a:latin typeface="Trebuchet MS (Body"/>
            </a:endParaRPr>
          </a:p>
        </p:txBody>
      </p:sp>
      <p:sp>
        <p:nvSpPr>
          <p:cNvPr id="11" name="TextBox 10"/>
          <p:cNvSpPr txBox="1"/>
          <p:nvPr/>
        </p:nvSpPr>
        <p:spPr>
          <a:xfrm>
            <a:off x="2817812" y="6019800"/>
            <a:ext cx="6172200" cy="369332"/>
          </a:xfrm>
          <a:prstGeom prst="rect">
            <a:avLst/>
          </a:prstGeom>
          <a:noFill/>
        </p:spPr>
        <p:txBody>
          <a:bodyPr wrap="square" rtlCol="0">
            <a:spAutoFit/>
          </a:bodyPr>
          <a:lstStyle/>
          <a:p>
            <a:r>
              <a:rPr lang="en-US" dirty="0" smtClean="0">
                <a:latin typeface="Book Antiqua" pitchFamily="18" charset="0"/>
              </a:rPr>
              <a:t>What does He have to do that He has no choice about?</a:t>
            </a:r>
            <a:endParaRPr lang="en-US" dirty="0">
              <a:latin typeface="Book Antiqua" pitchFamily="18" charset="0"/>
            </a:endParaRPr>
          </a:p>
        </p:txBody>
      </p:sp>
      <p:sp>
        <p:nvSpPr>
          <p:cNvPr id="13" name="TextBox 12"/>
          <p:cNvSpPr txBox="1"/>
          <p:nvPr/>
        </p:nvSpPr>
        <p:spPr>
          <a:xfrm>
            <a:off x="4037012" y="6324600"/>
            <a:ext cx="2971800" cy="369332"/>
          </a:xfrm>
          <a:prstGeom prst="rect">
            <a:avLst/>
          </a:prstGeom>
          <a:noFill/>
        </p:spPr>
        <p:txBody>
          <a:bodyPr wrap="square" rtlCol="0">
            <a:spAutoFit/>
          </a:bodyPr>
          <a:lstStyle/>
          <a:p>
            <a:pPr algn="ctr"/>
            <a:r>
              <a:rPr lang="en-US" b="1" dirty="0" smtClean="0">
                <a:latin typeface="Ink Free" pitchFamily="66" charset="0"/>
              </a:rPr>
              <a:t>He has to reveal</a:t>
            </a:r>
            <a:r>
              <a:rPr lang="en-US" b="1" dirty="0" smtClean="0"/>
              <a:t>.</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3" descr="C:\Users\User\AppData\Local\Microsoft\Windows\INetCache\IE\AOE6MOYD\Splatter-PNG-Image[1].png"/>
          <p:cNvPicPr>
            <a:picLocks noChangeAspect="1" noChangeArrowheads="1"/>
          </p:cNvPicPr>
          <p:nvPr/>
        </p:nvPicPr>
        <p:blipFill>
          <a:blip r:embed="rId2">
            <a:duotone>
              <a:prstClr val="black"/>
              <a:schemeClr val="accent6">
                <a:tint val="45000"/>
                <a:satMod val="400000"/>
              </a:schemeClr>
            </a:duotone>
            <a:lum bright="43000" contrast="76000"/>
          </a:blip>
          <a:srcRect/>
          <a:stretch>
            <a:fillRect/>
          </a:stretch>
        </p:blipFill>
        <p:spPr bwMode="auto">
          <a:xfrm rot="1601364">
            <a:off x="5997199" y="1175998"/>
            <a:ext cx="6410995" cy="4480953"/>
          </a:xfrm>
          <a:prstGeom prst="rect">
            <a:avLst/>
          </a:prstGeom>
          <a:noFill/>
        </p:spPr>
      </p:pic>
      <p:sp>
        <p:nvSpPr>
          <p:cNvPr id="2" name="Title 1"/>
          <p:cNvSpPr>
            <a:spLocks noGrp="1"/>
          </p:cNvSpPr>
          <p:nvPr>
            <p:ph type="title"/>
          </p:nvPr>
        </p:nvSpPr>
        <p:spPr/>
        <p:txBody>
          <a:bodyPr/>
          <a:lstStyle/>
          <a:p>
            <a:r>
              <a:rPr lang="en-US" dirty="0" smtClean="0">
                <a:latin typeface="Britannic Bold" pitchFamily="34" charset="0"/>
              </a:rPr>
              <a:t>Can </a:t>
            </a:r>
            <a:r>
              <a:rPr lang="en-US" dirty="0" err="1" smtClean="0">
                <a:latin typeface="Britannic Bold" pitchFamily="34" charset="0"/>
              </a:rPr>
              <a:t>vs</a:t>
            </a:r>
            <a:r>
              <a:rPr lang="en-US" dirty="0" smtClean="0">
                <a:latin typeface="Britannic Bold" pitchFamily="34" charset="0"/>
              </a:rPr>
              <a:t> Possible Cont’</a:t>
            </a:r>
            <a:endParaRPr lang="en-US" dirty="0"/>
          </a:p>
        </p:txBody>
      </p:sp>
      <p:sp>
        <p:nvSpPr>
          <p:cNvPr id="4" name="TextBox 3"/>
          <p:cNvSpPr txBox="1"/>
          <p:nvPr/>
        </p:nvSpPr>
        <p:spPr>
          <a:xfrm>
            <a:off x="303212" y="1600200"/>
            <a:ext cx="6629400" cy="707886"/>
          </a:xfrm>
          <a:prstGeom prst="rect">
            <a:avLst/>
          </a:prstGeom>
          <a:noFill/>
        </p:spPr>
        <p:txBody>
          <a:bodyPr wrap="square" rtlCol="0">
            <a:spAutoFit/>
          </a:bodyPr>
          <a:lstStyle/>
          <a:p>
            <a:r>
              <a:rPr lang="en-US" sz="2000" dirty="0" smtClean="0">
                <a:latin typeface="Trebuchet MS (Body"/>
              </a:rPr>
              <a:t>So when it reads, “God is not man that He should lie”  what is this part of the verse telling us? </a:t>
            </a:r>
            <a:endParaRPr lang="en-US" sz="2000" dirty="0">
              <a:latin typeface="Trebuchet MS (Body"/>
            </a:endParaRPr>
          </a:p>
        </p:txBody>
      </p:sp>
      <p:sp>
        <p:nvSpPr>
          <p:cNvPr id="5" name="TextBox 4"/>
          <p:cNvSpPr txBox="1"/>
          <p:nvPr/>
        </p:nvSpPr>
        <p:spPr>
          <a:xfrm>
            <a:off x="684212" y="2362200"/>
            <a:ext cx="4800600" cy="661720"/>
          </a:xfrm>
          <a:prstGeom prst="rect">
            <a:avLst/>
          </a:prstGeom>
          <a:noFill/>
        </p:spPr>
        <p:txBody>
          <a:bodyPr wrap="square" rtlCol="0">
            <a:spAutoFit/>
          </a:bodyPr>
          <a:lstStyle/>
          <a:p>
            <a:pPr>
              <a:buFont typeface="Wingdings" pitchFamily="2" charset="2"/>
              <a:buChar char="Ø"/>
            </a:pPr>
            <a:r>
              <a:rPr lang="en-US" sz="1850" dirty="0" smtClean="0">
                <a:latin typeface="Ink Free" pitchFamily="66" charset="0"/>
              </a:rPr>
              <a:t> It </a:t>
            </a:r>
            <a:r>
              <a:rPr lang="en-US" sz="1850" dirty="0" smtClean="0">
                <a:latin typeface="Ink Free" pitchFamily="66" charset="0"/>
              </a:rPr>
              <a:t>is telling us the men lie and that God doesn’t lie.</a:t>
            </a:r>
            <a:endParaRPr lang="en-US" sz="1850" dirty="0">
              <a:latin typeface="Ink Free" pitchFamily="66" charset="0"/>
            </a:endParaRPr>
          </a:p>
        </p:txBody>
      </p:sp>
      <p:sp>
        <p:nvSpPr>
          <p:cNvPr id="6" name="TextBox 5"/>
          <p:cNvSpPr txBox="1"/>
          <p:nvPr/>
        </p:nvSpPr>
        <p:spPr>
          <a:xfrm>
            <a:off x="227012" y="3200400"/>
            <a:ext cx="6019800" cy="830997"/>
          </a:xfrm>
          <a:prstGeom prst="rect">
            <a:avLst/>
          </a:prstGeom>
          <a:noFill/>
        </p:spPr>
        <p:txBody>
          <a:bodyPr wrap="square" rtlCol="0">
            <a:spAutoFit/>
          </a:bodyPr>
          <a:lstStyle/>
          <a:p>
            <a:pPr algn="ctr"/>
            <a:r>
              <a:rPr lang="en-US" sz="2400" dirty="0" smtClean="0">
                <a:latin typeface="Book Antiqua" pitchFamily="18" charset="0"/>
              </a:rPr>
              <a:t>So if God does not lie  is there a possibility that He could lie?</a:t>
            </a:r>
            <a:endParaRPr lang="en-US" sz="2400" dirty="0">
              <a:latin typeface="Book Antiqua" pitchFamily="18" charset="0"/>
            </a:endParaRPr>
          </a:p>
        </p:txBody>
      </p:sp>
      <p:sp>
        <p:nvSpPr>
          <p:cNvPr id="7" name="TextBox 6"/>
          <p:cNvSpPr txBox="1"/>
          <p:nvPr/>
        </p:nvSpPr>
        <p:spPr>
          <a:xfrm>
            <a:off x="684212" y="4114800"/>
            <a:ext cx="5105400" cy="377026"/>
          </a:xfrm>
          <a:prstGeom prst="rect">
            <a:avLst/>
          </a:prstGeom>
          <a:noFill/>
        </p:spPr>
        <p:txBody>
          <a:bodyPr wrap="square" rtlCol="0">
            <a:spAutoFit/>
          </a:bodyPr>
          <a:lstStyle/>
          <a:p>
            <a:pPr>
              <a:buFont typeface="Wingdings" pitchFamily="2" charset="2"/>
              <a:buChar char="Ø"/>
            </a:pPr>
            <a:r>
              <a:rPr lang="en-US" sz="1850" dirty="0" smtClean="0">
                <a:latin typeface="Ink Free" pitchFamily="66" charset="0"/>
              </a:rPr>
              <a:t> Obviously</a:t>
            </a:r>
            <a:r>
              <a:rPr lang="en-US" sz="1850" dirty="0" smtClean="0">
                <a:latin typeface="Ink Free" pitchFamily="66" charset="0"/>
              </a:rPr>
              <a:t>, </a:t>
            </a:r>
            <a:r>
              <a:rPr lang="en-US" sz="1850" dirty="0" smtClean="0">
                <a:latin typeface="Ink Free" pitchFamily="66" charset="0"/>
              </a:rPr>
              <a:t>yes. He </a:t>
            </a:r>
            <a:r>
              <a:rPr lang="en-US" sz="1850" dirty="0" smtClean="0">
                <a:latin typeface="Ink Free" pitchFamily="66" charset="0"/>
              </a:rPr>
              <a:t>doesn’t lie, but He could. </a:t>
            </a:r>
            <a:endParaRPr lang="en-US" sz="1850" dirty="0">
              <a:latin typeface="Ink Free" pitchFamily="66" charset="0"/>
            </a:endParaRPr>
          </a:p>
        </p:txBody>
      </p:sp>
      <p:sp>
        <p:nvSpPr>
          <p:cNvPr id="10" name="Rectangle 9"/>
          <p:cNvSpPr/>
          <p:nvPr/>
        </p:nvSpPr>
        <p:spPr>
          <a:xfrm>
            <a:off x="7008812" y="2590800"/>
            <a:ext cx="4191000" cy="1938992"/>
          </a:xfrm>
          <a:prstGeom prst="rect">
            <a:avLst/>
          </a:prstGeom>
          <a:ln w="38100">
            <a:solidFill>
              <a:schemeClr val="tx1"/>
            </a:solidFill>
          </a:ln>
        </p:spPr>
        <p:txBody>
          <a:bodyPr wrap="square">
            <a:spAutoFit/>
          </a:bodyPr>
          <a:lstStyle/>
          <a:p>
            <a:pPr>
              <a:buFont typeface="Wingdings" pitchFamily="2" charset="2"/>
              <a:buChar char="v"/>
            </a:pPr>
            <a:r>
              <a:rPr lang="en-US" sz="1600" b="1" dirty="0" smtClean="0">
                <a:latin typeface="Monotype Corsiva" pitchFamily="66" charset="0"/>
              </a:rPr>
              <a:t> </a:t>
            </a:r>
            <a:r>
              <a:rPr lang="en-US" sz="2000" b="1" dirty="0" smtClean="0">
                <a:latin typeface="Monotype Corsiva" pitchFamily="66" charset="0"/>
              </a:rPr>
              <a:t>Numbers </a:t>
            </a:r>
            <a:r>
              <a:rPr lang="en-US" sz="2000" b="1" dirty="0" smtClean="0">
                <a:latin typeface="Monotype Corsiva" pitchFamily="66" charset="0"/>
              </a:rPr>
              <a:t>23:19 </a:t>
            </a:r>
            <a:r>
              <a:rPr lang="en-US" sz="2000" b="1" dirty="0" smtClean="0">
                <a:latin typeface="Monotype Corsiva" pitchFamily="66" charset="0"/>
              </a:rPr>
              <a:t> </a:t>
            </a:r>
            <a:r>
              <a:rPr lang="en-US" sz="1600" b="1" dirty="0" smtClean="0">
                <a:latin typeface="Trebuchet MS (Body"/>
              </a:rPr>
              <a:t>we read…</a:t>
            </a:r>
            <a:endParaRPr lang="en-US" sz="1600" b="1" dirty="0" smtClean="0">
              <a:latin typeface="Trebuchet MS (Body"/>
            </a:endParaRPr>
          </a:p>
          <a:p>
            <a:r>
              <a:rPr lang="en-US" sz="2000" baseline="30000" dirty="0" smtClean="0">
                <a:solidFill>
                  <a:srgbClr val="C00000"/>
                </a:solidFill>
                <a:latin typeface="Monotype Corsiva" pitchFamily="66" charset="0"/>
              </a:rPr>
              <a:t>19 </a:t>
            </a:r>
            <a:r>
              <a:rPr lang="en-US" sz="2000" b="1" u="sng" dirty="0" smtClean="0">
                <a:solidFill>
                  <a:srgbClr val="C00000"/>
                </a:solidFill>
                <a:latin typeface="Monotype Corsiva" pitchFamily="66" charset="0"/>
              </a:rPr>
              <a:t>God is not a man, that he should lie</a:t>
            </a:r>
            <a:r>
              <a:rPr lang="en-US" sz="2000" dirty="0" smtClean="0">
                <a:solidFill>
                  <a:srgbClr val="C00000"/>
                </a:solidFill>
                <a:latin typeface="Monotype Corsiva" pitchFamily="66" charset="0"/>
              </a:rPr>
              <a:t>; neither the son of man, that he should repent: hath he said, and shall he not do it? or hath he spoken, and shall he not make it good?</a:t>
            </a:r>
            <a:endParaRPr lang="en-US" sz="2000" dirty="0">
              <a:solidFill>
                <a:srgbClr val="C00000"/>
              </a:solidFill>
              <a:latin typeface="Monotype Corsiva" pitchFamily="66" charset="0"/>
            </a:endParaRPr>
          </a:p>
        </p:txBody>
      </p:sp>
      <p:sp>
        <p:nvSpPr>
          <p:cNvPr id="16" name="Rectangle 15"/>
          <p:cNvSpPr/>
          <p:nvPr/>
        </p:nvSpPr>
        <p:spPr>
          <a:xfrm>
            <a:off x="303212" y="4953000"/>
            <a:ext cx="5943599" cy="1415772"/>
          </a:xfrm>
          <a:prstGeom prst="rect">
            <a:avLst/>
          </a:prstGeom>
        </p:spPr>
        <p:txBody>
          <a:bodyPr wrap="square">
            <a:spAutoFit/>
          </a:bodyPr>
          <a:lstStyle/>
          <a:p>
            <a:r>
              <a:rPr lang="en-US" sz="2000" b="1" dirty="0" smtClean="0">
                <a:latin typeface="Monotype Corsiva" pitchFamily="66" charset="0"/>
              </a:rPr>
              <a:t>Titus </a:t>
            </a:r>
            <a:r>
              <a:rPr lang="en-US" sz="2000" b="1" dirty="0" smtClean="0">
                <a:latin typeface="Monotype Corsiva" pitchFamily="66" charset="0"/>
              </a:rPr>
              <a:t>1:2</a:t>
            </a:r>
            <a:r>
              <a:rPr lang="en-US" sz="2000" b="1" dirty="0" smtClean="0">
                <a:latin typeface="Monotype Corsiva" pitchFamily="66" charset="0"/>
              </a:rPr>
              <a:t> </a:t>
            </a:r>
            <a:r>
              <a:rPr lang="en-US" sz="2000" b="1" dirty="0" smtClean="0">
                <a:latin typeface="Monotype Corsiva" pitchFamily="66" charset="0"/>
              </a:rPr>
              <a:t> </a:t>
            </a:r>
            <a:r>
              <a:rPr lang="en-US" b="1" dirty="0" smtClean="0">
                <a:latin typeface="Trebuchet MS (Body"/>
              </a:rPr>
              <a:t>Affirms </a:t>
            </a:r>
            <a:r>
              <a:rPr lang="en-US" b="1" dirty="0" smtClean="0">
                <a:latin typeface="Trebuchet MS (Body"/>
              </a:rPr>
              <a:t>this</a:t>
            </a:r>
            <a:r>
              <a:rPr lang="en-US" b="1" dirty="0" smtClean="0">
                <a:latin typeface="Trebuchet MS (Body"/>
              </a:rPr>
              <a:t> </a:t>
            </a:r>
            <a:r>
              <a:rPr lang="en-US" sz="2000" b="1" dirty="0" smtClean="0">
                <a:latin typeface="Monotype Corsiva" pitchFamily="66" charset="0"/>
              </a:rPr>
              <a:t/>
            </a:r>
            <a:br>
              <a:rPr lang="en-US" sz="2000" b="1" dirty="0" smtClean="0">
                <a:latin typeface="Monotype Corsiva" pitchFamily="66" charset="0"/>
              </a:rPr>
            </a:br>
            <a:endParaRPr lang="en-US" sz="2200" dirty="0" smtClean="0">
              <a:latin typeface="Monotype Corsiva" pitchFamily="66" charset="0"/>
            </a:endParaRPr>
          </a:p>
          <a:p>
            <a:pPr algn="ctr"/>
            <a:r>
              <a:rPr lang="en-US" sz="2200" baseline="30000" dirty="0" smtClean="0">
                <a:latin typeface="Monotype Corsiva" pitchFamily="66" charset="0"/>
              </a:rPr>
              <a:t>2 </a:t>
            </a:r>
            <a:r>
              <a:rPr lang="en-US" sz="2200" dirty="0" smtClean="0">
                <a:solidFill>
                  <a:srgbClr val="C00000"/>
                </a:solidFill>
                <a:latin typeface="Monotype Corsiva" pitchFamily="66" charset="0"/>
              </a:rPr>
              <a:t>In hope of eternal life, which God, that cannot lie, promised before the world began;</a:t>
            </a:r>
            <a:endParaRPr lang="en-US" sz="2200" dirty="0">
              <a:solidFill>
                <a:srgbClr val="C00000"/>
              </a:solidFill>
              <a:latin typeface="Monotype Corsiva"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2460</TotalTime>
  <Words>2851</Words>
  <Application>Microsoft Office PowerPoint</Application>
  <PresentationFormat>Custom</PresentationFormat>
  <Paragraphs>128</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William Miller’s Rules of Interpretation</vt:lpstr>
      <vt:lpstr>Quick Review</vt:lpstr>
      <vt:lpstr> Miller’s Rule #3</vt:lpstr>
      <vt:lpstr> The Nature of Parables</vt:lpstr>
      <vt:lpstr>The Nature of Parables Cont’</vt:lpstr>
      <vt:lpstr>Revelation Through Scripture</vt:lpstr>
      <vt:lpstr>Can vs Possible</vt:lpstr>
      <vt:lpstr>Can vs Possible Cont’</vt:lpstr>
      <vt:lpstr>Can vs Possible Cont’</vt:lpstr>
      <vt:lpstr>Faith or Effort?</vt:lpstr>
      <vt:lpstr>What is Faith?</vt:lpstr>
      <vt:lpstr>Allow the Word to Define Itself</vt:lpstr>
      <vt:lpstr>Notice the Pattern</vt:lpstr>
      <vt:lpstr>What is Faith? Cont’</vt:lpstr>
      <vt:lpstr>Think upon this…</vt:lpstr>
      <vt:lpstr>Making the Bible Personal</vt:lpstr>
      <vt:lpstr>Summary of Rule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Miller’s Rules of Interpretation</dc:title>
  <dc:creator>User</dc:creator>
  <cp:lastModifiedBy>User</cp:lastModifiedBy>
  <cp:revision>36</cp:revision>
  <dcterms:created xsi:type="dcterms:W3CDTF">2020-04-28T04:18:30Z</dcterms:created>
  <dcterms:modified xsi:type="dcterms:W3CDTF">2020-04-30T07:36:12Z</dcterms:modified>
</cp:coreProperties>
</file>