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3" autoAdjust="0"/>
    <p:restoredTop sz="94660"/>
  </p:normalViewPr>
  <p:slideViewPr>
    <p:cSldViewPr snapToGrid="0">
      <p:cViewPr varScale="1">
        <p:scale>
          <a:sx n="86" d="100"/>
          <a:sy n="86" d="100"/>
        </p:scale>
        <p:origin x="5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5162-10B2-48B4-A4DF-E8E8F7DF23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0542B8-C3A1-4EAF-8226-FEA0B774E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085678-A165-4309-8CC1-9BEF385AE927}"/>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5" name="Footer Placeholder 4">
            <a:extLst>
              <a:ext uri="{FF2B5EF4-FFF2-40B4-BE49-F238E27FC236}">
                <a16:creationId xmlns:a16="http://schemas.microsoft.com/office/drawing/2014/main" id="{C03C35B4-F9B1-4AD5-BD1D-BAC7FDD0D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0BC22-8A94-4440-BB5C-9BBF8FC5ED83}"/>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104115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33BD-4B7E-4F7C-B451-C732DC134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719A4F-70AA-456D-A93E-2C9FE012B3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2A010D-1BEB-4E8F-8825-46616677772A}"/>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5" name="Footer Placeholder 4">
            <a:extLst>
              <a:ext uri="{FF2B5EF4-FFF2-40B4-BE49-F238E27FC236}">
                <a16:creationId xmlns:a16="http://schemas.microsoft.com/office/drawing/2014/main" id="{EAB14DD4-9BDA-4E29-8DB7-07853162A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9189C-0FA7-481D-B817-1A66BC1F5840}"/>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227943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12CC50-1FD0-442B-A2EB-2C0A819B15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94E2F7-DBFE-43FD-995C-47A59E38E2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BC139-51FE-454A-88C0-60D6A05419A0}"/>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5" name="Footer Placeholder 4">
            <a:extLst>
              <a:ext uri="{FF2B5EF4-FFF2-40B4-BE49-F238E27FC236}">
                <a16:creationId xmlns:a16="http://schemas.microsoft.com/office/drawing/2014/main" id="{EA784448-0D52-439F-A175-A79CE0B77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43BE76-1BFC-4A2B-A980-0018D5C7CB5F}"/>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32728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63E4-9EDA-4215-9DCB-8B9D815F22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68F535-DAFD-4CDA-B3C6-87D0C877FB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69DC8-E475-4DAC-83B7-686B8677A059}"/>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5" name="Footer Placeholder 4">
            <a:extLst>
              <a:ext uri="{FF2B5EF4-FFF2-40B4-BE49-F238E27FC236}">
                <a16:creationId xmlns:a16="http://schemas.microsoft.com/office/drawing/2014/main" id="{406CF628-916E-4A22-BA97-52CE5DAE7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A372A-2936-4374-A3CD-EC84B7B684C4}"/>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881729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D93BE-8461-41B5-8D3A-C6B60DA386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B654C1-16EA-4C5C-B0A1-A1755BBC89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40EED5-DF30-421A-8D46-21836E7A6258}"/>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5" name="Footer Placeholder 4">
            <a:extLst>
              <a:ext uri="{FF2B5EF4-FFF2-40B4-BE49-F238E27FC236}">
                <a16:creationId xmlns:a16="http://schemas.microsoft.com/office/drawing/2014/main" id="{4114F003-E2F1-4ED3-805E-CC8183957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62B23-C016-4515-A4C6-ED7E12788F72}"/>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252621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664E2-747B-4DFC-BE6F-76BD5C0BA3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A8478-F9EB-4788-8FED-BB3A77F2D9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72C5E0-8B3C-4D90-99F3-BFAFA43B8F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1E8E49-28E5-48B4-947F-3AE5CD1D1163}"/>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6" name="Footer Placeholder 5">
            <a:extLst>
              <a:ext uri="{FF2B5EF4-FFF2-40B4-BE49-F238E27FC236}">
                <a16:creationId xmlns:a16="http://schemas.microsoft.com/office/drawing/2014/main" id="{61B33B92-78F0-4CEC-A004-C54CCB915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E752C8-10EA-4DEB-B8E5-E078DAB5B3AF}"/>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347869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CAD53-5645-49F1-AB47-8381A12648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582F97-C2ED-44AF-B23B-0EB50357BE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6F8190-84AE-4B32-B546-4908E69EFA5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8B2D8F-048F-483A-AA64-483992EB9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D39674-9E7B-45A4-B1AB-3CF0AE2088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B387EB-7773-47E0-8E32-F01E81C4BB3F}"/>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8" name="Footer Placeholder 7">
            <a:extLst>
              <a:ext uri="{FF2B5EF4-FFF2-40B4-BE49-F238E27FC236}">
                <a16:creationId xmlns:a16="http://schemas.microsoft.com/office/drawing/2014/main" id="{ED447B47-9CD0-4620-9DEB-B67F858DDD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603EB8-31CC-476A-A9F8-83DEF8466C13}"/>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79902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998C-4F2A-4BE0-A766-287FD14E23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6B1030-3699-44CF-9010-FF943AE81A2C}"/>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4" name="Footer Placeholder 3">
            <a:extLst>
              <a:ext uri="{FF2B5EF4-FFF2-40B4-BE49-F238E27FC236}">
                <a16:creationId xmlns:a16="http://schemas.microsoft.com/office/drawing/2014/main" id="{877358F3-432F-492A-842B-98E0D305F0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E18D32-F4FB-4365-B5A8-1ECC2E6160C1}"/>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415117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78090-9E5B-4D80-8520-ADBAF150C0F4}"/>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3" name="Footer Placeholder 2">
            <a:extLst>
              <a:ext uri="{FF2B5EF4-FFF2-40B4-BE49-F238E27FC236}">
                <a16:creationId xmlns:a16="http://schemas.microsoft.com/office/drawing/2014/main" id="{9FE13954-61E4-4A16-9038-1A5270BF7E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F02E8-EFBC-483C-9FA0-92312597AD64}"/>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18843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64C8-B2CF-4684-8C66-ABC248011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FEEE1-78D2-4368-AB4A-417CF81495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80540F-282C-424F-AD06-A6FF3C3D0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849BB-C274-4C4C-8CDF-E30FD491CE32}"/>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6" name="Footer Placeholder 5">
            <a:extLst>
              <a:ext uri="{FF2B5EF4-FFF2-40B4-BE49-F238E27FC236}">
                <a16:creationId xmlns:a16="http://schemas.microsoft.com/office/drawing/2014/main" id="{27C0889B-8E31-464F-8C3D-4E4BA22905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62DFE2-76E8-410C-AEAC-18A17CA5C231}"/>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254038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5F306-15F0-4D35-BB33-EA73F8F669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DA711F-94D2-4ED5-BF4C-C37FD29FC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49B719-0A80-4FEA-B5CD-101518C5F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8B0CF0-136A-4C1F-BC96-14086C984F28}"/>
              </a:ext>
            </a:extLst>
          </p:cNvPr>
          <p:cNvSpPr>
            <a:spLocks noGrp="1"/>
          </p:cNvSpPr>
          <p:nvPr>
            <p:ph type="dt" sz="half" idx="10"/>
          </p:nvPr>
        </p:nvSpPr>
        <p:spPr/>
        <p:txBody>
          <a:bodyPr/>
          <a:lstStyle/>
          <a:p>
            <a:fld id="{6DEFDCF8-ABDE-405F-B9E6-D231C8B33EE4}" type="datetimeFigureOut">
              <a:rPr lang="en-US" smtClean="0"/>
              <a:t>9/20/2019</a:t>
            </a:fld>
            <a:endParaRPr lang="en-US"/>
          </a:p>
        </p:txBody>
      </p:sp>
      <p:sp>
        <p:nvSpPr>
          <p:cNvPr id="6" name="Footer Placeholder 5">
            <a:extLst>
              <a:ext uri="{FF2B5EF4-FFF2-40B4-BE49-F238E27FC236}">
                <a16:creationId xmlns:a16="http://schemas.microsoft.com/office/drawing/2014/main" id="{62FAC2BF-A62A-481E-9228-240A2A93DF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02E83-1255-4DC5-997D-285FD575BA19}"/>
              </a:ext>
            </a:extLst>
          </p:cNvPr>
          <p:cNvSpPr>
            <a:spLocks noGrp="1"/>
          </p:cNvSpPr>
          <p:nvPr>
            <p:ph type="sldNum" sz="quarter" idx="12"/>
          </p:nvPr>
        </p:nvSpPr>
        <p:spPr/>
        <p:txBody>
          <a:bodyPr/>
          <a:lstStyle/>
          <a:p>
            <a:fld id="{66A59D43-259B-46EC-803B-70C58FF609F3}" type="slidenum">
              <a:rPr lang="en-US" smtClean="0"/>
              <a:t>‹#›</a:t>
            </a:fld>
            <a:endParaRPr lang="en-US"/>
          </a:p>
        </p:txBody>
      </p:sp>
    </p:spTree>
    <p:extLst>
      <p:ext uri="{BB962C8B-B14F-4D97-AF65-F5344CB8AC3E}">
        <p14:creationId xmlns:p14="http://schemas.microsoft.com/office/powerpoint/2010/main" val="57497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40A3F-04C0-43B2-B749-980A8EAA5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0DA5E6-F1CA-4B08-8655-C3E0719590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BA5A6-2751-491F-8B81-8774389AC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FDCF8-ABDE-405F-B9E6-D231C8B33EE4}" type="datetimeFigureOut">
              <a:rPr lang="en-US" smtClean="0"/>
              <a:t>9/20/2019</a:t>
            </a:fld>
            <a:endParaRPr lang="en-US"/>
          </a:p>
        </p:txBody>
      </p:sp>
      <p:sp>
        <p:nvSpPr>
          <p:cNvPr id="5" name="Footer Placeholder 4">
            <a:extLst>
              <a:ext uri="{FF2B5EF4-FFF2-40B4-BE49-F238E27FC236}">
                <a16:creationId xmlns:a16="http://schemas.microsoft.com/office/drawing/2014/main" id="{41464DFE-4F39-4D46-A181-3AE09F608A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4C132A-E69F-4D38-A53F-ABD791811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59D43-259B-46EC-803B-70C58FF609F3}" type="slidenum">
              <a:rPr lang="en-US" smtClean="0"/>
              <a:t>‹#›</a:t>
            </a:fld>
            <a:endParaRPr lang="en-US"/>
          </a:p>
        </p:txBody>
      </p:sp>
    </p:spTree>
    <p:extLst>
      <p:ext uri="{BB962C8B-B14F-4D97-AF65-F5344CB8AC3E}">
        <p14:creationId xmlns:p14="http://schemas.microsoft.com/office/powerpoint/2010/main" val="182252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0B11-FABF-4AD8-9BA2-46AD2C7BEABF}"/>
              </a:ext>
            </a:extLst>
          </p:cNvPr>
          <p:cNvSpPr>
            <a:spLocks noGrp="1"/>
          </p:cNvSpPr>
          <p:nvPr>
            <p:ph type="title"/>
          </p:nvPr>
        </p:nvSpPr>
        <p:spPr/>
        <p:txBody>
          <a:bodyPr>
            <a:normAutofit/>
          </a:bodyPr>
          <a:lstStyle/>
          <a:p>
            <a:r>
              <a:rPr lang="en-US" sz="3200" dirty="0"/>
              <a:t>Thabo </a:t>
            </a:r>
            <a:r>
              <a:rPr lang="en-US" sz="3200" dirty="0" err="1"/>
              <a:t>Mtetwa</a:t>
            </a:r>
            <a:r>
              <a:rPr lang="en-US" sz="3200" dirty="0"/>
              <a:t>. Germany #2</a:t>
            </a:r>
          </a:p>
        </p:txBody>
      </p:sp>
      <p:sp>
        <p:nvSpPr>
          <p:cNvPr id="3" name="Content Placeholder 2">
            <a:extLst>
              <a:ext uri="{FF2B5EF4-FFF2-40B4-BE49-F238E27FC236}">
                <a16:creationId xmlns:a16="http://schemas.microsoft.com/office/drawing/2014/main" id="{391A232F-3B60-4A13-82EB-1D2E715BA40C}"/>
              </a:ext>
            </a:extLst>
          </p:cNvPr>
          <p:cNvSpPr>
            <a:spLocks noGrp="1"/>
          </p:cNvSpPr>
          <p:nvPr>
            <p:ph idx="1"/>
          </p:nvPr>
        </p:nvSpPr>
        <p:spPr/>
        <p:txBody>
          <a:bodyPr/>
          <a:lstStyle/>
          <a:p>
            <a:r>
              <a:rPr lang="en-US" dirty="0"/>
              <a:t>1</a:t>
            </a:r>
            <a:r>
              <a:rPr lang="en-US" baseline="30000" dirty="0"/>
              <a:t>st</a:t>
            </a:r>
            <a:r>
              <a:rPr lang="en-US" dirty="0"/>
              <a:t> 2 or 3 presentations will be dealing with the parable teaching methodology</a:t>
            </a:r>
          </a:p>
          <a:p>
            <a:r>
              <a:rPr lang="en-US" dirty="0"/>
              <a:t>We will look at the structure of our line and identify various points on the line of the priests from the broader structure.</a:t>
            </a:r>
          </a:p>
          <a:p>
            <a:r>
              <a:rPr lang="en-US" dirty="0"/>
              <a:t>We will look at 2 midnight cry messages: that of Samuel Snow and MC today with the purpose of comparing and contrasting the two MC messages in order to make various points</a:t>
            </a:r>
          </a:p>
        </p:txBody>
      </p:sp>
    </p:spTree>
    <p:extLst>
      <p:ext uri="{BB962C8B-B14F-4D97-AF65-F5344CB8AC3E}">
        <p14:creationId xmlns:p14="http://schemas.microsoft.com/office/powerpoint/2010/main" val="1547880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5FB59-2409-480E-A12F-5CB92BE5AE55}"/>
              </a:ext>
            </a:extLst>
          </p:cNvPr>
          <p:cNvSpPr>
            <a:spLocks noGrp="1"/>
          </p:cNvSpPr>
          <p:nvPr>
            <p:ph idx="1"/>
          </p:nvPr>
        </p:nvSpPr>
        <p:spPr>
          <a:xfrm>
            <a:off x="838200" y="1825625"/>
            <a:ext cx="5257800" cy="4351338"/>
          </a:xfrm>
        </p:spPr>
        <p:txBody>
          <a:bodyPr/>
          <a:lstStyle/>
          <a:p>
            <a:pPr marL="0" indent="0">
              <a:buNone/>
            </a:pPr>
            <a:r>
              <a:rPr lang="en-US" sz="1800" dirty="0"/>
              <a:t>We are not necessarily are </a:t>
            </a:r>
            <a:r>
              <a:rPr lang="en-US" sz="1800" dirty="0" err="1"/>
              <a:t>goin</a:t>
            </a:r>
            <a:r>
              <a:rPr lang="en-US" sz="1800" dirty="0"/>
              <a:t> to go in chronological order, but I will lay them out in order that makes the most sense to me.</a:t>
            </a:r>
          </a:p>
          <a:p>
            <a:pPr marL="0" indent="0">
              <a:buNone/>
            </a:pPr>
            <a:r>
              <a:rPr lang="en-US" sz="1800" dirty="0"/>
              <a:t>Before we delve into that I just want to make a few points about the definition of parable we derive from Strong’s concordance and Thayer’s.</a:t>
            </a:r>
          </a:p>
          <a:p>
            <a:pPr marL="0" indent="0">
              <a:buNone/>
            </a:pPr>
            <a:r>
              <a:rPr lang="en-US" sz="1800" dirty="0"/>
              <a:t>Specifically from Thayer’s:</a:t>
            </a:r>
          </a:p>
          <a:p>
            <a:pPr marL="0" indent="0">
              <a:buNone/>
            </a:pPr>
            <a:endParaRPr lang="en-US" dirty="0"/>
          </a:p>
        </p:txBody>
      </p:sp>
      <p:pic>
        <p:nvPicPr>
          <p:cNvPr id="5" name="Picture 4" descr="A screenshot of a cell phone&#10;&#10;Description automatically generated">
            <a:extLst>
              <a:ext uri="{FF2B5EF4-FFF2-40B4-BE49-F238E27FC236}">
                <a16:creationId xmlns:a16="http://schemas.microsoft.com/office/drawing/2014/main" id="{8EA81434-6665-4517-94B2-27FEB4D1F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297" y="1693431"/>
            <a:ext cx="5256920" cy="4602593"/>
          </a:xfrm>
          <a:prstGeom prst="rect">
            <a:avLst/>
          </a:prstGeom>
        </p:spPr>
      </p:pic>
    </p:spTree>
    <p:extLst>
      <p:ext uri="{BB962C8B-B14F-4D97-AF65-F5344CB8AC3E}">
        <p14:creationId xmlns:p14="http://schemas.microsoft.com/office/powerpoint/2010/main" val="2173656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4928CB-311F-4892-8207-52C5AEFF33DC}"/>
              </a:ext>
            </a:extLst>
          </p:cNvPr>
          <p:cNvSpPr>
            <a:spLocks noGrp="1"/>
          </p:cNvSpPr>
          <p:nvPr>
            <p:ph idx="1"/>
          </p:nvPr>
        </p:nvSpPr>
        <p:spPr>
          <a:xfrm>
            <a:off x="838200" y="1524663"/>
            <a:ext cx="10515600" cy="2044694"/>
          </a:xfrm>
        </p:spPr>
        <p:txBody>
          <a:bodyPr>
            <a:normAutofit/>
          </a:bodyPr>
          <a:lstStyle/>
          <a:p>
            <a:pPr marL="0" indent="0">
              <a:buNone/>
            </a:pPr>
            <a:r>
              <a:rPr lang="en-US" sz="1800" dirty="0"/>
              <a:t>If we illustrate the definition pictorially, it tells us that a parable is the placing of one thing by the side of another.</a:t>
            </a:r>
          </a:p>
          <a:p>
            <a:pPr marL="0" indent="0">
              <a:buNone/>
            </a:pPr>
            <a:r>
              <a:rPr lang="en-US" sz="1800" dirty="0"/>
              <a:t>So you have two objects placed side by side. This is done for the purpose of comparing and contrasting</a:t>
            </a:r>
          </a:p>
          <a:p>
            <a:pPr marL="0" indent="0">
              <a:buNone/>
            </a:pPr>
            <a:r>
              <a:rPr lang="en-US" sz="1800" dirty="0"/>
              <a:t>As we C/C this two objects, this process of comparing/contrasting: comparing = identifying the similarities, contrasting = identifying the differences between the two objects, the conduction of this process generates information or “generates light”</a:t>
            </a:r>
          </a:p>
        </p:txBody>
      </p:sp>
      <p:grpSp>
        <p:nvGrpSpPr>
          <p:cNvPr id="6" name="Group 5">
            <a:extLst>
              <a:ext uri="{FF2B5EF4-FFF2-40B4-BE49-F238E27FC236}">
                <a16:creationId xmlns:a16="http://schemas.microsoft.com/office/drawing/2014/main" id="{BB603660-8CBB-4A57-92C2-F3D87ACE1504}"/>
              </a:ext>
            </a:extLst>
          </p:cNvPr>
          <p:cNvGrpSpPr/>
          <p:nvPr/>
        </p:nvGrpSpPr>
        <p:grpSpPr>
          <a:xfrm>
            <a:off x="1605064" y="4124528"/>
            <a:ext cx="1225685" cy="826851"/>
            <a:chOff x="1605064" y="4124528"/>
            <a:chExt cx="1225685" cy="826851"/>
          </a:xfrm>
        </p:grpSpPr>
        <p:sp>
          <p:nvSpPr>
            <p:cNvPr id="4" name="Oval 3">
              <a:extLst>
                <a:ext uri="{FF2B5EF4-FFF2-40B4-BE49-F238E27FC236}">
                  <a16:creationId xmlns:a16="http://schemas.microsoft.com/office/drawing/2014/main" id="{669A037C-7198-428F-B3C0-1FA59DC796FD}"/>
                </a:ext>
              </a:extLst>
            </p:cNvPr>
            <p:cNvSpPr/>
            <p:nvPr/>
          </p:nvSpPr>
          <p:spPr>
            <a:xfrm>
              <a:off x="1605064" y="4124528"/>
              <a:ext cx="1225685" cy="82685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25F4C18-D0EE-4CBD-8504-AE1824CCAB4D}"/>
                </a:ext>
              </a:extLst>
            </p:cNvPr>
            <p:cNvSpPr txBox="1"/>
            <p:nvPr/>
          </p:nvSpPr>
          <p:spPr>
            <a:xfrm>
              <a:off x="2081718" y="4307120"/>
              <a:ext cx="554478" cy="461665"/>
            </a:xfrm>
            <a:prstGeom prst="rect">
              <a:avLst/>
            </a:prstGeom>
            <a:noFill/>
          </p:spPr>
          <p:txBody>
            <a:bodyPr wrap="square" rtlCol="0">
              <a:spAutoFit/>
            </a:bodyPr>
            <a:lstStyle/>
            <a:p>
              <a:r>
                <a:rPr lang="en-US" sz="2400" dirty="0"/>
                <a:t>1</a:t>
              </a:r>
            </a:p>
          </p:txBody>
        </p:sp>
      </p:grpSp>
      <p:grpSp>
        <p:nvGrpSpPr>
          <p:cNvPr id="7" name="Group 6">
            <a:extLst>
              <a:ext uri="{FF2B5EF4-FFF2-40B4-BE49-F238E27FC236}">
                <a16:creationId xmlns:a16="http://schemas.microsoft.com/office/drawing/2014/main" id="{3C23BF54-8DAF-4510-A372-FC13CCF2D54B}"/>
              </a:ext>
            </a:extLst>
          </p:cNvPr>
          <p:cNvGrpSpPr/>
          <p:nvPr/>
        </p:nvGrpSpPr>
        <p:grpSpPr>
          <a:xfrm>
            <a:off x="3597613" y="4124528"/>
            <a:ext cx="1225685" cy="826851"/>
            <a:chOff x="1605064" y="4124528"/>
            <a:chExt cx="1225685" cy="826851"/>
          </a:xfrm>
        </p:grpSpPr>
        <p:sp>
          <p:nvSpPr>
            <p:cNvPr id="8" name="Oval 7">
              <a:extLst>
                <a:ext uri="{FF2B5EF4-FFF2-40B4-BE49-F238E27FC236}">
                  <a16:creationId xmlns:a16="http://schemas.microsoft.com/office/drawing/2014/main" id="{3ACBD21D-50FA-482C-BA5A-7AFD901443BA}"/>
                </a:ext>
              </a:extLst>
            </p:cNvPr>
            <p:cNvSpPr/>
            <p:nvPr/>
          </p:nvSpPr>
          <p:spPr>
            <a:xfrm>
              <a:off x="1605064" y="4124528"/>
              <a:ext cx="1225685" cy="82685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F447B52-9E6F-4C58-87B6-A1FD7FA62E02}"/>
                </a:ext>
              </a:extLst>
            </p:cNvPr>
            <p:cNvSpPr txBox="1"/>
            <p:nvPr/>
          </p:nvSpPr>
          <p:spPr>
            <a:xfrm>
              <a:off x="2081718" y="4307120"/>
              <a:ext cx="554478" cy="461665"/>
            </a:xfrm>
            <a:prstGeom prst="rect">
              <a:avLst/>
            </a:prstGeom>
            <a:noFill/>
          </p:spPr>
          <p:txBody>
            <a:bodyPr wrap="square" rtlCol="0">
              <a:spAutoFit/>
            </a:bodyPr>
            <a:lstStyle/>
            <a:p>
              <a:r>
                <a:rPr lang="en-US" sz="2400" dirty="0"/>
                <a:t>2</a:t>
              </a:r>
            </a:p>
          </p:txBody>
        </p:sp>
      </p:grpSp>
      <p:sp>
        <p:nvSpPr>
          <p:cNvPr id="10" name="Arrow: Curved Up 9">
            <a:extLst>
              <a:ext uri="{FF2B5EF4-FFF2-40B4-BE49-F238E27FC236}">
                <a16:creationId xmlns:a16="http://schemas.microsoft.com/office/drawing/2014/main" id="{E3D87778-0628-42B2-BA29-52F56D8E18E1}"/>
              </a:ext>
            </a:extLst>
          </p:cNvPr>
          <p:cNvSpPr/>
          <p:nvPr/>
        </p:nvSpPr>
        <p:spPr>
          <a:xfrm>
            <a:off x="2694563" y="4871673"/>
            <a:ext cx="1087877" cy="461665"/>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urved Down 10">
            <a:extLst>
              <a:ext uri="{FF2B5EF4-FFF2-40B4-BE49-F238E27FC236}">
                <a16:creationId xmlns:a16="http://schemas.microsoft.com/office/drawing/2014/main" id="{C1630B32-4CD1-4FA8-AD1E-FFD7311F59AF}"/>
              </a:ext>
            </a:extLst>
          </p:cNvPr>
          <p:cNvSpPr/>
          <p:nvPr/>
        </p:nvSpPr>
        <p:spPr>
          <a:xfrm>
            <a:off x="2694563" y="3742569"/>
            <a:ext cx="1180387" cy="461665"/>
          </a:xfrm>
          <a:prstGeom prst="curved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0F62B8C0-1C23-4C91-BCC9-CF26044FC255}"/>
              </a:ext>
            </a:extLst>
          </p:cNvPr>
          <p:cNvSpPr txBox="1"/>
          <p:nvPr/>
        </p:nvSpPr>
        <p:spPr>
          <a:xfrm>
            <a:off x="2986391" y="4377447"/>
            <a:ext cx="611222" cy="369332"/>
          </a:xfrm>
          <a:prstGeom prst="rect">
            <a:avLst/>
          </a:prstGeom>
          <a:noFill/>
        </p:spPr>
        <p:txBody>
          <a:bodyPr wrap="square" rtlCol="0">
            <a:spAutoFit/>
          </a:bodyPr>
          <a:lstStyle/>
          <a:p>
            <a:r>
              <a:rPr lang="en-US" dirty="0"/>
              <a:t>C&amp;C</a:t>
            </a:r>
          </a:p>
        </p:txBody>
      </p:sp>
    </p:spTree>
    <p:extLst>
      <p:ext uri="{BB962C8B-B14F-4D97-AF65-F5344CB8AC3E}">
        <p14:creationId xmlns:p14="http://schemas.microsoft.com/office/powerpoint/2010/main" val="429360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B9F83-2FC3-41FE-8DB5-64806CB263DC}"/>
              </a:ext>
            </a:extLst>
          </p:cNvPr>
          <p:cNvSpPr>
            <a:spLocks noGrp="1"/>
          </p:cNvSpPr>
          <p:nvPr>
            <p:ph idx="1"/>
          </p:nvPr>
        </p:nvSpPr>
        <p:spPr/>
        <p:txBody>
          <a:bodyPr>
            <a:normAutofit/>
          </a:bodyPr>
          <a:lstStyle/>
          <a:p>
            <a:pPr marL="0" indent="0">
              <a:buNone/>
            </a:pPr>
            <a:r>
              <a:rPr lang="en-US" sz="1600" dirty="0"/>
              <a:t>But when we go back to Thayer’s definition of the “parable” it speaks to the type of the information that is generated through this process.</a:t>
            </a:r>
          </a:p>
          <a:p>
            <a:pPr marL="0" indent="0">
              <a:buNone/>
            </a:pPr>
            <a:r>
              <a:rPr lang="en-US" sz="1600" dirty="0"/>
              <a:t>It describes “parable” as narrative by which either the duties of men or the things of God are illustrated, particularly, the nature and history of God’s kingdom are illustrated.</a:t>
            </a:r>
          </a:p>
          <a:p>
            <a:pPr marL="0" indent="0">
              <a:buNone/>
            </a:pPr>
            <a:r>
              <a:rPr lang="en-US" sz="1600" dirty="0"/>
              <a:t>So when we are comparing and contrasting these two objects, it generates information/light.</a:t>
            </a:r>
          </a:p>
          <a:p>
            <a:pPr marL="0" indent="0">
              <a:buNone/>
            </a:pPr>
            <a:r>
              <a:rPr lang="en-US" sz="1600" dirty="0"/>
              <a:t>But the information generated deals specifically with the nature and the history of God’s kingdom.</a:t>
            </a:r>
          </a:p>
        </p:txBody>
      </p:sp>
    </p:spTree>
    <p:extLst>
      <p:ext uri="{BB962C8B-B14F-4D97-AF65-F5344CB8AC3E}">
        <p14:creationId xmlns:p14="http://schemas.microsoft.com/office/powerpoint/2010/main" val="2069841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0789CD-C55A-4D99-989A-A4FAC4DBF4E6}"/>
              </a:ext>
            </a:extLst>
          </p:cNvPr>
          <p:cNvSpPr>
            <a:spLocks noGrp="1"/>
          </p:cNvSpPr>
          <p:nvPr>
            <p:ph idx="1"/>
          </p:nvPr>
        </p:nvSpPr>
        <p:spPr/>
        <p:txBody>
          <a:bodyPr>
            <a:normAutofit/>
          </a:bodyPr>
          <a:lstStyle/>
          <a:p>
            <a:pPr marL="0" indent="0">
              <a:buNone/>
            </a:pPr>
            <a:r>
              <a:rPr lang="en-US" sz="1800" dirty="0"/>
              <a:t>Nature = characteristics</a:t>
            </a:r>
          </a:p>
          <a:p>
            <a:pPr marL="0" indent="0">
              <a:buNone/>
            </a:pPr>
            <a:r>
              <a:rPr lang="en-US" sz="1800" dirty="0"/>
              <a:t>Through this methodology, running scriptural symbols and narratives by comparing and contrasting we obtain information on characteristics of God’s kingdom in our history as well as the information on the history of our line.</a:t>
            </a:r>
          </a:p>
        </p:txBody>
      </p:sp>
    </p:spTree>
    <p:extLst>
      <p:ext uri="{BB962C8B-B14F-4D97-AF65-F5344CB8AC3E}">
        <p14:creationId xmlns:p14="http://schemas.microsoft.com/office/powerpoint/2010/main" val="315901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C3A7-2E82-447E-820B-3C417618BBB9}"/>
              </a:ext>
            </a:extLst>
          </p:cNvPr>
          <p:cNvSpPr>
            <a:spLocks noGrp="1"/>
          </p:cNvSpPr>
          <p:nvPr>
            <p:ph type="title"/>
          </p:nvPr>
        </p:nvSpPr>
        <p:spPr/>
        <p:txBody>
          <a:bodyPr>
            <a:normAutofit/>
          </a:bodyPr>
          <a:lstStyle/>
          <a:p>
            <a:r>
              <a:rPr lang="en-US" sz="2400" dirty="0">
                <a:latin typeface="Abadi" panose="020B0604020104020204" pitchFamily="34" charset="0"/>
              </a:rPr>
              <a:t>Dan 11:41 “He shall enter also into the glorious land, and many countries shall be overthrown: but these shall escape out of his hand, even Edom, and Moab, and the chief of the children of Ammon.”</a:t>
            </a:r>
            <a:endParaRPr lang="en-US" sz="2400" dirty="0"/>
          </a:p>
        </p:txBody>
      </p:sp>
      <p:sp>
        <p:nvSpPr>
          <p:cNvPr id="3" name="Content Placeholder 2">
            <a:extLst>
              <a:ext uri="{FF2B5EF4-FFF2-40B4-BE49-F238E27FC236}">
                <a16:creationId xmlns:a16="http://schemas.microsoft.com/office/drawing/2014/main" id="{CF242693-F60E-4E71-9860-0D6FD74FB155}"/>
              </a:ext>
            </a:extLst>
          </p:cNvPr>
          <p:cNvSpPr>
            <a:spLocks noGrp="1"/>
          </p:cNvSpPr>
          <p:nvPr>
            <p:ph idx="1"/>
          </p:nvPr>
        </p:nvSpPr>
        <p:spPr>
          <a:xfrm>
            <a:off x="838200" y="1825625"/>
            <a:ext cx="10515600" cy="1603375"/>
          </a:xfrm>
        </p:spPr>
        <p:txBody>
          <a:bodyPr>
            <a:normAutofit/>
          </a:bodyPr>
          <a:lstStyle/>
          <a:p>
            <a:pPr marL="0" indent="0">
              <a:buNone/>
            </a:pPr>
            <a:r>
              <a:rPr lang="en-US" sz="1600" dirty="0"/>
              <a:t>In verse 41 there two contrasting experiences that are brought into view. </a:t>
            </a:r>
          </a:p>
          <a:p>
            <a:pPr marL="0" indent="0">
              <a:buNone/>
            </a:pPr>
            <a:r>
              <a:rPr lang="en-US" sz="1600" dirty="0"/>
              <a:t>As we examine the text, and just in our reading of it we see two objects brought in close proximity.</a:t>
            </a:r>
          </a:p>
          <a:p>
            <a:pPr marL="0" indent="0">
              <a:buNone/>
            </a:pPr>
            <a:r>
              <a:rPr lang="en-US" sz="1600" dirty="0"/>
              <a:t>Two different experiences being connected with those two objects, and parables being C/</a:t>
            </a:r>
            <a:r>
              <a:rPr lang="en-US" sz="1600" dirty="0" err="1"/>
              <a:t>Cing</a:t>
            </a:r>
            <a:r>
              <a:rPr lang="en-US" sz="1600" dirty="0"/>
              <a:t> of the two objects, just the very reading of it shows that it is a parable.</a:t>
            </a:r>
          </a:p>
          <a:p>
            <a:pPr marL="0" indent="0">
              <a:buNone/>
            </a:pPr>
            <a:r>
              <a:rPr lang="en-US" sz="1600" dirty="0"/>
              <a:t>So the question is what are the two objects that are </a:t>
            </a:r>
            <a:r>
              <a:rPr lang="en-US" sz="1600" dirty="0" err="1"/>
              <a:t>Ced</a:t>
            </a:r>
            <a:r>
              <a:rPr lang="en-US" sz="1600" dirty="0"/>
              <a:t>/</a:t>
            </a:r>
            <a:r>
              <a:rPr lang="en-US" sz="1600" dirty="0" err="1"/>
              <a:t>Ced</a:t>
            </a:r>
            <a:r>
              <a:rPr lang="en-US" sz="1600" dirty="0"/>
              <a:t>? </a:t>
            </a:r>
          </a:p>
        </p:txBody>
      </p:sp>
      <p:graphicFrame>
        <p:nvGraphicFramePr>
          <p:cNvPr id="4" name="Table 3">
            <a:extLst>
              <a:ext uri="{FF2B5EF4-FFF2-40B4-BE49-F238E27FC236}">
                <a16:creationId xmlns:a16="http://schemas.microsoft.com/office/drawing/2014/main" id="{902EB258-6C33-463B-9264-110B129A6836}"/>
              </a:ext>
            </a:extLst>
          </p:cNvPr>
          <p:cNvGraphicFramePr>
            <a:graphicFrameLocks noGrp="1"/>
          </p:cNvGraphicFramePr>
          <p:nvPr>
            <p:extLst>
              <p:ext uri="{D42A27DB-BD31-4B8C-83A1-F6EECF244321}">
                <p14:modId xmlns:p14="http://schemas.microsoft.com/office/powerpoint/2010/main" val="3155161743"/>
              </p:ext>
            </p:extLst>
          </p:nvPr>
        </p:nvGraphicFramePr>
        <p:xfrm>
          <a:off x="1234332" y="3793787"/>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r>
                        <a:rPr lang="en-US" b="0" dirty="0">
                          <a:solidFill>
                            <a:schemeClr val="tx1"/>
                          </a:solidFill>
                        </a:rPr>
                        <a:t>Many</a:t>
                      </a:r>
                    </a:p>
                  </a:txBody>
                  <a:tcPr/>
                </a:tc>
                <a:tc>
                  <a:txBody>
                    <a:bodyPr/>
                    <a:lstStyle/>
                    <a:p>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endParaRPr lang="en-US" dirty="0">
                        <a:solidFill>
                          <a:schemeClr val="tx1"/>
                        </a:solidFill>
                      </a:endParaRPr>
                    </a:p>
                  </a:txBody>
                  <a:tcPr/>
                </a:tc>
                <a:tc>
                  <a:txBody>
                    <a:bodyPr/>
                    <a:lstStyle/>
                    <a:p>
                      <a:endParaRPr lang="en-US">
                        <a:solidFill>
                          <a:schemeClr val="tx1"/>
                        </a:solidFill>
                      </a:endParaRPr>
                    </a:p>
                  </a:txBody>
                  <a:tcPr/>
                </a:tc>
                <a:extLst>
                  <a:ext uri="{0D108BD9-81ED-4DB2-BD59-A6C34878D82A}">
                    <a16:rowId xmlns:a16="http://schemas.microsoft.com/office/drawing/2014/main" val="3527283945"/>
                  </a:ext>
                </a:extLst>
              </a:tr>
              <a:tr h="365931">
                <a:tc>
                  <a:txBody>
                    <a:bodyPr/>
                    <a:lstStyle/>
                    <a:p>
                      <a:endParaRPr lang="en-US">
                        <a:solidFill>
                          <a:schemeClr val="tx1"/>
                        </a:solidFill>
                      </a:endParaRPr>
                    </a:p>
                  </a:txBody>
                  <a:tcPr/>
                </a:tc>
                <a:tc>
                  <a:txBody>
                    <a:bodyPr/>
                    <a:lstStyle/>
                    <a:p>
                      <a:endParaRPr lang="en-US">
                        <a:solidFill>
                          <a:schemeClr val="tx1"/>
                        </a:solidFill>
                      </a:endParaRP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spTree>
    <p:extLst>
      <p:ext uri="{BB962C8B-B14F-4D97-AF65-F5344CB8AC3E}">
        <p14:creationId xmlns:p14="http://schemas.microsoft.com/office/powerpoint/2010/main" val="1721700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9CBDEE-BE3E-402B-B501-0F4F8996F66D}"/>
              </a:ext>
            </a:extLst>
          </p:cNvPr>
          <p:cNvSpPr>
            <a:spLocks noGrp="1"/>
          </p:cNvSpPr>
          <p:nvPr>
            <p:ph idx="1"/>
          </p:nvPr>
        </p:nvSpPr>
        <p:spPr>
          <a:xfrm>
            <a:off x="838200" y="784765"/>
            <a:ext cx="7138481" cy="4351338"/>
          </a:xfrm>
        </p:spPr>
        <p:txBody>
          <a:bodyPr>
            <a:normAutofit/>
          </a:bodyPr>
          <a:lstStyle/>
          <a:p>
            <a:pPr marL="0" indent="0">
              <a:buNone/>
            </a:pPr>
            <a:r>
              <a:rPr lang="en-US" sz="1800" dirty="0"/>
              <a:t>So let us lay out a table:</a:t>
            </a:r>
          </a:p>
          <a:p>
            <a:pPr marL="0" indent="0">
              <a:buNone/>
            </a:pPr>
            <a:r>
              <a:rPr lang="en-US" sz="1800" dirty="0"/>
              <a:t>There is “many” and “Edom Moab and Ammon” (EMA)</a:t>
            </a:r>
          </a:p>
          <a:p>
            <a:pPr marL="0" indent="0">
              <a:buNone/>
            </a:pPr>
            <a:r>
              <a:rPr lang="en-US" sz="1800" dirty="0"/>
              <a:t>So these are the two objects that are brought into view in the verse.</a:t>
            </a:r>
          </a:p>
          <a:p>
            <a:pPr marL="0" indent="0">
              <a:buNone/>
            </a:pPr>
            <a:r>
              <a:rPr lang="en-US" sz="1800" dirty="0"/>
              <a:t>When we look at the EMA, examine their characteristics while relying on background information – what we already know about the verse, what do we understand about who they (EMA) are?</a:t>
            </a:r>
          </a:p>
          <a:p>
            <a:pPr marL="0" indent="0">
              <a:buNone/>
            </a:pPr>
            <a:r>
              <a:rPr lang="en-US" sz="1800" dirty="0"/>
              <a:t>They are God’s people. They are close relatives of God’s people. What does this tell us about the “many”?</a:t>
            </a:r>
          </a:p>
          <a:p>
            <a:pPr marL="0" indent="0">
              <a:buNone/>
            </a:pPr>
            <a:r>
              <a:rPr lang="en-US" sz="1800" dirty="0"/>
              <a:t>By comparison, even if it’s not explicitly stated in the verse, if EMA represent the God’s people with an experience, we can deduce that “many” is a group of God’s people with their own experience</a:t>
            </a:r>
          </a:p>
        </p:txBody>
      </p:sp>
      <p:graphicFrame>
        <p:nvGraphicFramePr>
          <p:cNvPr id="4" name="Table 3">
            <a:extLst>
              <a:ext uri="{FF2B5EF4-FFF2-40B4-BE49-F238E27FC236}">
                <a16:creationId xmlns:a16="http://schemas.microsoft.com/office/drawing/2014/main" id="{FD4D0126-9ECF-4F6A-9129-68595B42F40D}"/>
              </a:ext>
            </a:extLst>
          </p:cNvPr>
          <p:cNvGraphicFramePr>
            <a:graphicFrameLocks noGrp="1"/>
          </p:cNvGraphicFramePr>
          <p:nvPr>
            <p:extLst>
              <p:ext uri="{D42A27DB-BD31-4B8C-83A1-F6EECF244321}">
                <p14:modId xmlns:p14="http://schemas.microsoft.com/office/powerpoint/2010/main" val="815331120"/>
              </p:ext>
            </p:extLst>
          </p:nvPr>
        </p:nvGraphicFramePr>
        <p:xfrm>
          <a:off x="8053421" y="2782110"/>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endParaRPr lang="en-US" dirty="0">
                        <a:solidFill>
                          <a:schemeClr val="tx1"/>
                        </a:solidFill>
                      </a:endParaRPr>
                    </a:p>
                  </a:txBody>
                  <a:tcPr/>
                </a:tc>
                <a:tc>
                  <a:txBody>
                    <a:bodyPr/>
                    <a:lstStyle/>
                    <a:p>
                      <a:endParaRPr lang="en-US">
                        <a:solidFill>
                          <a:schemeClr val="tx1"/>
                        </a:solidFill>
                      </a:endParaRP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spTree>
    <p:extLst>
      <p:ext uri="{BB962C8B-B14F-4D97-AF65-F5344CB8AC3E}">
        <p14:creationId xmlns:p14="http://schemas.microsoft.com/office/powerpoint/2010/main" val="62202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0E096-2F53-495A-B379-8C83408772D6}"/>
              </a:ext>
            </a:extLst>
          </p:cNvPr>
          <p:cNvSpPr>
            <a:spLocks noGrp="1"/>
          </p:cNvSpPr>
          <p:nvPr>
            <p:ph idx="1"/>
          </p:nvPr>
        </p:nvSpPr>
        <p:spPr>
          <a:xfrm>
            <a:off x="838200" y="1825625"/>
            <a:ext cx="6905017" cy="4351338"/>
          </a:xfrm>
        </p:spPr>
        <p:txBody>
          <a:bodyPr>
            <a:normAutofit/>
          </a:bodyPr>
          <a:lstStyle/>
          <a:p>
            <a:pPr marL="0" indent="0">
              <a:buNone/>
            </a:pPr>
            <a:r>
              <a:rPr lang="en-US" sz="1800" dirty="0"/>
              <a:t>There are other clues that flesh out this picture (that put flesh on this picture)</a:t>
            </a:r>
          </a:p>
          <a:p>
            <a:pPr marL="0" indent="0">
              <a:buNone/>
            </a:pPr>
            <a:r>
              <a:rPr lang="en-US" sz="1800" dirty="0"/>
              <a:t>Let us look at their two experiences:</a:t>
            </a:r>
          </a:p>
          <a:p>
            <a:pPr marL="0" indent="0">
              <a:buNone/>
            </a:pPr>
            <a:r>
              <a:rPr lang="en-US" sz="1800" dirty="0"/>
              <a:t>What is spoken of in connection with EMA?</a:t>
            </a:r>
          </a:p>
          <a:p>
            <a:pPr marL="0" indent="0">
              <a:buNone/>
            </a:pPr>
            <a:r>
              <a:rPr lang="en-US" sz="1800" dirty="0"/>
              <a:t>It says that they escape.</a:t>
            </a:r>
          </a:p>
          <a:p>
            <a:pPr marL="0" indent="0">
              <a:buNone/>
            </a:pPr>
            <a:r>
              <a:rPr lang="en-US" sz="1800" dirty="0"/>
              <a:t>By contrast, what is the experience of the “many” – it says that they are “overthrown”</a:t>
            </a:r>
          </a:p>
          <a:p>
            <a:pPr marL="0" indent="0">
              <a:buNone/>
            </a:pPr>
            <a:r>
              <a:rPr lang="en-US" sz="1800" dirty="0"/>
              <a:t>We have two contrasting experiences: “escape” and “overthrown”</a:t>
            </a:r>
          </a:p>
          <a:p>
            <a:pPr marL="0" indent="0">
              <a:buNone/>
            </a:pPr>
            <a:r>
              <a:rPr lang="en-US" sz="1800" dirty="0"/>
              <a:t>We need to figure what “escape” and “overthrown” means</a:t>
            </a:r>
          </a:p>
        </p:txBody>
      </p:sp>
      <p:graphicFrame>
        <p:nvGraphicFramePr>
          <p:cNvPr id="5" name="Table 4">
            <a:extLst>
              <a:ext uri="{FF2B5EF4-FFF2-40B4-BE49-F238E27FC236}">
                <a16:creationId xmlns:a16="http://schemas.microsoft.com/office/drawing/2014/main" id="{2C1483FF-6688-42D7-A439-7A2603AF40A9}"/>
              </a:ext>
            </a:extLst>
          </p:cNvPr>
          <p:cNvGraphicFramePr>
            <a:graphicFrameLocks noGrp="1"/>
          </p:cNvGraphicFramePr>
          <p:nvPr>
            <p:extLst>
              <p:ext uri="{D42A27DB-BD31-4B8C-83A1-F6EECF244321}">
                <p14:modId xmlns:p14="http://schemas.microsoft.com/office/powerpoint/2010/main" val="2273593660"/>
              </p:ext>
            </p:extLst>
          </p:nvPr>
        </p:nvGraphicFramePr>
        <p:xfrm>
          <a:off x="8053421" y="2782110"/>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a:t>
                      </a:r>
                    </a:p>
                  </a:txBody>
                  <a:tcPr/>
                </a:tc>
                <a:extLst>
                  <a:ext uri="{0D108BD9-81ED-4DB2-BD59-A6C34878D82A}">
                    <a16:rowId xmlns:a16="http://schemas.microsoft.com/office/drawing/2014/main" val="3208375747"/>
                  </a:ext>
                </a:extLst>
              </a:tr>
              <a:tr h="365931">
                <a:tc>
                  <a:txBody>
                    <a:bodyPr/>
                    <a:lstStyle/>
                    <a:p>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spTree>
    <p:extLst>
      <p:ext uri="{BB962C8B-B14F-4D97-AF65-F5344CB8AC3E}">
        <p14:creationId xmlns:p14="http://schemas.microsoft.com/office/powerpoint/2010/main" val="2102509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9386B-1FAF-4CC4-B986-D4271FDFC118}"/>
              </a:ext>
            </a:extLst>
          </p:cNvPr>
          <p:cNvSpPr>
            <a:spLocks noGrp="1"/>
          </p:cNvSpPr>
          <p:nvPr>
            <p:ph idx="1"/>
          </p:nvPr>
        </p:nvSpPr>
        <p:spPr/>
        <p:txBody>
          <a:bodyPr>
            <a:normAutofit/>
          </a:bodyPr>
          <a:lstStyle/>
          <a:p>
            <a:pPr marL="0" indent="0">
              <a:buNone/>
            </a:pPr>
            <a:r>
              <a:rPr lang="en-US" sz="1800" dirty="0"/>
              <a:t>When we understand what it means to “escape”, I want to suggest that we don’t have to go to anywhere else in God’s word to understand what it means to be “overthrown”</a:t>
            </a:r>
          </a:p>
          <a:p>
            <a:pPr marL="0" indent="0">
              <a:buNone/>
            </a:pPr>
            <a:r>
              <a:rPr lang="en-US" sz="1800" dirty="0"/>
              <a:t>The meaning of what it means to be “overthrown” can be understood simply by contrasting of “overthrown” with “escape”. Which is also the strength of this methodology – a lot of information can be gleaned by remaining in the verse that you are seeking to understand. By remaining in that verse and running that verse through he parameters of the methodology you can learn a lot without having to proof text here and there as we used to do</a:t>
            </a:r>
          </a:p>
        </p:txBody>
      </p:sp>
      <p:graphicFrame>
        <p:nvGraphicFramePr>
          <p:cNvPr id="4" name="Table 3">
            <a:extLst>
              <a:ext uri="{FF2B5EF4-FFF2-40B4-BE49-F238E27FC236}">
                <a16:creationId xmlns:a16="http://schemas.microsoft.com/office/drawing/2014/main" id="{CD44DCF7-31EF-446E-9AD8-4E633FB871C0}"/>
              </a:ext>
            </a:extLst>
          </p:cNvPr>
          <p:cNvGraphicFramePr>
            <a:graphicFrameLocks noGrp="1"/>
          </p:cNvGraphicFramePr>
          <p:nvPr>
            <p:extLst>
              <p:ext uri="{D42A27DB-BD31-4B8C-83A1-F6EECF244321}">
                <p14:modId xmlns:p14="http://schemas.microsoft.com/office/powerpoint/2010/main" val="2871260453"/>
              </p:ext>
            </p:extLst>
          </p:nvPr>
        </p:nvGraphicFramePr>
        <p:xfrm>
          <a:off x="2625387" y="4143982"/>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a:t>
                      </a: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spTree>
    <p:extLst>
      <p:ext uri="{BB962C8B-B14F-4D97-AF65-F5344CB8AC3E}">
        <p14:creationId xmlns:p14="http://schemas.microsoft.com/office/powerpoint/2010/main" val="118990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8C358-4A63-4F70-B2FF-409F66F28D32}"/>
              </a:ext>
            </a:extLst>
          </p:cNvPr>
          <p:cNvSpPr>
            <a:spLocks noGrp="1"/>
          </p:cNvSpPr>
          <p:nvPr>
            <p:ph type="title"/>
          </p:nvPr>
        </p:nvSpPr>
        <p:spPr/>
        <p:txBody>
          <a:bodyPr>
            <a:normAutofit/>
          </a:bodyPr>
          <a:lstStyle/>
          <a:p>
            <a:r>
              <a:rPr lang="en-US" sz="3600" dirty="0"/>
              <a:t>What does it mean to “escape” and to be “overthrown”</a:t>
            </a:r>
          </a:p>
        </p:txBody>
      </p:sp>
      <p:sp>
        <p:nvSpPr>
          <p:cNvPr id="3" name="Content Placeholder 2">
            <a:extLst>
              <a:ext uri="{FF2B5EF4-FFF2-40B4-BE49-F238E27FC236}">
                <a16:creationId xmlns:a16="http://schemas.microsoft.com/office/drawing/2014/main" id="{DD77752B-C22C-4FC3-9267-A191F9D88564}"/>
              </a:ext>
            </a:extLst>
          </p:cNvPr>
          <p:cNvSpPr>
            <a:spLocks noGrp="1"/>
          </p:cNvSpPr>
          <p:nvPr>
            <p:ph idx="1"/>
          </p:nvPr>
        </p:nvSpPr>
        <p:spPr>
          <a:xfrm>
            <a:off x="838200" y="1825625"/>
            <a:ext cx="6457545" cy="4351338"/>
          </a:xfrm>
        </p:spPr>
        <p:txBody>
          <a:bodyPr>
            <a:normAutofit/>
          </a:bodyPr>
          <a:lstStyle/>
          <a:p>
            <a:pPr marL="0" indent="0">
              <a:buNone/>
            </a:pPr>
            <a:r>
              <a:rPr lang="en-US" sz="1800" dirty="0"/>
              <a:t>In Strong’s concordance H4422 means to release or to let go.</a:t>
            </a:r>
          </a:p>
          <a:p>
            <a:pPr marL="0" indent="0">
              <a:buNone/>
            </a:pPr>
            <a:r>
              <a:rPr lang="en-US" sz="1800" dirty="0"/>
              <a:t>The imagery that is painted by escape is the idea of releasing something. Because there are different ways you can escape</a:t>
            </a:r>
          </a:p>
          <a:p>
            <a:pPr marL="0" indent="0">
              <a:buNone/>
            </a:pPr>
            <a:r>
              <a:rPr lang="en-US" sz="1800" dirty="0"/>
              <a:t>This concept of escape paints the picture of something that was once held and subsequently let go. If you are going to release something or let it go, by the very nature of that expression it means you once held that thing.</a:t>
            </a:r>
          </a:p>
          <a:p>
            <a:pPr marL="0" indent="0">
              <a:buNone/>
            </a:pPr>
            <a:r>
              <a:rPr lang="en-US" sz="1800" dirty="0"/>
              <a:t>I will use an </a:t>
            </a:r>
            <a:r>
              <a:rPr lang="en-US" sz="1800" dirty="0" err="1"/>
              <a:t>illustratiuon</a:t>
            </a:r>
            <a:r>
              <a:rPr lang="en-US" sz="1800" dirty="0"/>
              <a:t> that has been shared before</a:t>
            </a:r>
          </a:p>
        </p:txBody>
      </p:sp>
      <p:graphicFrame>
        <p:nvGraphicFramePr>
          <p:cNvPr id="4" name="Table 3">
            <a:extLst>
              <a:ext uri="{FF2B5EF4-FFF2-40B4-BE49-F238E27FC236}">
                <a16:creationId xmlns:a16="http://schemas.microsoft.com/office/drawing/2014/main" id="{ECCC6907-84E3-4478-BFE7-780E30DCFF33}"/>
              </a:ext>
            </a:extLst>
          </p:cNvPr>
          <p:cNvGraphicFramePr>
            <a:graphicFrameLocks noGrp="1"/>
          </p:cNvGraphicFramePr>
          <p:nvPr>
            <p:extLst>
              <p:ext uri="{D42A27DB-BD31-4B8C-83A1-F6EECF244321}">
                <p14:modId xmlns:p14="http://schemas.microsoft.com/office/powerpoint/2010/main" val="2815695935"/>
              </p:ext>
            </p:extLst>
          </p:nvPr>
        </p:nvGraphicFramePr>
        <p:xfrm>
          <a:off x="7547582" y="2422187"/>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spTree>
    <p:extLst>
      <p:ext uri="{BB962C8B-B14F-4D97-AF65-F5344CB8AC3E}">
        <p14:creationId xmlns:p14="http://schemas.microsoft.com/office/powerpoint/2010/main" val="1494892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362168-686E-4B31-9BF8-B476D0F790C7}"/>
              </a:ext>
            </a:extLst>
          </p:cNvPr>
          <p:cNvSpPr>
            <a:spLocks noGrp="1"/>
          </p:cNvSpPr>
          <p:nvPr>
            <p:ph idx="1"/>
          </p:nvPr>
        </p:nvSpPr>
        <p:spPr>
          <a:xfrm>
            <a:off x="838200" y="901498"/>
            <a:ext cx="10515600" cy="2688008"/>
          </a:xfrm>
        </p:spPr>
        <p:txBody>
          <a:bodyPr>
            <a:normAutofit/>
          </a:bodyPr>
          <a:lstStyle/>
          <a:p>
            <a:pPr marL="0" indent="0">
              <a:buNone/>
            </a:pPr>
            <a:r>
              <a:rPr lang="en-US" sz="1800" dirty="0"/>
              <a:t>In the concept of prison, when you are in prison, what state are you in?</a:t>
            </a:r>
          </a:p>
          <a:p>
            <a:pPr marL="0" indent="0">
              <a:buNone/>
            </a:pPr>
            <a:r>
              <a:rPr lang="en-US" sz="1800" dirty="0"/>
              <a:t>You are in captivity. You are being held.</a:t>
            </a:r>
          </a:p>
          <a:p>
            <a:pPr>
              <a:buFont typeface="Wingdings" panose="05000000000000000000" pitchFamily="2" charset="2"/>
              <a:buChar char="è"/>
            </a:pPr>
            <a:r>
              <a:rPr lang="en-US" sz="1800" dirty="0">
                <a:sym typeface="Wingdings" panose="05000000000000000000" pitchFamily="2" charset="2"/>
              </a:rPr>
              <a:t>E.M.A are people who are being held in the state of captivity, and then subsequently released.</a:t>
            </a:r>
          </a:p>
          <a:p>
            <a:pPr marL="0" indent="0">
              <a:buNone/>
            </a:pPr>
            <a:r>
              <a:rPr lang="en-US" sz="1800" dirty="0">
                <a:sym typeface="Wingdings" panose="05000000000000000000" pitchFamily="2" charset="2"/>
              </a:rPr>
              <a:t>By contrast we compare the experiences between the two groups, this we will use to understand what it means to be “overthrown”</a:t>
            </a:r>
          </a:p>
          <a:p>
            <a:pPr marL="0" indent="0">
              <a:buNone/>
            </a:pPr>
            <a:r>
              <a:rPr lang="en-US" sz="1800" dirty="0">
                <a:sym typeface="Wingdings" panose="05000000000000000000" pitchFamily="2" charset="2"/>
              </a:rPr>
              <a:t>If escaping means formally being in captivity and subsequently being let go. </a:t>
            </a:r>
          </a:p>
          <a:p>
            <a:pPr marL="0" indent="0">
              <a:buNone/>
            </a:pPr>
            <a:r>
              <a:rPr lang="en-US" sz="1800" dirty="0">
                <a:sym typeface="Wingdings" panose="05000000000000000000" pitchFamily="2" charset="2"/>
              </a:rPr>
              <a:t>By contrast, the “many” are the people who were not in prison, but then subsequently taken into captivity.</a:t>
            </a:r>
            <a:endParaRPr lang="en-US" sz="1800" dirty="0"/>
          </a:p>
        </p:txBody>
      </p:sp>
      <p:pic>
        <p:nvPicPr>
          <p:cNvPr id="1026" name="Picture 2" descr="Image result for prison clipart">
            <a:extLst>
              <a:ext uri="{FF2B5EF4-FFF2-40B4-BE49-F238E27FC236}">
                <a16:creationId xmlns:a16="http://schemas.microsoft.com/office/drawing/2014/main" id="{ADC0FB80-FFE6-4036-A006-4B8D5B05C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4471" y="3589506"/>
            <a:ext cx="1475219" cy="15282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0313E283-5180-4EC6-B17E-EF1F08FDD0A7}"/>
              </a:ext>
            </a:extLst>
          </p:cNvPr>
          <p:cNvGraphicFramePr>
            <a:graphicFrameLocks noGrp="1"/>
          </p:cNvGraphicFramePr>
          <p:nvPr>
            <p:extLst>
              <p:ext uri="{D42A27DB-BD31-4B8C-83A1-F6EECF244321}">
                <p14:modId xmlns:p14="http://schemas.microsoft.com/office/powerpoint/2010/main" val="215317514"/>
              </p:ext>
            </p:extLst>
          </p:nvPr>
        </p:nvGraphicFramePr>
        <p:xfrm>
          <a:off x="838200" y="3589506"/>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cxnSp>
        <p:nvCxnSpPr>
          <p:cNvPr id="9" name="Straight Arrow Connector 8">
            <a:extLst>
              <a:ext uri="{FF2B5EF4-FFF2-40B4-BE49-F238E27FC236}">
                <a16:creationId xmlns:a16="http://schemas.microsoft.com/office/drawing/2014/main" id="{8B09A98C-2A08-4D76-865A-E99BAD020FDF}"/>
              </a:ext>
            </a:extLst>
          </p:cNvPr>
          <p:cNvCxnSpPr>
            <a:stCxn id="1026" idx="3"/>
          </p:cNvCxnSpPr>
          <p:nvPr/>
        </p:nvCxnSpPr>
        <p:spPr>
          <a:xfrm>
            <a:off x="7279690" y="4353648"/>
            <a:ext cx="9143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30" name="Picture 6" descr="Related image">
            <a:extLst>
              <a:ext uri="{FF2B5EF4-FFF2-40B4-BE49-F238E27FC236}">
                <a16:creationId xmlns:a16="http://schemas.microsoft.com/office/drawing/2014/main" id="{BC63CAD6-463D-46E5-A520-DEA86A7871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1525" y="3727789"/>
            <a:ext cx="1475220" cy="147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26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110C-BF0B-442D-BEC4-15BD64629945}"/>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1C1B2E62-376D-4F03-8776-4BE187D13D4B}"/>
              </a:ext>
            </a:extLst>
          </p:cNvPr>
          <p:cNvSpPr>
            <a:spLocks noGrp="1"/>
          </p:cNvSpPr>
          <p:nvPr>
            <p:ph idx="1"/>
          </p:nvPr>
        </p:nvSpPr>
        <p:spPr>
          <a:xfrm>
            <a:off x="838200" y="1825626"/>
            <a:ext cx="10515600" cy="1095128"/>
          </a:xfrm>
        </p:spPr>
        <p:txBody>
          <a:bodyPr/>
          <a:lstStyle/>
          <a:p>
            <a:pPr marL="0" indent="0">
              <a:buNone/>
            </a:pPr>
            <a:r>
              <a:rPr lang="en-US" dirty="0"/>
              <a:t>Let us lay out the context using this concept:</a:t>
            </a:r>
          </a:p>
          <a:p>
            <a:pPr marL="0" indent="0">
              <a:buNone/>
            </a:pPr>
            <a:r>
              <a:rPr lang="en-US" dirty="0"/>
              <a:t>We know that A illustrates the </a:t>
            </a:r>
            <a:r>
              <a:rPr lang="el-GR" dirty="0"/>
              <a:t>Ω</a:t>
            </a:r>
            <a:endParaRPr lang="en-US" dirty="0"/>
          </a:p>
          <a:p>
            <a:pPr marL="0" indent="0">
              <a:buNone/>
            </a:pPr>
            <a:endParaRPr lang="en-US" dirty="0"/>
          </a:p>
          <a:p>
            <a:endParaRPr lang="en-US" dirty="0"/>
          </a:p>
        </p:txBody>
      </p:sp>
      <p:grpSp>
        <p:nvGrpSpPr>
          <p:cNvPr id="32" name="Group 31">
            <a:extLst>
              <a:ext uri="{FF2B5EF4-FFF2-40B4-BE49-F238E27FC236}">
                <a16:creationId xmlns:a16="http://schemas.microsoft.com/office/drawing/2014/main" id="{6424C372-804C-4B39-B459-149358E9AD7C}"/>
              </a:ext>
            </a:extLst>
          </p:cNvPr>
          <p:cNvGrpSpPr/>
          <p:nvPr/>
        </p:nvGrpSpPr>
        <p:grpSpPr>
          <a:xfrm>
            <a:off x="763478" y="3107184"/>
            <a:ext cx="10170854" cy="2409695"/>
            <a:chOff x="763478" y="3107184"/>
            <a:chExt cx="10170854" cy="2409695"/>
          </a:xfrm>
        </p:grpSpPr>
        <p:grpSp>
          <p:nvGrpSpPr>
            <p:cNvPr id="12" name="Group 11">
              <a:extLst>
                <a:ext uri="{FF2B5EF4-FFF2-40B4-BE49-F238E27FC236}">
                  <a16:creationId xmlns:a16="http://schemas.microsoft.com/office/drawing/2014/main" id="{D4701A68-BB7E-4C6B-8620-2949C35B6B71}"/>
                </a:ext>
              </a:extLst>
            </p:cNvPr>
            <p:cNvGrpSpPr/>
            <p:nvPr/>
          </p:nvGrpSpPr>
          <p:grpSpPr>
            <a:xfrm>
              <a:off x="763478" y="3241501"/>
              <a:ext cx="4671135" cy="584775"/>
              <a:chOff x="2175028" y="4660777"/>
              <a:chExt cx="4671135" cy="584775"/>
            </a:xfrm>
          </p:grpSpPr>
          <p:sp>
            <p:nvSpPr>
              <p:cNvPr id="6" name="Rectangle: Rounded Corners 5">
                <a:extLst>
                  <a:ext uri="{FF2B5EF4-FFF2-40B4-BE49-F238E27FC236}">
                    <a16:creationId xmlns:a16="http://schemas.microsoft.com/office/drawing/2014/main" id="{019AFE02-3FA8-41E1-8AA1-34BC6893A684}"/>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FC990A3B-74FC-4DBB-888E-150E50D7A826}"/>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B958CA6-1F6D-4287-A7CD-4E363979AC27}"/>
                  </a:ext>
                </a:extLst>
              </p:cNvPr>
              <p:cNvSpPr txBox="1"/>
              <p:nvPr/>
            </p:nvSpPr>
            <p:spPr>
              <a:xfrm>
                <a:off x="3080551" y="4758431"/>
                <a:ext cx="932156" cy="369332"/>
              </a:xfrm>
              <a:prstGeom prst="rect">
                <a:avLst/>
              </a:prstGeom>
              <a:noFill/>
            </p:spPr>
            <p:txBody>
              <a:bodyPr wrap="square" rtlCol="0">
                <a:spAutoFit/>
              </a:bodyPr>
              <a:lstStyle/>
              <a:p>
                <a:r>
                  <a:rPr lang="en-US" dirty="0"/>
                  <a:t>Moses</a:t>
                </a:r>
              </a:p>
            </p:txBody>
          </p:sp>
          <p:sp>
            <p:nvSpPr>
              <p:cNvPr id="9" name="TextBox 8">
                <a:extLst>
                  <a:ext uri="{FF2B5EF4-FFF2-40B4-BE49-F238E27FC236}">
                    <a16:creationId xmlns:a16="http://schemas.microsoft.com/office/drawing/2014/main" id="{42E349B3-2CD6-4CCC-809B-77BBFB0983DA}"/>
                  </a:ext>
                </a:extLst>
              </p:cNvPr>
              <p:cNvSpPr txBox="1"/>
              <p:nvPr/>
            </p:nvSpPr>
            <p:spPr>
              <a:xfrm>
                <a:off x="5592932" y="4758431"/>
                <a:ext cx="1001696" cy="369332"/>
              </a:xfrm>
              <a:prstGeom prst="rect">
                <a:avLst/>
              </a:prstGeom>
              <a:noFill/>
            </p:spPr>
            <p:txBody>
              <a:bodyPr wrap="square" rtlCol="0">
                <a:spAutoFit/>
              </a:bodyPr>
              <a:lstStyle/>
              <a:p>
                <a:r>
                  <a:rPr lang="en-US" dirty="0"/>
                  <a:t>Christ</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C17431BC-8150-4295-8003-52821D0D2877}"/>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10" name="TextBox 9">
                    <a:extLst>
                      <a:ext uri="{FF2B5EF4-FFF2-40B4-BE49-F238E27FC236}">
                        <a16:creationId xmlns:a16="http://schemas.microsoft.com/office/drawing/2014/main" id="{C17431BC-8150-4295-8003-52821D0D2877}"/>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2"/>
                    <a:stretch>
                      <a:fillRect l="-1587" r="-3175" b="-9836"/>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237EF422-7592-4F2B-AB5C-DBABF41B06CA}"/>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grpSp>
          <p:nvGrpSpPr>
            <p:cNvPr id="14" name="Group 13">
              <a:extLst>
                <a:ext uri="{FF2B5EF4-FFF2-40B4-BE49-F238E27FC236}">
                  <a16:creationId xmlns:a16="http://schemas.microsoft.com/office/drawing/2014/main" id="{4F260FB5-8123-4C4E-A34E-9C3F7C514B49}"/>
                </a:ext>
              </a:extLst>
            </p:cNvPr>
            <p:cNvGrpSpPr/>
            <p:nvPr/>
          </p:nvGrpSpPr>
          <p:grpSpPr>
            <a:xfrm>
              <a:off x="6263197" y="3241501"/>
              <a:ext cx="4671135" cy="584775"/>
              <a:chOff x="2175028" y="4660777"/>
              <a:chExt cx="4671135" cy="584775"/>
            </a:xfrm>
          </p:grpSpPr>
          <p:sp>
            <p:nvSpPr>
              <p:cNvPr id="15" name="Rectangle: Rounded Corners 14">
                <a:extLst>
                  <a:ext uri="{FF2B5EF4-FFF2-40B4-BE49-F238E27FC236}">
                    <a16:creationId xmlns:a16="http://schemas.microsoft.com/office/drawing/2014/main" id="{B4E06F55-0FA8-41AF-8F3A-CA79CD23AD73}"/>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6BC9A1E5-E717-48A3-866F-167FB107D94D}"/>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EB85F83-4CB1-454D-80BE-8FFFCA41B134}"/>
                  </a:ext>
                </a:extLst>
              </p:cNvPr>
              <p:cNvSpPr txBox="1"/>
              <p:nvPr/>
            </p:nvSpPr>
            <p:spPr>
              <a:xfrm>
                <a:off x="3080551" y="4758431"/>
                <a:ext cx="932156" cy="369332"/>
              </a:xfrm>
              <a:prstGeom prst="rect">
                <a:avLst/>
              </a:prstGeom>
              <a:noFill/>
            </p:spPr>
            <p:txBody>
              <a:bodyPr wrap="square" rtlCol="0">
                <a:spAutoFit/>
              </a:bodyPr>
              <a:lstStyle/>
              <a:p>
                <a:r>
                  <a:rPr lang="en-US" dirty="0"/>
                  <a:t>Miller</a:t>
                </a:r>
              </a:p>
            </p:txBody>
          </p:sp>
          <p:sp>
            <p:nvSpPr>
              <p:cNvPr id="18" name="TextBox 17">
                <a:extLst>
                  <a:ext uri="{FF2B5EF4-FFF2-40B4-BE49-F238E27FC236}">
                    <a16:creationId xmlns:a16="http://schemas.microsoft.com/office/drawing/2014/main" id="{488930DC-B25E-464F-8F93-431CFAF4E638}"/>
                  </a:ext>
                </a:extLst>
              </p:cNvPr>
              <p:cNvSpPr txBox="1"/>
              <p:nvPr/>
            </p:nvSpPr>
            <p:spPr>
              <a:xfrm>
                <a:off x="5592932" y="4758431"/>
                <a:ext cx="1001696" cy="369332"/>
              </a:xfrm>
              <a:prstGeom prst="rect">
                <a:avLst/>
              </a:prstGeom>
              <a:noFill/>
            </p:spPr>
            <p:txBody>
              <a:bodyPr wrap="square" rtlCol="0">
                <a:spAutoFit/>
              </a:bodyPr>
              <a:lstStyle/>
              <a:p>
                <a:r>
                  <a:rPr lang="en-US" dirty="0"/>
                  <a:t>144K</a:t>
                </a:r>
              </a:p>
            </p:txBody>
          </p:sp>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8AC40A06-5532-450E-9162-F5F6E377F337}"/>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19" name="TextBox 18">
                    <a:extLst>
                      <a:ext uri="{FF2B5EF4-FFF2-40B4-BE49-F238E27FC236}">
                        <a16:creationId xmlns:a16="http://schemas.microsoft.com/office/drawing/2014/main" id="{8AC40A06-5532-450E-9162-F5F6E377F337}"/>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3"/>
                    <a:stretch>
                      <a:fillRect l="-1563" r="-1563" b="-9836"/>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386774FE-483A-4929-9951-66573DCA9E5C}"/>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sp>
          <p:nvSpPr>
            <p:cNvPr id="23" name="Left Bracket 22">
              <a:extLst>
                <a:ext uri="{FF2B5EF4-FFF2-40B4-BE49-F238E27FC236}">
                  <a16:creationId xmlns:a16="http://schemas.microsoft.com/office/drawing/2014/main" id="{EA5ACC0E-9B79-435A-9E14-7E9BB050071B}"/>
                </a:ext>
              </a:extLst>
            </p:cNvPr>
            <p:cNvSpPr/>
            <p:nvPr/>
          </p:nvSpPr>
          <p:spPr>
            <a:xfrm rot="16200000">
              <a:off x="7197571" y="1669576"/>
              <a:ext cx="506027" cy="5038077"/>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1E064ADD-CAE1-4724-BEAB-99D301D163D2}"/>
                </a:ext>
              </a:extLst>
            </p:cNvPr>
            <p:cNvCxnSpPr>
              <a:cxnSpLocks/>
            </p:cNvCxnSpPr>
            <p:nvPr/>
          </p:nvCxnSpPr>
          <p:spPr>
            <a:xfrm>
              <a:off x="4829452" y="3826276"/>
              <a:ext cx="0" cy="102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3574481-8A6C-490B-A5FA-83883178A677}"/>
                </a:ext>
              </a:extLst>
            </p:cNvPr>
            <p:cNvCxnSpPr>
              <a:cxnSpLocks/>
            </p:cNvCxnSpPr>
            <p:nvPr/>
          </p:nvCxnSpPr>
          <p:spPr>
            <a:xfrm>
              <a:off x="10059879" y="3826276"/>
              <a:ext cx="0" cy="1029809"/>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659D2D91-7472-4FB1-BABB-0E53896B2A29}"/>
                </a:ext>
              </a:extLst>
            </p:cNvPr>
            <p:cNvSpPr txBox="1"/>
            <p:nvPr/>
          </p:nvSpPr>
          <p:spPr>
            <a:xfrm>
              <a:off x="4181382" y="4870548"/>
              <a:ext cx="1581700" cy="646331"/>
            </a:xfrm>
            <a:prstGeom prst="rect">
              <a:avLst/>
            </a:prstGeom>
            <a:noFill/>
          </p:spPr>
          <p:txBody>
            <a:bodyPr wrap="square" rtlCol="0">
              <a:spAutoFit/>
            </a:bodyPr>
            <a:lstStyle/>
            <a:p>
              <a:r>
                <a:rPr lang="en-US" dirty="0"/>
                <a:t>Methodology/Parables</a:t>
              </a:r>
            </a:p>
          </p:txBody>
        </p:sp>
        <p:sp>
          <p:nvSpPr>
            <p:cNvPr id="29" name="TextBox 28">
              <a:extLst>
                <a:ext uri="{FF2B5EF4-FFF2-40B4-BE49-F238E27FC236}">
                  <a16:creationId xmlns:a16="http://schemas.microsoft.com/office/drawing/2014/main" id="{59766598-07D1-4567-830E-9D99BD65CD95}"/>
                </a:ext>
              </a:extLst>
            </p:cNvPr>
            <p:cNvSpPr txBox="1"/>
            <p:nvPr/>
          </p:nvSpPr>
          <p:spPr>
            <a:xfrm>
              <a:off x="9220942" y="4801541"/>
              <a:ext cx="1581700" cy="646331"/>
            </a:xfrm>
            <a:prstGeom prst="rect">
              <a:avLst/>
            </a:prstGeom>
            <a:noFill/>
          </p:spPr>
          <p:txBody>
            <a:bodyPr wrap="square" rtlCol="0">
              <a:spAutoFit/>
            </a:bodyPr>
            <a:lstStyle/>
            <a:p>
              <a:r>
                <a:rPr lang="en-US" dirty="0"/>
                <a:t>Methodology/Parables</a:t>
              </a:r>
            </a:p>
          </p:txBody>
        </p:sp>
        <p:cxnSp>
          <p:nvCxnSpPr>
            <p:cNvPr id="31" name="Straight Connector 30">
              <a:extLst>
                <a:ext uri="{FF2B5EF4-FFF2-40B4-BE49-F238E27FC236}">
                  <a16:creationId xmlns:a16="http://schemas.microsoft.com/office/drawing/2014/main" id="{E051E006-169D-4927-AAE6-F9DB9BC53B56}"/>
                </a:ext>
              </a:extLst>
            </p:cNvPr>
            <p:cNvCxnSpPr/>
            <p:nvPr/>
          </p:nvCxnSpPr>
          <p:spPr>
            <a:xfrm>
              <a:off x="6010183" y="3107184"/>
              <a:ext cx="0" cy="10814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7119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D68ED-0D10-4E78-953B-34FC42F5E473}"/>
              </a:ext>
            </a:extLst>
          </p:cNvPr>
          <p:cNvSpPr>
            <a:spLocks noGrp="1"/>
          </p:cNvSpPr>
          <p:nvPr>
            <p:ph idx="1"/>
          </p:nvPr>
        </p:nvSpPr>
        <p:spPr>
          <a:xfrm>
            <a:off x="838200" y="1509207"/>
            <a:ext cx="10515600" cy="2423602"/>
          </a:xfrm>
        </p:spPr>
        <p:txBody>
          <a:bodyPr>
            <a:normAutofit/>
          </a:bodyPr>
          <a:lstStyle/>
          <a:p>
            <a:pPr marL="0" indent="0">
              <a:buNone/>
            </a:pPr>
            <a:r>
              <a:rPr lang="en-US" sz="1800" dirty="0"/>
              <a:t>We know that EMA are in captivity to Babylon=world, they subsequently escape</a:t>
            </a:r>
          </a:p>
          <a:p>
            <a:pPr marL="0" indent="0">
              <a:buNone/>
            </a:pPr>
            <a:r>
              <a:rPr lang="en-US" sz="1800" dirty="0"/>
              <a:t>What does it look like to be in captivity of Babylon? When we understand what that means, it will help to understand what it means for “many” to go into captivity. </a:t>
            </a:r>
          </a:p>
          <a:p>
            <a:pPr marL="0" indent="0">
              <a:buNone/>
            </a:pPr>
            <a:r>
              <a:rPr lang="en-US" sz="1800" dirty="0"/>
              <a:t>How does Babylon hold people in bondage?</a:t>
            </a:r>
          </a:p>
          <a:p>
            <a:pPr marL="457200" lvl="1" indent="0">
              <a:buNone/>
            </a:pPr>
            <a:r>
              <a:rPr lang="en-US" sz="1800" dirty="0"/>
              <a:t>We could input the information from different places to flesh this out</a:t>
            </a:r>
          </a:p>
          <a:p>
            <a:pPr marL="457200" lvl="1" indent="0">
              <a:buNone/>
            </a:pPr>
            <a:r>
              <a:rPr lang="en-US" sz="1800" dirty="0"/>
              <a:t>We could look at Revelation 18:</a:t>
            </a:r>
          </a:p>
          <a:p>
            <a:pPr marL="914400" lvl="2" indent="0">
              <a:buNone/>
            </a:pPr>
            <a:r>
              <a:rPr lang="en-US" sz="1800" dirty="0"/>
              <a:t>Dan 11:41 ~ Rev 18:4</a:t>
            </a:r>
          </a:p>
          <a:p>
            <a:pPr marL="914400" lvl="2" indent="0">
              <a:buNone/>
            </a:pPr>
            <a:endParaRPr lang="en-US" dirty="0"/>
          </a:p>
        </p:txBody>
      </p:sp>
      <p:pic>
        <p:nvPicPr>
          <p:cNvPr id="4" name="Picture 2" descr="Image result for prison clipart">
            <a:extLst>
              <a:ext uri="{FF2B5EF4-FFF2-40B4-BE49-F238E27FC236}">
                <a16:creationId xmlns:a16="http://schemas.microsoft.com/office/drawing/2014/main" id="{B71B2E87-C696-46FC-A4AC-517FCA5F59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4471" y="4184310"/>
            <a:ext cx="1475219" cy="15282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56F373BD-0D7C-4A0C-8D43-F3F12EF79962}"/>
              </a:ext>
            </a:extLst>
          </p:cNvPr>
          <p:cNvGraphicFramePr>
            <a:graphicFrameLocks noGrp="1"/>
          </p:cNvGraphicFramePr>
          <p:nvPr>
            <p:extLst>
              <p:ext uri="{D42A27DB-BD31-4B8C-83A1-F6EECF244321}">
                <p14:modId xmlns:p14="http://schemas.microsoft.com/office/powerpoint/2010/main" val="3654118519"/>
              </p:ext>
            </p:extLst>
          </p:nvPr>
        </p:nvGraphicFramePr>
        <p:xfrm>
          <a:off x="838200" y="4184310"/>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cxnSp>
        <p:nvCxnSpPr>
          <p:cNvPr id="6" name="Straight Arrow Connector 5">
            <a:extLst>
              <a:ext uri="{FF2B5EF4-FFF2-40B4-BE49-F238E27FC236}">
                <a16:creationId xmlns:a16="http://schemas.microsoft.com/office/drawing/2014/main" id="{C08471DC-804C-4C41-B6F0-957A96DF367B}"/>
              </a:ext>
            </a:extLst>
          </p:cNvPr>
          <p:cNvCxnSpPr>
            <a:stCxn id="4" idx="3"/>
          </p:cNvCxnSpPr>
          <p:nvPr/>
        </p:nvCxnSpPr>
        <p:spPr>
          <a:xfrm>
            <a:off x="7279690" y="4948452"/>
            <a:ext cx="9143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Related image">
            <a:extLst>
              <a:ext uri="{FF2B5EF4-FFF2-40B4-BE49-F238E27FC236}">
                <a16:creationId xmlns:a16="http://schemas.microsoft.com/office/drawing/2014/main" id="{A5554ACD-84AE-40AA-B434-A60809E2D2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1525" y="4322593"/>
            <a:ext cx="1475220" cy="147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056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AE7F47-119D-48AE-AFB1-5C1140DBD8C2}"/>
              </a:ext>
            </a:extLst>
          </p:cNvPr>
          <p:cNvSpPr>
            <a:spLocks noGrp="1"/>
          </p:cNvSpPr>
          <p:nvPr>
            <p:ph idx="1"/>
          </p:nvPr>
        </p:nvSpPr>
        <p:spPr>
          <a:xfrm>
            <a:off x="838200" y="781235"/>
            <a:ext cx="10515600" cy="3045041"/>
          </a:xfrm>
        </p:spPr>
        <p:txBody>
          <a:bodyPr>
            <a:normAutofit/>
          </a:bodyPr>
          <a:lstStyle/>
          <a:p>
            <a:pPr marL="0" indent="0">
              <a:buNone/>
            </a:pPr>
            <a:r>
              <a:rPr lang="en-US" sz="1800" dirty="0"/>
              <a:t>In order to understand what the captivity looks like we need to understand the Omega history of Christ, because captivity in Omega history is better suited for understanding of the captivity in 144K history.</a:t>
            </a:r>
          </a:p>
          <a:p>
            <a:pPr marL="0" indent="0">
              <a:buNone/>
            </a:pPr>
            <a:r>
              <a:rPr lang="en-US" sz="1800" dirty="0"/>
              <a:t>From Rev 18 we know that people who were kept captive in Babylon, they were held captive in error and false doctrines</a:t>
            </a:r>
          </a:p>
          <a:p>
            <a:pPr marL="0" indent="0">
              <a:buNone/>
            </a:pPr>
            <a:r>
              <a:rPr lang="en-US" sz="1800" dirty="0"/>
              <a:t>When you look at the time of Christ, He came to His people, and they were in a state of bondage and captivity, they were in darkness.</a:t>
            </a:r>
          </a:p>
          <a:p>
            <a:pPr marL="0" indent="0">
              <a:buNone/>
            </a:pPr>
            <a:r>
              <a:rPr lang="en-US" sz="1800" dirty="0"/>
              <a:t>We could characterize this darkness as being errors and false doctrines. But from this history (Omega – Christ) we derive the issue that Christ rebuked them for and lamented.</a:t>
            </a:r>
          </a:p>
        </p:txBody>
      </p:sp>
      <p:grpSp>
        <p:nvGrpSpPr>
          <p:cNvPr id="4" name="Group 3">
            <a:extLst>
              <a:ext uri="{FF2B5EF4-FFF2-40B4-BE49-F238E27FC236}">
                <a16:creationId xmlns:a16="http://schemas.microsoft.com/office/drawing/2014/main" id="{87C04448-BD6B-4C71-ADC3-69A1DE0F0C3F}"/>
              </a:ext>
            </a:extLst>
          </p:cNvPr>
          <p:cNvGrpSpPr/>
          <p:nvPr/>
        </p:nvGrpSpPr>
        <p:grpSpPr>
          <a:xfrm>
            <a:off x="745723" y="3826276"/>
            <a:ext cx="10170854" cy="2409695"/>
            <a:chOff x="763478" y="3107184"/>
            <a:chExt cx="10170854" cy="2409695"/>
          </a:xfrm>
        </p:grpSpPr>
        <p:grpSp>
          <p:nvGrpSpPr>
            <p:cNvPr id="5" name="Group 4">
              <a:extLst>
                <a:ext uri="{FF2B5EF4-FFF2-40B4-BE49-F238E27FC236}">
                  <a16:creationId xmlns:a16="http://schemas.microsoft.com/office/drawing/2014/main" id="{C369BC8B-8A25-4E4A-8ECF-A4676BFDD114}"/>
                </a:ext>
              </a:extLst>
            </p:cNvPr>
            <p:cNvGrpSpPr/>
            <p:nvPr/>
          </p:nvGrpSpPr>
          <p:grpSpPr>
            <a:xfrm>
              <a:off x="763478" y="3241501"/>
              <a:ext cx="4671135" cy="584775"/>
              <a:chOff x="2175028" y="4660777"/>
              <a:chExt cx="4671135" cy="584775"/>
            </a:xfrm>
          </p:grpSpPr>
          <p:sp>
            <p:nvSpPr>
              <p:cNvPr id="19" name="Rectangle: Rounded Corners 18">
                <a:extLst>
                  <a:ext uri="{FF2B5EF4-FFF2-40B4-BE49-F238E27FC236}">
                    <a16:creationId xmlns:a16="http://schemas.microsoft.com/office/drawing/2014/main" id="{60C50970-AB69-423B-A254-7943F596A6F9}"/>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0296ED4C-7669-4389-BB78-D62FAAFF91BF}"/>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CAE02B3-73BE-4FB9-8DE7-2CD2B814312D}"/>
                  </a:ext>
                </a:extLst>
              </p:cNvPr>
              <p:cNvSpPr txBox="1"/>
              <p:nvPr/>
            </p:nvSpPr>
            <p:spPr>
              <a:xfrm>
                <a:off x="3080551" y="4758431"/>
                <a:ext cx="932156" cy="369332"/>
              </a:xfrm>
              <a:prstGeom prst="rect">
                <a:avLst/>
              </a:prstGeom>
              <a:noFill/>
            </p:spPr>
            <p:txBody>
              <a:bodyPr wrap="square" rtlCol="0">
                <a:spAutoFit/>
              </a:bodyPr>
              <a:lstStyle/>
              <a:p>
                <a:r>
                  <a:rPr lang="en-US" dirty="0"/>
                  <a:t>Moses</a:t>
                </a:r>
              </a:p>
            </p:txBody>
          </p:sp>
          <p:sp>
            <p:nvSpPr>
              <p:cNvPr id="22" name="TextBox 21">
                <a:extLst>
                  <a:ext uri="{FF2B5EF4-FFF2-40B4-BE49-F238E27FC236}">
                    <a16:creationId xmlns:a16="http://schemas.microsoft.com/office/drawing/2014/main" id="{1866BE48-924F-4689-982D-86D2EBFAAE35}"/>
                  </a:ext>
                </a:extLst>
              </p:cNvPr>
              <p:cNvSpPr txBox="1"/>
              <p:nvPr/>
            </p:nvSpPr>
            <p:spPr>
              <a:xfrm>
                <a:off x="5592932" y="4758431"/>
                <a:ext cx="1001696" cy="369332"/>
              </a:xfrm>
              <a:prstGeom prst="rect">
                <a:avLst/>
              </a:prstGeom>
              <a:noFill/>
            </p:spPr>
            <p:txBody>
              <a:bodyPr wrap="square" rtlCol="0">
                <a:spAutoFit/>
              </a:bodyPr>
              <a:lstStyle/>
              <a:p>
                <a:r>
                  <a:rPr lang="en-US" dirty="0"/>
                  <a:t>Christ</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F480D096-1E55-4113-911D-4745D9F49A6D}"/>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23" name="TextBox 22">
                    <a:extLst>
                      <a:ext uri="{FF2B5EF4-FFF2-40B4-BE49-F238E27FC236}">
                        <a16:creationId xmlns:a16="http://schemas.microsoft.com/office/drawing/2014/main" id="{F480D096-1E55-4113-911D-4745D9F49A6D}"/>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2"/>
                    <a:stretch>
                      <a:fillRect l="-1587" r="-3175" b="-9836"/>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168870D6-0B22-4DD3-9E0F-BB6D9ED31FD9}"/>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grpSp>
          <p:nvGrpSpPr>
            <p:cNvPr id="6" name="Group 5">
              <a:extLst>
                <a:ext uri="{FF2B5EF4-FFF2-40B4-BE49-F238E27FC236}">
                  <a16:creationId xmlns:a16="http://schemas.microsoft.com/office/drawing/2014/main" id="{85C58897-3F76-4B66-A9B1-DF2A1A0AD365}"/>
                </a:ext>
              </a:extLst>
            </p:cNvPr>
            <p:cNvGrpSpPr/>
            <p:nvPr/>
          </p:nvGrpSpPr>
          <p:grpSpPr>
            <a:xfrm>
              <a:off x="6263197" y="3241501"/>
              <a:ext cx="4671135" cy="584775"/>
              <a:chOff x="2175028" y="4660777"/>
              <a:chExt cx="4671135" cy="584775"/>
            </a:xfrm>
          </p:grpSpPr>
          <p:sp>
            <p:nvSpPr>
              <p:cNvPr id="13" name="Rectangle: Rounded Corners 12">
                <a:extLst>
                  <a:ext uri="{FF2B5EF4-FFF2-40B4-BE49-F238E27FC236}">
                    <a16:creationId xmlns:a16="http://schemas.microsoft.com/office/drawing/2014/main" id="{F6D742F2-3173-4893-BA1A-6CD17A8706FA}"/>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FC5023E-13D5-46B2-AAB1-674469FAC493}"/>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F0D5716-B6AA-44BB-8AC6-6BEBFD426738}"/>
                  </a:ext>
                </a:extLst>
              </p:cNvPr>
              <p:cNvSpPr txBox="1"/>
              <p:nvPr/>
            </p:nvSpPr>
            <p:spPr>
              <a:xfrm>
                <a:off x="3080551" y="4758431"/>
                <a:ext cx="932156" cy="369332"/>
              </a:xfrm>
              <a:prstGeom prst="rect">
                <a:avLst/>
              </a:prstGeom>
              <a:noFill/>
            </p:spPr>
            <p:txBody>
              <a:bodyPr wrap="square" rtlCol="0">
                <a:spAutoFit/>
              </a:bodyPr>
              <a:lstStyle/>
              <a:p>
                <a:r>
                  <a:rPr lang="en-US" dirty="0"/>
                  <a:t>Miller</a:t>
                </a:r>
              </a:p>
            </p:txBody>
          </p:sp>
          <p:sp>
            <p:nvSpPr>
              <p:cNvPr id="16" name="TextBox 15">
                <a:extLst>
                  <a:ext uri="{FF2B5EF4-FFF2-40B4-BE49-F238E27FC236}">
                    <a16:creationId xmlns:a16="http://schemas.microsoft.com/office/drawing/2014/main" id="{99F64013-6790-4EE6-8CC3-0C1BAD36C910}"/>
                  </a:ext>
                </a:extLst>
              </p:cNvPr>
              <p:cNvSpPr txBox="1"/>
              <p:nvPr/>
            </p:nvSpPr>
            <p:spPr>
              <a:xfrm>
                <a:off x="5592932" y="4758431"/>
                <a:ext cx="1001696" cy="369332"/>
              </a:xfrm>
              <a:prstGeom prst="rect">
                <a:avLst/>
              </a:prstGeom>
              <a:noFill/>
            </p:spPr>
            <p:txBody>
              <a:bodyPr wrap="square" rtlCol="0">
                <a:spAutoFit/>
              </a:bodyPr>
              <a:lstStyle/>
              <a:p>
                <a:r>
                  <a:rPr lang="en-US" dirty="0"/>
                  <a:t>144K</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563DDB73-9884-4616-B466-F8606860DB45}"/>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17" name="TextBox 16">
                    <a:extLst>
                      <a:ext uri="{FF2B5EF4-FFF2-40B4-BE49-F238E27FC236}">
                        <a16:creationId xmlns:a16="http://schemas.microsoft.com/office/drawing/2014/main" id="{563DDB73-9884-4616-B466-F8606860DB45}"/>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3"/>
                    <a:stretch>
                      <a:fillRect l="-3175" r="-1587" b="-9836"/>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7F20D8B2-F300-4345-B90C-BE27FBB85A5D}"/>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sp>
          <p:nvSpPr>
            <p:cNvPr id="7" name="Left Bracket 6">
              <a:extLst>
                <a:ext uri="{FF2B5EF4-FFF2-40B4-BE49-F238E27FC236}">
                  <a16:creationId xmlns:a16="http://schemas.microsoft.com/office/drawing/2014/main" id="{4DF2E119-2683-46BE-9758-1856BE345BC5}"/>
                </a:ext>
              </a:extLst>
            </p:cNvPr>
            <p:cNvSpPr/>
            <p:nvPr/>
          </p:nvSpPr>
          <p:spPr>
            <a:xfrm rot="16200000">
              <a:off x="7197571" y="1669576"/>
              <a:ext cx="506027" cy="5038077"/>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70BAD2D4-7555-4FA4-9743-0FA000C39BF0}"/>
                </a:ext>
              </a:extLst>
            </p:cNvPr>
            <p:cNvCxnSpPr>
              <a:cxnSpLocks/>
            </p:cNvCxnSpPr>
            <p:nvPr/>
          </p:nvCxnSpPr>
          <p:spPr>
            <a:xfrm>
              <a:off x="4829452" y="3826276"/>
              <a:ext cx="0" cy="102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CBF690F-95BD-468E-AC75-981F5CBC27FE}"/>
                </a:ext>
              </a:extLst>
            </p:cNvPr>
            <p:cNvCxnSpPr>
              <a:cxnSpLocks/>
            </p:cNvCxnSpPr>
            <p:nvPr/>
          </p:nvCxnSpPr>
          <p:spPr>
            <a:xfrm>
              <a:off x="10059879" y="3826276"/>
              <a:ext cx="0" cy="102980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28C8B07-5B49-48BA-B5EB-65B7FEF0986B}"/>
                </a:ext>
              </a:extLst>
            </p:cNvPr>
            <p:cNvSpPr txBox="1"/>
            <p:nvPr/>
          </p:nvSpPr>
          <p:spPr>
            <a:xfrm>
              <a:off x="4181382" y="4870548"/>
              <a:ext cx="1581700" cy="646331"/>
            </a:xfrm>
            <a:prstGeom prst="rect">
              <a:avLst/>
            </a:prstGeom>
            <a:noFill/>
          </p:spPr>
          <p:txBody>
            <a:bodyPr wrap="square" rtlCol="0">
              <a:spAutoFit/>
            </a:bodyPr>
            <a:lstStyle/>
            <a:p>
              <a:r>
                <a:rPr lang="en-US" dirty="0"/>
                <a:t>Methodology/Parables</a:t>
              </a:r>
            </a:p>
          </p:txBody>
        </p:sp>
        <p:sp>
          <p:nvSpPr>
            <p:cNvPr id="11" name="TextBox 10">
              <a:extLst>
                <a:ext uri="{FF2B5EF4-FFF2-40B4-BE49-F238E27FC236}">
                  <a16:creationId xmlns:a16="http://schemas.microsoft.com/office/drawing/2014/main" id="{A248B4C2-974F-4BD8-9503-A0A425876C1D}"/>
                </a:ext>
              </a:extLst>
            </p:cNvPr>
            <p:cNvSpPr txBox="1"/>
            <p:nvPr/>
          </p:nvSpPr>
          <p:spPr>
            <a:xfrm>
              <a:off x="9220942" y="4801541"/>
              <a:ext cx="1581700" cy="646331"/>
            </a:xfrm>
            <a:prstGeom prst="rect">
              <a:avLst/>
            </a:prstGeom>
            <a:noFill/>
          </p:spPr>
          <p:txBody>
            <a:bodyPr wrap="square" rtlCol="0">
              <a:spAutoFit/>
            </a:bodyPr>
            <a:lstStyle/>
            <a:p>
              <a:r>
                <a:rPr lang="en-US" dirty="0"/>
                <a:t>Methodology/Parables</a:t>
              </a:r>
            </a:p>
          </p:txBody>
        </p:sp>
        <p:cxnSp>
          <p:nvCxnSpPr>
            <p:cNvPr id="12" name="Straight Connector 11">
              <a:extLst>
                <a:ext uri="{FF2B5EF4-FFF2-40B4-BE49-F238E27FC236}">
                  <a16:creationId xmlns:a16="http://schemas.microsoft.com/office/drawing/2014/main" id="{313B0B8D-319E-41CB-B839-C4376F85DB9E}"/>
                </a:ext>
              </a:extLst>
            </p:cNvPr>
            <p:cNvCxnSpPr/>
            <p:nvPr/>
          </p:nvCxnSpPr>
          <p:spPr>
            <a:xfrm>
              <a:off x="6010183" y="3107184"/>
              <a:ext cx="0" cy="10814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5233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6BDAA-927D-426F-83E9-8E79C00115DC}"/>
              </a:ext>
            </a:extLst>
          </p:cNvPr>
          <p:cNvSpPr>
            <a:spLocks noGrp="1"/>
          </p:cNvSpPr>
          <p:nvPr>
            <p:ph idx="1"/>
          </p:nvPr>
        </p:nvSpPr>
        <p:spPr/>
        <p:txBody>
          <a:bodyPr>
            <a:normAutofit/>
          </a:bodyPr>
          <a:lstStyle/>
          <a:p>
            <a:pPr marL="0" indent="0">
              <a:buNone/>
            </a:pPr>
            <a:r>
              <a:rPr lang="en-US" sz="1800" dirty="0"/>
              <a:t>The issue was that </a:t>
            </a:r>
            <a:r>
              <a:rPr lang="en-US" sz="1800" dirty="0">
                <a:highlight>
                  <a:srgbClr val="FFFF00"/>
                </a:highlight>
              </a:rPr>
              <a:t>they did not know the time of their visitation</a:t>
            </a:r>
          </a:p>
          <a:p>
            <a:pPr marL="0" indent="0">
              <a:buNone/>
            </a:pPr>
            <a:r>
              <a:rPr lang="en-US" sz="1800" dirty="0">
                <a:highlight>
                  <a:srgbClr val="FFFF00"/>
                </a:highlight>
              </a:rPr>
              <a:t>Captivity = Darkness = not understanding the concept of time.</a:t>
            </a:r>
          </a:p>
          <a:p>
            <a:pPr marL="0" indent="0">
              <a:buNone/>
            </a:pPr>
            <a:r>
              <a:rPr lang="en-US" sz="1800" dirty="0"/>
              <a:t>Thus, we understood how the “</a:t>
            </a:r>
            <a:r>
              <a:rPr lang="en-US" sz="1800" i="1" dirty="0"/>
              <a:t>many</a:t>
            </a:r>
            <a:r>
              <a:rPr lang="en-US" sz="1800" dirty="0"/>
              <a:t>” will be “</a:t>
            </a:r>
            <a:r>
              <a:rPr lang="en-US" sz="1800" i="1" dirty="0"/>
              <a:t>overthrown</a:t>
            </a:r>
            <a:r>
              <a:rPr lang="en-US" sz="1800" dirty="0"/>
              <a:t>” and what that means by simply remaining in the verse.</a:t>
            </a:r>
          </a:p>
          <a:p>
            <a:pPr marL="0" indent="0">
              <a:buNone/>
            </a:pPr>
            <a:r>
              <a:rPr lang="en-US" sz="1800" dirty="0"/>
              <a:t>We gleaned the information about the identity of the two groups as well their corresponding experiences and. We can draw the information on the related lines to further flesh out this picture</a:t>
            </a:r>
          </a:p>
        </p:txBody>
      </p:sp>
      <p:graphicFrame>
        <p:nvGraphicFramePr>
          <p:cNvPr id="4" name="Table 3">
            <a:extLst>
              <a:ext uri="{FF2B5EF4-FFF2-40B4-BE49-F238E27FC236}">
                <a16:creationId xmlns:a16="http://schemas.microsoft.com/office/drawing/2014/main" id="{FF3F92C4-AF09-4765-B283-8511D157E58B}"/>
              </a:ext>
            </a:extLst>
          </p:cNvPr>
          <p:cNvGraphicFramePr>
            <a:graphicFrameLocks noGrp="1"/>
          </p:cNvGraphicFramePr>
          <p:nvPr>
            <p:extLst>
              <p:ext uri="{D42A27DB-BD31-4B8C-83A1-F6EECF244321}">
                <p14:modId xmlns:p14="http://schemas.microsoft.com/office/powerpoint/2010/main" val="3569413387"/>
              </p:ext>
            </p:extLst>
          </p:nvPr>
        </p:nvGraphicFramePr>
        <p:xfrm>
          <a:off x="838200" y="4184310"/>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spTree>
    <p:extLst>
      <p:ext uri="{BB962C8B-B14F-4D97-AF65-F5344CB8AC3E}">
        <p14:creationId xmlns:p14="http://schemas.microsoft.com/office/powerpoint/2010/main" val="3390948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036FCC-5B55-421A-8524-ED5271B90AEB}"/>
              </a:ext>
            </a:extLst>
          </p:cNvPr>
          <p:cNvSpPr>
            <a:spLocks noGrp="1"/>
          </p:cNvSpPr>
          <p:nvPr>
            <p:ph idx="1"/>
          </p:nvPr>
        </p:nvSpPr>
        <p:spPr/>
        <p:txBody>
          <a:bodyPr>
            <a:normAutofit/>
          </a:bodyPr>
          <a:lstStyle/>
          <a:p>
            <a:pPr marL="0" indent="0">
              <a:buNone/>
            </a:pPr>
            <a:r>
              <a:rPr lang="en-US" sz="1800" dirty="0"/>
              <a:t>Being in captivity = being in bondage of the error and false doctrines.</a:t>
            </a:r>
          </a:p>
          <a:p>
            <a:pPr marL="0" indent="0">
              <a:buNone/>
            </a:pPr>
            <a:r>
              <a:rPr lang="en-US" sz="1800" dirty="0"/>
              <a:t>By contrast, where does this group escape to?</a:t>
            </a:r>
          </a:p>
          <a:p>
            <a:pPr marL="0" indent="0">
              <a:buNone/>
            </a:pPr>
            <a:r>
              <a:rPr lang="en-US" sz="1800" dirty="0"/>
              <a:t>When you escape the captivity of error what is opposite, or contrast of the error? – Truth.</a:t>
            </a:r>
          </a:p>
          <a:p>
            <a:pPr marL="0" indent="0">
              <a:buNone/>
            </a:pPr>
            <a:r>
              <a:rPr lang="en-US" sz="1800" dirty="0"/>
              <a:t>Let’s return to the “many who are a group of God’s people, but who were free and now go into captivity, we can understand that they were once in the truth, and then they go into the captivity of the darkness and error.</a:t>
            </a:r>
          </a:p>
        </p:txBody>
      </p:sp>
      <p:pic>
        <p:nvPicPr>
          <p:cNvPr id="4" name="Picture 2" descr="Image result for prison clipart">
            <a:extLst>
              <a:ext uri="{FF2B5EF4-FFF2-40B4-BE49-F238E27FC236}">
                <a16:creationId xmlns:a16="http://schemas.microsoft.com/office/drawing/2014/main" id="{DCA26632-30AC-4031-8FB5-BFEE6B7EC2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4471" y="4184310"/>
            <a:ext cx="1475219" cy="15282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6045FEEA-E27C-4AC8-BB2A-965EC81CF156}"/>
              </a:ext>
            </a:extLst>
          </p:cNvPr>
          <p:cNvGraphicFramePr>
            <a:graphicFrameLocks noGrp="1"/>
          </p:cNvGraphicFramePr>
          <p:nvPr>
            <p:extLst>
              <p:ext uri="{D42A27DB-BD31-4B8C-83A1-F6EECF244321}">
                <p14:modId xmlns:p14="http://schemas.microsoft.com/office/powerpoint/2010/main" val="1725795361"/>
              </p:ext>
            </p:extLst>
          </p:nvPr>
        </p:nvGraphicFramePr>
        <p:xfrm>
          <a:off x="838200" y="4184310"/>
          <a:ext cx="3678136" cy="1463724"/>
        </p:xfrm>
        <a:graphic>
          <a:graphicData uri="http://schemas.openxmlformats.org/drawingml/2006/table">
            <a:tbl>
              <a:tblPr firstRow="1" bandRow="1">
                <a:tableStyleId>{5C22544A-7EE6-4342-B048-85BDC9FD1C3A}</a:tableStyleId>
              </a:tblPr>
              <a:tblGrid>
                <a:gridCol w="1839068">
                  <a:extLst>
                    <a:ext uri="{9D8B030D-6E8A-4147-A177-3AD203B41FA5}">
                      <a16:colId xmlns:a16="http://schemas.microsoft.com/office/drawing/2014/main" val="35545770"/>
                    </a:ext>
                  </a:extLst>
                </a:gridCol>
                <a:gridCol w="1839068">
                  <a:extLst>
                    <a:ext uri="{9D8B030D-6E8A-4147-A177-3AD203B41FA5}">
                      <a16:colId xmlns:a16="http://schemas.microsoft.com/office/drawing/2014/main" val="3611597069"/>
                    </a:ext>
                  </a:extLst>
                </a:gridCol>
              </a:tblGrid>
              <a:tr h="365931">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365931">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365931">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r h="365931">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cxnSp>
        <p:nvCxnSpPr>
          <p:cNvPr id="6" name="Straight Arrow Connector 5">
            <a:extLst>
              <a:ext uri="{FF2B5EF4-FFF2-40B4-BE49-F238E27FC236}">
                <a16:creationId xmlns:a16="http://schemas.microsoft.com/office/drawing/2014/main" id="{18D6E19A-C418-451D-8652-58E356A2D903}"/>
              </a:ext>
            </a:extLst>
          </p:cNvPr>
          <p:cNvCxnSpPr>
            <a:stCxn id="4" idx="3"/>
          </p:cNvCxnSpPr>
          <p:nvPr/>
        </p:nvCxnSpPr>
        <p:spPr>
          <a:xfrm>
            <a:off x="7279690" y="4948452"/>
            <a:ext cx="9143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Related image">
            <a:extLst>
              <a:ext uri="{FF2B5EF4-FFF2-40B4-BE49-F238E27FC236}">
                <a16:creationId xmlns:a16="http://schemas.microsoft.com/office/drawing/2014/main" id="{4420895B-3F4C-4B0F-93BF-5936F2C2C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1525" y="4322593"/>
            <a:ext cx="1475220" cy="147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464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EBC56F-90C6-42EB-9524-88396CD08D23}"/>
              </a:ext>
            </a:extLst>
          </p:cNvPr>
          <p:cNvSpPr>
            <a:spLocks noGrp="1"/>
          </p:cNvSpPr>
          <p:nvPr>
            <p:ph idx="1"/>
          </p:nvPr>
        </p:nvSpPr>
        <p:spPr>
          <a:xfrm>
            <a:off x="838200" y="1380618"/>
            <a:ext cx="10241132" cy="2791887"/>
          </a:xfrm>
        </p:spPr>
        <p:txBody>
          <a:bodyPr>
            <a:normAutofit/>
          </a:bodyPr>
          <a:lstStyle/>
          <a:p>
            <a:pPr marL="0" indent="0">
              <a:buNone/>
            </a:pPr>
            <a:r>
              <a:rPr lang="en-US" sz="1800" dirty="0"/>
              <a:t>From the Omega history of Christ we derive the definition of darkness. Darkness = not understanding the concept of time.</a:t>
            </a:r>
          </a:p>
          <a:p>
            <a:pPr marL="0" indent="0">
              <a:buNone/>
            </a:pPr>
            <a:r>
              <a:rPr lang="en-US" sz="1800" dirty="0"/>
              <a:t>Using this method helps us to understand that many are the Seventh Day Adventists.</a:t>
            </a:r>
          </a:p>
          <a:p>
            <a:pPr marL="0" indent="0">
              <a:buNone/>
            </a:pPr>
            <a:r>
              <a:rPr lang="en-US" sz="1800" dirty="0"/>
              <a:t>What is the basic understanding of the Dan 11:40?</a:t>
            </a:r>
          </a:p>
          <a:p>
            <a:pPr marL="0" indent="0">
              <a:buNone/>
            </a:pPr>
            <a:r>
              <a:rPr lang="en-US" sz="1800" dirty="0"/>
              <a:t>The many who are overthrown are the Seventh Day Adventists, and that the EMA are the gentiles – the 11</a:t>
            </a:r>
            <a:r>
              <a:rPr lang="en-US" sz="1800" baseline="30000" dirty="0"/>
              <a:t>th</a:t>
            </a:r>
            <a:r>
              <a:rPr lang="en-US" sz="1800" dirty="0"/>
              <a:t> hour’s workers. </a:t>
            </a:r>
          </a:p>
          <a:p>
            <a:pPr marL="0" indent="0">
              <a:buNone/>
            </a:pPr>
            <a:r>
              <a:rPr lang="en-US" sz="1800" dirty="0"/>
              <a:t>However, we can conclude by this study that it’s not just the Seventh Day Adventists who are being overthrown in verse 41.</a:t>
            </a:r>
          </a:p>
        </p:txBody>
      </p:sp>
      <p:pic>
        <p:nvPicPr>
          <p:cNvPr id="4" name="Picture 2" descr="Image result for prison clipart">
            <a:extLst>
              <a:ext uri="{FF2B5EF4-FFF2-40B4-BE49-F238E27FC236}">
                <a16:creationId xmlns:a16="http://schemas.microsoft.com/office/drawing/2014/main" id="{6CC54866-1374-433A-B027-6AE49EC34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17" y="4403324"/>
            <a:ext cx="1141012" cy="11820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F7849F28-1D08-4C2A-BC78-6CB244236BA2}"/>
              </a:ext>
            </a:extLst>
          </p:cNvPr>
          <p:cNvGraphicFramePr>
            <a:graphicFrameLocks noGrp="1"/>
          </p:cNvGraphicFramePr>
          <p:nvPr>
            <p:extLst>
              <p:ext uri="{D42A27DB-BD31-4B8C-83A1-F6EECF244321}">
                <p14:modId xmlns:p14="http://schemas.microsoft.com/office/powerpoint/2010/main" val="2212859801"/>
              </p:ext>
            </p:extLst>
          </p:nvPr>
        </p:nvGraphicFramePr>
        <p:xfrm>
          <a:off x="3636191" y="4247864"/>
          <a:ext cx="3076854" cy="2012362"/>
        </p:xfrm>
        <a:graphic>
          <a:graphicData uri="http://schemas.openxmlformats.org/drawingml/2006/table">
            <a:tbl>
              <a:tblPr firstRow="1" bandRow="1">
                <a:tableStyleId>{5C22544A-7EE6-4342-B048-85BDC9FD1C3A}</a:tableStyleId>
              </a:tblPr>
              <a:tblGrid>
                <a:gridCol w="1538427">
                  <a:extLst>
                    <a:ext uri="{9D8B030D-6E8A-4147-A177-3AD203B41FA5}">
                      <a16:colId xmlns:a16="http://schemas.microsoft.com/office/drawing/2014/main" val="35545770"/>
                    </a:ext>
                  </a:extLst>
                </a:gridCol>
                <a:gridCol w="1538427">
                  <a:extLst>
                    <a:ext uri="{9D8B030D-6E8A-4147-A177-3AD203B41FA5}">
                      <a16:colId xmlns:a16="http://schemas.microsoft.com/office/drawing/2014/main" val="3611597069"/>
                    </a:ext>
                  </a:extLst>
                </a:gridCol>
              </a:tblGrid>
              <a:tr h="365884">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640297">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640297">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r h="365884">
                <a:tc>
                  <a:txBody>
                    <a:bodyPr/>
                    <a:lstStyle/>
                    <a:p>
                      <a:endParaRPr lang="en-US">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25561675"/>
                  </a:ext>
                </a:extLst>
              </a:tr>
            </a:tbl>
          </a:graphicData>
        </a:graphic>
      </p:graphicFrame>
      <p:cxnSp>
        <p:nvCxnSpPr>
          <p:cNvPr id="6" name="Straight Arrow Connector 5">
            <a:extLst>
              <a:ext uri="{FF2B5EF4-FFF2-40B4-BE49-F238E27FC236}">
                <a16:creationId xmlns:a16="http://schemas.microsoft.com/office/drawing/2014/main" id="{FF0F387F-4185-4AEB-979B-7BFEA99D10A9}"/>
              </a:ext>
            </a:extLst>
          </p:cNvPr>
          <p:cNvCxnSpPr>
            <a:cxnSpLocks/>
            <a:stCxn id="4" idx="3"/>
          </p:cNvCxnSpPr>
          <p:nvPr/>
        </p:nvCxnSpPr>
        <p:spPr>
          <a:xfrm flipV="1">
            <a:off x="8052929" y="4821238"/>
            <a:ext cx="1248605" cy="173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Related image">
            <a:extLst>
              <a:ext uri="{FF2B5EF4-FFF2-40B4-BE49-F238E27FC236}">
                <a16:creationId xmlns:a16="http://schemas.microsoft.com/office/drawing/2014/main" id="{EF8D224B-3AF8-46C3-AF6D-B701D4DC8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0212" y="4256742"/>
            <a:ext cx="1475220" cy="14752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prison clipart">
            <a:extLst>
              <a:ext uri="{FF2B5EF4-FFF2-40B4-BE49-F238E27FC236}">
                <a16:creationId xmlns:a16="http://schemas.microsoft.com/office/drawing/2014/main" id="{A1166810-DB3A-4CDA-A887-567F15F99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990" y="5074394"/>
            <a:ext cx="1141012" cy="118205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clipart of a human without background">
            <a:extLst>
              <a:ext uri="{FF2B5EF4-FFF2-40B4-BE49-F238E27FC236}">
                <a16:creationId xmlns:a16="http://schemas.microsoft.com/office/drawing/2014/main" id="{1F9902F1-1F68-4086-B4B3-65F3D7306F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619" y="5110589"/>
            <a:ext cx="1028700" cy="1109663"/>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04C1C6A6-5C07-4A39-B5BD-BAA75A793DE8}"/>
              </a:ext>
            </a:extLst>
          </p:cNvPr>
          <p:cNvCxnSpPr>
            <a:stCxn id="3074" idx="1"/>
            <a:endCxn id="9" idx="3"/>
          </p:cNvCxnSpPr>
          <p:nvPr/>
        </p:nvCxnSpPr>
        <p:spPr>
          <a:xfrm flipH="1">
            <a:off x="2133002" y="5665421"/>
            <a:ext cx="275617"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957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1C416-7142-42B5-9EF4-C19A3256EE5D}"/>
              </a:ext>
            </a:extLst>
          </p:cNvPr>
          <p:cNvSpPr>
            <a:spLocks noGrp="1"/>
          </p:cNvSpPr>
          <p:nvPr>
            <p:ph idx="1"/>
          </p:nvPr>
        </p:nvSpPr>
        <p:spPr>
          <a:xfrm>
            <a:off x="838200" y="698161"/>
            <a:ext cx="10515600" cy="4351338"/>
          </a:xfrm>
        </p:spPr>
        <p:txBody>
          <a:bodyPr>
            <a:normAutofit/>
          </a:bodyPr>
          <a:lstStyle/>
          <a:p>
            <a:pPr marL="0" indent="0">
              <a:buNone/>
            </a:pPr>
            <a:r>
              <a:rPr lang="en-US" sz="1600" dirty="0"/>
              <a:t>One more layer to this parable:</a:t>
            </a:r>
          </a:p>
          <a:p>
            <a:pPr marL="0" indent="0">
              <a:buNone/>
            </a:pPr>
            <a:r>
              <a:rPr lang="en-US" sz="1600" dirty="0"/>
              <a:t>We know that Dan 11:41 ~ Rev 18:4 </a:t>
            </a:r>
          </a:p>
          <a:p>
            <a:pPr marL="0" indent="0">
              <a:buNone/>
            </a:pPr>
            <a:r>
              <a:rPr lang="en-US" sz="1600" dirty="0"/>
              <a:t>(it is a call to come out of the Babylon:  “And I heard another voice from heaven, saying, Come out of her, my people, that ye be not partakers of her sins, and that ye receive not of her plagues.”)</a:t>
            </a:r>
          </a:p>
          <a:p>
            <a:pPr marL="0" indent="0">
              <a:buNone/>
            </a:pPr>
            <a:r>
              <a:rPr lang="en-US" sz="1600" dirty="0"/>
              <a:t>This call out of Babylon which draws EMA to escape from Babylon, the message is speaking of Babylon, but says come out of her My people. We see this imagery being painted of God having a people IN Babylon.</a:t>
            </a:r>
          </a:p>
          <a:p>
            <a:pPr marL="0" indent="0">
              <a:buNone/>
            </a:pPr>
            <a:r>
              <a:rPr lang="en-US" sz="1600" dirty="0"/>
              <a:t>Babylon = World, God’s people is his church. As we seek to understand verse 41, we can [plug in Rev 18:4 which paints this picture that EMA are HIS people IN Babylon.</a:t>
            </a:r>
            <a:r>
              <a:rPr lang="en-US" sz="1600" dirty="0">
                <a:sym typeface="Wingdings" panose="05000000000000000000" pitchFamily="2" charset="2"/>
              </a:rPr>
              <a:t> the message of Rev 18:4 is for the God’s church in the world. This what the experience of the EMA looks like, and this is what it looks like that they escape.</a:t>
            </a:r>
            <a:endParaRPr lang="en-US" sz="1600" dirty="0"/>
          </a:p>
        </p:txBody>
      </p:sp>
      <p:pic>
        <p:nvPicPr>
          <p:cNvPr id="8" name="Picture 2" descr="Image result for prison clipart">
            <a:extLst>
              <a:ext uri="{FF2B5EF4-FFF2-40B4-BE49-F238E27FC236}">
                <a16:creationId xmlns:a16="http://schemas.microsoft.com/office/drawing/2014/main" id="{8AA68E01-E5BA-4CAF-818D-3FF2D1F903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4948" y="3920429"/>
            <a:ext cx="1050748" cy="1088544"/>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94C10113-AD37-4CDB-AFDA-1BD32CBBB954}"/>
              </a:ext>
            </a:extLst>
          </p:cNvPr>
          <p:cNvCxnSpPr>
            <a:cxnSpLocks/>
            <a:stCxn id="8" idx="3"/>
          </p:cNvCxnSpPr>
          <p:nvPr/>
        </p:nvCxnSpPr>
        <p:spPr>
          <a:xfrm flipV="1">
            <a:off x="9355696" y="4358936"/>
            <a:ext cx="1013422" cy="10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Related image">
            <a:extLst>
              <a:ext uri="{FF2B5EF4-FFF2-40B4-BE49-F238E27FC236}">
                <a16:creationId xmlns:a16="http://schemas.microsoft.com/office/drawing/2014/main" id="{6B753B1D-DC17-40E7-B99A-C41782359E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2407" y="3813322"/>
            <a:ext cx="1358517" cy="135851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mage result for prison clipart">
            <a:extLst>
              <a:ext uri="{FF2B5EF4-FFF2-40B4-BE49-F238E27FC236}">
                <a16:creationId xmlns:a16="http://schemas.microsoft.com/office/drawing/2014/main" id="{1B2A3BD3-0B1F-4D2B-960F-19A5EC156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076" y="3960955"/>
            <a:ext cx="1050748" cy="108854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clipart of a human without background">
            <a:extLst>
              <a:ext uri="{FF2B5EF4-FFF2-40B4-BE49-F238E27FC236}">
                <a16:creationId xmlns:a16="http://schemas.microsoft.com/office/drawing/2014/main" id="{E75598B0-388F-4050-BB3A-4579CC1A73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7705" y="3991423"/>
            <a:ext cx="947321" cy="102187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Arrow Connector 13">
            <a:extLst>
              <a:ext uri="{FF2B5EF4-FFF2-40B4-BE49-F238E27FC236}">
                <a16:creationId xmlns:a16="http://schemas.microsoft.com/office/drawing/2014/main" id="{E2D6372B-A2C4-4CAE-9ADC-5FECBB2C18CC}"/>
              </a:ext>
            </a:extLst>
          </p:cNvPr>
          <p:cNvCxnSpPr>
            <a:stCxn id="13" idx="1"/>
            <a:endCxn id="12" idx="3"/>
          </p:cNvCxnSpPr>
          <p:nvPr/>
        </p:nvCxnSpPr>
        <p:spPr>
          <a:xfrm flipH="1">
            <a:off x="2021824" y="4502363"/>
            <a:ext cx="365881" cy="28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59D9A9BC-39D9-4887-8A7F-1F20A508E285}"/>
              </a:ext>
            </a:extLst>
          </p:cNvPr>
          <p:cNvGraphicFramePr>
            <a:graphicFrameLocks noGrp="1"/>
          </p:cNvGraphicFramePr>
          <p:nvPr>
            <p:extLst>
              <p:ext uri="{D42A27DB-BD31-4B8C-83A1-F6EECF244321}">
                <p14:modId xmlns:p14="http://schemas.microsoft.com/office/powerpoint/2010/main" val="4094113109"/>
              </p:ext>
            </p:extLst>
          </p:nvPr>
        </p:nvGraphicFramePr>
        <p:xfrm>
          <a:off x="4353277" y="3403579"/>
          <a:ext cx="2596236" cy="1645920"/>
        </p:xfrm>
        <a:graphic>
          <a:graphicData uri="http://schemas.openxmlformats.org/drawingml/2006/table">
            <a:tbl>
              <a:tblPr firstRow="1" bandRow="1">
                <a:tableStyleId>{5C22544A-7EE6-4342-B048-85BDC9FD1C3A}</a:tableStyleId>
              </a:tblPr>
              <a:tblGrid>
                <a:gridCol w="1298118">
                  <a:extLst>
                    <a:ext uri="{9D8B030D-6E8A-4147-A177-3AD203B41FA5}">
                      <a16:colId xmlns:a16="http://schemas.microsoft.com/office/drawing/2014/main" val="35545770"/>
                    </a:ext>
                  </a:extLst>
                </a:gridCol>
                <a:gridCol w="1298118">
                  <a:extLst>
                    <a:ext uri="{9D8B030D-6E8A-4147-A177-3AD203B41FA5}">
                      <a16:colId xmlns:a16="http://schemas.microsoft.com/office/drawing/2014/main" val="3611597069"/>
                    </a:ext>
                  </a:extLst>
                </a:gridCol>
              </a:tblGrid>
              <a:tr h="307568">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538244">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538244">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bl>
          </a:graphicData>
        </a:graphic>
      </p:graphicFrame>
      <p:sp>
        <p:nvSpPr>
          <p:cNvPr id="17" name="Rectangle: Rounded Corners 16">
            <a:extLst>
              <a:ext uri="{FF2B5EF4-FFF2-40B4-BE49-F238E27FC236}">
                <a16:creationId xmlns:a16="http://schemas.microsoft.com/office/drawing/2014/main" id="{A51998B3-686B-4700-B785-B6CA9224CEA3}"/>
              </a:ext>
            </a:extLst>
          </p:cNvPr>
          <p:cNvSpPr/>
          <p:nvPr/>
        </p:nvSpPr>
        <p:spPr>
          <a:xfrm>
            <a:off x="4287916" y="5187647"/>
            <a:ext cx="1216240" cy="113325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F911613D-59E6-443D-AB44-704ADBFC69A4}"/>
              </a:ext>
            </a:extLst>
          </p:cNvPr>
          <p:cNvSpPr/>
          <p:nvPr/>
        </p:nvSpPr>
        <p:spPr>
          <a:xfrm>
            <a:off x="5716645" y="5187647"/>
            <a:ext cx="1216240" cy="114906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26DB5DB-230F-4BD0-896A-539D8971A8CA}"/>
              </a:ext>
            </a:extLst>
          </p:cNvPr>
          <p:cNvSpPr/>
          <p:nvPr/>
        </p:nvSpPr>
        <p:spPr>
          <a:xfrm>
            <a:off x="4572000" y="5788241"/>
            <a:ext cx="461639" cy="3715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B84CEA5-7D3B-4A6D-8984-6562715F9C4C}"/>
              </a:ext>
            </a:extLst>
          </p:cNvPr>
          <p:cNvSpPr/>
          <p:nvPr/>
        </p:nvSpPr>
        <p:spPr>
          <a:xfrm>
            <a:off x="5940640" y="5754274"/>
            <a:ext cx="461639" cy="3715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1A90495-1DE2-40D2-B709-CDA3EFD7AE97}"/>
              </a:ext>
            </a:extLst>
          </p:cNvPr>
          <p:cNvSpPr txBox="1"/>
          <p:nvPr/>
        </p:nvSpPr>
        <p:spPr>
          <a:xfrm>
            <a:off x="5934147" y="5340156"/>
            <a:ext cx="781235" cy="261610"/>
          </a:xfrm>
          <a:prstGeom prst="rect">
            <a:avLst/>
          </a:prstGeom>
          <a:noFill/>
        </p:spPr>
        <p:txBody>
          <a:bodyPr wrap="square" rtlCol="0">
            <a:spAutoFit/>
          </a:bodyPr>
          <a:lstStyle/>
          <a:p>
            <a:r>
              <a:rPr lang="en-US" sz="1100" dirty="0"/>
              <a:t>Babylon</a:t>
            </a:r>
          </a:p>
        </p:txBody>
      </p:sp>
      <p:sp>
        <p:nvSpPr>
          <p:cNvPr id="22" name="TextBox 21">
            <a:extLst>
              <a:ext uri="{FF2B5EF4-FFF2-40B4-BE49-F238E27FC236}">
                <a16:creationId xmlns:a16="http://schemas.microsoft.com/office/drawing/2014/main" id="{FCC5799E-9BDF-4121-9540-9635CCA47475}"/>
              </a:ext>
            </a:extLst>
          </p:cNvPr>
          <p:cNvSpPr txBox="1"/>
          <p:nvPr/>
        </p:nvSpPr>
        <p:spPr>
          <a:xfrm>
            <a:off x="5959874" y="5788241"/>
            <a:ext cx="573185" cy="338554"/>
          </a:xfrm>
          <a:prstGeom prst="rect">
            <a:avLst/>
          </a:prstGeom>
          <a:noFill/>
        </p:spPr>
        <p:txBody>
          <a:bodyPr wrap="square" rtlCol="0">
            <a:spAutoFit/>
          </a:bodyPr>
          <a:lstStyle/>
          <a:p>
            <a:r>
              <a:rPr lang="en-US" sz="800" dirty="0"/>
              <a:t>My people</a:t>
            </a:r>
          </a:p>
        </p:txBody>
      </p:sp>
      <p:sp>
        <p:nvSpPr>
          <p:cNvPr id="23" name="TextBox 22">
            <a:extLst>
              <a:ext uri="{FF2B5EF4-FFF2-40B4-BE49-F238E27FC236}">
                <a16:creationId xmlns:a16="http://schemas.microsoft.com/office/drawing/2014/main" id="{068D7977-0E4F-42FB-9905-8610874B3EB7}"/>
              </a:ext>
            </a:extLst>
          </p:cNvPr>
          <p:cNvSpPr txBox="1"/>
          <p:nvPr/>
        </p:nvSpPr>
        <p:spPr>
          <a:xfrm>
            <a:off x="4572000" y="5340156"/>
            <a:ext cx="461639" cy="276999"/>
          </a:xfrm>
          <a:prstGeom prst="rect">
            <a:avLst/>
          </a:prstGeom>
          <a:noFill/>
        </p:spPr>
        <p:txBody>
          <a:bodyPr wrap="square" rtlCol="0">
            <a:spAutoFit/>
          </a:bodyPr>
          <a:lstStyle/>
          <a:p>
            <a:r>
              <a:rPr lang="en-US" sz="1200" dirty="0"/>
              <a:t>SDA</a:t>
            </a:r>
          </a:p>
        </p:txBody>
      </p:sp>
      <p:sp>
        <p:nvSpPr>
          <p:cNvPr id="24" name="TextBox 23">
            <a:extLst>
              <a:ext uri="{FF2B5EF4-FFF2-40B4-BE49-F238E27FC236}">
                <a16:creationId xmlns:a16="http://schemas.microsoft.com/office/drawing/2014/main" id="{01FCBFDE-D024-4D6F-A184-6BE460F2FCE6}"/>
              </a:ext>
            </a:extLst>
          </p:cNvPr>
          <p:cNvSpPr txBox="1"/>
          <p:nvPr/>
        </p:nvSpPr>
        <p:spPr>
          <a:xfrm>
            <a:off x="4608414" y="5798599"/>
            <a:ext cx="573185" cy="338554"/>
          </a:xfrm>
          <a:prstGeom prst="rect">
            <a:avLst/>
          </a:prstGeom>
          <a:noFill/>
        </p:spPr>
        <p:txBody>
          <a:bodyPr wrap="square" rtlCol="0">
            <a:spAutoFit/>
          </a:bodyPr>
          <a:lstStyle/>
          <a:p>
            <a:r>
              <a:rPr lang="en-US" sz="800" dirty="0"/>
              <a:t>My people</a:t>
            </a:r>
          </a:p>
        </p:txBody>
      </p:sp>
      <p:cxnSp>
        <p:nvCxnSpPr>
          <p:cNvPr id="26" name="Straight Arrow Connector 25">
            <a:extLst>
              <a:ext uri="{FF2B5EF4-FFF2-40B4-BE49-F238E27FC236}">
                <a16:creationId xmlns:a16="http://schemas.microsoft.com/office/drawing/2014/main" id="{03F6795B-C2F5-41B7-A4D3-1F2962AEDCFF}"/>
              </a:ext>
            </a:extLst>
          </p:cNvPr>
          <p:cNvCxnSpPr>
            <a:cxnSpLocks/>
          </p:cNvCxnSpPr>
          <p:nvPr/>
        </p:nvCxnSpPr>
        <p:spPr>
          <a:xfrm>
            <a:off x="6324764" y="5940073"/>
            <a:ext cx="1025947" cy="27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22D7376-4EA6-487D-B7B4-8B53AEF3C8DD}"/>
              </a:ext>
            </a:extLst>
          </p:cNvPr>
          <p:cNvSpPr txBox="1"/>
          <p:nvPr/>
        </p:nvSpPr>
        <p:spPr>
          <a:xfrm>
            <a:off x="7350712" y="5739914"/>
            <a:ext cx="1038686" cy="369332"/>
          </a:xfrm>
          <a:prstGeom prst="rect">
            <a:avLst/>
          </a:prstGeom>
          <a:noFill/>
        </p:spPr>
        <p:txBody>
          <a:bodyPr wrap="square" rtlCol="0">
            <a:spAutoFit/>
          </a:bodyPr>
          <a:lstStyle/>
          <a:p>
            <a:r>
              <a:rPr lang="en-US" dirty="0"/>
              <a:t>EMA</a:t>
            </a:r>
          </a:p>
        </p:txBody>
      </p:sp>
    </p:spTree>
    <p:extLst>
      <p:ext uri="{BB962C8B-B14F-4D97-AF65-F5344CB8AC3E}">
        <p14:creationId xmlns:p14="http://schemas.microsoft.com/office/powerpoint/2010/main" val="1474633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9DD06-FC5E-406D-B0BF-5DDD9C894FC4}"/>
              </a:ext>
            </a:extLst>
          </p:cNvPr>
          <p:cNvSpPr>
            <a:spLocks noGrp="1"/>
          </p:cNvSpPr>
          <p:nvPr>
            <p:ph idx="1"/>
          </p:nvPr>
        </p:nvSpPr>
        <p:spPr>
          <a:xfrm>
            <a:off x="838200" y="1088778"/>
            <a:ext cx="10515600" cy="1920752"/>
          </a:xfrm>
        </p:spPr>
        <p:txBody>
          <a:bodyPr>
            <a:normAutofit/>
          </a:bodyPr>
          <a:lstStyle/>
          <a:p>
            <a:pPr marL="0" indent="0">
              <a:buNone/>
            </a:pPr>
            <a:r>
              <a:rPr lang="en-US" sz="1800" dirty="0"/>
              <a:t>The information are not plainly stated in the text. That is why this methodology is powerful, as it is able to generate information, which we, otherwise, wouldn’t get from the reading of the text. These things we need to understand in order to correctly navigate through our history. If this is what escaping of the EMA looks like, then by comparison, we must see the corresponding development for the many.</a:t>
            </a:r>
          </a:p>
          <a:p>
            <a:pPr marL="0" indent="0">
              <a:buNone/>
            </a:pPr>
            <a:r>
              <a:rPr lang="en-US" sz="1800" dirty="0"/>
              <a:t>Many = Adventists, and within Adventism there is a group that are represented as My people, this is derived from the Rev 18:4 and brought it into our understanding of the Dan 11:41</a:t>
            </a:r>
          </a:p>
        </p:txBody>
      </p:sp>
    </p:spTree>
    <p:extLst>
      <p:ext uri="{BB962C8B-B14F-4D97-AF65-F5344CB8AC3E}">
        <p14:creationId xmlns:p14="http://schemas.microsoft.com/office/powerpoint/2010/main" val="2910809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7451A1-25EF-420F-B6B2-AA29F279B141}"/>
              </a:ext>
            </a:extLst>
          </p:cNvPr>
          <p:cNvSpPr>
            <a:spLocks noGrp="1"/>
          </p:cNvSpPr>
          <p:nvPr>
            <p:ph idx="1"/>
          </p:nvPr>
        </p:nvSpPr>
        <p:spPr>
          <a:xfrm>
            <a:off x="838200" y="893469"/>
            <a:ext cx="10515600" cy="2535531"/>
          </a:xfrm>
        </p:spPr>
        <p:txBody>
          <a:bodyPr>
            <a:normAutofit/>
          </a:bodyPr>
          <a:lstStyle/>
          <a:p>
            <a:pPr marL="0" indent="0">
              <a:buNone/>
            </a:pPr>
            <a:r>
              <a:rPr lang="en-US" sz="1800" dirty="0"/>
              <a:t>Before understanding the experience of the many, I want to show other places where this model is brought into view.</a:t>
            </a:r>
          </a:p>
          <a:p>
            <a:pPr marL="0" indent="0">
              <a:buNone/>
            </a:pPr>
            <a:r>
              <a:rPr lang="en-US" sz="1800" dirty="0"/>
              <a:t>In Dan 2 we see a mountain, and an image. These two objects are brought into close proximity by the text. This means we are dealing with the parable and we are required to C&amp;C these two objects.</a:t>
            </a:r>
          </a:p>
          <a:p>
            <a:pPr marL="0" indent="0">
              <a:buNone/>
            </a:pPr>
            <a:r>
              <a:rPr lang="en-US" sz="1800" dirty="0"/>
              <a:t>At the basic level Mountain = God’s kingdom, image = Satan’s kingdom.</a:t>
            </a:r>
          </a:p>
          <a:p>
            <a:pPr marL="0" indent="0">
              <a:buNone/>
            </a:pPr>
            <a:r>
              <a:rPr lang="en-US" sz="1800" dirty="0"/>
              <a:t>When we look at the mountain, we 2 groups. We see mountain and the stone that has been cut out of the mountain </a:t>
            </a:r>
            <a:r>
              <a:rPr lang="en-US" sz="1800" dirty="0">
                <a:sym typeface="Wingdings" panose="05000000000000000000" pitchFamily="2" charset="2"/>
              </a:rPr>
              <a:t>within God’s kingdom there are 2 groups: mountain = world, and stone cut out of the mountain – church.</a:t>
            </a:r>
            <a:endParaRPr lang="en-US" sz="1800" dirty="0"/>
          </a:p>
        </p:txBody>
      </p:sp>
      <p:sp>
        <p:nvSpPr>
          <p:cNvPr id="4" name="Isosceles Triangle 3">
            <a:extLst>
              <a:ext uri="{FF2B5EF4-FFF2-40B4-BE49-F238E27FC236}">
                <a16:creationId xmlns:a16="http://schemas.microsoft.com/office/drawing/2014/main" id="{31E9C531-997B-4295-B547-D5D375403186}"/>
              </a:ext>
            </a:extLst>
          </p:cNvPr>
          <p:cNvSpPr/>
          <p:nvPr/>
        </p:nvSpPr>
        <p:spPr>
          <a:xfrm>
            <a:off x="1686757" y="3719744"/>
            <a:ext cx="1367161" cy="1606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FC7CA41-9E3B-4EC1-B3DB-7B9D71161D48}"/>
              </a:ext>
            </a:extLst>
          </p:cNvPr>
          <p:cNvSpPr/>
          <p:nvPr/>
        </p:nvSpPr>
        <p:spPr>
          <a:xfrm>
            <a:off x="2654423" y="4230209"/>
            <a:ext cx="399495" cy="310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2" name="Picture 4" descr="Image result for statue daniel">
            <a:extLst>
              <a:ext uri="{FF2B5EF4-FFF2-40B4-BE49-F238E27FC236}">
                <a16:creationId xmlns:a16="http://schemas.microsoft.com/office/drawing/2014/main" id="{12B7D544-2E32-4D76-A612-D9DE9BF978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217" r="19288"/>
          <a:stretch/>
        </p:blipFill>
        <p:spPr bwMode="auto">
          <a:xfrm>
            <a:off x="4057095" y="3359885"/>
            <a:ext cx="1420428" cy="244928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BB3B92C-FA93-4A17-B46F-5743A8B1C3CD}"/>
              </a:ext>
            </a:extLst>
          </p:cNvPr>
          <p:cNvSpPr txBox="1"/>
          <p:nvPr/>
        </p:nvSpPr>
        <p:spPr>
          <a:xfrm>
            <a:off x="838200" y="4012707"/>
            <a:ext cx="431307" cy="369332"/>
          </a:xfrm>
          <a:prstGeom prst="rect">
            <a:avLst/>
          </a:prstGeom>
          <a:noFill/>
        </p:spPr>
        <p:txBody>
          <a:bodyPr wrap="square" rtlCol="0">
            <a:spAutoFit/>
          </a:bodyPr>
          <a:lstStyle/>
          <a:p>
            <a:r>
              <a:rPr lang="en-US" dirty="0"/>
              <a:t>W</a:t>
            </a:r>
          </a:p>
        </p:txBody>
      </p:sp>
      <p:sp>
        <p:nvSpPr>
          <p:cNvPr id="7" name="TextBox 6">
            <a:extLst>
              <a:ext uri="{FF2B5EF4-FFF2-40B4-BE49-F238E27FC236}">
                <a16:creationId xmlns:a16="http://schemas.microsoft.com/office/drawing/2014/main" id="{8E61AD82-15D5-44F1-939F-C44B2E75DBB0}"/>
              </a:ext>
            </a:extLst>
          </p:cNvPr>
          <p:cNvSpPr txBox="1"/>
          <p:nvPr/>
        </p:nvSpPr>
        <p:spPr>
          <a:xfrm>
            <a:off x="2725445" y="3915052"/>
            <a:ext cx="399495" cy="369332"/>
          </a:xfrm>
          <a:prstGeom prst="rect">
            <a:avLst/>
          </a:prstGeom>
          <a:noFill/>
        </p:spPr>
        <p:txBody>
          <a:bodyPr wrap="square" rtlCol="0">
            <a:spAutoFit/>
          </a:bodyPr>
          <a:lstStyle/>
          <a:p>
            <a:r>
              <a:rPr lang="en-US" dirty="0"/>
              <a:t>C</a:t>
            </a:r>
          </a:p>
        </p:txBody>
      </p:sp>
      <p:pic>
        <p:nvPicPr>
          <p:cNvPr id="7176" name="Picture 8" descr="Image result for chaff and wheat">
            <a:extLst>
              <a:ext uri="{FF2B5EF4-FFF2-40B4-BE49-F238E27FC236}">
                <a16:creationId xmlns:a16="http://schemas.microsoft.com/office/drawing/2014/main" id="{28EBE831-9CBB-4F25-B025-E9A0218671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4644" y="6063448"/>
            <a:ext cx="636233" cy="477175"/>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descr="Image result for chaff">
            <a:extLst>
              <a:ext uri="{FF2B5EF4-FFF2-40B4-BE49-F238E27FC236}">
                <a16:creationId xmlns:a16="http://schemas.microsoft.com/office/drawing/2014/main" id="{D726304A-9900-4245-B593-402778AB0B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1621" y="3309151"/>
            <a:ext cx="5109593" cy="2874146"/>
          </a:xfrm>
          <a:prstGeom prst="rect">
            <a:avLst/>
          </a:prstGeom>
          <a:noFill/>
          <a:extLst>
            <a:ext uri="{909E8E84-426E-40DD-AFC4-6F175D3DCCD1}">
              <a14:hiddenFill xmlns:a14="http://schemas.microsoft.com/office/drawing/2010/main">
                <a:solidFill>
                  <a:srgbClr val="FFFFFF"/>
                </a:solidFill>
              </a14:hiddenFill>
            </a:ext>
          </a:extLst>
        </p:spPr>
      </p:pic>
      <p:pic>
        <p:nvPicPr>
          <p:cNvPr id="7182" name="Picture 14" descr="Image result for chaff">
            <a:extLst>
              <a:ext uri="{FF2B5EF4-FFF2-40B4-BE49-F238E27FC236}">
                <a16:creationId xmlns:a16="http://schemas.microsoft.com/office/drawing/2014/main" id="{372EAFE7-5A91-4931-A06D-B7925F802B9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9855" t="77524" r="40922" b="2864"/>
          <a:stretch/>
        </p:blipFill>
        <p:spPr bwMode="auto">
          <a:xfrm>
            <a:off x="4767309" y="6063448"/>
            <a:ext cx="742561" cy="568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74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C2054-6BB0-43C3-BC25-D3A78B1078E5}"/>
              </a:ext>
            </a:extLst>
          </p:cNvPr>
          <p:cNvSpPr>
            <a:spLocks noGrp="1"/>
          </p:cNvSpPr>
          <p:nvPr>
            <p:ph idx="1"/>
          </p:nvPr>
        </p:nvSpPr>
        <p:spPr>
          <a:xfrm>
            <a:off x="838200" y="1048828"/>
            <a:ext cx="10515600" cy="2260323"/>
          </a:xfrm>
        </p:spPr>
        <p:txBody>
          <a:bodyPr>
            <a:normAutofit/>
          </a:bodyPr>
          <a:lstStyle/>
          <a:p>
            <a:pPr marL="0" indent="0">
              <a:buNone/>
            </a:pPr>
            <a:r>
              <a:rPr lang="en-US" sz="1800" dirty="0"/>
              <a:t>Satan’s kingdom by comparison we should see the similar 2 groups.</a:t>
            </a:r>
          </a:p>
          <a:p>
            <a:pPr marL="0" indent="0">
              <a:buNone/>
            </a:pPr>
            <a:r>
              <a:rPr lang="en-US" sz="1800" dirty="0"/>
              <a:t>In Dan 2 the image is destroyed by the stone and the remnants of the image are blown away as the chaff. But with parables we understand that the natural things illustrate the spiritual.</a:t>
            </a:r>
          </a:p>
          <a:p>
            <a:pPr marL="0" indent="0">
              <a:buNone/>
            </a:pPr>
            <a:r>
              <a:rPr lang="en-US" sz="1800" dirty="0"/>
              <a:t>If we bring in this concept that the natural is illustrated by the </a:t>
            </a:r>
            <a:r>
              <a:rPr lang="en-US" sz="1800" dirty="0" err="1"/>
              <a:t>spitirual</a:t>
            </a:r>
            <a:r>
              <a:rPr lang="en-US" sz="1800" dirty="0"/>
              <a:t>, even if it’s not stated in the text of Dan 2, the very fact that there is chaff that is being blown, tells us that there must be wheat. Because in order to obtain chaff, you have to thresh wheat. So by contrast, if there is chaff, there is also wheat.</a:t>
            </a:r>
          </a:p>
        </p:txBody>
      </p:sp>
      <p:sp>
        <p:nvSpPr>
          <p:cNvPr id="4" name="Isosceles Triangle 3">
            <a:extLst>
              <a:ext uri="{FF2B5EF4-FFF2-40B4-BE49-F238E27FC236}">
                <a16:creationId xmlns:a16="http://schemas.microsoft.com/office/drawing/2014/main" id="{F0445E78-35BC-4585-AA9C-C27A2AAC998C}"/>
              </a:ext>
            </a:extLst>
          </p:cNvPr>
          <p:cNvSpPr/>
          <p:nvPr/>
        </p:nvSpPr>
        <p:spPr>
          <a:xfrm>
            <a:off x="1686757" y="3719744"/>
            <a:ext cx="1367161" cy="1606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D3EEB57-B43B-4995-A9D6-8203567D63D2}"/>
              </a:ext>
            </a:extLst>
          </p:cNvPr>
          <p:cNvSpPr/>
          <p:nvPr/>
        </p:nvSpPr>
        <p:spPr>
          <a:xfrm>
            <a:off x="2654423" y="4230209"/>
            <a:ext cx="399495" cy="310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Image result for statue daniel">
            <a:extLst>
              <a:ext uri="{FF2B5EF4-FFF2-40B4-BE49-F238E27FC236}">
                <a16:creationId xmlns:a16="http://schemas.microsoft.com/office/drawing/2014/main" id="{A81B4E99-34A0-4143-AF41-A8F1BECCED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217" r="19288"/>
          <a:stretch/>
        </p:blipFill>
        <p:spPr bwMode="auto">
          <a:xfrm>
            <a:off x="4057095" y="3359885"/>
            <a:ext cx="1420428" cy="244928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817017A-7FE0-477A-83B3-A412D4A73B56}"/>
              </a:ext>
            </a:extLst>
          </p:cNvPr>
          <p:cNvSpPr txBox="1"/>
          <p:nvPr/>
        </p:nvSpPr>
        <p:spPr>
          <a:xfrm>
            <a:off x="838200" y="4012707"/>
            <a:ext cx="431307" cy="369332"/>
          </a:xfrm>
          <a:prstGeom prst="rect">
            <a:avLst/>
          </a:prstGeom>
          <a:noFill/>
        </p:spPr>
        <p:txBody>
          <a:bodyPr wrap="square" rtlCol="0">
            <a:spAutoFit/>
          </a:bodyPr>
          <a:lstStyle/>
          <a:p>
            <a:r>
              <a:rPr lang="en-US" dirty="0"/>
              <a:t>W</a:t>
            </a:r>
          </a:p>
        </p:txBody>
      </p:sp>
      <p:sp>
        <p:nvSpPr>
          <p:cNvPr id="8" name="TextBox 7">
            <a:extLst>
              <a:ext uri="{FF2B5EF4-FFF2-40B4-BE49-F238E27FC236}">
                <a16:creationId xmlns:a16="http://schemas.microsoft.com/office/drawing/2014/main" id="{FEC78684-EBFD-4D62-ADA8-4385BB6AF08D}"/>
              </a:ext>
            </a:extLst>
          </p:cNvPr>
          <p:cNvSpPr txBox="1"/>
          <p:nvPr/>
        </p:nvSpPr>
        <p:spPr>
          <a:xfrm>
            <a:off x="2725445" y="3915052"/>
            <a:ext cx="399495" cy="369332"/>
          </a:xfrm>
          <a:prstGeom prst="rect">
            <a:avLst/>
          </a:prstGeom>
          <a:noFill/>
        </p:spPr>
        <p:txBody>
          <a:bodyPr wrap="square" rtlCol="0">
            <a:spAutoFit/>
          </a:bodyPr>
          <a:lstStyle/>
          <a:p>
            <a:r>
              <a:rPr lang="en-US" dirty="0"/>
              <a:t>C</a:t>
            </a:r>
          </a:p>
        </p:txBody>
      </p:sp>
      <p:pic>
        <p:nvPicPr>
          <p:cNvPr id="9" name="Picture 8" descr="Image result for chaff and wheat">
            <a:extLst>
              <a:ext uri="{FF2B5EF4-FFF2-40B4-BE49-F238E27FC236}">
                <a16:creationId xmlns:a16="http://schemas.microsoft.com/office/drawing/2014/main" id="{4C35EF5B-67CD-4916-BCCC-70FA06C515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4644" y="6063448"/>
            <a:ext cx="636233" cy="4771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Image result for chaff">
            <a:extLst>
              <a:ext uri="{FF2B5EF4-FFF2-40B4-BE49-F238E27FC236}">
                <a16:creationId xmlns:a16="http://schemas.microsoft.com/office/drawing/2014/main" id="{8840DF93-80ED-4DDE-ACBA-7A82552C9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1621" y="3309151"/>
            <a:ext cx="5109593" cy="287414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Image result for chaff">
            <a:extLst>
              <a:ext uri="{FF2B5EF4-FFF2-40B4-BE49-F238E27FC236}">
                <a16:creationId xmlns:a16="http://schemas.microsoft.com/office/drawing/2014/main" id="{E0ACCAFA-FCCE-45AD-9A7C-A6B8BA3B93C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9855" t="77524" r="40922" b="2864"/>
          <a:stretch/>
        </p:blipFill>
        <p:spPr bwMode="auto">
          <a:xfrm>
            <a:off x="4767309" y="6063448"/>
            <a:ext cx="742561" cy="568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87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2B721-CEA7-4FEA-980F-5B9264AE7866}"/>
              </a:ext>
            </a:extLst>
          </p:cNvPr>
          <p:cNvSpPr>
            <a:spLocks noGrp="1"/>
          </p:cNvSpPr>
          <p:nvPr>
            <p:ph idx="1"/>
          </p:nvPr>
        </p:nvSpPr>
        <p:spPr>
          <a:xfrm>
            <a:off x="838200" y="831326"/>
            <a:ext cx="10515600" cy="2497800"/>
          </a:xfrm>
        </p:spPr>
        <p:txBody>
          <a:bodyPr>
            <a:normAutofit/>
          </a:bodyPr>
          <a:lstStyle/>
          <a:p>
            <a:pPr marL="0" indent="0">
              <a:buNone/>
            </a:pPr>
            <a:r>
              <a:rPr lang="en-US" sz="1800" dirty="0"/>
              <a:t>So we see in Satan's kingdom there are also 2 groups: the wheat = “church”, chaff = world.</a:t>
            </a:r>
          </a:p>
          <a:p>
            <a:pPr marL="0" indent="0">
              <a:buNone/>
            </a:pPr>
            <a:r>
              <a:rPr lang="en-US" sz="1800" dirty="0"/>
              <a:t>In the basic understanding of the Dan 11:41 it brings to view 2 groups of God’s people with contrasting experiences.</a:t>
            </a:r>
          </a:p>
          <a:p>
            <a:pPr marL="0" indent="0">
              <a:buNone/>
            </a:pPr>
            <a:r>
              <a:rPr lang="en-US" sz="1800" dirty="0"/>
              <a:t>We can add layers to this parable, by bringing in the concepts from the corresponding lines of truth, such as Rev 18:4, Dan 2. Other places where you see this scenario being painted. But for our purposes as we see that the call to come out of Babylon is for the EMA – God’s people in Babylon. We know that by comparison the experience of the many, we also see the church and the world, and there is a group of people represented as God’s people who have already gone </a:t>
            </a:r>
            <a:r>
              <a:rPr lang="en-US" sz="1800" dirty="0" err="1"/>
              <a:t>throught</a:t>
            </a:r>
            <a:r>
              <a:rPr lang="en-US" sz="1800" dirty="0"/>
              <a:t> the experience similar to that of EMA</a:t>
            </a:r>
          </a:p>
        </p:txBody>
      </p:sp>
      <p:grpSp>
        <p:nvGrpSpPr>
          <p:cNvPr id="12" name="Group 11">
            <a:extLst>
              <a:ext uri="{FF2B5EF4-FFF2-40B4-BE49-F238E27FC236}">
                <a16:creationId xmlns:a16="http://schemas.microsoft.com/office/drawing/2014/main" id="{AFB498D6-79A0-41B7-9D31-1AF92263AEAE}"/>
              </a:ext>
            </a:extLst>
          </p:cNvPr>
          <p:cNvGrpSpPr/>
          <p:nvPr/>
        </p:nvGrpSpPr>
        <p:grpSpPr>
          <a:xfrm>
            <a:off x="1970842" y="3359885"/>
            <a:ext cx="3506681" cy="3048217"/>
            <a:chOff x="1970842" y="3359885"/>
            <a:chExt cx="3506681" cy="3048217"/>
          </a:xfrm>
        </p:grpSpPr>
        <p:sp>
          <p:nvSpPr>
            <p:cNvPr id="4" name="Isosceles Triangle 3">
              <a:extLst>
                <a:ext uri="{FF2B5EF4-FFF2-40B4-BE49-F238E27FC236}">
                  <a16:creationId xmlns:a16="http://schemas.microsoft.com/office/drawing/2014/main" id="{2F06844C-8A54-469A-BC26-24314F39F565}"/>
                </a:ext>
              </a:extLst>
            </p:cNvPr>
            <p:cNvSpPr/>
            <p:nvPr/>
          </p:nvSpPr>
          <p:spPr>
            <a:xfrm>
              <a:off x="1970842" y="3803848"/>
              <a:ext cx="1367161" cy="1606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4FA33F9-94FC-496B-A2BD-2B26712ECCF7}"/>
                </a:ext>
              </a:extLst>
            </p:cNvPr>
            <p:cNvSpPr/>
            <p:nvPr/>
          </p:nvSpPr>
          <p:spPr>
            <a:xfrm>
              <a:off x="2654423" y="4230209"/>
              <a:ext cx="399495" cy="310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Image result for statue daniel">
              <a:extLst>
                <a:ext uri="{FF2B5EF4-FFF2-40B4-BE49-F238E27FC236}">
                  <a16:creationId xmlns:a16="http://schemas.microsoft.com/office/drawing/2014/main" id="{39353B61-C4AA-4620-B8B0-97420100F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217" r="19288"/>
            <a:stretch/>
          </p:blipFill>
          <p:spPr bwMode="auto">
            <a:xfrm>
              <a:off x="4057095" y="3359885"/>
              <a:ext cx="1420428" cy="244928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7B90B1F-CE10-4200-862E-40C32DA69D06}"/>
                </a:ext>
              </a:extLst>
            </p:cNvPr>
            <p:cNvSpPr txBox="1"/>
            <p:nvPr/>
          </p:nvSpPr>
          <p:spPr>
            <a:xfrm>
              <a:off x="1970842" y="4215196"/>
              <a:ext cx="431307" cy="369332"/>
            </a:xfrm>
            <a:prstGeom prst="rect">
              <a:avLst/>
            </a:prstGeom>
            <a:noFill/>
          </p:spPr>
          <p:txBody>
            <a:bodyPr wrap="square" rtlCol="0">
              <a:spAutoFit/>
            </a:bodyPr>
            <a:lstStyle/>
            <a:p>
              <a:r>
                <a:rPr lang="en-US" dirty="0"/>
                <a:t>W</a:t>
              </a:r>
            </a:p>
          </p:txBody>
        </p:sp>
        <p:sp>
          <p:nvSpPr>
            <p:cNvPr id="8" name="TextBox 7">
              <a:extLst>
                <a:ext uri="{FF2B5EF4-FFF2-40B4-BE49-F238E27FC236}">
                  <a16:creationId xmlns:a16="http://schemas.microsoft.com/office/drawing/2014/main" id="{44C8D335-5F85-4066-802B-6B82F2484F19}"/>
                </a:ext>
              </a:extLst>
            </p:cNvPr>
            <p:cNvSpPr txBox="1"/>
            <p:nvPr/>
          </p:nvSpPr>
          <p:spPr>
            <a:xfrm>
              <a:off x="2938508" y="4012707"/>
              <a:ext cx="399495" cy="369332"/>
            </a:xfrm>
            <a:prstGeom prst="rect">
              <a:avLst/>
            </a:prstGeom>
            <a:noFill/>
          </p:spPr>
          <p:txBody>
            <a:bodyPr wrap="square" rtlCol="0">
              <a:spAutoFit/>
            </a:bodyPr>
            <a:lstStyle/>
            <a:p>
              <a:r>
                <a:rPr lang="en-US" dirty="0"/>
                <a:t>C</a:t>
              </a:r>
            </a:p>
          </p:txBody>
        </p:sp>
        <p:pic>
          <p:nvPicPr>
            <p:cNvPr id="9" name="Picture 8" descr="Image result for chaff and wheat">
              <a:extLst>
                <a:ext uri="{FF2B5EF4-FFF2-40B4-BE49-F238E27FC236}">
                  <a16:creationId xmlns:a16="http://schemas.microsoft.com/office/drawing/2014/main" id="{2A240360-A124-405A-BF3F-105765509F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7095" y="5885428"/>
              <a:ext cx="636233" cy="4771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Image result for chaff">
              <a:extLst>
                <a:ext uri="{FF2B5EF4-FFF2-40B4-BE49-F238E27FC236}">
                  <a16:creationId xmlns:a16="http://schemas.microsoft.com/office/drawing/2014/main" id="{767B2C5D-8EC5-477F-9FCA-02253BE905F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9855" t="77524" r="40922" b="2864"/>
            <a:stretch/>
          </p:blipFill>
          <p:spPr bwMode="auto">
            <a:xfrm>
              <a:off x="4734962" y="5839931"/>
              <a:ext cx="742561" cy="56817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4497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BA5A-E049-44DC-8BA2-2085C335CE5B}"/>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439176EE-C444-4D36-B013-C114BFF0E884}"/>
              </a:ext>
            </a:extLst>
          </p:cNvPr>
          <p:cNvSpPr>
            <a:spLocks noGrp="1"/>
          </p:cNvSpPr>
          <p:nvPr>
            <p:ph idx="1"/>
          </p:nvPr>
        </p:nvSpPr>
        <p:spPr>
          <a:xfrm>
            <a:off x="757931" y="1501915"/>
            <a:ext cx="10676138" cy="2328076"/>
          </a:xfrm>
        </p:spPr>
        <p:txBody>
          <a:bodyPr>
            <a:normAutofit/>
          </a:bodyPr>
          <a:lstStyle/>
          <a:p>
            <a:pPr marL="0" indent="0">
              <a:buNone/>
            </a:pPr>
            <a:r>
              <a:rPr lang="en-US" sz="1800" dirty="0"/>
              <a:t>We are at the history of Moses. History of Moses is Alpha of Ancient Israel – the beginning of the AI.</a:t>
            </a:r>
          </a:p>
          <a:p>
            <a:pPr marL="0" indent="0">
              <a:buNone/>
            </a:pPr>
            <a:r>
              <a:rPr lang="en-US" sz="1800" dirty="0"/>
              <a:t>History of Christ is Omega of the Ancient Israel.</a:t>
            </a:r>
          </a:p>
          <a:p>
            <a:pPr marL="0" indent="0">
              <a:buNone/>
            </a:pPr>
            <a:r>
              <a:rPr lang="en-US" sz="1800" dirty="0"/>
              <a:t>In the modern Israel we see the same thing as in the history of AI: there is alpha and omega.</a:t>
            </a:r>
          </a:p>
          <a:p>
            <a:pPr marL="0" indent="0">
              <a:buNone/>
            </a:pPr>
            <a:r>
              <a:rPr lang="en-US" sz="1800" dirty="0"/>
              <a:t>The Alpha of the modern Israel (MI) is Millerites. Omega of the Modern Israel is our line, the line of the 144K.</a:t>
            </a:r>
          </a:p>
          <a:p>
            <a:pPr marL="0" indent="0">
              <a:buNone/>
            </a:pPr>
            <a:r>
              <a:rPr lang="en-US" sz="1800" dirty="0"/>
              <a:t>We understand that God declares the end from the beginning.</a:t>
            </a:r>
          </a:p>
          <a:p>
            <a:pPr marL="0" indent="0">
              <a:buNone/>
            </a:pPr>
            <a:r>
              <a:rPr lang="en-US" sz="1800" dirty="0"/>
              <a:t>In accordance with this principle we could look at the history of Moses as illustrating the history of Christ.</a:t>
            </a:r>
          </a:p>
        </p:txBody>
      </p:sp>
      <p:grpSp>
        <p:nvGrpSpPr>
          <p:cNvPr id="25" name="Group 24">
            <a:extLst>
              <a:ext uri="{FF2B5EF4-FFF2-40B4-BE49-F238E27FC236}">
                <a16:creationId xmlns:a16="http://schemas.microsoft.com/office/drawing/2014/main" id="{77D64292-2BB9-4F86-BB6C-653DA8940EB4}"/>
              </a:ext>
            </a:extLst>
          </p:cNvPr>
          <p:cNvGrpSpPr/>
          <p:nvPr/>
        </p:nvGrpSpPr>
        <p:grpSpPr>
          <a:xfrm>
            <a:off x="772356" y="4448305"/>
            <a:ext cx="10170854" cy="2409695"/>
            <a:chOff x="763478" y="3107184"/>
            <a:chExt cx="10170854" cy="2409695"/>
          </a:xfrm>
        </p:grpSpPr>
        <p:grpSp>
          <p:nvGrpSpPr>
            <p:cNvPr id="26" name="Group 25">
              <a:extLst>
                <a:ext uri="{FF2B5EF4-FFF2-40B4-BE49-F238E27FC236}">
                  <a16:creationId xmlns:a16="http://schemas.microsoft.com/office/drawing/2014/main" id="{5C731939-9EF1-49AD-9B37-E96A8C7EC22D}"/>
                </a:ext>
              </a:extLst>
            </p:cNvPr>
            <p:cNvGrpSpPr/>
            <p:nvPr/>
          </p:nvGrpSpPr>
          <p:grpSpPr>
            <a:xfrm>
              <a:off x="763478" y="3241501"/>
              <a:ext cx="4671135" cy="584775"/>
              <a:chOff x="2175028" y="4660777"/>
              <a:chExt cx="4671135" cy="584775"/>
            </a:xfrm>
          </p:grpSpPr>
          <p:sp>
            <p:nvSpPr>
              <p:cNvPr id="40" name="Rectangle: Rounded Corners 39">
                <a:extLst>
                  <a:ext uri="{FF2B5EF4-FFF2-40B4-BE49-F238E27FC236}">
                    <a16:creationId xmlns:a16="http://schemas.microsoft.com/office/drawing/2014/main" id="{3B3EBFA4-2420-4C41-B9DF-2DC1AD7021BE}"/>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C255F4CD-95AE-47F8-BB22-2CD6851CA7E7}"/>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9F56020-735A-46FC-A25C-B2A287862C64}"/>
                  </a:ext>
                </a:extLst>
              </p:cNvPr>
              <p:cNvSpPr txBox="1"/>
              <p:nvPr/>
            </p:nvSpPr>
            <p:spPr>
              <a:xfrm>
                <a:off x="3080551" y="4758431"/>
                <a:ext cx="932156" cy="369332"/>
              </a:xfrm>
              <a:prstGeom prst="rect">
                <a:avLst/>
              </a:prstGeom>
              <a:noFill/>
            </p:spPr>
            <p:txBody>
              <a:bodyPr wrap="square" rtlCol="0">
                <a:spAutoFit/>
              </a:bodyPr>
              <a:lstStyle/>
              <a:p>
                <a:r>
                  <a:rPr lang="en-US" dirty="0"/>
                  <a:t>Moses</a:t>
                </a:r>
              </a:p>
            </p:txBody>
          </p:sp>
          <p:sp>
            <p:nvSpPr>
              <p:cNvPr id="43" name="TextBox 42">
                <a:extLst>
                  <a:ext uri="{FF2B5EF4-FFF2-40B4-BE49-F238E27FC236}">
                    <a16:creationId xmlns:a16="http://schemas.microsoft.com/office/drawing/2014/main" id="{239AB2E4-395E-422E-8615-F08C3CED4C74}"/>
                  </a:ext>
                </a:extLst>
              </p:cNvPr>
              <p:cNvSpPr txBox="1"/>
              <p:nvPr/>
            </p:nvSpPr>
            <p:spPr>
              <a:xfrm>
                <a:off x="5592932" y="4758431"/>
                <a:ext cx="1001696" cy="369332"/>
              </a:xfrm>
              <a:prstGeom prst="rect">
                <a:avLst/>
              </a:prstGeom>
              <a:noFill/>
            </p:spPr>
            <p:txBody>
              <a:bodyPr wrap="square" rtlCol="0">
                <a:spAutoFit/>
              </a:bodyPr>
              <a:lstStyle/>
              <a:p>
                <a:r>
                  <a:rPr lang="en-US" dirty="0"/>
                  <a:t>Christ</a:t>
                </a:r>
              </a:p>
            </p:txBody>
          </p:sp>
          <mc:AlternateContent xmlns:mc="http://schemas.openxmlformats.org/markup-compatibility/2006">
            <mc:Choice xmlns:a14="http://schemas.microsoft.com/office/drawing/2010/main" Requires="a14">
              <p:sp>
                <p:nvSpPr>
                  <p:cNvPr id="44" name="TextBox 43">
                    <a:extLst>
                      <a:ext uri="{FF2B5EF4-FFF2-40B4-BE49-F238E27FC236}">
                        <a16:creationId xmlns:a16="http://schemas.microsoft.com/office/drawing/2014/main" id="{97E39396-5A46-49A5-9C73-6084B1D8605A}"/>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44" name="TextBox 43">
                    <a:extLst>
                      <a:ext uri="{FF2B5EF4-FFF2-40B4-BE49-F238E27FC236}">
                        <a16:creationId xmlns:a16="http://schemas.microsoft.com/office/drawing/2014/main" id="{97E39396-5A46-49A5-9C73-6084B1D8605A}"/>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2"/>
                    <a:stretch>
                      <a:fillRect l="-3175" r="-1587" b="-9836"/>
                    </a:stretch>
                  </a:blipFill>
                </p:spPr>
                <p:txBody>
                  <a:bodyPr/>
                  <a:lstStyle/>
                  <a:p>
                    <a:r>
                      <a:rPr lang="en-US">
                        <a:noFill/>
                      </a:rPr>
                      <a:t> </a:t>
                    </a:r>
                  </a:p>
                </p:txBody>
              </p:sp>
            </mc:Fallback>
          </mc:AlternateContent>
          <p:sp>
            <p:nvSpPr>
              <p:cNvPr id="45" name="TextBox 44">
                <a:extLst>
                  <a:ext uri="{FF2B5EF4-FFF2-40B4-BE49-F238E27FC236}">
                    <a16:creationId xmlns:a16="http://schemas.microsoft.com/office/drawing/2014/main" id="{0E77F4BC-90E9-4A4E-ABE8-D6138486797A}"/>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grpSp>
          <p:nvGrpSpPr>
            <p:cNvPr id="27" name="Group 26">
              <a:extLst>
                <a:ext uri="{FF2B5EF4-FFF2-40B4-BE49-F238E27FC236}">
                  <a16:creationId xmlns:a16="http://schemas.microsoft.com/office/drawing/2014/main" id="{E8CD7C09-4218-4035-8701-780B1D1D2A96}"/>
                </a:ext>
              </a:extLst>
            </p:cNvPr>
            <p:cNvGrpSpPr/>
            <p:nvPr/>
          </p:nvGrpSpPr>
          <p:grpSpPr>
            <a:xfrm>
              <a:off x="6263197" y="3241501"/>
              <a:ext cx="4671135" cy="584775"/>
              <a:chOff x="2175028" y="4660777"/>
              <a:chExt cx="4671135" cy="584775"/>
            </a:xfrm>
          </p:grpSpPr>
          <p:sp>
            <p:nvSpPr>
              <p:cNvPr id="34" name="Rectangle: Rounded Corners 33">
                <a:extLst>
                  <a:ext uri="{FF2B5EF4-FFF2-40B4-BE49-F238E27FC236}">
                    <a16:creationId xmlns:a16="http://schemas.microsoft.com/office/drawing/2014/main" id="{1038C386-C3B0-4F8C-8F1B-3E89370FDEEA}"/>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650A93DA-FF93-4782-A640-69BA380A35E5}"/>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3171E5B-1822-4497-9F7D-6F0FBCEBA3B0}"/>
                  </a:ext>
                </a:extLst>
              </p:cNvPr>
              <p:cNvSpPr txBox="1"/>
              <p:nvPr/>
            </p:nvSpPr>
            <p:spPr>
              <a:xfrm>
                <a:off x="3080551" y="4758431"/>
                <a:ext cx="932156" cy="369332"/>
              </a:xfrm>
              <a:prstGeom prst="rect">
                <a:avLst/>
              </a:prstGeom>
              <a:noFill/>
            </p:spPr>
            <p:txBody>
              <a:bodyPr wrap="square" rtlCol="0">
                <a:spAutoFit/>
              </a:bodyPr>
              <a:lstStyle/>
              <a:p>
                <a:r>
                  <a:rPr lang="en-US" dirty="0"/>
                  <a:t>Miller</a:t>
                </a:r>
              </a:p>
            </p:txBody>
          </p:sp>
          <p:sp>
            <p:nvSpPr>
              <p:cNvPr id="37" name="TextBox 36">
                <a:extLst>
                  <a:ext uri="{FF2B5EF4-FFF2-40B4-BE49-F238E27FC236}">
                    <a16:creationId xmlns:a16="http://schemas.microsoft.com/office/drawing/2014/main" id="{B8681CBE-0004-4656-AA78-1018679E3D17}"/>
                  </a:ext>
                </a:extLst>
              </p:cNvPr>
              <p:cNvSpPr txBox="1"/>
              <p:nvPr/>
            </p:nvSpPr>
            <p:spPr>
              <a:xfrm>
                <a:off x="5592932" y="4758431"/>
                <a:ext cx="1001696" cy="369332"/>
              </a:xfrm>
              <a:prstGeom prst="rect">
                <a:avLst/>
              </a:prstGeom>
              <a:noFill/>
            </p:spPr>
            <p:txBody>
              <a:bodyPr wrap="square" rtlCol="0">
                <a:spAutoFit/>
              </a:bodyPr>
              <a:lstStyle/>
              <a:p>
                <a:r>
                  <a:rPr lang="en-US" dirty="0"/>
                  <a:t>144K</a:t>
                </a:r>
              </a:p>
            </p:txBody>
          </p:sp>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CEB9BF75-2D34-4A4A-9A5D-D46A8A001E52}"/>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38" name="TextBox 37">
                    <a:extLst>
                      <a:ext uri="{FF2B5EF4-FFF2-40B4-BE49-F238E27FC236}">
                        <a16:creationId xmlns:a16="http://schemas.microsoft.com/office/drawing/2014/main" id="{CEB9BF75-2D34-4A4A-9A5D-D46A8A001E52}"/>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3"/>
                    <a:stretch>
                      <a:fillRect l="-3175" r="-1587" b="-9836"/>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0DE56704-61BB-4F1E-9002-B51B4CE7B96F}"/>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sp>
          <p:nvSpPr>
            <p:cNvPr id="28" name="Left Bracket 27">
              <a:extLst>
                <a:ext uri="{FF2B5EF4-FFF2-40B4-BE49-F238E27FC236}">
                  <a16:creationId xmlns:a16="http://schemas.microsoft.com/office/drawing/2014/main" id="{4CB16A2C-18F4-4472-9413-2799C2734756}"/>
                </a:ext>
              </a:extLst>
            </p:cNvPr>
            <p:cNvSpPr/>
            <p:nvPr/>
          </p:nvSpPr>
          <p:spPr>
            <a:xfrm rot="16200000">
              <a:off x="7197571" y="1669576"/>
              <a:ext cx="506027" cy="5038077"/>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9BED693B-0043-4602-A88A-9A2F16E236A9}"/>
                </a:ext>
              </a:extLst>
            </p:cNvPr>
            <p:cNvCxnSpPr>
              <a:cxnSpLocks/>
            </p:cNvCxnSpPr>
            <p:nvPr/>
          </p:nvCxnSpPr>
          <p:spPr>
            <a:xfrm>
              <a:off x="4829452" y="3826276"/>
              <a:ext cx="0" cy="102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BCA71DA-4965-480A-BB10-22D55394247B}"/>
                </a:ext>
              </a:extLst>
            </p:cNvPr>
            <p:cNvCxnSpPr>
              <a:cxnSpLocks/>
            </p:cNvCxnSpPr>
            <p:nvPr/>
          </p:nvCxnSpPr>
          <p:spPr>
            <a:xfrm>
              <a:off x="10059879" y="3826276"/>
              <a:ext cx="0" cy="1029809"/>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1CD9B4E8-4B4B-49AD-A538-21669BCB159C}"/>
                </a:ext>
              </a:extLst>
            </p:cNvPr>
            <p:cNvSpPr txBox="1"/>
            <p:nvPr/>
          </p:nvSpPr>
          <p:spPr>
            <a:xfrm>
              <a:off x="4181382" y="4870548"/>
              <a:ext cx="1581700" cy="646331"/>
            </a:xfrm>
            <a:prstGeom prst="rect">
              <a:avLst/>
            </a:prstGeom>
            <a:noFill/>
          </p:spPr>
          <p:txBody>
            <a:bodyPr wrap="square" rtlCol="0">
              <a:spAutoFit/>
            </a:bodyPr>
            <a:lstStyle/>
            <a:p>
              <a:r>
                <a:rPr lang="en-US" dirty="0"/>
                <a:t>Methodology/Parables</a:t>
              </a:r>
            </a:p>
          </p:txBody>
        </p:sp>
        <p:sp>
          <p:nvSpPr>
            <p:cNvPr id="32" name="TextBox 31">
              <a:extLst>
                <a:ext uri="{FF2B5EF4-FFF2-40B4-BE49-F238E27FC236}">
                  <a16:creationId xmlns:a16="http://schemas.microsoft.com/office/drawing/2014/main" id="{A29AAED0-618B-4A0B-9670-1F01BEDBD008}"/>
                </a:ext>
              </a:extLst>
            </p:cNvPr>
            <p:cNvSpPr txBox="1"/>
            <p:nvPr/>
          </p:nvSpPr>
          <p:spPr>
            <a:xfrm>
              <a:off x="9220942" y="4801541"/>
              <a:ext cx="1581700" cy="646331"/>
            </a:xfrm>
            <a:prstGeom prst="rect">
              <a:avLst/>
            </a:prstGeom>
            <a:noFill/>
          </p:spPr>
          <p:txBody>
            <a:bodyPr wrap="square" rtlCol="0">
              <a:spAutoFit/>
            </a:bodyPr>
            <a:lstStyle/>
            <a:p>
              <a:r>
                <a:rPr lang="en-US" dirty="0"/>
                <a:t>Methodology/Parables</a:t>
              </a:r>
            </a:p>
          </p:txBody>
        </p:sp>
        <p:cxnSp>
          <p:nvCxnSpPr>
            <p:cNvPr id="33" name="Straight Connector 32">
              <a:extLst>
                <a:ext uri="{FF2B5EF4-FFF2-40B4-BE49-F238E27FC236}">
                  <a16:creationId xmlns:a16="http://schemas.microsoft.com/office/drawing/2014/main" id="{F858321E-D283-49AB-A492-6EE22FB1731C}"/>
                </a:ext>
              </a:extLst>
            </p:cNvPr>
            <p:cNvCxnSpPr/>
            <p:nvPr/>
          </p:nvCxnSpPr>
          <p:spPr>
            <a:xfrm>
              <a:off x="6010183" y="3107184"/>
              <a:ext cx="0" cy="10814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215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CA6A7C-AAD4-4E7A-B77B-DAC7D4AA3521}"/>
              </a:ext>
            </a:extLst>
          </p:cNvPr>
          <p:cNvSpPr>
            <a:spLocks noGrp="1"/>
          </p:cNvSpPr>
          <p:nvPr>
            <p:ph idx="1"/>
          </p:nvPr>
        </p:nvSpPr>
        <p:spPr>
          <a:xfrm>
            <a:off x="838200" y="748755"/>
            <a:ext cx="10515600" cy="1961968"/>
          </a:xfrm>
        </p:spPr>
        <p:txBody>
          <a:bodyPr>
            <a:normAutofit/>
          </a:bodyPr>
          <a:lstStyle/>
          <a:p>
            <a:pPr marL="0" indent="0">
              <a:buNone/>
            </a:pPr>
            <a:r>
              <a:rPr lang="en-US" sz="1800" dirty="0"/>
              <a:t>So, we find that there are God’s people in the church and God’s people in the world. In case of EMA the message to come out of Babylon is directed to the church. The world is in the captivity of Babylon, but the EMA are made free. The Adventist church is in the captivity, but God’s people in the Adventist church were in the captivity but are made free.</a:t>
            </a:r>
          </a:p>
          <a:p>
            <a:pPr marL="0" indent="0">
              <a:buNone/>
            </a:pPr>
            <a:r>
              <a:rPr lang="en-US" sz="1800" dirty="0"/>
              <a:t>So what does it mean to be overthrown? – To have been free but then to go into captivity of darkness. </a:t>
            </a:r>
          </a:p>
          <a:p>
            <a:pPr marL="0" indent="0">
              <a:buNone/>
            </a:pPr>
            <a:r>
              <a:rPr lang="en-US" sz="1800" dirty="0"/>
              <a:t>When we looked  at Babylon, Babylon was never free. Babylon IS captivity.</a:t>
            </a:r>
          </a:p>
        </p:txBody>
      </p:sp>
      <p:graphicFrame>
        <p:nvGraphicFramePr>
          <p:cNvPr id="4" name="Table 3">
            <a:extLst>
              <a:ext uri="{FF2B5EF4-FFF2-40B4-BE49-F238E27FC236}">
                <a16:creationId xmlns:a16="http://schemas.microsoft.com/office/drawing/2014/main" id="{307728DE-027F-4F9B-8DF7-4ED326328734}"/>
              </a:ext>
            </a:extLst>
          </p:cNvPr>
          <p:cNvGraphicFramePr>
            <a:graphicFrameLocks noGrp="1"/>
          </p:cNvGraphicFramePr>
          <p:nvPr>
            <p:extLst>
              <p:ext uri="{D42A27DB-BD31-4B8C-83A1-F6EECF244321}">
                <p14:modId xmlns:p14="http://schemas.microsoft.com/office/powerpoint/2010/main" val="2781346862"/>
              </p:ext>
            </p:extLst>
          </p:nvPr>
        </p:nvGraphicFramePr>
        <p:xfrm>
          <a:off x="970885" y="3187212"/>
          <a:ext cx="2596236" cy="1645920"/>
        </p:xfrm>
        <a:graphic>
          <a:graphicData uri="http://schemas.openxmlformats.org/drawingml/2006/table">
            <a:tbl>
              <a:tblPr firstRow="1" bandRow="1">
                <a:tableStyleId>{5C22544A-7EE6-4342-B048-85BDC9FD1C3A}</a:tableStyleId>
              </a:tblPr>
              <a:tblGrid>
                <a:gridCol w="1298118">
                  <a:extLst>
                    <a:ext uri="{9D8B030D-6E8A-4147-A177-3AD203B41FA5}">
                      <a16:colId xmlns:a16="http://schemas.microsoft.com/office/drawing/2014/main" val="35545770"/>
                    </a:ext>
                  </a:extLst>
                </a:gridCol>
                <a:gridCol w="1298118">
                  <a:extLst>
                    <a:ext uri="{9D8B030D-6E8A-4147-A177-3AD203B41FA5}">
                      <a16:colId xmlns:a16="http://schemas.microsoft.com/office/drawing/2014/main" val="3611597069"/>
                    </a:ext>
                  </a:extLst>
                </a:gridCol>
              </a:tblGrid>
              <a:tr h="307568">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538244">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538244">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bl>
          </a:graphicData>
        </a:graphic>
      </p:graphicFrame>
      <p:sp>
        <p:nvSpPr>
          <p:cNvPr id="5" name="Rectangle: Rounded Corners 4">
            <a:extLst>
              <a:ext uri="{FF2B5EF4-FFF2-40B4-BE49-F238E27FC236}">
                <a16:creationId xmlns:a16="http://schemas.microsoft.com/office/drawing/2014/main" id="{BBF45B8D-4258-4B63-B1B8-70A4F6F78532}"/>
              </a:ext>
            </a:extLst>
          </p:cNvPr>
          <p:cNvSpPr/>
          <p:nvPr/>
        </p:nvSpPr>
        <p:spPr>
          <a:xfrm>
            <a:off x="905524" y="4971280"/>
            <a:ext cx="1216240" cy="113325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4D97AEAD-251A-4A1E-8DE1-BA077A0CC33A}"/>
              </a:ext>
            </a:extLst>
          </p:cNvPr>
          <p:cNvSpPr/>
          <p:nvPr/>
        </p:nvSpPr>
        <p:spPr>
          <a:xfrm>
            <a:off x="2334253" y="4971280"/>
            <a:ext cx="1216240" cy="114906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4EA2772-9693-413B-9911-BDC23E0921A7}"/>
              </a:ext>
            </a:extLst>
          </p:cNvPr>
          <p:cNvSpPr/>
          <p:nvPr/>
        </p:nvSpPr>
        <p:spPr>
          <a:xfrm>
            <a:off x="1189608" y="5571874"/>
            <a:ext cx="461639" cy="3715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2E6E055-A1EB-4090-9756-10C6FC174D28}"/>
              </a:ext>
            </a:extLst>
          </p:cNvPr>
          <p:cNvSpPr/>
          <p:nvPr/>
        </p:nvSpPr>
        <p:spPr>
          <a:xfrm>
            <a:off x="2558248" y="5537907"/>
            <a:ext cx="461639" cy="3715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D29997B-E3F9-42E8-9513-2A0F79262862}"/>
              </a:ext>
            </a:extLst>
          </p:cNvPr>
          <p:cNvSpPr txBox="1"/>
          <p:nvPr/>
        </p:nvSpPr>
        <p:spPr>
          <a:xfrm>
            <a:off x="2551755" y="5123789"/>
            <a:ext cx="781235" cy="261610"/>
          </a:xfrm>
          <a:prstGeom prst="rect">
            <a:avLst/>
          </a:prstGeom>
          <a:noFill/>
        </p:spPr>
        <p:txBody>
          <a:bodyPr wrap="square" rtlCol="0">
            <a:spAutoFit/>
          </a:bodyPr>
          <a:lstStyle/>
          <a:p>
            <a:r>
              <a:rPr lang="en-US" sz="1100" dirty="0"/>
              <a:t>Babylon</a:t>
            </a:r>
          </a:p>
        </p:txBody>
      </p:sp>
      <p:sp>
        <p:nvSpPr>
          <p:cNvPr id="10" name="TextBox 9">
            <a:extLst>
              <a:ext uri="{FF2B5EF4-FFF2-40B4-BE49-F238E27FC236}">
                <a16:creationId xmlns:a16="http://schemas.microsoft.com/office/drawing/2014/main" id="{E6C11ADE-5ACE-4150-88F1-E259F4BC362D}"/>
              </a:ext>
            </a:extLst>
          </p:cNvPr>
          <p:cNvSpPr txBox="1"/>
          <p:nvPr/>
        </p:nvSpPr>
        <p:spPr>
          <a:xfrm>
            <a:off x="2577482" y="5571874"/>
            <a:ext cx="573185" cy="338554"/>
          </a:xfrm>
          <a:prstGeom prst="rect">
            <a:avLst/>
          </a:prstGeom>
          <a:noFill/>
        </p:spPr>
        <p:txBody>
          <a:bodyPr wrap="square" rtlCol="0">
            <a:spAutoFit/>
          </a:bodyPr>
          <a:lstStyle/>
          <a:p>
            <a:r>
              <a:rPr lang="en-US" sz="800" dirty="0"/>
              <a:t>My people</a:t>
            </a:r>
          </a:p>
        </p:txBody>
      </p:sp>
      <p:sp>
        <p:nvSpPr>
          <p:cNvPr id="11" name="TextBox 10">
            <a:extLst>
              <a:ext uri="{FF2B5EF4-FFF2-40B4-BE49-F238E27FC236}">
                <a16:creationId xmlns:a16="http://schemas.microsoft.com/office/drawing/2014/main" id="{3B5E2820-D12E-4166-B747-72C2B70F67EF}"/>
              </a:ext>
            </a:extLst>
          </p:cNvPr>
          <p:cNvSpPr txBox="1"/>
          <p:nvPr/>
        </p:nvSpPr>
        <p:spPr>
          <a:xfrm>
            <a:off x="1189608" y="5123789"/>
            <a:ext cx="461639" cy="276999"/>
          </a:xfrm>
          <a:prstGeom prst="rect">
            <a:avLst/>
          </a:prstGeom>
          <a:noFill/>
        </p:spPr>
        <p:txBody>
          <a:bodyPr wrap="square" rtlCol="0">
            <a:spAutoFit/>
          </a:bodyPr>
          <a:lstStyle/>
          <a:p>
            <a:r>
              <a:rPr lang="en-US" sz="1200" dirty="0"/>
              <a:t>SDA</a:t>
            </a:r>
          </a:p>
        </p:txBody>
      </p:sp>
      <p:sp>
        <p:nvSpPr>
          <p:cNvPr id="12" name="TextBox 11">
            <a:extLst>
              <a:ext uri="{FF2B5EF4-FFF2-40B4-BE49-F238E27FC236}">
                <a16:creationId xmlns:a16="http://schemas.microsoft.com/office/drawing/2014/main" id="{C87A8002-D515-4AE4-A189-2991D81CF827}"/>
              </a:ext>
            </a:extLst>
          </p:cNvPr>
          <p:cNvSpPr txBox="1"/>
          <p:nvPr/>
        </p:nvSpPr>
        <p:spPr>
          <a:xfrm>
            <a:off x="1226022" y="5582232"/>
            <a:ext cx="573185" cy="338554"/>
          </a:xfrm>
          <a:prstGeom prst="rect">
            <a:avLst/>
          </a:prstGeom>
          <a:noFill/>
        </p:spPr>
        <p:txBody>
          <a:bodyPr wrap="square" rtlCol="0">
            <a:spAutoFit/>
          </a:bodyPr>
          <a:lstStyle/>
          <a:p>
            <a:r>
              <a:rPr lang="en-US" sz="800" dirty="0"/>
              <a:t>My people</a:t>
            </a:r>
          </a:p>
        </p:txBody>
      </p:sp>
      <p:cxnSp>
        <p:nvCxnSpPr>
          <p:cNvPr id="13" name="Straight Arrow Connector 12">
            <a:extLst>
              <a:ext uri="{FF2B5EF4-FFF2-40B4-BE49-F238E27FC236}">
                <a16:creationId xmlns:a16="http://schemas.microsoft.com/office/drawing/2014/main" id="{BAE01000-A844-49DE-A9BD-4559C7B4DBAE}"/>
              </a:ext>
            </a:extLst>
          </p:cNvPr>
          <p:cNvCxnSpPr>
            <a:cxnSpLocks/>
          </p:cNvCxnSpPr>
          <p:nvPr/>
        </p:nvCxnSpPr>
        <p:spPr>
          <a:xfrm>
            <a:off x="2942372" y="5723706"/>
            <a:ext cx="1025947" cy="27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F54A111-E7F4-45D4-92EB-6CA28FAB2DC2}"/>
              </a:ext>
            </a:extLst>
          </p:cNvPr>
          <p:cNvSpPr txBox="1"/>
          <p:nvPr/>
        </p:nvSpPr>
        <p:spPr>
          <a:xfrm>
            <a:off x="3968320" y="5523547"/>
            <a:ext cx="1038686" cy="369332"/>
          </a:xfrm>
          <a:prstGeom prst="rect">
            <a:avLst/>
          </a:prstGeom>
          <a:noFill/>
        </p:spPr>
        <p:txBody>
          <a:bodyPr wrap="square" rtlCol="0">
            <a:spAutoFit/>
          </a:bodyPr>
          <a:lstStyle/>
          <a:p>
            <a:r>
              <a:rPr lang="en-US" dirty="0"/>
              <a:t>EMA</a:t>
            </a:r>
          </a:p>
        </p:txBody>
      </p:sp>
      <p:grpSp>
        <p:nvGrpSpPr>
          <p:cNvPr id="15" name="Group 14">
            <a:extLst>
              <a:ext uri="{FF2B5EF4-FFF2-40B4-BE49-F238E27FC236}">
                <a16:creationId xmlns:a16="http://schemas.microsoft.com/office/drawing/2014/main" id="{14BEF94F-3B7E-4B00-878E-39159F6C0668}"/>
              </a:ext>
            </a:extLst>
          </p:cNvPr>
          <p:cNvGrpSpPr/>
          <p:nvPr/>
        </p:nvGrpSpPr>
        <p:grpSpPr>
          <a:xfrm>
            <a:off x="5335478" y="3056317"/>
            <a:ext cx="3506681" cy="3048217"/>
            <a:chOff x="1970842" y="3359885"/>
            <a:chExt cx="3506681" cy="3048217"/>
          </a:xfrm>
        </p:grpSpPr>
        <p:sp>
          <p:nvSpPr>
            <p:cNvPr id="16" name="Isosceles Triangle 15">
              <a:extLst>
                <a:ext uri="{FF2B5EF4-FFF2-40B4-BE49-F238E27FC236}">
                  <a16:creationId xmlns:a16="http://schemas.microsoft.com/office/drawing/2014/main" id="{1D7E8A7E-110D-434F-8DD2-9B7D32D8A595}"/>
                </a:ext>
              </a:extLst>
            </p:cNvPr>
            <p:cNvSpPr/>
            <p:nvPr/>
          </p:nvSpPr>
          <p:spPr>
            <a:xfrm>
              <a:off x="1970842" y="3803848"/>
              <a:ext cx="1367161" cy="1606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D5379F6-AA9A-4A7C-A988-69DA837769B2}"/>
                </a:ext>
              </a:extLst>
            </p:cNvPr>
            <p:cNvSpPr/>
            <p:nvPr/>
          </p:nvSpPr>
          <p:spPr>
            <a:xfrm>
              <a:off x="2654423" y="4230209"/>
              <a:ext cx="399495" cy="310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4" descr="Image result for statue daniel">
              <a:extLst>
                <a:ext uri="{FF2B5EF4-FFF2-40B4-BE49-F238E27FC236}">
                  <a16:creationId xmlns:a16="http://schemas.microsoft.com/office/drawing/2014/main" id="{87F8B303-ED4E-42FD-BFD2-F732B53C66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217" r="19288"/>
            <a:stretch/>
          </p:blipFill>
          <p:spPr bwMode="auto">
            <a:xfrm>
              <a:off x="4057095" y="3359885"/>
              <a:ext cx="1420428" cy="244928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6151F00B-56B5-4270-A818-EBF75A2C22A0}"/>
                </a:ext>
              </a:extLst>
            </p:cNvPr>
            <p:cNvSpPr txBox="1"/>
            <p:nvPr/>
          </p:nvSpPr>
          <p:spPr>
            <a:xfrm>
              <a:off x="1970842" y="4215196"/>
              <a:ext cx="431307" cy="369332"/>
            </a:xfrm>
            <a:prstGeom prst="rect">
              <a:avLst/>
            </a:prstGeom>
            <a:noFill/>
          </p:spPr>
          <p:txBody>
            <a:bodyPr wrap="square" rtlCol="0">
              <a:spAutoFit/>
            </a:bodyPr>
            <a:lstStyle/>
            <a:p>
              <a:r>
                <a:rPr lang="en-US" dirty="0"/>
                <a:t>W</a:t>
              </a:r>
            </a:p>
          </p:txBody>
        </p:sp>
        <p:sp>
          <p:nvSpPr>
            <p:cNvPr id="20" name="TextBox 19">
              <a:extLst>
                <a:ext uri="{FF2B5EF4-FFF2-40B4-BE49-F238E27FC236}">
                  <a16:creationId xmlns:a16="http://schemas.microsoft.com/office/drawing/2014/main" id="{2DE1F9D0-2DFB-4C03-9F9E-7CA45F23B34B}"/>
                </a:ext>
              </a:extLst>
            </p:cNvPr>
            <p:cNvSpPr txBox="1"/>
            <p:nvPr/>
          </p:nvSpPr>
          <p:spPr>
            <a:xfrm>
              <a:off x="2938508" y="4012707"/>
              <a:ext cx="399495" cy="369332"/>
            </a:xfrm>
            <a:prstGeom prst="rect">
              <a:avLst/>
            </a:prstGeom>
            <a:noFill/>
          </p:spPr>
          <p:txBody>
            <a:bodyPr wrap="square" rtlCol="0">
              <a:spAutoFit/>
            </a:bodyPr>
            <a:lstStyle/>
            <a:p>
              <a:r>
                <a:rPr lang="en-US" dirty="0"/>
                <a:t>C</a:t>
              </a:r>
            </a:p>
          </p:txBody>
        </p:sp>
        <p:pic>
          <p:nvPicPr>
            <p:cNvPr id="21" name="Picture 20" descr="Image result for chaff and wheat">
              <a:extLst>
                <a:ext uri="{FF2B5EF4-FFF2-40B4-BE49-F238E27FC236}">
                  <a16:creationId xmlns:a16="http://schemas.microsoft.com/office/drawing/2014/main" id="{6C5CE967-7F6E-45CE-B16F-5B4F43E462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7095" y="5885428"/>
              <a:ext cx="636233" cy="47717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4" descr="Image result for chaff">
              <a:extLst>
                <a:ext uri="{FF2B5EF4-FFF2-40B4-BE49-F238E27FC236}">
                  <a16:creationId xmlns:a16="http://schemas.microsoft.com/office/drawing/2014/main" id="{D77FF73F-5927-4420-9051-E5C29D0FB0F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9855" t="77524" r="40922" b="2864"/>
            <a:stretch/>
          </p:blipFill>
          <p:spPr bwMode="auto">
            <a:xfrm>
              <a:off x="4734962" y="5839931"/>
              <a:ext cx="742561" cy="56817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93795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3EB64A-69F1-4915-9860-9A269C77F395}"/>
              </a:ext>
            </a:extLst>
          </p:cNvPr>
          <p:cNvSpPr>
            <a:spLocks noGrp="1"/>
          </p:cNvSpPr>
          <p:nvPr>
            <p:ph idx="1"/>
          </p:nvPr>
        </p:nvSpPr>
        <p:spPr>
          <a:xfrm>
            <a:off x="838200" y="893470"/>
            <a:ext cx="10515600" cy="2729120"/>
          </a:xfrm>
        </p:spPr>
        <p:txBody>
          <a:bodyPr>
            <a:normAutofit fontScale="85000" lnSpcReduction="10000"/>
          </a:bodyPr>
          <a:lstStyle/>
          <a:p>
            <a:pPr marL="0" indent="0">
              <a:buNone/>
            </a:pPr>
            <a:r>
              <a:rPr lang="en-US" sz="1800" dirty="0"/>
              <a:t>EMA were IN captivity but become free. </a:t>
            </a:r>
          </a:p>
          <a:p>
            <a:pPr marL="0" indent="0">
              <a:buNone/>
            </a:pPr>
            <a:r>
              <a:rPr lang="en-US" sz="1800" dirty="0"/>
              <a:t>The Adventist church by comparison is in captivity, and there is a group of people who escape that captivity.</a:t>
            </a:r>
          </a:p>
          <a:p>
            <a:pPr marL="0" indent="0">
              <a:buNone/>
            </a:pPr>
            <a:r>
              <a:rPr lang="en-US" sz="1800" dirty="0"/>
              <a:t> In order to be overthrown, based on the model that we have laid out, those who are overthrown cannot be the Adventist church, because they are already in captivity, the same way the Babylon is already in captivity. In order to be overthrown, you have to be free. </a:t>
            </a:r>
          </a:p>
          <a:p>
            <a:pPr marL="0" indent="0">
              <a:buNone/>
            </a:pPr>
            <a:r>
              <a:rPr lang="en-US" sz="1800" dirty="0"/>
              <a:t>The many who are overthrown is the people who were once in the truth. They escaped captivity, they escaped Laodicea, they escaped the darkness of Laodicea = Adventists do not understand time. So they escaped the Laodicea but now going into darkness.</a:t>
            </a:r>
          </a:p>
          <a:p>
            <a:pPr marL="0" indent="0">
              <a:buNone/>
            </a:pPr>
            <a:r>
              <a:rPr lang="en-US" sz="1800" dirty="0"/>
              <a:t>Many who are overthrown, at a basic level are Adventists. But as we interrogate this verse through compare and contrast and add layers to this model such as Rev 18:4, and Dan 2, we understand that many are not simply Adventists but the ones who were in the message and free in the truth, but they come to Sunday law and switch camps. This you will not obtain by surface reading of the text.</a:t>
            </a:r>
          </a:p>
        </p:txBody>
      </p:sp>
      <p:pic>
        <p:nvPicPr>
          <p:cNvPr id="4" name="Picture 2" descr="Image result for prison clipart">
            <a:extLst>
              <a:ext uri="{FF2B5EF4-FFF2-40B4-BE49-F238E27FC236}">
                <a16:creationId xmlns:a16="http://schemas.microsoft.com/office/drawing/2014/main" id="{75C4F516-0397-460E-9CEA-F363E8CA2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4948" y="3920429"/>
            <a:ext cx="1050748" cy="1088544"/>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65147B83-AF55-4399-B08A-F4849D355F07}"/>
              </a:ext>
            </a:extLst>
          </p:cNvPr>
          <p:cNvCxnSpPr>
            <a:cxnSpLocks/>
            <a:stCxn id="4" idx="3"/>
          </p:cNvCxnSpPr>
          <p:nvPr/>
        </p:nvCxnSpPr>
        <p:spPr>
          <a:xfrm flipV="1">
            <a:off x="9355696" y="4358936"/>
            <a:ext cx="1013422" cy="10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descr="Related image">
            <a:extLst>
              <a:ext uri="{FF2B5EF4-FFF2-40B4-BE49-F238E27FC236}">
                <a16:creationId xmlns:a16="http://schemas.microsoft.com/office/drawing/2014/main" id="{048CC7AB-205E-4CE6-8FC0-7335BEE474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2407" y="3813322"/>
            <a:ext cx="1358517" cy="13585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prison clipart">
            <a:extLst>
              <a:ext uri="{FF2B5EF4-FFF2-40B4-BE49-F238E27FC236}">
                <a16:creationId xmlns:a16="http://schemas.microsoft.com/office/drawing/2014/main" id="{8A8176EA-5F74-449D-8A5A-4C9AA20679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076" y="3960955"/>
            <a:ext cx="1050748" cy="10885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clipart of a human without background">
            <a:extLst>
              <a:ext uri="{FF2B5EF4-FFF2-40B4-BE49-F238E27FC236}">
                <a16:creationId xmlns:a16="http://schemas.microsoft.com/office/drawing/2014/main" id="{73F100FF-1469-40EC-BC53-5CBCEED477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7705" y="3991423"/>
            <a:ext cx="947321" cy="102187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E152C844-A90D-4B64-8391-7C0C69EA98D1}"/>
              </a:ext>
            </a:extLst>
          </p:cNvPr>
          <p:cNvCxnSpPr>
            <a:stCxn id="8" idx="1"/>
            <a:endCxn id="7" idx="3"/>
          </p:cNvCxnSpPr>
          <p:nvPr/>
        </p:nvCxnSpPr>
        <p:spPr>
          <a:xfrm flipH="1">
            <a:off x="2021824" y="4502363"/>
            <a:ext cx="365881" cy="28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6BBB53A8-80CB-49ED-AF3F-617D5FB1E156}"/>
              </a:ext>
            </a:extLst>
          </p:cNvPr>
          <p:cNvGraphicFramePr>
            <a:graphicFrameLocks noGrp="1"/>
          </p:cNvGraphicFramePr>
          <p:nvPr>
            <p:extLst>
              <p:ext uri="{D42A27DB-BD31-4B8C-83A1-F6EECF244321}">
                <p14:modId xmlns:p14="http://schemas.microsoft.com/office/powerpoint/2010/main" val="3856602277"/>
              </p:ext>
            </p:extLst>
          </p:nvPr>
        </p:nvGraphicFramePr>
        <p:xfrm>
          <a:off x="4353277" y="3403579"/>
          <a:ext cx="2596236" cy="1645920"/>
        </p:xfrm>
        <a:graphic>
          <a:graphicData uri="http://schemas.openxmlformats.org/drawingml/2006/table">
            <a:tbl>
              <a:tblPr firstRow="1" bandRow="1">
                <a:tableStyleId>{5C22544A-7EE6-4342-B048-85BDC9FD1C3A}</a:tableStyleId>
              </a:tblPr>
              <a:tblGrid>
                <a:gridCol w="1298118">
                  <a:extLst>
                    <a:ext uri="{9D8B030D-6E8A-4147-A177-3AD203B41FA5}">
                      <a16:colId xmlns:a16="http://schemas.microsoft.com/office/drawing/2014/main" val="35545770"/>
                    </a:ext>
                  </a:extLst>
                </a:gridCol>
                <a:gridCol w="1298118">
                  <a:extLst>
                    <a:ext uri="{9D8B030D-6E8A-4147-A177-3AD203B41FA5}">
                      <a16:colId xmlns:a16="http://schemas.microsoft.com/office/drawing/2014/main" val="3611597069"/>
                    </a:ext>
                  </a:extLst>
                </a:gridCol>
              </a:tblGrid>
              <a:tr h="307568">
                <a:tc>
                  <a:txBody>
                    <a:bodyPr/>
                    <a:lstStyle/>
                    <a:p>
                      <a:pPr algn="ctr"/>
                      <a:r>
                        <a:rPr lang="en-US" b="0" dirty="0">
                          <a:solidFill>
                            <a:schemeClr val="tx1"/>
                          </a:solidFill>
                        </a:rPr>
                        <a:t>Many</a:t>
                      </a:r>
                    </a:p>
                  </a:txBody>
                  <a:tcPr/>
                </a:tc>
                <a:tc>
                  <a:txBody>
                    <a:bodyPr/>
                    <a:lstStyle/>
                    <a:p>
                      <a:pPr algn="ctr"/>
                      <a:r>
                        <a:rPr lang="en-US" b="0" dirty="0">
                          <a:solidFill>
                            <a:schemeClr val="tx1"/>
                          </a:solidFill>
                        </a:rPr>
                        <a:t>EMA</a:t>
                      </a:r>
                    </a:p>
                  </a:txBody>
                  <a:tcPr/>
                </a:tc>
                <a:extLst>
                  <a:ext uri="{0D108BD9-81ED-4DB2-BD59-A6C34878D82A}">
                    <a16:rowId xmlns:a16="http://schemas.microsoft.com/office/drawing/2014/main" val="2894352529"/>
                  </a:ext>
                </a:extLst>
              </a:tr>
              <a:tr h="538244">
                <a:tc>
                  <a:txBody>
                    <a:bodyPr/>
                    <a:lstStyle/>
                    <a:p>
                      <a:r>
                        <a:rPr lang="en-US" dirty="0">
                          <a:solidFill>
                            <a:schemeClr val="tx1"/>
                          </a:solidFill>
                        </a:rPr>
                        <a:t>God’s people</a:t>
                      </a:r>
                    </a:p>
                  </a:txBody>
                  <a:tcPr/>
                </a:tc>
                <a:tc>
                  <a:txBody>
                    <a:bodyPr/>
                    <a:lstStyle/>
                    <a:p>
                      <a:r>
                        <a:rPr lang="en-US" dirty="0">
                          <a:solidFill>
                            <a:schemeClr val="tx1"/>
                          </a:solidFill>
                        </a:rPr>
                        <a:t>God’s people</a:t>
                      </a:r>
                    </a:p>
                  </a:txBody>
                  <a:tcPr/>
                </a:tc>
                <a:extLst>
                  <a:ext uri="{0D108BD9-81ED-4DB2-BD59-A6C34878D82A}">
                    <a16:rowId xmlns:a16="http://schemas.microsoft.com/office/drawing/2014/main" val="3527283945"/>
                  </a:ext>
                </a:extLst>
              </a:tr>
              <a:tr h="538244">
                <a:tc>
                  <a:txBody>
                    <a:bodyPr/>
                    <a:lstStyle/>
                    <a:p>
                      <a:r>
                        <a:rPr lang="en-US" dirty="0">
                          <a:solidFill>
                            <a:schemeClr val="tx1"/>
                          </a:solidFill>
                        </a:rPr>
                        <a:t>Overthrown</a:t>
                      </a:r>
                    </a:p>
                  </a:txBody>
                  <a:tcPr/>
                </a:tc>
                <a:tc>
                  <a:txBody>
                    <a:bodyPr/>
                    <a:lstStyle/>
                    <a:p>
                      <a:r>
                        <a:rPr lang="en-US" dirty="0">
                          <a:solidFill>
                            <a:schemeClr val="tx1"/>
                          </a:solidFill>
                        </a:rPr>
                        <a:t>Escape (H4422)</a:t>
                      </a:r>
                    </a:p>
                  </a:txBody>
                  <a:tcPr/>
                </a:tc>
                <a:extLst>
                  <a:ext uri="{0D108BD9-81ED-4DB2-BD59-A6C34878D82A}">
                    <a16:rowId xmlns:a16="http://schemas.microsoft.com/office/drawing/2014/main" val="3208375747"/>
                  </a:ext>
                </a:extLst>
              </a:tr>
            </a:tbl>
          </a:graphicData>
        </a:graphic>
      </p:graphicFrame>
      <p:sp>
        <p:nvSpPr>
          <p:cNvPr id="11" name="Rectangle: Rounded Corners 10">
            <a:extLst>
              <a:ext uri="{FF2B5EF4-FFF2-40B4-BE49-F238E27FC236}">
                <a16:creationId xmlns:a16="http://schemas.microsoft.com/office/drawing/2014/main" id="{144B2439-8CAB-4AF1-8044-5E2BAF9C714F}"/>
              </a:ext>
            </a:extLst>
          </p:cNvPr>
          <p:cNvSpPr/>
          <p:nvPr/>
        </p:nvSpPr>
        <p:spPr>
          <a:xfrm>
            <a:off x="4287916" y="5187647"/>
            <a:ext cx="1216240" cy="113325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2EE3856F-F15C-461C-8706-46D3AC967B63}"/>
              </a:ext>
            </a:extLst>
          </p:cNvPr>
          <p:cNvSpPr/>
          <p:nvPr/>
        </p:nvSpPr>
        <p:spPr>
          <a:xfrm>
            <a:off x="5716645" y="5187647"/>
            <a:ext cx="1216240" cy="114906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AC1F234-F975-497F-BFAD-4497E6B2F85E}"/>
              </a:ext>
            </a:extLst>
          </p:cNvPr>
          <p:cNvSpPr/>
          <p:nvPr/>
        </p:nvSpPr>
        <p:spPr>
          <a:xfrm>
            <a:off x="4572000" y="5788241"/>
            <a:ext cx="461639" cy="3715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AFA4E20-D55F-4679-90F2-829A6BB48C11}"/>
              </a:ext>
            </a:extLst>
          </p:cNvPr>
          <p:cNvSpPr/>
          <p:nvPr/>
        </p:nvSpPr>
        <p:spPr>
          <a:xfrm>
            <a:off x="5940640" y="5754274"/>
            <a:ext cx="461639" cy="3715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7AD3F89-05C5-4A8B-B774-49A13757328E}"/>
              </a:ext>
            </a:extLst>
          </p:cNvPr>
          <p:cNvSpPr txBox="1"/>
          <p:nvPr/>
        </p:nvSpPr>
        <p:spPr>
          <a:xfrm>
            <a:off x="5934147" y="5340156"/>
            <a:ext cx="781235" cy="261610"/>
          </a:xfrm>
          <a:prstGeom prst="rect">
            <a:avLst/>
          </a:prstGeom>
          <a:noFill/>
        </p:spPr>
        <p:txBody>
          <a:bodyPr wrap="square" rtlCol="0">
            <a:spAutoFit/>
          </a:bodyPr>
          <a:lstStyle/>
          <a:p>
            <a:r>
              <a:rPr lang="en-US" sz="1100" dirty="0"/>
              <a:t>Babylon</a:t>
            </a:r>
          </a:p>
        </p:txBody>
      </p:sp>
      <p:sp>
        <p:nvSpPr>
          <p:cNvPr id="16" name="TextBox 15">
            <a:extLst>
              <a:ext uri="{FF2B5EF4-FFF2-40B4-BE49-F238E27FC236}">
                <a16:creationId xmlns:a16="http://schemas.microsoft.com/office/drawing/2014/main" id="{053BF704-CA7D-4238-9A04-9E4CEB338B42}"/>
              </a:ext>
            </a:extLst>
          </p:cNvPr>
          <p:cNvSpPr txBox="1"/>
          <p:nvPr/>
        </p:nvSpPr>
        <p:spPr>
          <a:xfrm>
            <a:off x="5959874" y="5788241"/>
            <a:ext cx="573185" cy="338554"/>
          </a:xfrm>
          <a:prstGeom prst="rect">
            <a:avLst/>
          </a:prstGeom>
          <a:noFill/>
        </p:spPr>
        <p:txBody>
          <a:bodyPr wrap="square" rtlCol="0">
            <a:spAutoFit/>
          </a:bodyPr>
          <a:lstStyle/>
          <a:p>
            <a:r>
              <a:rPr lang="en-US" sz="800" dirty="0"/>
              <a:t>My people</a:t>
            </a:r>
          </a:p>
        </p:txBody>
      </p:sp>
      <p:sp>
        <p:nvSpPr>
          <p:cNvPr id="17" name="TextBox 16">
            <a:extLst>
              <a:ext uri="{FF2B5EF4-FFF2-40B4-BE49-F238E27FC236}">
                <a16:creationId xmlns:a16="http://schemas.microsoft.com/office/drawing/2014/main" id="{D3940A41-6DDE-4AB2-87A9-B04D4BDFFDA7}"/>
              </a:ext>
            </a:extLst>
          </p:cNvPr>
          <p:cNvSpPr txBox="1"/>
          <p:nvPr/>
        </p:nvSpPr>
        <p:spPr>
          <a:xfrm>
            <a:off x="4572000" y="5340156"/>
            <a:ext cx="461639" cy="276999"/>
          </a:xfrm>
          <a:prstGeom prst="rect">
            <a:avLst/>
          </a:prstGeom>
          <a:noFill/>
        </p:spPr>
        <p:txBody>
          <a:bodyPr wrap="square" rtlCol="0">
            <a:spAutoFit/>
          </a:bodyPr>
          <a:lstStyle/>
          <a:p>
            <a:r>
              <a:rPr lang="en-US" sz="1200" dirty="0"/>
              <a:t>SDA</a:t>
            </a:r>
          </a:p>
        </p:txBody>
      </p:sp>
      <p:sp>
        <p:nvSpPr>
          <p:cNvPr id="18" name="TextBox 17">
            <a:extLst>
              <a:ext uri="{FF2B5EF4-FFF2-40B4-BE49-F238E27FC236}">
                <a16:creationId xmlns:a16="http://schemas.microsoft.com/office/drawing/2014/main" id="{A025CECB-53BE-40D0-967E-2048D5CF348F}"/>
              </a:ext>
            </a:extLst>
          </p:cNvPr>
          <p:cNvSpPr txBox="1"/>
          <p:nvPr/>
        </p:nvSpPr>
        <p:spPr>
          <a:xfrm>
            <a:off x="4608414" y="5798599"/>
            <a:ext cx="573185" cy="338554"/>
          </a:xfrm>
          <a:prstGeom prst="rect">
            <a:avLst/>
          </a:prstGeom>
          <a:noFill/>
        </p:spPr>
        <p:txBody>
          <a:bodyPr wrap="square" rtlCol="0">
            <a:spAutoFit/>
          </a:bodyPr>
          <a:lstStyle/>
          <a:p>
            <a:r>
              <a:rPr lang="en-US" sz="800" dirty="0"/>
              <a:t>My people</a:t>
            </a:r>
          </a:p>
        </p:txBody>
      </p:sp>
      <p:cxnSp>
        <p:nvCxnSpPr>
          <p:cNvPr id="19" name="Straight Arrow Connector 18">
            <a:extLst>
              <a:ext uri="{FF2B5EF4-FFF2-40B4-BE49-F238E27FC236}">
                <a16:creationId xmlns:a16="http://schemas.microsoft.com/office/drawing/2014/main" id="{23616886-2E51-4B0C-BAA5-CE153FDB3201}"/>
              </a:ext>
            </a:extLst>
          </p:cNvPr>
          <p:cNvCxnSpPr>
            <a:cxnSpLocks/>
          </p:cNvCxnSpPr>
          <p:nvPr/>
        </p:nvCxnSpPr>
        <p:spPr>
          <a:xfrm>
            <a:off x="6324764" y="5940073"/>
            <a:ext cx="1025947" cy="27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FF49DAE-C3B4-4AEA-9A5C-7B9F708B5032}"/>
              </a:ext>
            </a:extLst>
          </p:cNvPr>
          <p:cNvSpPr txBox="1"/>
          <p:nvPr/>
        </p:nvSpPr>
        <p:spPr>
          <a:xfrm>
            <a:off x="7350712" y="5739914"/>
            <a:ext cx="1038686" cy="369332"/>
          </a:xfrm>
          <a:prstGeom prst="rect">
            <a:avLst/>
          </a:prstGeom>
          <a:noFill/>
        </p:spPr>
        <p:txBody>
          <a:bodyPr wrap="square" rtlCol="0">
            <a:spAutoFit/>
          </a:bodyPr>
          <a:lstStyle/>
          <a:p>
            <a:r>
              <a:rPr lang="en-US" dirty="0"/>
              <a:t>EMA</a:t>
            </a:r>
          </a:p>
        </p:txBody>
      </p:sp>
    </p:spTree>
    <p:extLst>
      <p:ext uri="{BB962C8B-B14F-4D97-AF65-F5344CB8AC3E}">
        <p14:creationId xmlns:p14="http://schemas.microsoft.com/office/powerpoint/2010/main" val="184091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CF5FC-A8EC-4DE7-B0F1-898EA56E26E0}"/>
              </a:ext>
            </a:extLst>
          </p:cNvPr>
          <p:cNvSpPr>
            <a:spLocks noGrp="1"/>
          </p:cNvSpPr>
          <p:nvPr>
            <p:ph idx="1"/>
          </p:nvPr>
        </p:nvSpPr>
        <p:spPr>
          <a:xfrm>
            <a:off x="838200" y="1825625"/>
            <a:ext cx="10515600" cy="1508125"/>
          </a:xfrm>
        </p:spPr>
        <p:txBody>
          <a:bodyPr>
            <a:noAutofit/>
          </a:bodyPr>
          <a:lstStyle/>
          <a:p>
            <a:pPr marL="0" indent="0">
              <a:buNone/>
            </a:pPr>
            <a:r>
              <a:rPr lang="en-US" sz="1800" dirty="0"/>
              <a:t>We will look at history of the Millerites as illustration of the history of the 144K.</a:t>
            </a:r>
          </a:p>
          <a:p>
            <a:pPr marL="0" indent="0">
              <a:buNone/>
            </a:pPr>
            <a:r>
              <a:rPr lang="en-US" sz="1800" dirty="0"/>
              <a:t>As we look at the History of Christ, we see that the history of Christ is the omega history and history of 144K is also omega history.</a:t>
            </a:r>
          </a:p>
          <a:p>
            <a:pPr marL="0" indent="0">
              <a:buNone/>
            </a:pPr>
            <a:r>
              <a:rPr lang="en-US" sz="1800" dirty="0" err="1"/>
              <a:t>Eventhough</a:t>
            </a:r>
            <a:r>
              <a:rPr lang="en-US" sz="1800" dirty="0"/>
              <a:t> the alpha can be used to illustrate omega (Moses </a:t>
            </a:r>
            <a:r>
              <a:rPr lang="en-US" sz="1800" dirty="0">
                <a:sym typeface="Wingdings" panose="05000000000000000000" pitchFamily="2" charset="2"/>
              </a:rPr>
              <a:t>Christ, Millerites144K), there ways in which the history of Christ more clearly represents the history of the 144K by virtue of their being omega histories.</a:t>
            </a:r>
            <a:endParaRPr lang="en-US" sz="1800" dirty="0"/>
          </a:p>
        </p:txBody>
      </p:sp>
      <p:grpSp>
        <p:nvGrpSpPr>
          <p:cNvPr id="4" name="Group 3">
            <a:extLst>
              <a:ext uri="{FF2B5EF4-FFF2-40B4-BE49-F238E27FC236}">
                <a16:creationId xmlns:a16="http://schemas.microsoft.com/office/drawing/2014/main" id="{C65B35A5-41FF-4454-A48A-712630D76DB0}"/>
              </a:ext>
            </a:extLst>
          </p:cNvPr>
          <p:cNvGrpSpPr/>
          <p:nvPr/>
        </p:nvGrpSpPr>
        <p:grpSpPr>
          <a:xfrm>
            <a:off x="745076" y="3985526"/>
            <a:ext cx="10170854" cy="2409695"/>
            <a:chOff x="763478" y="3107184"/>
            <a:chExt cx="10170854" cy="2409695"/>
          </a:xfrm>
        </p:grpSpPr>
        <p:grpSp>
          <p:nvGrpSpPr>
            <p:cNvPr id="5" name="Group 4">
              <a:extLst>
                <a:ext uri="{FF2B5EF4-FFF2-40B4-BE49-F238E27FC236}">
                  <a16:creationId xmlns:a16="http://schemas.microsoft.com/office/drawing/2014/main" id="{CEEEEB42-F3B1-4A5B-8D18-648464755AAB}"/>
                </a:ext>
              </a:extLst>
            </p:cNvPr>
            <p:cNvGrpSpPr/>
            <p:nvPr/>
          </p:nvGrpSpPr>
          <p:grpSpPr>
            <a:xfrm>
              <a:off x="763478" y="3241501"/>
              <a:ext cx="4671135" cy="584775"/>
              <a:chOff x="2175028" y="4660777"/>
              <a:chExt cx="4671135" cy="584775"/>
            </a:xfrm>
          </p:grpSpPr>
          <p:sp>
            <p:nvSpPr>
              <p:cNvPr id="19" name="Rectangle: Rounded Corners 18">
                <a:extLst>
                  <a:ext uri="{FF2B5EF4-FFF2-40B4-BE49-F238E27FC236}">
                    <a16:creationId xmlns:a16="http://schemas.microsoft.com/office/drawing/2014/main" id="{84BA202B-8039-474F-B1B7-9B2C34AB66EE}"/>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808820F0-9B4B-4DDE-AF59-9CD7AAC8AA1F}"/>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780BB4C-2FAA-4893-B046-56C6BCBCFDAF}"/>
                  </a:ext>
                </a:extLst>
              </p:cNvPr>
              <p:cNvSpPr txBox="1"/>
              <p:nvPr/>
            </p:nvSpPr>
            <p:spPr>
              <a:xfrm>
                <a:off x="3080551" y="4758431"/>
                <a:ext cx="932156" cy="369332"/>
              </a:xfrm>
              <a:prstGeom prst="rect">
                <a:avLst/>
              </a:prstGeom>
              <a:noFill/>
            </p:spPr>
            <p:txBody>
              <a:bodyPr wrap="square" rtlCol="0">
                <a:spAutoFit/>
              </a:bodyPr>
              <a:lstStyle/>
              <a:p>
                <a:r>
                  <a:rPr lang="en-US" dirty="0"/>
                  <a:t>Moses</a:t>
                </a:r>
              </a:p>
            </p:txBody>
          </p:sp>
          <p:sp>
            <p:nvSpPr>
              <p:cNvPr id="22" name="TextBox 21">
                <a:extLst>
                  <a:ext uri="{FF2B5EF4-FFF2-40B4-BE49-F238E27FC236}">
                    <a16:creationId xmlns:a16="http://schemas.microsoft.com/office/drawing/2014/main" id="{CE80925B-2039-424F-85EF-A49431EA0B22}"/>
                  </a:ext>
                </a:extLst>
              </p:cNvPr>
              <p:cNvSpPr txBox="1"/>
              <p:nvPr/>
            </p:nvSpPr>
            <p:spPr>
              <a:xfrm>
                <a:off x="5592932" y="4758431"/>
                <a:ext cx="1001696" cy="369332"/>
              </a:xfrm>
              <a:prstGeom prst="rect">
                <a:avLst/>
              </a:prstGeom>
              <a:noFill/>
            </p:spPr>
            <p:txBody>
              <a:bodyPr wrap="square" rtlCol="0">
                <a:spAutoFit/>
              </a:bodyPr>
              <a:lstStyle/>
              <a:p>
                <a:r>
                  <a:rPr lang="en-US" dirty="0"/>
                  <a:t>Christ</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7C57DCD5-B4FD-4256-BD2A-D3B3FD1E87FE}"/>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23" name="TextBox 22">
                    <a:extLst>
                      <a:ext uri="{FF2B5EF4-FFF2-40B4-BE49-F238E27FC236}">
                        <a16:creationId xmlns:a16="http://schemas.microsoft.com/office/drawing/2014/main" id="{7C57DCD5-B4FD-4256-BD2A-D3B3FD1E87FE}"/>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2"/>
                    <a:stretch>
                      <a:fillRect l="-1587" r="-3175" b="-10000"/>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FD4123D3-5C45-467A-AF7B-BDF98006088D}"/>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grpSp>
          <p:nvGrpSpPr>
            <p:cNvPr id="6" name="Group 5">
              <a:extLst>
                <a:ext uri="{FF2B5EF4-FFF2-40B4-BE49-F238E27FC236}">
                  <a16:creationId xmlns:a16="http://schemas.microsoft.com/office/drawing/2014/main" id="{AD32FAFF-788D-40F0-B887-7C3EDDFAE25C}"/>
                </a:ext>
              </a:extLst>
            </p:cNvPr>
            <p:cNvGrpSpPr/>
            <p:nvPr/>
          </p:nvGrpSpPr>
          <p:grpSpPr>
            <a:xfrm>
              <a:off x="6263197" y="3241501"/>
              <a:ext cx="4671135" cy="584775"/>
              <a:chOff x="2175028" y="4660777"/>
              <a:chExt cx="4671135" cy="584775"/>
            </a:xfrm>
          </p:grpSpPr>
          <p:sp>
            <p:nvSpPr>
              <p:cNvPr id="13" name="Rectangle: Rounded Corners 12">
                <a:extLst>
                  <a:ext uri="{FF2B5EF4-FFF2-40B4-BE49-F238E27FC236}">
                    <a16:creationId xmlns:a16="http://schemas.microsoft.com/office/drawing/2014/main" id="{50DD5DD7-5EF7-4754-BCAB-38D945383BB9}"/>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700FBF93-BE44-4761-9949-B60BFCBF5564}"/>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5BBA76E-C9D1-4B5B-BD0E-FA4A877D891B}"/>
                  </a:ext>
                </a:extLst>
              </p:cNvPr>
              <p:cNvSpPr txBox="1"/>
              <p:nvPr/>
            </p:nvSpPr>
            <p:spPr>
              <a:xfrm>
                <a:off x="3080551" y="4758431"/>
                <a:ext cx="932156" cy="369332"/>
              </a:xfrm>
              <a:prstGeom prst="rect">
                <a:avLst/>
              </a:prstGeom>
              <a:noFill/>
            </p:spPr>
            <p:txBody>
              <a:bodyPr wrap="square" rtlCol="0">
                <a:spAutoFit/>
              </a:bodyPr>
              <a:lstStyle/>
              <a:p>
                <a:r>
                  <a:rPr lang="en-US" dirty="0"/>
                  <a:t>Miller</a:t>
                </a:r>
              </a:p>
            </p:txBody>
          </p:sp>
          <p:sp>
            <p:nvSpPr>
              <p:cNvPr id="16" name="TextBox 15">
                <a:extLst>
                  <a:ext uri="{FF2B5EF4-FFF2-40B4-BE49-F238E27FC236}">
                    <a16:creationId xmlns:a16="http://schemas.microsoft.com/office/drawing/2014/main" id="{DAD381E6-E584-4B29-BA14-6D8384F677F6}"/>
                  </a:ext>
                </a:extLst>
              </p:cNvPr>
              <p:cNvSpPr txBox="1"/>
              <p:nvPr/>
            </p:nvSpPr>
            <p:spPr>
              <a:xfrm>
                <a:off x="5592932" y="4758431"/>
                <a:ext cx="1001696" cy="369332"/>
              </a:xfrm>
              <a:prstGeom prst="rect">
                <a:avLst/>
              </a:prstGeom>
              <a:noFill/>
            </p:spPr>
            <p:txBody>
              <a:bodyPr wrap="square" rtlCol="0">
                <a:spAutoFit/>
              </a:bodyPr>
              <a:lstStyle/>
              <a:p>
                <a:r>
                  <a:rPr lang="en-US" dirty="0"/>
                  <a:t>144K</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3954C78C-CB3B-4379-9077-2D72D6BEC917}"/>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17" name="TextBox 16">
                    <a:extLst>
                      <a:ext uri="{FF2B5EF4-FFF2-40B4-BE49-F238E27FC236}">
                        <a16:creationId xmlns:a16="http://schemas.microsoft.com/office/drawing/2014/main" id="{3954C78C-CB3B-4379-9077-2D72D6BEC917}"/>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3"/>
                    <a:stretch>
                      <a:fillRect l="-1563" r="-1563" b="-10000"/>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0F2D1999-5425-4DCB-AAE5-0BD793C80C5F}"/>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sp>
          <p:nvSpPr>
            <p:cNvPr id="7" name="Left Bracket 6">
              <a:extLst>
                <a:ext uri="{FF2B5EF4-FFF2-40B4-BE49-F238E27FC236}">
                  <a16:creationId xmlns:a16="http://schemas.microsoft.com/office/drawing/2014/main" id="{4C33D302-3368-4055-BA40-2E04F6D28F0C}"/>
                </a:ext>
              </a:extLst>
            </p:cNvPr>
            <p:cNvSpPr/>
            <p:nvPr/>
          </p:nvSpPr>
          <p:spPr>
            <a:xfrm rot="16200000">
              <a:off x="7197571" y="1669576"/>
              <a:ext cx="506027" cy="5038077"/>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769AD115-F178-4714-BAFC-8A2F361E7A7F}"/>
                </a:ext>
              </a:extLst>
            </p:cNvPr>
            <p:cNvCxnSpPr>
              <a:cxnSpLocks/>
            </p:cNvCxnSpPr>
            <p:nvPr/>
          </p:nvCxnSpPr>
          <p:spPr>
            <a:xfrm>
              <a:off x="4829452" y="3826276"/>
              <a:ext cx="0" cy="102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AEDFB63-FA06-4C5E-87B8-8722DF6AE2C7}"/>
                </a:ext>
              </a:extLst>
            </p:cNvPr>
            <p:cNvCxnSpPr>
              <a:cxnSpLocks/>
            </p:cNvCxnSpPr>
            <p:nvPr/>
          </p:nvCxnSpPr>
          <p:spPr>
            <a:xfrm>
              <a:off x="10059879" y="3826276"/>
              <a:ext cx="0" cy="102980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A980D9F-2600-4400-A7A8-9C562C5C85BA}"/>
                </a:ext>
              </a:extLst>
            </p:cNvPr>
            <p:cNvSpPr txBox="1"/>
            <p:nvPr/>
          </p:nvSpPr>
          <p:spPr>
            <a:xfrm>
              <a:off x="4181382" y="4870548"/>
              <a:ext cx="1581700" cy="646331"/>
            </a:xfrm>
            <a:prstGeom prst="rect">
              <a:avLst/>
            </a:prstGeom>
            <a:noFill/>
          </p:spPr>
          <p:txBody>
            <a:bodyPr wrap="square" rtlCol="0">
              <a:spAutoFit/>
            </a:bodyPr>
            <a:lstStyle/>
            <a:p>
              <a:r>
                <a:rPr lang="en-US" dirty="0"/>
                <a:t>Methodology/Parables</a:t>
              </a:r>
            </a:p>
          </p:txBody>
        </p:sp>
        <p:sp>
          <p:nvSpPr>
            <p:cNvPr id="11" name="TextBox 10">
              <a:extLst>
                <a:ext uri="{FF2B5EF4-FFF2-40B4-BE49-F238E27FC236}">
                  <a16:creationId xmlns:a16="http://schemas.microsoft.com/office/drawing/2014/main" id="{A4209B31-66A3-44CA-92D9-5ABC54C66C6A}"/>
                </a:ext>
              </a:extLst>
            </p:cNvPr>
            <p:cNvSpPr txBox="1"/>
            <p:nvPr/>
          </p:nvSpPr>
          <p:spPr>
            <a:xfrm>
              <a:off x="9220942" y="4801541"/>
              <a:ext cx="1581700" cy="646331"/>
            </a:xfrm>
            <a:prstGeom prst="rect">
              <a:avLst/>
            </a:prstGeom>
            <a:noFill/>
          </p:spPr>
          <p:txBody>
            <a:bodyPr wrap="square" rtlCol="0">
              <a:spAutoFit/>
            </a:bodyPr>
            <a:lstStyle/>
            <a:p>
              <a:r>
                <a:rPr lang="en-US" dirty="0"/>
                <a:t>Methodology/Parables</a:t>
              </a:r>
            </a:p>
          </p:txBody>
        </p:sp>
        <p:cxnSp>
          <p:nvCxnSpPr>
            <p:cNvPr id="12" name="Straight Connector 11">
              <a:extLst>
                <a:ext uri="{FF2B5EF4-FFF2-40B4-BE49-F238E27FC236}">
                  <a16:creationId xmlns:a16="http://schemas.microsoft.com/office/drawing/2014/main" id="{7D8940AA-9AA9-421A-A83C-8659963BD795}"/>
                </a:ext>
              </a:extLst>
            </p:cNvPr>
            <p:cNvCxnSpPr/>
            <p:nvPr/>
          </p:nvCxnSpPr>
          <p:spPr>
            <a:xfrm>
              <a:off x="6010183" y="3107184"/>
              <a:ext cx="0" cy="10814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767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02AAC-D8EC-4B90-9AEB-ECD5A50D8C3A}"/>
              </a:ext>
            </a:extLst>
          </p:cNvPr>
          <p:cNvSpPr>
            <a:spLocks noGrp="1"/>
          </p:cNvSpPr>
          <p:nvPr>
            <p:ph idx="1"/>
          </p:nvPr>
        </p:nvSpPr>
        <p:spPr>
          <a:xfrm>
            <a:off x="838200" y="1825625"/>
            <a:ext cx="10515600" cy="2413000"/>
          </a:xfrm>
        </p:spPr>
        <p:txBody>
          <a:bodyPr>
            <a:normAutofit/>
          </a:bodyPr>
          <a:lstStyle/>
          <a:p>
            <a:pPr marL="0" indent="0">
              <a:buNone/>
            </a:pPr>
            <a:r>
              <a:rPr lang="en-US" sz="1800" dirty="0"/>
              <a:t>When we look at the history of Christ there are many points that we can identify to draw parallels with our history.</a:t>
            </a:r>
          </a:p>
          <a:p>
            <a:pPr marL="0" indent="0">
              <a:buNone/>
            </a:pPr>
            <a:r>
              <a:rPr lang="en-US" sz="1800" dirty="0"/>
              <a:t>We see that that generation was tested by the prophetic message as we see in all the reform lines. But the central issue of the history of Christ that is identified at length by the Inspiration is that of methodology.</a:t>
            </a:r>
          </a:p>
          <a:p>
            <a:pPr marL="0" indent="0">
              <a:buNone/>
            </a:pPr>
            <a:r>
              <a:rPr lang="en-US" sz="1800" dirty="0"/>
              <a:t>Christ’s message was communicated through a specific methodology, which is Parables.</a:t>
            </a:r>
          </a:p>
        </p:txBody>
      </p:sp>
      <p:grpSp>
        <p:nvGrpSpPr>
          <p:cNvPr id="4" name="Group 3">
            <a:extLst>
              <a:ext uri="{FF2B5EF4-FFF2-40B4-BE49-F238E27FC236}">
                <a16:creationId xmlns:a16="http://schemas.microsoft.com/office/drawing/2014/main" id="{46B46908-E361-4C37-860E-8C6F691C086C}"/>
              </a:ext>
            </a:extLst>
          </p:cNvPr>
          <p:cNvGrpSpPr/>
          <p:nvPr/>
        </p:nvGrpSpPr>
        <p:grpSpPr>
          <a:xfrm>
            <a:off x="727321" y="3941137"/>
            <a:ext cx="10170854" cy="2409695"/>
            <a:chOff x="763478" y="3107184"/>
            <a:chExt cx="10170854" cy="2409695"/>
          </a:xfrm>
        </p:grpSpPr>
        <p:grpSp>
          <p:nvGrpSpPr>
            <p:cNvPr id="5" name="Group 4">
              <a:extLst>
                <a:ext uri="{FF2B5EF4-FFF2-40B4-BE49-F238E27FC236}">
                  <a16:creationId xmlns:a16="http://schemas.microsoft.com/office/drawing/2014/main" id="{88E36F48-3CE7-4997-BA80-FA0E9AF50DF2}"/>
                </a:ext>
              </a:extLst>
            </p:cNvPr>
            <p:cNvGrpSpPr/>
            <p:nvPr/>
          </p:nvGrpSpPr>
          <p:grpSpPr>
            <a:xfrm>
              <a:off x="763478" y="3241501"/>
              <a:ext cx="4671135" cy="584775"/>
              <a:chOff x="2175028" y="4660777"/>
              <a:chExt cx="4671135" cy="584775"/>
            </a:xfrm>
          </p:grpSpPr>
          <p:sp>
            <p:nvSpPr>
              <p:cNvPr id="19" name="Rectangle: Rounded Corners 18">
                <a:extLst>
                  <a:ext uri="{FF2B5EF4-FFF2-40B4-BE49-F238E27FC236}">
                    <a16:creationId xmlns:a16="http://schemas.microsoft.com/office/drawing/2014/main" id="{00E2BA3E-53E4-45F4-9741-A7BC09255426}"/>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1B29A294-83ED-41AC-BB3C-27EA90CA5FE7}"/>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9E7F31B-2C0B-4AB6-BC6F-CE618EA7E51F}"/>
                  </a:ext>
                </a:extLst>
              </p:cNvPr>
              <p:cNvSpPr txBox="1"/>
              <p:nvPr/>
            </p:nvSpPr>
            <p:spPr>
              <a:xfrm>
                <a:off x="3080551" y="4758431"/>
                <a:ext cx="932156" cy="369332"/>
              </a:xfrm>
              <a:prstGeom prst="rect">
                <a:avLst/>
              </a:prstGeom>
              <a:noFill/>
            </p:spPr>
            <p:txBody>
              <a:bodyPr wrap="square" rtlCol="0">
                <a:spAutoFit/>
              </a:bodyPr>
              <a:lstStyle/>
              <a:p>
                <a:r>
                  <a:rPr lang="en-US" dirty="0"/>
                  <a:t>Moses</a:t>
                </a:r>
              </a:p>
            </p:txBody>
          </p:sp>
          <p:sp>
            <p:nvSpPr>
              <p:cNvPr id="22" name="TextBox 21">
                <a:extLst>
                  <a:ext uri="{FF2B5EF4-FFF2-40B4-BE49-F238E27FC236}">
                    <a16:creationId xmlns:a16="http://schemas.microsoft.com/office/drawing/2014/main" id="{A4412DCE-CBBF-4659-9662-F1C87655A139}"/>
                  </a:ext>
                </a:extLst>
              </p:cNvPr>
              <p:cNvSpPr txBox="1"/>
              <p:nvPr/>
            </p:nvSpPr>
            <p:spPr>
              <a:xfrm>
                <a:off x="5592932" y="4758431"/>
                <a:ext cx="1001696" cy="369332"/>
              </a:xfrm>
              <a:prstGeom prst="rect">
                <a:avLst/>
              </a:prstGeom>
              <a:noFill/>
            </p:spPr>
            <p:txBody>
              <a:bodyPr wrap="square" rtlCol="0">
                <a:spAutoFit/>
              </a:bodyPr>
              <a:lstStyle/>
              <a:p>
                <a:r>
                  <a:rPr lang="en-US" dirty="0"/>
                  <a:t>Christ</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9480E5D0-9AD9-4F19-8762-7C4DF6D91DB8}"/>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23" name="TextBox 22">
                    <a:extLst>
                      <a:ext uri="{FF2B5EF4-FFF2-40B4-BE49-F238E27FC236}">
                        <a16:creationId xmlns:a16="http://schemas.microsoft.com/office/drawing/2014/main" id="{9480E5D0-9AD9-4F19-8762-7C4DF6D91DB8}"/>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2"/>
                    <a:stretch>
                      <a:fillRect l="-1587" r="-3175" b="-9836"/>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CB540088-B437-47F3-9E92-D0C10F73256C}"/>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grpSp>
          <p:nvGrpSpPr>
            <p:cNvPr id="6" name="Group 5">
              <a:extLst>
                <a:ext uri="{FF2B5EF4-FFF2-40B4-BE49-F238E27FC236}">
                  <a16:creationId xmlns:a16="http://schemas.microsoft.com/office/drawing/2014/main" id="{707F3C56-537F-4DCE-8565-E52CE17F25D5}"/>
                </a:ext>
              </a:extLst>
            </p:cNvPr>
            <p:cNvGrpSpPr/>
            <p:nvPr/>
          </p:nvGrpSpPr>
          <p:grpSpPr>
            <a:xfrm>
              <a:off x="6263197" y="3241501"/>
              <a:ext cx="4671135" cy="584775"/>
              <a:chOff x="2175028" y="4660777"/>
              <a:chExt cx="4671135" cy="584775"/>
            </a:xfrm>
          </p:grpSpPr>
          <p:sp>
            <p:nvSpPr>
              <p:cNvPr id="13" name="Rectangle: Rounded Corners 12">
                <a:extLst>
                  <a:ext uri="{FF2B5EF4-FFF2-40B4-BE49-F238E27FC236}">
                    <a16:creationId xmlns:a16="http://schemas.microsoft.com/office/drawing/2014/main" id="{079021F4-E208-49A2-A80D-25504475E052}"/>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19D2DDF0-58BE-47F5-A17A-9D9F069DA54B}"/>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BAE14B-BE62-4E05-A245-67C50C2FED6F}"/>
                  </a:ext>
                </a:extLst>
              </p:cNvPr>
              <p:cNvSpPr txBox="1"/>
              <p:nvPr/>
            </p:nvSpPr>
            <p:spPr>
              <a:xfrm>
                <a:off x="3080551" y="4758431"/>
                <a:ext cx="932156" cy="369332"/>
              </a:xfrm>
              <a:prstGeom prst="rect">
                <a:avLst/>
              </a:prstGeom>
              <a:noFill/>
            </p:spPr>
            <p:txBody>
              <a:bodyPr wrap="square" rtlCol="0">
                <a:spAutoFit/>
              </a:bodyPr>
              <a:lstStyle/>
              <a:p>
                <a:r>
                  <a:rPr lang="en-US" dirty="0"/>
                  <a:t>Miller</a:t>
                </a:r>
              </a:p>
            </p:txBody>
          </p:sp>
          <p:sp>
            <p:nvSpPr>
              <p:cNvPr id="16" name="TextBox 15">
                <a:extLst>
                  <a:ext uri="{FF2B5EF4-FFF2-40B4-BE49-F238E27FC236}">
                    <a16:creationId xmlns:a16="http://schemas.microsoft.com/office/drawing/2014/main" id="{1CC23569-9F11-4345-BFD9-99CD63855604}"/>
                  </a:ext>
                </a:extLst>
              </p:cNvPr>
              <p:cNvSpPr txBox="1"/>
              <p:nvPr/>
            </p:nvSpPr>
            <p:spPr>
              <a:xfrm>
                <a:off x="5592932" y="4758431"/>
                <a:ext cx="1001696" cy="369332"/>
              </a:xfrm>
              <a:prstGeom prst="rect">
                <a:avLst/>
              </a:prstGeom>
              <a:noFill/>
            </p:spPr>
            <p:txBody>
              <a:bodyPr wrap="square" rtlCol="0">
                <a:spAutoFit/>
              </a:bodyPr>
              <a:lstStyle/>
              <a:p>
                <a:r>
                  <a:rPr lang="en-US" dirty="0"/>
                  <a:t>144K</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EB1E7731-3743-4280-9466-2558CB52C6E6}"/>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17" name="TextBox 16">
                    <a:extLst>
                      <a:ext uri="{FF2B5EF4-FFF2-40B4-BE49-F238E27FC236}">
                        <a16:creationId xmlns:a16="http://schemas.microsoft.com/office/drawing/2014/main" id="{EB1E7731-3743-4280-9466-2558CB52C6E6}"/>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3"/>
                    <a:stretch>
                      <a:fillRect l="-1563" r="-1563" b="-9836"/>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2DA0CEA2-CA8C-4A21-A908-5AAAAB856313}"/>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sp>
          <p:nvSpPr>
            <p:cNvPr id="7" name="Left Bracket 6">
              <a:extLst>
                <a:ext uri="{FF2B5EF4-FFF2-40B4-BE49-F238E27FC236}">
                  <a16:creationId xmlns:a16="http://schemas.microsoft.com/office/drawing/2014/main" id="{4BDC3BC4-0F9D-47D8-B092-022A70659498}"/>
                </a:ext>
              </a:extLst>
            </p:cNvPr>
            <p:cNvSpPr/>
            <p:nvPr/>
          </p:nvSpPr>
          <p:spPr>
            <a:xfrm rot="16200000">
              <a:off x="7197571" y="1669576"/>
              <a:ext cx="506027" cy="5038077"/>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376994A2-A858-486A-96EE-2649DE0FAC2E}"/>
                </a:ext>
              </a:extLst>
            </p:cNvPr>
            <p:cNvCxnSpPr>
              <a:cxnSpLocks/>
            </p:cNvCxnSpPr>
            <p:nvPr/>
          </p:nvCxnSpPr>
          <p:spPr>
            <a:xfrm>
              <a:off x="4829452" y="3826276"/>
              <a:ext cx="0" cy="102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8791AD-F997-423F-8B92-4D38212F7E8E}"/>
                </a:ext>
              </a:extLst>
            </p:cNvPr>
            <p:cNvCxnSpPr>
              <a:cxnSpLocks/>
            </p:cNvCxnSpPr>
            <p:nvPr/>
          </p:nvCxnSpPr>
          <p:spPr>
            <a:xfrm>
              <a:off x="10059879" y="3826276"/>
              <a:ext cx="0" cy="102980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A3F2888-46B5-4E8A-A314-4E5DB99FA659}"/>
                </a:ext>
              </a:extLst>
            </p:cNvPr>
            <p:cNvSpPr txBox="1"/>
            <p:nvPr/>
          </p:nvSpPr>
          <p:spPr>
            <a:xfrm>
              <a:off x="4181382" y="4870548"/>
              <a:ext cx="1581700" cy="646331"/>
            </a:xfrm>
            <a:prstGeom prst="rect">
              <a:avLst/>
            </a:prstGeom>
            <a:noFill/>
          </p:spPr>
          <p:txBody>
            <a:bodyPr wrap="square" rtlCol="0">
              <a:spAutoFit/>
            </a:bodyPr>
            <a:lstStyle/>
            <a:p>
              <a:r>
                <a:rPr lang="en-US" dirty="0"/>
                <a:t>Methodology/Parables</a:t>
              </a:r>
            </a:p>
          </p:txBody>
        </p:sp>
        <p:sp>
          <p:nvSpPr>
            <p:cNvPr id="11" name="TextBox 10">
              <a:extLst>
                <a:ext uri="{FF2B5EF4-FFF2-40B4-BE49-F238E27FC236}">
                  <a16:creationId xmlns:a16="http://schemas.microsoft.com/office/drawing/2014/main" id="{AE482036-37D7-401A-B0A4-DD379F33F056}"/>
                </a:ext>
              </a:extLst>
            </p:cNvPr>
            <p:cNvSpPr txBox="1"/>
            <p:nvPr/>
          </p:nvSpPr>
          <p:spPr>
            <a:xfrm>
              <a:off x="9220942" y="4801541"/>
              <a:ext cx="1581700" cy="646331"/>
            </a:xfrm>
            <a:prstGeom prst="rect">
              <a:avLst/>
            </a:prstGeom>
            <a:noFill/>
          </p:spPr>
          <p:txBody>
            <a:bodyPr wrap="square" rtlCol="0">
              <a:spAutoFit/>
            </a:bodyPr>
            <a:lstStyle/>
            <a:p>
              <a:r>
                <a:rPr lang="en-US" dirty="0"/>
                <a:t>Methodology/Parables</a:t>
              </a:r>
            </a:p>
          </p:txBody>
        </p:sp>
        <p:cxnSp>
          <p:nvCxnSpPr>
            <p:cNvPr id="12" name="Straight Connector 11">
              <a:extLst>
                <a:ext uri="{FF2B5EF4-FFF2-40B4-BE49-F238E27FC236}">
                  <a16:creationId xmlns:a16="http://schemas.microsoft.com/office/drawing/2014/main" id="{1B3E3CFE-B471-4903-9197-E7ABDD397642}"/>
                </a:ext>
              </a:extLst>
            </p:cNvPr>
            <p:cNvCxnSpPr/>
            <p:nvPr/>
          </p:nvCxnSpPr>
          <p:spPr>
            <a:xfrm>
              <a:off x="6010183" y="3107184"/>
              <a:ext cx="0" cy="10814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680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C2BFD1-E2D1-4BE7-9E71-F0272344382C}"/>
              </a:ext>
            </a:extLst>
          </p:cNvPr>
          <p:cNvSpPr>
            <a:spLocks noGrp="1"/>
          </p:cNvSpPr>
          <p:nvPr>
            <p:ph idx="1"/>
          </p:nvPr>
        </p:nvSpPr>
        <p:spPr>
          <a:xfrm>
            <a:off x="762831" y="1407931"/>
            <a:ext cx="10515600" cy="2174875"/>
          </a:xfrm>
        </p:spPr>
        <p:txBody>
          <a:bodyPr>
            <a:noAutofit/>
          </a:bodyPr>
          <a:lstStyle/>
          <a:p>
            <a:pPr marL="0" indent="0">
              <a:buNone/>
            </a:pPr>
            <a:r>
              <a:rPr lang="en-US" sz="1800" dirty="0"/>
              <a:t>As we observe this history, we see that those who failed to come to grips with the methodology, failed to understand the testing message for their generation.</a:t>
            </a:r>
          </a:p>
          <a:p>
            <a:pPr marL="0" indent="0">
              <a:buNone/>
            </a:pPr>
            <a:r>
              <a:rPr lang="en-US" sz="1800" dirty="0"/>
              <a:t>They were left in darkness regarding the change of dispensation in their line, and they died at the hands of Romans in A.D. 70</a:t>
            </a:r>
          </a:p>
          <a:p>
            <a:pPr marL="0" indent="0">
              <a:buNone/>
            </a:pPr>
            <a:r>
              <a:rPr lang="en-US" sz="1800" dirty="0"/>
              <a:t>When we look at other omega history which is our line (144K) it is, therefore, no coincidence then that we see the methodology being a central issue. And just as in the history of Christ, parables – are the methodology. </a:t>
            </a:r>
          </a:p>
          <a:p>
            <a:pPr marL="0" indent="0">
              <a:buNone/>
            </a:pPr>
            <a:r>
              <a:rPr lang="en-US" sz="1800" dirty="0"/>
              <a:t>All that this methodology meant in the history of Christ is all that it means in our time.</a:t>
            </a:r>
          </a:p>
        </p:txBody>
      </p:sp>
      <p:grpSp>
        <p:nvGrpSpPr>
          <p:cNvPr id="4" name="Group 3">
            <a:extLst>
              <a:ext uri="{FF2B5EF4-FFF2-40B4-BE49-F238E27FC236}">
                <a16:creationId xmlns:a16="http://schemas.microsoft.com/office/drawing/2014/main" id="{E74F480B-9A29-482C-B504-B3C5A6EA852B}"/>
              </a:ext>
            </a:extLst>
          </p:cNvPr>
          <p:cNvGrpSpPr/>
          <p:nvPr/>
        </p:nvGrpSpPr>
        <p:grpSpPr>
          <a:xfrm>
            <a:off x="762831" y="4083180"/>
            <a:ext cx="10170854" cy="2409695"/>
            <a:chOff x="763478" y="3107184"/>
            <a:chExt cx="10170854" cy="2409695"/>
          </a:xfrm>
        </p:grpSpPr>
        <p:grpSp>
          <p:nvGrpSpPr>
            <p:cNvPr id="5" name="Group 4">
              <a:extLst>
                <a:ext uri="{FF2B5EF4-FFF2-40B4-BE49-F238E27FC236}">
                  <a16:creationId xmlns:a16="http://schemas.microsoft.com/office/drawing/2014/main" id="{CF892432-677A-4FAB-AE64-E0E3AE55E9E7}"/>
                </a:ext>
              </a:extLst>
            </p:cNvPr>
            <p:cNvGrpSpPr/>
            <p:nvPr/>
          </p:nvGrpSpPr>
          <p:grpSpPr>
            <a:xfrm>
              <a:off x="763478" y="3241501"/>
              <a:ext cx="4671135" cy="584775"/>
              <a:chOff x="2175028" y="4660777"/>
              <a:chExt cx="4671135" cy="584775"/>
            </a:xfrm>
          </p:grpSpPr>
          <p:sp>
            <p:nvSpPr>
              <p:cNvPr id="19" name="Rectangle: Rounded Corners 18">
                <a:extLst>
                  <a:ext uri="{FF2B5EF4-FFF2-40B4-BE49-F238E27FC236}">
                    <a16:creationId xmlns:a16="http://schemas.microsoft.com/office/drawing/2014/main" id="{F58135AB-352C-4D14-A22A-25BB684EA4C0}"/>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E898541F-5640-4430-ACFD-931A3988CE40}"/>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115E4AC-B887-4532-B8C4-512F0858936A}"/>
                  </a:ext>
                </a:extLst>
              </p:cNvPr>
              <p:cNvSpPr txBox="1"/>
              <p:nvPr/>
            </p:nvSpPr>
            <p:spPr>
              <a:xfrm>
                <a:off x="3080551" y="4758431"/>
                <a:ext cx="932156" cy="369332"/>
              </a:xfrm>
              <a:prstGeom prst="rect">
                <a:avLst/>
              </a:prstGeom>
              <a:noFill/>
            </p:spPr>
            <p:txBody>
              <a:bodyPr wrap="square" rtlCol="0">
                <a:spAutoFit/>
              </a:bodyPr>
              <a:lstStyle/>
              <a:p>
                <a:r>
                  <a:rPr lang="en-US" dirty="0"/>
                  <a:t>Moses</a:t>
                </a:r>
              </a:p>
            </p:txBody>
          </p:sp>
          <p:sp>
            <p:nvSpPr>
              <p:cNvPr id="22" name="TextBox 21">
                <a:extLst>
                  <a:ext uri="{FF2B5EF4-FFF2-40B4-BE49-F238E27FC236}">
                    <a16:creationId xmlns:a16="http://schemas.microsoft.com/office/drawing/2014/main" id="{7C8577BD-EE96-442C-A1D9-84B3BA44AD0C}"/>
                  </a:ext>
                </a:extLst>
              </p:cNvPr>
              <p:cNvSpPr txBox="1"/>
              <p:nvPr/>
            </p:nvSpPr>
            <p:spPr>
              <a:xfrm>
                <a:off x="5592932" y="4758431"/>
                <a:ext cx="1001696" cy="369332"/>
              </a:xfrm>
              <a:prstGeom prst="rect">
                <a:avLst/>
              </a:prstGeom>
              <a:noFill/>
            </p:spPr>
            <p:txBody>
              <a:bodyPr wrap="square" rtlCol="0">
                <a:spAutoFit/>
              </a:bodyPr>
              <a:lstStyle/>
              <a:p>
                <a:r>
                  <a:rPr lang="en-US" dirty="0"/>
                  <a:t>Christ</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982E15D3-201C-4679-B058-39F6D3E2B6B8}"/>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23" name="TextBox 22">
                    <a:extLst>
                      <a:ext uri="{FF2B5EF4-FFF2-40B4-BE49-F238E27FC236}">
                        <a16:creationId xmlns:a16="http://schemas.microsoft.com/office/drawing/2014/main" id="{982E15D3-201C-4679-B058-39F6D3E2B6B8}"/>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2"/>
                    <a:stretch>
                      <a:fillRect l="-1587" r="-3175" b="-10000"/>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5443496A-10E0-4D20-A17A-AC25D08CB635}"/>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grpSp>
          <p:nvGrpSpPr>
            <p:cNvPr id="6" name="Group 5">
              <a:extLst>
                <a:ext uri="{FF2B5EF4-FFF2-40B4-BE49-F238E27FC236}">
                  <a16:creationId xmlns:a16="http://schemas.microsoft.com/office/drawing/2014/main" id="{76E74B9E-BD2A-47B5-842C-7EEE4093B3AE}"/>
                </a:ext>
              </a:extLst>
            </p:cNvPr>
            <p:cNvGrpSpPr/>
            <p:nvPr/>
          </p:nvGrpSpPr>
          <p:grpSpPr>
            <a:xfrm>
              <a:off x="6263197" y="3241501"/>
              <a:ext cx="4671135" cy="584775"/>
              <a:chOff x="2175028" y="4660777"/>
              <a:chExt cx="4671135" cy="584775"/>
            </a:xfrm>
          </p:grpSpPr>
          <p:sp>
            <p:nvSpPr>
              <p:cNvPr id="13" name="Rectangle: Rounded Corners 12">
                <a:extLst>
                  <a:ext uri="{FF2B5EF4-FFF2-40B4-BE49-F238E27FC236}">
                    <a16:creationId xmlns:a16="http://schemas.microsoft.com/office/drawing/2014/main" id="{1E4D7EF7-AD3E-4056-A115-0AF22B6B1910}"/>
                  </a:ext>
                </a:extLst>
              </p:cNvPr>
              <p:cNvSpPr/>
              <p:nvPr/>
            </p:nvSpPr>
            <p:spPr>
              <a:xfrm>
                <a:off x="261891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F577A677-8E19-4302-92CF-A23F76DE923B}"/>
                  </a:ext>
                </a:extLst>
              </p:cNvPr>
              <p:cNvSpPr/>
              <p:nvPr/>
            </p:nvSpPr>
            <p:spPr>
              <a:xfrm>
                <a:off x="5132773" y="4660777"/>
                <a:ext cx="1713390" cy="5592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CF59EA4-7697-4F1B-A228-FAB35991108B}"/>
                  </a:ext>
                </a:extLst>
              </p:cNvPr>
              <p:cNvSpPr txBox="1"/>
              <p:nvPr/>
            </p:nvSpPr>
            <p:spPr>
              <a:xfrm>
                <a:off x="3080551" y="4758431"/>
                <a:ext cx="932156" cy="369332"/>
              </a:xfrm>
              <a:prstGeom prst="rect">
                <a:avLst/>
              </a:prstGeom>
              <a:noFill/>
            </p:spPr>
            <p:txBody>
              <a:bodyPr wrap="square" rtlCol="0">
                <a:spAutoFit/>
              </a:bodyPr>
              <a:lstStyle/>
              <a:p>
                <a:r>
                  <a:rPr lang="en-US" dirty="0"/>
                  <a:t>Miller</a:t>
                </a:r>
              </a:p>
            </p:txBody>
          </p:sp>
          <p:sp>
            <p:nvSpPr>
              <p:cNvPr id="16" name="TextBox 15">
                <a:extLst>
                  <a:ext uri="{FF2B5EF4-FFF2-40B4-BE49-F238E27FC236}">
                    <a16:creationId xmlns:a16="http://schemas.microsoft.com/office/drawing/2014/main" id="{4DC2B0AD-D011-44EB-A30A-85D3144E9C3B}"/>
                  </a:ext>
                </a:extLst>
              </p:cNvPr>
              <p:cNvSpPr txBox="1"/>
              <p:nvPr/>
            </p:nvSpPr>
            <p:spPr>
              <a:xfrm>
                <a:off x="5592932" y="4758431"/>
                <a:ext cx="1001696" cy="369332"/>
              </a:xfrm>
              <a:prstGeom prst="rect">
                <a:avLst/>
              </a:prstGeom>
              <a:noFill/>
            </p:spPr>
            <p:txBody>
              <a:bodyPr wrap="square" rtlCol="0">
                <a:spAutoFit/>
              </a:bodyPr>
              <a:lstStyle/>
              <a:p>
                <a:r>
                  <a:rPr lang="en-US" dirty="0"/>
                  <a:t>144K</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D167CA39-5A28-4EB2-A631-EEA0A35E60C7}"/>
                      </a:ext>
                    </a:extLst>
                  </p:cNvPr>
                  <p:cNvSpPr txBox="1"/>
                  <p:nvPr/>
                </p:nvSpPr>
                <p:spPr>
                  <a:xfrm>
                    <a:off x="2175028" y="4841859"/>
                    <a:ext cx="384699" cy="369332"/>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oMath>
                      </m:oMathPara>
                    </a14:m>
                    <a:endParaRPr lang="en-US" sz="2400" dirty="0"/>
                  </a:p>
                </p:txBody>
              </p:sp>
            </mc:Choice>
            <mc:Fallback>
              <p:sp>
                <p:nvSpPr>
                  <p:cNvPr id="17" name="TextBox 16">
                    <a:extLst>
                      <a:ext uri="{FF2B5EF4-FFF2-40B4-BE49-F238E27FC236}">
                        <a16:creationId xmlns:a16="http://schemas.microsoft.com/office/drawing/2014/main" id="{D167CA39-5A28-4EB2-A631-EEA0A35E60C7}"/>
                      </a:ext>
                    </a:extLst>
                  </p:cNvPr>
                  <p:cNvSpPr txBox="1">
                    <a:spLocks noRot="1" noChangeAspect="1" noMove="1" noResize="1" noEditPoints="1" noAdjustHandles="1" noChangeArrowheads="1" noChangeShapeType="1" noTextEdit="1"/>
                  </p:cNvSpPr>
                  <p:nvPr/>
                </p:nvSpPr>
                <p:spPr>
                  <a:xfrm>
                    <a:off x="2175028" y="4841859"/>
                    <a:ext cx="384699" cy="369332"/>
                  </a:xfrm>
                  <a:prstGeom prst="rect">
                    <a:avLst/>
                  </a:prstGeom>
                  <a:blipFill>
                    <a:blip r:embed="rId3"/>
                    <a:stretch>
                      <a:fillRect l="-1587" r="-3175" b="-10000"/>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873F3577-557A-49C8-9E29-306CBDA6AC7A}"/>
                  </a:ext>
                </a:extLst>
              </p:cNvPr>
              <p:cNvSpPr txBox="1"/>
              <p:nvPr/>
            </p:nvSpPr>
            <p:spPr>
              <a:xfrm>
                <a:off x="4621567" y="4660777"/>
                <a:ext cx="383220" cy="584775"/>
              </a:xfrm>
              <a:prstGeom prst="rect">
                <a:avLst/>
              </a:prstGeom>
              <a:noFill/>
            </p:spPr>
            <p:txBody>
              <a:bodyPr wrap="square" rtlCol="0">
                <a:spAutoFit/>
              </a:bodyPr>
              <a:lstStyle/>
              <a:p>
                <a:r>
                  <a:rPr lang="el-GR" sz="3200" dirty="0"/>
                  <a:t>Ω</a:t>
                </a:r>
                <a:endParaRPr lang="en-US" sz="3200" dirty="0"/>
              </a:p>
            </p:txBody>
          </p:sp>
        </p:grpSp>
        <p:sp>
          <p:nvSpPr>
            <p:cNvPr id="7" name="Left Bracket 6">
              <a:extLst>
                <a:ext uri="{FF2B5EF4-FFF2-40B4-BE49-F238E27FC236}">
                  <a16:creationId xmlns:a16="http://schemas.microsoft.com/office/drawing/2014/main" id="{D5C276FC-8490-4AE3-8553-8A2D5C9C9665}"/>
                </a:ext>
              </a:extLst>
            </p:cNvPr>
            <p:cNvSpPr/>
            <p:nvPr/>
          </p:nvSpPr>
          <p:spPr>
            <a:xfrm rot="16200000">
              <a:off x="7197571" y="1669576"/>
              <a:ext cx="506027" cy="5038077"/>
            </a:xfrm>
            <a:prstGeom prst="lef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7056606-D215-48B2-8D81-72777FCD7968}"/>
                </a:ext>
              </a:extLst>
            </p:cNvPr>
            <p:cNvCxnSpPr>
              <a:cxnSpLocks/>
            </p:cNvCxnSpPr>
            <p:nvPr/>
          </p:nvCxnSpPr>
          <p:spPr>
            <a:xfrm>
              <a:off x="4829452" y="3826276"/>
              <a:ext cx="0" cy="102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C6275C1-0A27-43F4-986C-5871AD4F76E6}"/>
                </a:ext>
              </a:extLst>
            </p:cNvPr>
            <p:cNvCxnSpPr>
              <a:cxnSpLocks/>
            </p:cNvCxnSpPr>
            <p:nvPr/>
          </p:nvCxnSpPr>
          <p:spPr>
            <a:xfrm>
              <a:off x="10059879" y="3826276"/>
              <a:ext cx="0" cy="102980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5306541-D660-450E-B376-C91C42CB4F1D}"/>
                </a:ext>
              </a:extLst>
            </p:cNvPr>
            <p:cNvSpPr txBox="1"/>
            <p:nvPr/>
          </p:nvSpPr>
          <p:spPr>
            <a:xfrm>
              <a:off x="4181382" y="4870548"/>
              <a:ext cx="1581700" cy="646331"/>
            </a:xfrm>
            <a:prstGeom prst="rect">
              <a:avLst/>
            </a:prstGeom>
            <a:noFill/>
          </p:spPr>
          <p:txBody>
            <a:bodyPr wrap="square" rtlCol="0">
              <a:spAutoFit/>
            </a:bodyPr>
            <a:lstStyle/>
            <a:p>
              <a:r>
                <a:rPr lang="en-US" dirty="0"/>
                <a:t>Methodology/Parables</a:t>
              </a:r>
            </a:p>
          </p:txBody>
        </p:sp>
        <p:sp>
          <p:nvSpPr>
            <p:cNvPr id="11" name="TextBox 10">
              <a:extLst>
                <a:ext uri="{FF2B5EF4-FFF2-40B4-BE49-F238E27FC236}">
                  <a16:creationId xmlns:a16="http://schemas.microsoft.com/office/drawing/2014/main" id="{F1212B31-9A73-46DE-BAB1-1BE3BF7830FB}"/>
                </a:ext>
              </a:extLst>
            </p:cNvPr>
            <p:cNvSpPr txBox="1"/>
            <p:nvPr/>
          </p:nvSpPr>
          <p:spPr>
            <a:xfrm>
              <a:off x="9220942" y="4801541"/>
              <a:ext cx="1581700" cy="646331"/>
            </a:xfrm>
            <a:prstGeom prst="rect">
              <a:avLst/>
            </a:prstGeom>
            <a:noFill/>
          </p:spPr>
          <p:txBody>
            <a:bodyPr wrap="square" rtlCol="0">
              <a:spAutoFit/>
            </a:bodyPr>
            <a:lstStyle/>
            <a:p>
              <a:r>
                <a:rPr lang="en-US" dirty="0"/>
                <a:t>Methodology/Parables</a:t>
              </a:r>
            </a:p>
          </p:txBody>
        </p:sp>
        <p:cxnSp>
          <p:nvCxnSpPr>
            <p:cNvPr id="12" name="Straight Connector 11">
              <a:extLst>
                <a:ext uri="{FF2B5EF4-FFF2-40B4-BE49-F238E27FC236}">
                  <a16:creationId xmlns:a16="http://schemas.microsoft.com/office/drawing/2014/main" id="{753E5680-3B10-4078-A69A-9A94F857C70F}"/>
                </a:ext>
              </a:extLst>
            </p:cNvPr>
            <p:cNvCxnSpPr/>
            <p:nvPr/>
          </p:nvCxnSpPr>
          <p:spPr>
            <a:xfrm>
              <a:off x="6010183" y="3107184"/>
              <a:ext cx="0" cy="108143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92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FCBF3-EEF6-46BC-A2E4-310D5BB56F3D}"/>
              </a:ext>
            </a:extLst>
          </p:cNvPr>
          <p:cNvSpPr>
            <a:spLocks noGrp="1"/>
          </p:cNvSpPr>
          <p:nvPr>
            <p:ph idx="1"/>
          </p:nvPr>
        </p:nvSpPr>
        <p:spPr>
          <a:xfrm>
            <a:off x="838200" y="1825625"/>
            <a:ext cx="10515600" cy="2851150"/>
          </a:xfrm>
        </p:spPr>
        <p:txBody>
          <a:bodyPr>
            <a:normAutofit/>
          </a:bodyPr>
          <a:lstStyle/>
          <a:p>
            <a:pPr marL="0" indent="0">
              <a:buNone/>
            </a:pPr>
            <a:r>
              <a:rPr lang="en-US" sz="1800" dirty="0"/>
              <a:t>Change in the dispensation is happening in our line.</a:t>
            </a:r>
          </a:p>
          <a:p>
            <a:pPr marL="0" indent="0">
              <a:buNone/>
            </a:pPr>
            <a:r>
              <a:rPr lang="en-US" sz="1800" dirty="0"/>
              <a:t>And in order to understand this developments in the divine economy, we need to understand the messages and their methodology.</a:t>
            </a:r>
          </a:p>
          <a:p>
            <a:pPr marL="0" indent="0">
              <a:buNone/>
            </a:pPr>
            <a:r>
              <a:rPr lang="en-US" sz="1800" dirty="0"/>
              <a:t>This is the context identifying the importance of the methodology in our line by virtue of us being in omega history.</a:t>
            </a:r>
          </a:p>
          <a:p>
            <a:pPr marL="0" indent="0">
              <a:buNone/>
            </a:pPr>
            <a:r>
              <a:rPr lang="en-US" sz="1800" dirty="0"/>
              <a:t>When we look at parables, the approach I want to take is to look at them from the perspective of the Dan 11:40-41. we want to illustrate how the parameters of the methodology work. My hope is that as we do that, in your personal studies you will have a clearer picture of what you should be looking for and what the application of the methodology looks like.</a:t>
            </a:r>
          </a:p>
        </p:txBody>
      </p:sp>
    </p:spTree>
    <p:extLst>
      <p:ext uri="{BB962C8B-B14F-4D97-AF65-F5344CB8AC3E}">
        <p14:creationId xmlns:p14="http://schemas.microsoft.com/office/powerpoint/2010/main" val="347919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6C1F8E-3BE0-46BA-A9F6-4DBC352A688E}"/>
              </a:ext>
            </a:extLst>
          </p:cNvPr>
          <p:cNvSpPr>
            <a:spLocks noGrp="1"/>
          </p:cNvSpPr>
          <p:nvPr>
            <p:ph idx="1"/>
          </p:nvPr>
        </p:nvSpPr>
        <p:spPr>
          <a:xfrm>
            <a:off x="838200" y="1825625"/>
            <a:ext cx="10515600" cy="2670175"/>
          </a:xfrm>
        </p:spPr>
        <p:txBody>
          <a:bodyPr>
            <a:normAutofit/>
          </a:bodyPr>
          <a:lstStyle/>
          <a:p>
            <a:pPr marL="0" indent="0">
              <a:buNone/>
            </a:pPr>
            <a:r>
              <a:rPr lang="en-US" sz="1800" dirty="0"/>
              <a:t>But  I am choosing to look at the Dan 11:40-45 specifically because these are verses that we should be all familiar with at this point.</a:t>
            </a:r>
          </a:p>
          <a:p>
            <a:pPr marL="0" indent="0">
              <a:buNone/>
            </a:pPr>
            <a:r>
              <a:rPr lang="en-US" sz="1800" dirty="0"/>
              <a:t>By applying the methodology to the verses that we are already familiar with, this will allow us to see the strength of this methodology.</a:t>
            </a:r>
          </a:p>
          <a:p>
            <a:pPr marL="0" indent="0">
              <a:buNone/>
            </a:pPr>
            <a:r>
              <a:rPr lang="en-US" sz="1800" dirty="0"/>
              <a:t>The strength of this methodology is to generate information that cannot be </a:t>
            </a:r>
            <a:r>
              <a:rPr lang="en-US" sz="1800" dirty="0" err="1"/>
              <a:t>obtasisned</a:t>
            </a:r>
            <a:r>
              <a:rPr lang="en-US" sz="1800" dirty="0"/>
              <a:t> through a surface reading of the text.</a:t>
            </a:r>
          </a:p>
          <a:p>
            <a:pPr marL="0" indent="0">
              <a:buNone/>
            </a:pPr>
            <a:endParaRPr lang="en-US" sz="1600" dirty="0"/>
          </a:p>
        </p:txBody>
      </p:sp>
    </p:spTree>
    <p:extLst>
      <p:ext uri="{BB962C8B-B14F-4D97-AF65-F5344CB8AC3E}">
        <p14:creationId xmlns:p14="http://schemas.microsoft.com/office/powerpoint/2010/main" val="165880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E252D-2B00-48A9-B61B-15A451A3FD92}"/>
              </a:ext>
            </a:extLst>
          </p:cNvPr>
          <p:cNvSpPr>
            <a:spLocks noGrp="1"/>
          </p:cNvSpPr>
          <p:nvPr>
            <p:ph idx="1"/>
          </p:nvPr>
        </p:nvSpPr>
        <p:spPr>
          <a:xfrm>
            <a:off x="838200" y="1203054"/>
            <a:ext cx="10515600" cy="2498725"/>
          </a:xfrm>
        </p:spPr>
        <p:txBody>
          <a:bodyPr>
            <a:noAutofit/>
          </a:bodyPr>
          <a:lstStyle/>
          <a:p>
            <a:pPr marL="0" indent="0">
              <a:buNone/>
            </a:pPr>
            <a:r>
              <a:rPr lang="en-US" sz="1800" dirty="0"/>
              <a:t>We are going to look at the verse 40 as a parable</a:t>
            </a:r>
          </a:p>
          <a:p>
            <a:pPr marL="0" indent="0">
              <a:buNone/>
            </a:pPr>
            <a:r>
              <a:rPr lang="en-US" sz="1800" dirty="0"/>
              <a:t>Verse 41 as a parable</a:t>
            </a:r>
          </a:p>
          <a:p>
            <a:pPr marL="0" indent="0">
              <a:buNone/>
            </a:pPr>
            <a:r>
              <a:rPr lang="en-US" sz="1800" dirty="0"/>
              <a:t>Verse 42-43 as a parable.</a:t>
            </a:r>
          </a:p>
          <a:p>
            <a:pPr marL="0" indent="0">
              <a:buNone/>
            </a:pPr>
            <a:r>
              <a:rPr lang="en-US" sz="1800" dirty="0"/>
              <a:t>Then we are going to compare and contrast 40 and 41</a:t>
            </a:r>
          </a:p>
          <a:p>
            <a:pPr marL="0" indent="0">
              <a:buNone/>
            </a:pPr>
            <a:r>
              <a:rPr lang="en-US" sz="1800" dirty="0"/>
              <a:t>And then compare and contrast 41 with 42</a:t>
            </a:r>
          </a:p>
          <a:p>
            <a:pPr marL="0" indent="0">
              <a:buNone/>
            </a:pPr>
            <a:r>
              <a:rPr lang="en-US" sz="1800" dirty="0"/>
              <a:t>Then we are going to look at this entire history as a parable (40-43)</a:t>
            </a:r>
          </a:p>
          <a:p>
            <a:pPr marL="0" indent="0">
              <a:buNone/>
            </a:pPr>
            <a:r>
              <a:rPr lang="en-US" sz="1800" dirty="0"/>
              <a:t>We are also going to look at Dan 12:3,10 and identify parables in there.</a:t>
            </a:r>
          </a:p>
        </p:txBody>
      </p:sp>
      <p:sp>
        <p:nvSpPr>
          <p:cNvPr id="11" name="TextBox 10">
            <a:extLst>
              <a:ext uri="{FF2B5EF4-FFF2-40B4-BE49-F238E27FC236}">
                <a16:creationId xmlns:a16="http://schemas.microsoft.com/office/drawing/2014/main" id="{341AFF5C-F071-4D3B-98A2-B0E1862EDCC9}"/>
              </a:ext>
            </a:extLst>
          </p:cNvPr>
          <p:cNvSpPr txBox="1"/>
          <p:nvPr/>
        </p:nvSpPr>
        <p:spPr>
          <a:xfrm>
            <a:off x="1682885" y="5115446"/>
            <a:ext cx="836579" cy="369332"/>
          </a:xfrm>
          <a:prstGeom prst="rect">
            <a:avLst/>
          </a:prstGeom>
          <a:noFill/>
        </p:spPr>
        <p:txBody>
          <a:bodyPr wrap="square" rtlCol="0">
            <a:spAutoFit/>
          </a:bodyPr>
          <a:lstStyle/>
          <a:p>
            <a:r>
              <a:rPr lang="en-US" dirty="0"/>
              <a:t>40</a:t>
            </a:r>
          </a:p>
        </p:txBody>
      </p:sp>
      <p:sp>
        <p:nvSpPr>
          <p:cNvPr id="12" name="TextBox 11">
            <a:extLst>
              <a:ext uri="{FF2B5EF4-FFF2-40B4-BE49-F238E27FC236}">
                <a16:creationId xmlns:a16="http://schemas.microsoft.com/office/drawing/2014/main" id="{B54DA727-F34D-4292-A499-833FED4B960F}"/>
              </a:ext>
            </a:extLst>
          </p:cNvPr>
          <p:cNvSpPr txBox="1"/>
          <p:nvPr/>
        </p:nvSpPr>
        <p:spPr>
          <a:xfrm>
            <a:off x="3618689" y="5115446"/>
            <a:ext cx="1021405" cy="369332"/>
          </a:xfrm>
          <a:prstGeom prst="rect">
            <a:avLst/>
          </a:prstGeom>
          <a:noFill/>
        </p:spPr>
        <p:txBody>
          <a:bodyPr wrap="square" rtlCol="0">
            <a:spAutoFit/>
          </a:bodyPr>
          <a:lstStyle/>
          <a:p>
            <a:r>
              <a:rPr lang="en-US" dirty="0"/>
              <a:t>41</a:t>
            </a:r>
          </a:p>
        </p:txBody>
      </p:sp>
      <p:sp>
        <p:nvSpPr>
          <p:cNvPr id="13" name="TextBox 12">
            <a:extLst>
              <a:ext uri="{FF2B5EF4-FFF2-40B4-BE49-F238E27FC236}">
                <a16:creationId xmlns:a16="http://schemas.microsoft.com/office/drawing/2014/main" id="{331DF248-A4CE-498C-98D5-F9FB6F6AE007}"/>
              </a:ext>
            </a:extLst>
          </p:cNvPr>
          <p:cNvSpPr txBox="1"/>
          <p:nvPr/>
        </p:nvSpPr>
        <p:spPr>
          <a:xfrm>
            <a:off x="5043792" y="5109279"/>
            <a:ext cx="1138136" cy="369332"/>
          </a:xfrm>
          <a:prstGeom prst="rect">
            <a:avLst/>
          </a:prstGeom>
          <a:noFill/>
        </p:spPr>
        <p:txBody>
          <a:bodyPr wrap="square" rtlCol="0">
            <a:spAutoFit/>
          </a:bodyPr>
          <a:lstStyle/>
          <a:p>
            <a:r>
              <a:rPr lang="en-US" dirty="0"/>
              <a:t>42-43</a:t>
            </a:r>
          </a:p>
        </p:txBody>
      </p:sp>
      <p:sp>
        <p:nvSpPr>
          <p:cNvPr id="15" name="Arrow: Curved Down 14">
            <a:extLst>
              <a:ext uri="{FF2B5EF4-FFF2-40B4-BE49-F238E27FC236}">
                <a16:creationId xmlns:a16="http://schemas.microsoft.com/office/drawing/2014/main" id="{136C639B-BBD8-4EEB-B6E6-D8ABAA74C13E}"/>
              </a:ext>
            </a:extLst>
          </p:cNvPr>
          <p:cNvSpPr/>
          <p:nvPr/>
        </p:nvSpPr>
        <p:spPr>
          <a:xfrm>
            <a:off x="2101174" y="4853118"/>
            <a:ext cx="1614792" cy="3693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urved Down 15">
            <a:extLst>
              <a:ext uri="{FF2B5EF4-FFF2-40B4-BE49-F238E27FC236}">
                <a16:creationId xmlns:a16="http://schemas.microsoft.com/office/drawing/2014/main" id="{7EB0A449-CA8D-41C6-85AA-7DAA85A27A85}"/>
              </a:ext>
            </a:extLst>
          </p:cNvPr>
          <p:cNvSpPr/>
          <p:nvPr/>
        </p:nvSpPr>
        <p:spPr>
          <a:xfrm>
            <a:off x="3857017" y="4811283"/>
            <a:ext cx="1614792" cy="3693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Arrow: Curved Down 16">
            <a:extLst>
              <a:ext uri="{FF2B5EF4-FFF2-40B4-BE49-F238E27FC236}">
                <a16:creationId xmlns:a16="http://schemas.microsoft.com/office/drawing/2014/main" id="{793F47D4-EEE6-4AD8-87D9-D974C24C118F}"/>
              </a:ext>
            </a:extLst>
          </p:cNvPr>
          <p:cNvSpPr/>
          <p:nvPr/>
        </p:nvSpPr>
        <p:spPr>
          <a:xfrm>
            <a:off x="1887166" y="4230229"/>
            <a:ext cx="3910519" cy="879050"/>
          </a:xfrm>
          <a:prstGeom prst="curved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008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Aharoni"/>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TotalTime>
  <Words>3479</Words>
  <Application>Microsoft Office PowerPoint</Application>
  <PresentationFormat>Widescreen</PresentationFormat>
  <Paragraphs>290</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Abadi</vt:lpstr>
      <vt:lpstr>Aharoni</vt:lpstr>
      <vt:lpstr>Arial</vt:lpstr>
      <vt:lpstr>Berlin Sans FB</vt:lpstr>
      <vt:lpstr>Cambria Math</vt:lpstr>
      <vt:lpstr>Wingdings</vt:lpstr>
      <vt:lpstr>Office Theme</vt:lpstr>
      <vt:lpstr>Thabo Mtetwa. Germany #2</vt:lpstr>
      <vt:lpstr>Methodology</vt:lpstr>
      <vt:lpstr>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Dan 11:41 “He shall enter also into the glorious land, and many countries shall be overthrown: but these shall escape out of his hand, even Edom, and Moab, and the chief of the children of Ammon.”</vt:lpstr>
      <vt:lpstr>PowerPoint Presentation</vt:lpstr>
      <vt:lpstr>PowerPoint Presentation</vt:lpstr>
      <vt:lpstr>PowerPoint Presentation</vt:lpstr>
      <vt:lpstr>What does it mean to “escape” and to be “overthrown”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c:title>
  <dc:creator>Lana Segizbayeva</dc:creator>
  <cp:lastModifiedBy>Lana Segizbayeva</cp:lastModifiedBy>
  <cp:revision>46</cp:revision>
  <dcterms:created xsi:type="dcterms:W3CDTF">2019-09-12T15:48:17Z</dcterms:created>
  <dcterms:modified xsi:type="dcterms:W3CDTF">2019-09-20T21:52:12Z</dcterms:modified>
</cp:coreProperties>
</file>